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vsdx" ContentType="application/vnd.ms-visio.drawing"/>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56"/>
  </p:notesMasterIdLst>
  <p:handoutMasterIdLst>
    <p:handoutMasterId r:id="rId57"/>
  </p:handoutMasterIdLst>
  <p:sldIdLst>
    <p:sldId id="5242" r:id="rId5"/>
    <p:sldId id="259" r:id="rId6"/>
    <p:sldId id="471" r:id="rId7"/>
    <p:sldId id="2141412045" r:id="rId8"/>
    <p:sldId id="2141412029" r:id="rId9"/>
    <p:sldId id="476" r:id="rId10"/>
    <p:sldId id="4278" r:id="rId11"/>
    <p:sldId id="11287" r:id="rId12"/>
    <p:sldId id="11259" r:id="rId13"/>
    <p:sldId id="5198" r:id="rId14"/>
    <p:sldId id="11288" r:id="rId15"/>
    <p:sldId id="2076136386" r:id="rId16"/>
    <p:sldId id="11290" r:id="rId17"/>
    <p:sldId id="2076136408" r:id="rId18"/>
    <p:sldId id="11309" r:id="rId19"/>
    <p:sldId id="2076136410" r:id="rId20"/>
    <p:sldId id="2141412046" r:id="rId21"/>
    <p:sldId id="2076136409" r:id="rId22"/>
    <p:sldId id="2076136411" r:id="rId23"/>
    <p:sldId id="11308" r:id="rId24"/>
    <p:sldId id="11291" r:id="rId25"/>
    <p:sldId id="2076136388" r:id="rId26"/>
    <p:sldId id="2076136392" r:id="rId27"/>
    <p:sldId id="2076136390" r:id="rId28"/>
    <p:sldId id="2076136391" r:id="rId29"/>
    <p:sldId id="2076136387" r:id="rId30"/>
    <p:sldId id="2141412047" r:id="rId31"/>
    <p:sldId id="11292" r:id="rId32"/>
    <p:sldId id="2076136405" r:id="rId33"/>
    <p:sldId id="11293" r:id="rId34"/>
    <p:sldId id="11294" r:id="rId35"/>
    <p:sldId id="11299" r:id="rId36"/>
    <p:sldId id="11300" r:id="rId37"/>
    <p:sldId id="2141412049" r:id="rId38"/>
    <p:sldId id="2076136406" r:id="rId39"/>
    <p:sldId id="11261" r:id="rId40"/>
    <p:sldId id="2076136398" r:id="rId41"/>
    <p:sldId id="2076136399" r:id="rId42"/>
    <p:sldId id="2076136396" r:id="rId43"/>
    <p:sldId id="2141412050" r:id="rId44"/>
    <p:sldId id="2141412054" r:id="rId45"/>
    <p:sldId id="5243" r:id="rId46"/>
    <p:sldId id="2141412051" r:id="rId47"/>
    <p:sldId id="5245" r:id="rId48"/>
    <p:sldId id="2141412052" r:id="rId49"/>
    <p:sldId id="2141412053" r:id="rId50"/>
    <p:sldId id="5246" r:id="rId51"/>
    <p:sldId id="5251" r:id="rId52"/>
    <p:sldId id="5247" r:id="rId53"/>
    <p:sldId id="5248" r:id="rId54"/>
    <p:sldId id="5249" r:id="rId55"/>
  </p:sldIdLst>
  <p:sldSz cx="14630400" cy="8229600"/>
  <p:notesSz cx="6858000" cy="9144000"/>
  <p:custDataLst>
    <p:tags r:id="rId58"/>
  </p:custDataLst>
  <p:defaultTextStyle>
    <a:defPPr>
      <a:defRPr lang="en-US"/>
    </a:defPPr>
    <a:lvl1pPr marL="0" algn="l" defTabSz="1463040" rtl="0" eaLnBrk="1" latinLnBrk="0" hangingPunct="1">
      <a:defRPr sz="2900" kern="1200">
        <a:solidFill>
          <a:schemeClr val="tx1"/>
        </a:solidFill>
        <a:latin typeface="+mn-lt"/>
        <a:ea typeface="+mn-ea"/>
        <a:cs typeface="+mn-cs"/>
      </a:defRPr>
    </a:lvl1pPr>
    <a:lvl2pPr marL="731520" algn="l" defTabSz="1463040" rtl="0" eaLnBrk="1" latinLnBrk="0" hangingPunct="1">
      <a:defRPr sz="2900" kern="1200">
        <a:solidFill>
          <a:schemeClr val="tx1"/>
        </a:solidFill>
        <a:latin typeface="+mn-lt"/>
        <a:ea typeface="+mn-ea"/>
        <a:cs typeface="+mn-cs"/>
      </a:defRPr>
    </a:lvl2pPr>
    <a:lvl3pPr marL="1463040" algn="l" defTabSz="1463040" rtl="0" eaLnBrk="1" latinLnBrk="0" hangingPunct="1">
      <a:defRPr sz="2900" kern="1200">
        <a:solidFill>
          <a:schemeClr val="tx1"/>
        </a:solidFill>
        <a:latin typeface="+mn-lt"/>
        <a:ea typeface="+mn-ea"/>
        <a:cs typeface="+mn-cs"/>
      </a:defRPr>
    </a:lvl3pPr>
    <a:lvl4pPr marL="2194560" algn="l" defTabSz="1463040" rtl="0" eaLnBrk="1" latinLnBrk="0" hangingPunct="1">
      <a:defRPr sz="2900" kern="1200">
        <a:solidFill>
          <a:schemeClr val="tx1"/>
        </a:solidFill>
        <a:latin typeface="+mn-lt"/>
        <a:ea typeface="+mn-ea"/>
        <a:cs typeface="+mn-cs"/>
      </a:defRPr>
    </a:lvl4pPr>
    <a:lvl5pPr marL="2926080" algn="l" defTabSz="1463040" rtl="0" eaLnBrk="1" latinLnBrk="0" hangingPunct="1">
      <a:defRPr sz="2900" kern="1200">
        <a:solidFill>
          <a:schemeClr val="tx1"/>
        </a:solidFill>
        <a:latin typeface="+mn-lt"/>
        <a:ea typeface="+mn-ea"/>
        <a:cs typeface="+mn-cs"/>
      </a:defRPr>
    </a:lvl5pPr>
    <a:lvl6pPr marL="3657600" algn="l" defTabSz="1463040" rtl="0" eaLnBrk="1" latinLnBrk="0" hangingPunct="1">
      <a:defRPr sz="2900" kern="1200">
        <a:solidFill>
          <a:schemeClr val="tx1"/>
        </a:solidFill>
        <a:latin typeface="+mn-lt"/>
        <a:ea typeface="+mn-ea"/>
        <a:cs typeface="+mn-cs"/>
      </a:defRPr>
    </a:lvl6pPr>
    <a:lvl7pPr marL="4389120" algn="l" defTabSz="1463040" rtl="0" eaLnBrk="1" latinLnBrk="0" hangingPunct="1">
      <a:defRPr sz="2900" kern="1200">
        <a:solidFill>
          <a:schemeClr val="tx1"/>
        </a:solidFill>
        <a:latin typeface="+mn-lt"/>
        <a:ea typeface="+mn-ea"/>
        <a:cs typeface="+mn-cs"/>
      </a:defRPr>
    </a:lvl7pPr>
    <a:lvl8pPr marL="5120640" algn="l" defTabSz="1463040" rtl="0" eaLnBrk="1" latinLnBrk="0" hangingPunct="1">
      <a:defRPr sz="2900" kern="1200">
        <a:solidFill>
          <a:schemeClr val="tx1"/>
        </a:solidFill>
        <a:latin typeface="+mn-lt"/>
        <a:ea typeface="+mn-ea"/>
        <a:cs typeface="+mn-cs"/>
      </a:defRPr>
    </a:lvl8pPr>
    <a:lvl9pPr marL="5852160" algn="l" defTabSz="1463040" rtl="0" eaLnBrk="1" latinLnBrk="0" hangingPunct="1">
      <a:defRPr sz="29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C77FF07E-D5A0-4407-AC59-EBEBF497A6F0}">
          <p14:sldIdLst>
            <p14:sldId id="5242"/>
          </p14:sldIdLst>
        </p14:section>
        <p14:section name="PACEdge" id="{6212EA18-8B61-4A98-B498-82BCF861DEAA}">
          <p14:sldIdLst>
            <p14:sldId id="259"/>
            <p14:sldId id="471"/>
            <p14:sldId id="2141412045"/>
            <p14:sldId id="2141412029"/>
            <p14:sldId id="476"/>
            <p14:sldId id="4278"/>
            <p14:sldId id="11287"/>
            <p14:sldId id="11259"/>
            <p14:sldId id="5198"/>
            <p14:sldId id="11288"/>
            <p14:sldId id="2076136386"/>
            <p14:sldId id="11290"/>
            <p14:sldId id="2076136408"/>
            <p14:sldId id="11309"/>
            <p14:sldId id="2076136410"/>
            <p14:sldId id="2141412046"/>
            <p14:sldId id="2076136409"/>
            <p14:sldId id="2076136411"/>
            <p14:sldId id="11308"/>
            <p14:sldId id="11291"/>
            <p14:sldId id="2076136388"/>
            <p14:sldId id="2076136392"/>
            <p14:sldId id="2076136390"/>
            <p14:sldId id="2076136391"/>
            <p14:sldId id="2076136387"/>
            <p14:sldId id="2141412047"/>
            <p14:sldId id="11292"/>
            <p14:sldId id="2076136405"/>
            <p14:sldId id="11293"/>
            <p14:sldId id="11294"/>
            <p14:sldId id="11299"/>
            <p14:sldId id="11300"/>
            <p14:sldId id="2141412049"/>
            <p14:sldId id="2076136406"/>
            <p14:sldId id="11261"/>
            <p14:sldId id="2076136398"/>
            <p14:sldId id="2076136399"/>
            <p14:sldId id="2076136396"/>
            <p14:sldId id="2141412050"/>
            <p14:sldId id="2141412054"/>
            <p14:sldId id="5243"/>
            <p14:sldId id="2141412051"/>
            <p14:sldId id="5245"/>
            <p14:sldId id="2141412052"/>
            <p14:sldId id="2141412053"/>
            <p14:sldId id="5246"/>
            <p14:sldId id="5251"/>
            <p14:sldId id="5247"/>
            <p14:sldId id="5248"/>
            <p14:sldId id="5249"/>
          </p14:sldIdLst>
        </p14:section>
      </p14:sectionLst>
    </p:ext>
    <p:ext uri="{EFAFB233-063F-42B5-8137-9DF3F51BA10A}">
      <p15:sldGuideLst xmlns:p15="http://schemas.microsoft.com/office/powerpoint/2012/main">
        <p15:guide id="1" orient="horz" pos="2365">
          <p15:clr>
            <a:srgbClr val="A4A3A4"/>
          </p15:clr>
        </p15:guide>
        <p15:guide id="2" orient="horz" pos="3450">
          <p15:clr>
            <a:srgbClr val="A4A3A4"/>
          </p15:clr>
        </p15:guide>
        <p15:guide id="3" orient="horz" pos="1027" userDrawn="1">
          <p15:clr>
            <a:srgbClr val="A4A3A4"/>
          </p15:clr>
        </p15:guide>
        <p15:guide id="4" orient="horz" pos="1639" userDrawn="1">
          <p15:clr>
            <a:srgbClr val="A4A3A4"/>
          </p15:clr>
        </p15:guide>
        <p15:guide id="5" pos="4608">
          <p15:clr>
            <a:srgbClr val="A4A3A4"/>
          </p15:clr>
        </p15:guide>
        <p15:guide id="6" pos="322" userDrawn="1">
          <p15:clr>
            <a:srgbClr val="A4A3A4"/>
          </p15:clr>
        </p15:guide>
        <p15:guide id="7" pos="889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525E004-8190-BD98-1F48-A5219D941905}" name="Condon, Michael [AUTOSOL/PSS/CHVL]" initials="C[" userId="S::michael.condon@emerson.com::0691d5ca-d533-449a-ab68-78b86edea70c" providerId="AD"/>
  <p188:author id="{E3814D6E-F56C-6E56-439D-6C29C3406EF3}" name="Juk, Gene [AUTOSOL/MAS/AUGS]" initials="J[" userId="S::gene.juk@emerson.com::18d8e54a-3f0b-4716-9365-94ea2e7c5c47"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Hable, Kyle [AUTOSOL/MAS/CHVL]" initials="HK[" lastIdx="1" clrIdx="0">
    <p:extLst>
      <p:ext uri="{19B8F6BF-5375-455C-9EA6-DF929625EA0E}">
        <p15:presenceInfo xmlns:p15="http://schemas.microsoft.com/office/powerpoint/2012/main" userId="S::Kyle.Hable@emerson.com::42b0ea9c-9ad2-4e77-b193-9e468ae4d3e6" providerId="AD"/>
      </p:ext>
    </p:extLst>
  </p:cmAuthor>
  <p:cmAuthor id="2" name="Condon, Michael [AUTOSOL/PSS/CHVL]" initials="CM[" lastIdx="2" clrIdx="1">
    <p:extLst>
      <p:ext uri="{19B8F6BF-5375-455C-9EA6-DF929625EA0E}">
        <p15:presenceInfo xmlns:p15="http://schemas.microsoft.com/office/powerpoint/2012/main" userId="S::Michael.Condon@emerson.com::0691d5ca-d533-449a-ab68-78b86edea70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A7E"/>
    <a:srgbClr val="000000"/>
    <a:srgbClr val="D312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37" autoAdjust="0"/>
    <p:restoredTop sz="96201" autoAdjust="0"/>
  </p:normalViewPr>
  <p:slideViewPr>
    <p:cSldViewPr snapToGrid="0">
      <p:cViewPr varScale="1">
        <p:scale>
          <a:sx n="52" d="100"/>
          <a:sy n="52" d="100"/>
        </p:scale>
        <p:origin x="868" y="44"/>
      </p:cViewPr>
      <p:guideLst>
        <p:guide orient="horz" pos="2365"/>
        <p:guide orient="horz" pos="3450"/>
        <p:guide orient="horz" pos="1027"/>
        <p:guide orient="horz" pos="1639"/>
        <p:guide pos="4608"/>
        <p:guide pos="322"/>
        <p:guide pos="8899"/>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tags" Target="tags/tag1.xml"/><Relationship Id="rId5" Type="http://schemas.openxmlformats.org/officeDocument/2006/relationships/slide" Target="slides/slide1.xml"/><Relationship Id="rId61" Type="http://schemas.openxmlformats.org/officeDocument/2006/relationships/viewProps" Target="viewProp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notesMaster" Target="notesMasters/notesMaster1.xml"/><Relationship Id="rId64" Type="http://schemas.microsoft.com/office/2018/10/relationships/authors" Target="author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commentAuthors" Target="commentAuthor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handoutMaster" Target="handoutMasters/handoutMaster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350579D-5412-4EB9-B8AE-311FD3997FBC}" type="datetimeFigureOut">
              <a:rPr lang="en-US" smtClean="0"/>
              <a:t>2/6/2025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95AC85-F1B1-4669-8DB4-7B0070B084BB}" type="slidenum">
              <a:rPr lang="en-US" smtClean="0"/>
              <a:t>‹#›</a:t>
            </a:fld>
            <a:endParaRPr lang="en-US"/>
          </a:p>
        </p:txBody>
      </p:sp>
    </p:spTree>
    <p:extLst>
      <p:ext uri="{BB962C8B-B14F-4D97-AF65-F5344CB8AC3E}">
        <p14:creationId xmlns:p14="http://schemas.microsoft.com/office/powerpoint/2010/main" val="6417765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A5B416-5F0F-4485-8D14-92CEBB19703D}" type="datetimeFigureOut">
              <a:rPr lang="en-US" smtClean="0"/>
              <a:t>2/6/2025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06B116C-1CAD-49E2-B44E-AB4A995DEB2E}" type="slidenum">
              <a:rPr lang="en-US" smtClean="0"/>
              <a:t>‹#›</a:t>
            </a:fld>
            <a:endParaRPr lang="en-US"/>
          </a:p>
        </p:txBody>
      </p:sp>
    </p:spTree>
    <p:extLst>
      <p:ext uri="{BB962C8B-B14F-4D97-AF65-F5344CB8AC3E}">
        <p14:creationId xmlns:p14="http://schemas.microsoft.com/office/powerpoint/2010/main" val="2194359158"/>
      </p:ext>
    </p:extLst>
  </p:cSld>
  <p:clrMap bg1="lt1" tx1="dk1" bg2="lt2" tx2="dk2" accent1="accent1" accent2="accent2" accent3="accent3" accent4="accent4" accent5="accent5" accent6="accent6" hlink="hlink" folHlink="folHlink"/>
  <p:notesStyle>
    <a:lvl1pPr marL="0" algn="l" defTabSz="1463040" rtl="0" eaLnBrk="1" latinLnBrk="0" hangingPunct="1">
      <a:defRPr sz="1900" kern="1200">
        <a:solidFill>
          <a:schemeClr val="tx1"/>
        </a:solidFill>
        <a:latin typeface="+mn-lt"/>
        <a:ea typeface="+mn-ea"/>
        <a:cs typeface="+mn-cs"/>
      </a:defRPr>
    </a:lvl1pPr>
    <a:lvl2pPr marL="731520" algn="l" defTabSz="1463040" rtl="0" eaLnBrk="1" latinLnBrk="0" hangingPunct="1">
      <a:defRPr sz="1900" kern="1200">
        <a:solidFill>
          <a:schemeClr val="tx1"/>
        </a:solidFill>
        <a:latin typeface="+mn-lt"/>
        <a:ea typeface="+mn-ea"/>
        <a:cs typeface="+mn-cs"/>
      </a:defRPr>
    </a:lvl2pPr>
    <a:lvl3pPr marL="1463040" algn="l" defTabSz="1463040" rtl="0" eaLnBrk="1" latinLnBrk="0" hangingPunct="1">
      <a:defRPr sz="1900" kern="1200">
        <a:solidFill>
          <a:schemeClr val="tx1"/>
        </a:solidFill>
        <a:latin typeface="+mn-lt"/>
        <a:ea typeface="+mn-ea"/>
        <a:cs typeface="+mn-cs"/>
      </a:defRPr>
    </a:lvl3pPr>
    <a:lvl4pPr marL="2194560" algn="l" defTabSz="1463040" rtl="0" eaLnBrk="1" latinLnBrk="0" hangingPunct="1">
      <a:defRPr sz="1900" kern="1200">
        <a:solidFill>
          <a:schemeClr val="tx1"/>
        </a:solidFill>
        <a:latin typeface="+mn-lt"/>
        <a:ea typeface="+mn-ea"/>
        <a:cs typeface="+mn-cs"/>
      </a:defRPr>
    </a:lvl4pPr>
    <a:lvl5pPr marL="2926080" algn="l" defTabSz="1463040" rtl="0" eaLnBrk="1" latinLnBrk="0" hangingPunct="1">
      <a:defRPr sz="1900" kern="1200">
        <a:solidFill>
          <a:schemeClr val="tx1"/>
        </a:solidFill>
        <a:latin typeface="+mn-lt"/>
        <a:ea typeface="+mn-ea"/>
        <a:cs typeface="+mn-cs"/>
      </a:defRPr>
    </a:lvl5pPr>
    <a:lvl6pPr marL="3657600" algn="l" defTabSz="1463040" rtl="0" eaLnBrk="1" latinLnBrk="0" hangingPunct="1">
      <a:defRPr sz="1900" kern="1200">
        <a:solidFill>
          <a:schemeClr val="tx1"/>
        </a:solidFill>
        <a:latin typeface="+mn-lt"/>
        <a:ea typeface="+mn-ea"/>
        <a:cs typeface="+mn-cs"/>
      </a:defRPr>
    </a:lvl6pPr>
    <a:lvl7pPr marL="4389120" algn="l" defTabSz="1463040" rtl="0" eaLnBrk="1" latinLnBrk="0" hangingPunct="1">
      <a:defRPr sz="1900" kern="1200">
        <a:solidFill>
          <a:schemeClr val="tx1"/>
        </a:solidFill>
        <a:latin typeface="+mn-lt"/>
        <a:ea typeface="+mn-ea"/>
        <a:cs typeface="+mn-cs"/>
      </a:defRPr>
    </a:lvl7pPr>
    <a:lvl8pPr marL="5120640" algn="l" defTabSz="1463040" rtl="0" eaLnBrk="1" latinLnBrk="0" hangingPunct="1">
      <a:defRPr sz="1900" kern="1200">
        <a:solidFill>
          <a:schemeClr val="tx1"/>
        </a:solidFill>
        <a:latin typeface="+mn-lt"/>
        <a:ea typeface="+mn-ea"/>
        <a:cs typeface="+mn-cs"/>
      </a:defRPr>
    </a:lvl8pPr>
    <a:lvl9pPr marL="5852160" algn="l" defTabSz="1463040" rtl="0" eaLnBrk="1" latinLnBrk="0" hangingPunct="1">
      <a:defRPr sz="1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000" kern="1200">
                <a:solidFill>
                  <a:schemeClr val="tx1"/>
                </a:solidFill>
                <a:effectLst/>
                <a:latin typeface="+mn-lt"/>
                <a:ea typeface="+mn-ea"/>
                <a:cs typeface="+mn-cs"/>
              </a:rPr>
              <a:t>Changing the color bars in the agenda table works the same as changing them in the side bar tables. </a:t>
            </a:r>
          </a:p>
          <a:p>
            <a:r>
              <a:rPr lang="en-US" sz="2000" kern="1200">
                <a:solidFill>
                  <a:schemeClr val="tx1"/>
                </a:solidFill>
                <a:effectLst/>
                <a:latin typeface="+mn-lt"/>
                <a:ea typeface="+mn-ea"/>
                <a:cs typeface="+mn-cs"/>
              </a:rPr>
              <a:t> </a:t>
            </a:r>
          </a:p>
          <a:p>
            <a:pPr lvl="0"/>
            <a:r>
              <a:rPr lang="en-US" sz="2000" kern="1200">
                <a:solidFill>
                  <a:schemeClr val="tx1"/>
                </a:solidFill>
                <a:effectLst/>
                <a:latin typeface="+mn-lt"/>
                <a:ea typeface="+mn-ea"/>
                <a:cs typeface="+mn-cs"/>
              </a:rPr>
              <a:t>Click in the space to the right (or left) of the bar</a:t>
            </a:r>
          </a:p>
          <a:p>
            <a:pPr lvl="0"/>
            <a:r>
              <a:rPr lang="en-US" sz="2000" kern="1200">
                <a:solidFill>
                  <a:schemeClr val="tx1"/>
                </a:solidFill>
                <a:effectLst/>
                <a:latin typeface="+mn-lt"/>
                <a:ea typeface="+mn-ea"/>
                <a:cs typeface="+mn-cs"/>
              </a:rPr>
              <a:t>Then go to the </a:t>
            </a:r>
            <a:r>
              <a:rPr lang="en-US" sz="2000" b="1" kern="1200">
                <a:solidFill>
                  <a:schemeClr val="tx1"/>
                </a:solidFill>
                <a:effectLst/>
                <a:latin typeface="+mn-lt"/>
                <a:ea typeface="+mn-ea"/>
                <a:cs typeface="+mn-cs"/>
              </a:rPr>
              <a:t>Design</a:t>
            </a:r>
            <a:r>
              <a:rPr lang="en-US" sz="2000" kern="1200">
                <a:solidFill>
                  <a:schemeClr val="tx1"/>
                </a:solidFill>
                <a:effectLst/>
                <a:latin typeface="+mn-lt"/>
                <a:ea typeface="+mn-ea"/>
                <a:cs typeface="+mn-cs"/>
              </a:rPr>
              <a:t> tab under the </a:t>
            </a:r>
            <a:r>
              <a:rPr lang="en-US" sz="2000" b="1" kern="1200">
                <a:solidFill>
                  <a:schemeClr val="tx1"/>
                </a:solidFill>
                <a:effectLst/>
                <a:latin typeface="+mn-lt"/>
                <a:ea typeface="+mn-ea"/>
                <a:cs typeface="+mn-cs"/>
              </a:rPr>
              <a:t>Table Tools</a:t>
            </a:r>
            <a:endParaRPr lang="en-US" sz="2000" kern="1200">
              <a:solidFill>
                <a:schemeClr val="tx1"/>
              </a:solidFill>
              <a:effectLst/>
              <a:latin typeface="+mn-lt"/>
              <a:ea typeface="+mn-ea"/>
              <a:cs typeface="+mn-cs"/>
            </a:endParaRPr>
          </a:p>
          <a:p>
            <a:pPr lvl="0"/>
            <a:r>
              <a:rPr lang="en-US" sz="2000" kern="1200">
                <a:solidFill>
                  <a:schemeClr val="tx1"/>
                </a:solidFill>
                <a:effectLst/>
                <a:latin typeface="+mn-lt"/>
                <a:ea typeface="+mn-ea"/>
                <a:cs typeface="+mn-cs"/>
              </a:rPr>
              <a:t>Change your </a:t>
            </a:r>
            <a:r>
              <a:rPr lang="en-US" sz="2000" b="1" kern="1200">
                <a:solidFill>
                  <a:schemeClr val="tx1"/>
                </a:solidFill>
                <a:effectLst/>
                <a:latin typeface="+mn-lt"/>
                <a:ea typeface="+mn-ea"/>
                <a:cs typeface="+mn-cs"/>
              </a:rPr>
              <a:t>Pen Weight</a:t>
            </a:r>
            <a:r>
              <a:rPr lang="en-US" sz="2000" kern="1200">
                <a:solidFill>
                  <a:schemeClr val="tx1"/>
                </a:solidFill>
                <a:effectLst/>
                <a:latin typeface="+mn-lt"/>
                <a:ea typeface="+mn-ea"/>
                <a:cs typeface="+mn-cs"/>
              </a:rPr>
              <a:t> to be 6pt</a:t>
            </a:r>
          </a:p>
          <a:p>
            <a:pPr lvl="0"/>
            <a:r>
              <a:rPr lang="en-US" sz="2000" kern="1200">
                <a:solidFill>
                  <a:schemeClr val="tx1"/>
                </a:solidFill>
                <a:effectLst/>
                <a:latin typeface="+mn-lt"/>
                <a:ea typeface="+mn-ea"/>
                <a:cs typeface="+mn-cs"/>
              </a:rPr>
              <a:t>Select the color you would like to change it to</a:t>
            </a:r>
          </a:p>
          <a:p>
            <a:pPr lvl="0"/>
            <a:r>
              <a:rPr lang="en-US" sz="2000" kern="1200">
                <a:solidFill>
                  <a:schemeClr val="tx1"/>
                </a:solidFill>
                <a:effectLst/>
                <a:latin typeface="+mn-lt"/>
                <a:ea typeface="+mn-ea"/>
                <a:cs typeface="+mn-cs"/>
              </a:rPr>
              <a:t>Then click the down arrow under </a:t>
            </a:r>
            <a:r>
              <a:rPr lang="en-US" sz="2000" b="1" kern="1200">
                <a:solidFill>
                  <a:schemeClr val="tx1"/>
                </a:solidFill>
                <a:effectLst/>
                <a:latin typeface="+mn-lt"/>
                <a:ea typeface="+mn-ea"/>
                <a:cs typeface="+mn-cs"/>
              </a:rPr>
              <a:t>Borders</a:t>
            </a:r>
            <a:r>
              <a:rPr lang="en-US" sz="2000" kern="1200">
                <a:solidFill>
                  <a:schemeClr val="tx1"/>
                </a:solidFill>
                <a:effectLst/>
                <a:latin typeface="+mn-lt"/>
                <a:ea typeface="+mn-ea"/>
                <a:cs typeface="+mn-cs"/>
              </a:rPr>
              <a:t> and select right or left border (depending on which side you clicked in originally…)</a:t>
            </a:r>
          </a:p>
          <a:p>
            <a:endParaRPr lang="en-US"/>
          </a:p>
        </p:txBody>
      </p:sp>
      <p:sp>
        <p:nvSpPr>
          <p:cNvPr id="4" name="Slide Number Placeholder 3"/>
          <p:cNvSpPr>
            <a:spLocks noGrp="1"/>
          </p:cNvSpPr>
          <p:nvPr>
            <p:ph type="sldNum" sz="quarter" idx="10"/>
          </p:nvPr>
        </p:nvSpPr>
        <p:spPr/>
        <p:txBody>
          <a:bodyPr/>
          <a:lstStyle/>
          <a:p>
            <a:fld id="{D06B116C-1CAD-49E2-B44E-AB4A995DEB2E}" type="slidenum">
              <a:rPr lang="en-US" smtClean="0"/>
              <a:t>2</a:t>
            </a:fld>
            <a:endParaRPr lang="en-US"/>
          </a:p>
        </p:txBody>
      </p:sp>
    </p:spTree>
    <p:extLst>
      <p:ext uri="{BB962C8B-B14F-4D97-AF65-F5344CB8AC3E}">
        <p14:creationId xmlns:p14="http://schemas.microsoft.com/office/powerpoint/2010/main" val="37505618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381000"/>
            <a:ext cx="3503613" cy="1970088"/>
          </a:xfrm>
        </p:spPr>
      </p:sp>
      <p:sp>
        <p:nvSpPr>
          <p:cNvPr id="3" name="Notes Placeholder 2"/>
          <p:cNvSpPr>
            <a:spLocks noGrp="1"/>
          </p:cNvSpPr>
          <p:nvPr>
            <p:ph type="body" idx="1"/>
          </p:nvPr>
        </p:nvSpPr>
        <p:spPr/>
        <p:txBody>
          <a:bodyPr/>
          <a:lstStyle/>
          <a:p>
            <a:pPr marL="9144" indent="0">
              <a:buNone/>
            </a:pPr>
            <a:r>
              <a:rPr lang="en-US"/>
              <a:t>To replace the photo: </a:t>
            </a:r>
          </a:p>
          <a:p>
            <a:pPr marL="119063" indent="-119063">
              <a:buFont typeface="Arial" panose="020B0604020202020204" pitchFamily="34" charset="0"/>
              <a:buChar char="•"/>
            </a:pPr>
            <a:r>
              <a:rPr lang="en-US"/>
              <a:t>Select the transparent gradient overlay right click, choose </a:t>
            </a:r>
            <a:r>
              <a:rPr lang="en-US" b="1"/>
              <a:t>Arrange &gt; Send to Back</a:t>
            </a:r>
          </a:p>
          <a:p>
            <a:pPr marL="119063" indent="-119063">
              <a:buFont typeface="Arial" panose="020B0604020202020204" pitchFamily="34" charset="0"/>
              <a:buChar char="•"/>
            </a:pPr>
            <a:r>
              <a:rPr lang="en-US"/>
              <a:t>Select the photo and press delete on your keyboard</a:t>
            </a:r>
          </a:p>
          <a:p>
            <a:pPr marL="119063" indent="-119063">
              <a:buFont typeface="Arial" panose="020B0604020202020204" pitchFamily="34" charset="0"/>
              <a:buChar char="•"/>
            </a:pPr>
            <a:r>
              <a:rPr lang="en-US"/>
              <a:t>From the Insert menu, choose</a:t>
            </a:r>
            <a:r>
              <a:rPr lang="en-US" b="1"/>
              <a:t> Insert Photo &gt; Picture from File</a:t>
            </a:r>
          </a:p>
          <a:p>
            <a:pPr marL="119063" indent="-119063">
              <a:buFont typeface="Arial" panose="020B0604020202020204" pitchFamily="34" charset="0"/>
              <a:buChar char="•"/>
            </a:pPr>
            <a:r>
              <a:rPr lang="en-US"/>
              <a:t>Crop and resize photo to fill slide (hold down Shift key while resizing to maintain picture aspect ratio)</a:t>
            </a:r>
          </a:p>
          <a:p>
            <a:pPr marL="119063" indent="-119063">
              <a:buFont typeface="Arial" panose="020B0604020202020204" pitchFamily="34" charset="0"/>
              <a:buChar char="•"/>
            </a:pPr>
            <a:r>
              <a:rPr lang="en-US"/>
              <a:t>Select the photo, right click, choose </a:t>
            </a:r>
            <a:r>
              <a:rPr lang="en-US" b="1"/>
              <a:t>Arrange &gt; Send to Back </a:t>
            </a:r>
            <a:r>
              <a:rPr lang="en-US"/>
              <a:t>so the photo is behind the gradient</a:t>
            </a:r>
          </a:p>
          <a:p>
            <a:pPr marL="0" indent="0">
              <a:buNone/>
            </a:pPr>
            <a:r>
              <a:rPr lang="en-US"/>
              <a:t>To edit text:</a:t>
            </a:r>
          </a:p>
          <a:p>
            <a:pPr marL="119063" indent="-119063">
              <a:buFont typeface="Arial" panose="020B0604020202020204" pitchFamily="34" charset="0"/>
              <a:buChar char="•"/>
            </a:pPr>
            <a:r>
              <a:rPr lang="en-US"/>
              <a:t>Click inside a text box, scroll over (with your mouse) to select all text and begin typing</a:t>
            </a:r>
          </a:p>
          <a:p>
            <a:endParaRPr lang="en-US"/>
          </a:p>
        </p:txBody>
      </p:sp>
      <p:sp>
        <p:nvSpPr>
          <p:cNvPr id="4" name="Slide Number Placeholder 3"/>
          <p:cNvSpPr>
            <a:spLocks noGrp="1"/>
          </p:cNvSpPr>
          <p:nvPr>
            <p:ph type="sldNum" sz="quarter" idx="10"/>
          </p:nvPr>
        </p:nvSpPr>
        <p:spPr/>
        <p:txBody>
          <a:bodyPr/>
          <a:lstStyle/>
          <a:p>
            <a:fld id="{DFBBB689-3E0F-4241-AE49-BB02816D0918}" type="slidenum">
              <a:rPr lang="en-US" smtClean="0"/>
              <a:t>3</a:t>
            </a:fld>
            <a:endParaRPr lang="en-US"/>
          </a:p>
        </p:txBody>
      </p:sp>
    </p:spTree>
    <p:extLst>
      <p:ext uri="{BB962C8B-B14F-4D97-AF65-F5344CB8AC3E}">
        <p14:creationId xmlns:p14="http://schemas.microsoft.com/office/powerpoint/2010/main" val="3641147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Resolution: Introducing PACSystems Edge Solutions </a:t>
            </a:r>
          </a:p>
        </p:txBody>
      </p:sp>
      <p:sp>
        <p:nvSpPr>
          <p:cNvPr id="4" name="Slide Number Placeholder 3"/>
          <p:cNvSpPr>
            <a:spLocks noGrp="1"/>
          </p:cNvSpPr>
          <p:nvPr>
            <p:ph type="sldNum" sz="quarter" idx="5"/>
          </p:nvPr>
        </p:nvSpPr>
        <p:spPr/>
        <p:txBody>
          <a:bodyPr/>
          <a:lstStyle/>
          <a:p>
            <a:pPr defTabSz="1546580">
              <a:defRPr/>
            </a:pPr>
            <a:fld id="{D06B116C-1CAD-49E2-B44E-AB4A995DEB2E}" type="slidenum">
              <a:rPr lang="en-US">
                <a:solidFill>
                  <a:prstClr val="black"/>
                </a:solidFill>
                <a:latin typeface="Calibri"/>
              </a:rPr>
              <a:pPr defTabSz="1546580">
                <a:defRPr/>
              </a:pPr>
              <a:t>4</a:t>
            </a:fld>
            <a:endParaRPr lang="en-US">
              <a:solidFill>
                <a:prstClr val="black"/>
              </a:solidFill>
              <a:latin typeface="Calibri"/>
            </a:endParaRPr>
          </a:p>
        </p:txBody>
      </p:sp>
    </p:spTree>
    <p:extLst>
      <p:ext uri="{BB962C8B-B14F-4D97-AF65-F5344CB8AC3E}">
        <p14:creationId xmlns:p14="http://schemas.microsoft.com/office/powerpoint/2010/main" val="22685924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381000"/>
            <a:ext cx="3503613" cy="1970088"/>
          </a:xfrm>
        </p:spPr>
      </p:sp>
      <p:sp>
        <p:nvSpPr>
          <p:cNvPr id="3" name="Notes Placeholder 2"/>
          <p:cNvSpPr>
            <a:spLocks noGrp="1"/>
          </p:cNvSpPr>
          <p:nvPr>
            <p:ph type="body" idx="1"/>
          </p:nvPr>
        </p:nvSpPr>
        <p:spPr/>
        <p:txBody>
          <a:bodyPr/>
          <a:lstStyle/>
          <a:p>
            <a:pPr marL="9144" indent="0">
              <a:buNone/>
            </a:pPr>
            <a:r>
              <a:rPr lang="en-US"/>
              <a:t>To edit text:</a:t>
            </a:r>
          </a:p>
          <a:p>
            <a:pPr marL="119063" indent="-119063">
              <a:buFont typeface="Arial" panose="020B0604020202020204" pitchFamily="34" charset="0"/>
              <a:buChar char="•"/>
            </a:pPr>
            <a:r>
              <a:rPr lang="en-US"/>
              <a:t>Click inside a text box, scroll over (with your mouse) to select all text and begin typing</a:t>
            </a:r>
          </a:p>
          <a:p>
            <a:pPr marL="0" indent="0">
              <a:buNone/>
            </a:pPr>
            <a:r>
              <a:rPr lang="en-US"/>
              <a:t>To remove primary information tabs:</a:t>
            </a:r>
          </a:p>
          <a:p>
            <a:pPr marL="119063" indent="-119063">
              <a:buFont typeface="Arial" panose="020B0604020202020204" pitchFamily="34" charset="0"/>
              <a:buChar char="•"/>
            </a:pPr>
            <a:r>
              <a:rPr lang="en-US"/>
              <a:t>Select and delete unwanted tabs – recommend starting at the bottom</a:t>
            </a:r>
          </a:p>
          <a:p>
            <a:pPr marL="0" indent="0">
              <a:buNone/>
            </a:pPr>
            <a:r>
              <a:rPr lang="en-US"/>
              <a:t>To add primary information tabs:</a:t>
            </a:r>
          </a:p>
          <a:p>
            <a:pPr marL="119063" indent="-119063">
              <a:buFont typeface="Arial" panose="020B0604020202020204" pitchFamily="34" charset="0"/>
              <a:buChar char="•"/>
            </a:pPr>
            <a:r>
              <a:rPr lang="en-US"/>
              <a:t>Select and group all existing tabs</a:t>
            </a:r>
          </a:p>
          <a:p>
            <a:pPr marL="119063" indent="-119063">
              <a:buFont typeface="Arial" panose="020B0604020202020204" pitchFamily="34" charset="0"/>
              <a:buChar char="•"/>
            </a:pPr>
            <a:r>
              <a:rPr lang="en-US"/>
              <a:t>Resize the group to create space for additional tabs and ungroup</a:t>
            </a:r>
          </a:p>
          <a:p>
            <a:pPr marL="119063" lvl="0" indent="-119063">
              <a:buFont typeface="Arial" panose="020B0604020202020204" pitchFamily="34" charset="0"/>
              <a:buChar char="•"/>
              <a:defRPr/>
            </a:pPr>
            <a:r>
              <a:rPr lang="en-US"/>
              <a:t>Select the bottom tab and</a:t>
            </a:r>
            <a:r>
              <a:rPr lang="en-US" b="1"/>
              <a:t> CTRL-Shift-Drag</a:t>
            </a:r>
            <a:r>
              <a:rPr lang="en-US"/>
              <a:t> to make an aligned copy (or copies)</a:t>
            </a:r>
          </a:p>
          <a:p>
            <a:pPr marL="119063" indent="-119063">
              <a:buFont typeface="Arial" panose="020B0604020202020204" pitchFamily="34" charset="0"/>
              <a:buChar char="•"/>
              <a:defRPr/>
            </a:pPr>
            <a:r>
              <a:rPr lang="en-US"/>
              <a:t>Distribute the tabs using the </a:t>
            </a:r>
            <a:r>
              <a:rPr lang="en-US" b="1"/>
              <a:t>Arrange</a:t>
            </a:r>
            <a:r>
              <a:rPr lang="en-US"/>
              <a:t> button on the </a:t>
            </a:r>
            <a:r>
              <a:rPr lang="en-US" b="1"/>
              <a:t>Home</a:t>
            </a:r>
            <a:r>
              <a:rPr lang="en-US"/>
              <a:t> tab and the </a:t>
            </a:r>
            <a:r>
              <a:rPr lang="en-US" b="1"/>
              <a:t>Distribute</a:t>
            </a:r>
            <a:r>
              <a:rPr lang="en-US"/>
              <a:t> command</a:t>
            </a:r>
          </a:p>
          <a:p>
            <a:endParaRPr lang="en-US"/>
          </a:p>
        </p:txBody>
      </p:sp>
      <p:sp>
        <p:nvSpPr>
          <p:cNvPr id="4" name="Slide Number Placeholder 3"/>
          <p:cNvSpPr>
            <a:spLocks noGrp="1"/>
          </p:cNvSpPr>
          <p:nvPr>
            <p:ph type="sldNum" sz="quarter" idx="10"/>
          </p:nvPr>
        </p:nvSpPr>
        <p:spPr/>
        <p:txBody>
          <a:bodyPr/>
          <a:lstStyle/>
          <a:p>
            <a:fld id="{DFBBB689-3E0F-4241-AE49-BB02816D0918}" type="slidenum">
              <a:rPr lang="en-US" smtClean="0"/>
              <a:t>5</a:t>
            </a:fld>
            <a:endParaRPr lang="en-US"/>
          </a:p>
        </p:txBody>
      </p:sp>
    </p:spTree>
    <p:extLst>
      <p:ext uri="{BB962C8B-B14F-4D97-AF65-F5344CB8AC3E}">
        <p14:creationId xmlns:p14="http://schemas.microsoft.com/office/powerpoint/2010/main" val="8019794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381000"/>
            <a:ext cx="3503613" cy="1970088"/>
          </a:xfrm>
        </p:spPr>
      </p:sp>
      <p:sp>
        <p:nvSpPr>
          <p:cNvPr id="3" name="Notes Placeholder 2"/>
          <p:cNvSpPr>
            <a:spLocks noGrp="1"/>
          </p:cNvSpPr>
          <p:nvPr>
            <p:ph type="body" idx="1"/>
          </p:nvPr>
        </p:nvSpPr>
        <p:spPr/>
        <p:txBody>
          <a:bodyPr>
            <a:normAutofit fontScale="70000" lnSpcReduction="20000"/>
          </a:bodyPr>
          <a:lstStyle/>
          <a:p>
            <a:pPr marL="9144" indent="0">
              <a:buNone/>
            </a:pPr>
            <a:r>
              <a:rPr lang="en-US"/>
              <a:t>To replace the icons: </a:t>
            </a:r>
          </a:p>
          <a:p>
            <a:pPr marL="119063" indent="-119063">
              <a:buFont typeface="Arial" panose="020B0604020202020204" pitchFamily="34" charset="0"/>
              <a:buChar char="•"/>
            </a:pPr>
            <a:r>
              <a:rPr lang="en-US"/>
              <a:t>Select an icon to use from the back of this deck or another source and copy it to the slide</a:t>
            </a:r>
          </a:p>
          <a:p>
            <a:pPr marL="119063" indent="-119063">
              <a:buFont typeface="Arial" panose="020B0604020202020204" pitchFamily="34" charset="0"/>
              <a:buChar char="•"/>
            </a:pPr>
            <a:r>
              <a:rPr lang="en-US"/>
              <a:t>Size the replacement icon to match the existing icon </a:t>
            </a:r>
          </a:p>
          <a:p>
            <a:pPr marL="119063" indent="-119063">
              <a:buFont typeface="Arial" panose="020B0604020202020204" pitchFamily="34" charset="0"/>
              <a:buChar char="•"/>
            </a:pPr>
            <a:r>
              <a:rPr lang="en-US"/>
              <a:t>Select the original icon, right click, choose </a:t>
            </a:r>
            <a:r>
              <a:rPr lang="en-US" b="1"/>
              <a:t>Arrange &gt; Bring to Front</a:t>
            </a:r>
            <a:r>
              <a:rPr lang="en-US"/>
              <a:t> so the old icon is in front</a:t>
            </a:r>
          </a:p>
          <a:p>
            <a:pPr marL="119063" indent="-119063">
              <a:buFont typeface="Arial" panose="020B0604020202020204" pitchFamily="34" charset="0"/>
              <a:buChar char="•"/>
            </a:pPr>
            <a:r>
              <a:rPr lang="en-US"/>
              <a:t>Align the new icon to the existing icon using the </a:t>
            </a:r>
            <a:r>
              <a:rPr lang="en-US" b="1"/>
              <a:t>Arrange</a:t>
            </a:r>
            <a:r>
              <a:rPr lang="en-US"/>
              <a:t> button on the </a:t>
            </a:r>
            <a:r>
              <a:rPr lang="en-US" b="1"/>
              <a:t>Home</a:t>
            </a:r>
            <a:r>
              <a:rPr lang="en-US"/>
              <a:t> tab and the </a:t>
            </a:r>
            <a:r>
              <a:rPr lang="en-US" b="1"/>
              <a:t>Align</a:t>
            </a:r>
            <a:r>
              <a:rPr lang="en-US"/>
              <a:t> or </a:t>
            </a:r>
            <a:r>
              <a:rPr lang="en-US" b="1"/>
              <a:t>Distribute</a:t>
            </a:r>
            <a:r>
              <a:rPr lang="en-US"/>
              <a:t> commands</a:t>
            </a:r>
          </a:p>
          <a:p>
            <a:pPr marL="119063" indent="-119063">
              <a:buFont typeface="Arial" panose="020B0604020202020204" pitchFamily="34" charset="0"/>
              <a:buChar char="•"/>
            </a:pPr>
            <a:r>
              <a:rPr lang="en-US"/>
              <a:t>Delete the original icon</a:t>
            </a:r>
          </a:p>
          <a:p>
            <a:pPr marL="0" indent="0">
              <a:buNone/>
            </a:pPr>
            <a:r>
              <a:rPr lang="en-US"/>
              <a:t>To edit text:</a:t>
            </a:r>
          </a:p>
          <a:p>
            <a:pPr marL="119063" indent="-119063">
              <a:buFont typeface="Arial" panose="020B0604020202020204" pitchFamily="34" charset="0"/>
              <a:buChar char="•"/>
            </a:pPr>
            <a:r>
              <a:rPr lang="en-US"/>
              <a:t>Click inside a text box, scroll over (with your mouse) to select all text and begin typing</a:t>
            </a:r>
          </a:p>
          <a:p>
            <a:pPr marL="0" indent="0">
              <a:buNone/>
            </a:pPr>
            <a:r>
              <a:rPr lang="en-US"/>
              <a:t>To remove an icon and primary/secondary information text set:</a:t>
            </a:r>
          </a:p>
          <a:p>
            <a:pPr marL="119063" indent="-119063">
              <a:buFont typeface="Arial" panose="020B0604020202020204" pitchFamily="34" charset="0"/>
              <a:buChar char="•"/>
            </a:pPr>
            <a:r>
              <a:rPr lang="en-US"/>
              <a:t>Select a set and delete</a:t>
            </a:r>
          </a:p>
          <a:p>
            <a:pPr marL="119063" indent="-119063">
              <a:buFont typeface="Arial" panose="020B0604020202020204" pitchFamily="34" charset="0"/>
              <a:buChar char="•"/>
            </a:pPr>
            <a:r>
              <a:rPr lang="en-US"/>
              <a:t>Group each remaining set and arrange on the slide using the </a:t>
            </a:r>
            <a:r>
              <a:rPr lang="en-US" b="1"/>
              <a:t>Arrange</a:t>
            </a:r>
            <a:r>
              <a:rPr lang="en-US"/>
              <a:t> button on the </a:t>
            </a:r>
            <a:r>
              <a:rPr lang="en-US" b="1"/>
              <a:t>Home</a:t>
            </a:r>
            <a:r>
              <a:rPr lang="en-US"/>
              <a:t> tab and the </a:t>
            </a:r>
            <a:r>
              <a:rPr lang="en-US" b="1"/>
              <a:t>Align</a:t>
            </a:r>
            <a:r>
              <a:rPr lang="en-US"/>
              <a:t> and </a:t>
            </a:r>
            <a:r>
              <a:rPr lang="en-US" b="1"/>
              <a:t>Distribute</a:t>
            </a:r>
            <a:r>
              <a:rPr lang="en-US"/>
              <a:t> commands</a:t>
            </a:r>
          </a:p>
          <a:p>
            <a:pPr marL="0" indent="0">
              <a:buNone/>
            </a:pPr>
            <a:r>
              <a:rPr lang="en-US"/>
              <a:t>To add an icon and primary/secondary information text set:</a:t>
            </a:r>
          </a:p>
          <a:p>
            <a:pPr marL="119063" indent="-119063">
              <a:buFont typeface="Arial" panose="020B0604020202020204" pitchFamily="34" charset="0"/>
              <a:buChar char="•"/>
            </a:pPr>
            <a:r>
              <a:rPr lang="en-US"/>
              <a:t>Resize the elements to make room if required</a:t>
            </a:r>
          </a:p>
          <a:p>
            <a:pPr marL="119063" indent="-119063">
              <a:buFont typeface="Arial" panose="020B0604020202020204" pitchFamily="34" charset="0"/>
              <a:buChar char="•"/>
            </a:pPr>
            <a:r>
              <a:rPr lang="en-US"/>
              <a:t>Group each set </a:t>
            </a:r>
          </a:p>
          <a:p>
            <a:pPr marL="119063" lvl="0" indent="-119063">
              <a:buFont typeface="Arial" panose="020B0604020202020204" pitchFamily="34" charset="0"/>
              <a:buChar char="•"/>
              <a:defRPr/>
            </a:pPr>
            <a:r>
              <a:rPr lang="en-US"/>
              <a:t>Select a set and</a:t>
            </a:r>
            <a:r>
              <a:rPr lang="en-US" b="1"/>
              <a:t> CTRL-Shift-Drag</a:t>
            </a:r>
            <a:r>
              <a:rPr lang="en-US"/>
              <a:t> to make an aligned copy</a:t>
            </a:r>
          </a:p>
          <a:p>
            <a:pPr marL="119063" lvl="0" indent="-119063">
              <a:buFont typeface="Arial" panose="020B0604020202020204" pitchFamily="34" charset="0"/>
              <a:buChar char="•"/>
              <a:defRPr/>
            </a:pPr>
            <a:r>
              <a:rPr lang="en-US"/>
              <a:t>Adjust the color of the new copy</a:t>
            </a:r>
          </a:p>
          <a:p>
            <a:pPr marL="119063" lvl="0" indent="-119063">
              <a:buFont typeface="Arial" panose="020B0604020202020204" pitchFamily="34" charset="0"/>
              <a:buChar char="•"/>
              <a:defRPr/>
            </a:pPr>
            <a:r>
              <a:rPr lang="en-US"/>
              <a:t>Arrange the grouped sets on the slide using the </a:t>
            </a:r>
            <a:r>
              <a:rPr lang="en-US" b="1"/>
              <a:t>Arrange</a:t>
            </a:r>
            <a:r>
              <a:rPr lang="en-US"/>
              <a:t> button on the </a:t>
            </a:r>
            <a:r>
              <a:rPr lang="en-US" b="1"/>
              <a:t>Home</a:t>
            </a:r>
            <a:r>
              <a:rPr lang="en-US"/>
              <a:t> tab and the </a:t>
            </a:r>
            <a:r>
              <a:rPr lang="en-US" b="1"/>
              <a:t>Align</a:t>
            </a:r>
            <a:r>
              <a:rPr lang="en-US"/>
              <a:t> and </a:t>
            </a:r>
            <a:r>
              <a:rPr lang="en-US" b="1"/>
              <a:t>Distribute</a:t>
            </a:r>
            <a:r>
              <a:rPr lang="en-US"/>
              <a:t> commands</a:t>
            </a:r>
          </a:p>
          <a:p>
            <a:endParaRPr lang="en-US"/>
          </a:p>
          <a:p>
            <a:endParaRPr lang="en-US"/>
          </a:p>
          <a:p>
            <a:endParaRPr lang="en-US"/>
          </a:p>
          <a:p>
            <a:endParaRPr lang="en-US"/>
          </a:p>
        </p:txBody>
      </p:sp>
      <p:sp>
        <p:nvSpPr>
          <p:cNvPr id="4" name="Slide Number Placeholder 3"/>
          <p:cNvSpPr>
            <a:spLocks noGrp="1"/>
          </p:cNvSpPr>
          <p:nvPr>
            <p:ph type="sldNum" sz="quarter" idx="10"/>
          </p:nvPr>
        </p:nvSpPr>
        <p:spPr/>
        <p:txBody>
          <a:bodyPr/>
          <a:lstStyle/>
          <a:p>
            <a:fld id="{DFBBB689-3E0F-4241-AE49-BB02816D0918}" type="slidenum">
              <a:rPr lang="en-US" smtClean="0"/>
              <a:t>6</a:t>
            </a:fld>
            <a:endParaRPr lang="en-US"/>
          </a:p>
        </p:txBody>
      </p:sp>
    </p:spTree>
    <p:extLst>
      <p:ext uri="{BB962C8B-B14F-4D97-AF65-F5344CB8AC3E}">
        <p14:creationId xmlns:p14="http://schemas.microsoft.com/office/powerpoint/2010/main" val="34266614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1463040" rtl="0" eaLnBrk="1" fontAlgn="auto" latinLnBrk="0" hangingPunct="1">
              <a:lnSpc>
                <a:spcPct val="100000"/>
              </a:lnSpc>
              <a:spcBef>
                <a:spcPts val="0"/>
              </a:spcBef>
              <a:spcAft>
                <a:spcPts val="0"/>
              </a:spcAft>
              <a:buClrTx/>
              <a:buSzTx/>
              <a:buFontTx/>
              <a:buNone/>
              <a:tabLst/>
              <a:defRPr/>
            </a:pPr>
            <a:fld id="{D06B116C-1CAD-49E2-B44E-AB4A995DEB2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146304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294165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1 Column With Logo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503237" y="1597026"/>
            <a:ext cx="13623926" cy="562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7" name="Picture 2" descr="X:\EMERSON\_BRAND_RESOURCES\BRAND_STANDARDS\Logos\Logos-Corporate\Logos-Corporate-PNG\CORP_2C_Standard.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100873" y="7218363"/>
            <a:ext cx="1112254" cy="5254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77763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 Column Without Logo">
    <p:spTree>
      <p:nvGrpSpPr>
        <p:cNvPr id="1" name=""/>
        <p:cNvGrpSpPr/>
        <p:nvPr/>
      </p:nvGrpSpPr>
      <p:grpSpPr>
        <a:xfrm>
          <a:off x="0" y="0"/>
          <a:ext cx="0" cy="0"/>
          <a:chOff x="0" y="0"/>
          <a:chExt cx="0" cy="0"/>
        </a:xfrm>
      </p:grpSpPr>
      <p:sp>
        <p:nvSpPr>
          <p:cNvPr id="8" name="Text Placeholder 7"/>
          <p:cNvSpPr>
            <a:spLocks noGrp="1"/>
          </p:cNvSpPr>
          <p:nvPr>
            <p:ph type="body" sz="quarter" idx="19"/>
          </p:nvPr>
        </p:nvSpPr>
        <p:spPr>
          <a:xfrm>
            <a:off x="503238" y="1587500"/>
            <a:ext cx="6629400" cy="56308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p>
            <a:r>
              <a:rPr lang="en-US"/>
              <a:t>Click to edit Master title style</a:t>
            </a:r>
          </a:p>
        </p:txBody>
      </p:sp>
      <p:sp>
        <p:nvSpPr>
          <p:cNvPr id="14" name="Text Placeholder 7"/>
          <p:cNvSpPr>
            <a:spLocks noGrp="1"/>
          </p:cNvSpPr>
          <p:nvPr>
            <p:ph type="body" sz="quarter" idx="20"/>
          </p:nvPr>
        </p:nvSpPr>
        <p:spPr>
          <a:xfrm>
            <a:off x="7480301" y="1587500"/>
            <a:ext cx="6629400" cy="56308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10718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 Column Heading with Logo">
    <p:spTree>
      <p:nvGrpSpPr>
        <p:cNvPr id="1" name=""/>
        <p:cNvGrpSpPr/>
        <p:nvPr/>
      </p:nvGrpSpPr>
      <p:grpSpPr>
        <a:xfrm>
          <a:off x="0" y="0"/>
          <a:ext cx="0" cy="0"/>
          <a:chOff x="0" y="0"/>
          <a:chExt cx="0" cy="0"/>
        </a:xfrm>
      </p:grpSpPr>
      <p:sp>
        <p:nvSpPr>
          <p:cNvPr id="2" name="Title 1"/>
          <p:cNvSpPr>
            <a:spLocks noGrp="1"/>
          </p:cNvSpPr>
          <p:nvPr>
            <p:ph type="title"/>
          </p:nvPr>
        </p:nvSpPr>
        <p:spPr>
          <a:xfrm>
            <a:off x="503238" y="329565"/>
            <a:ext cx="13623925" cy="1016350"/>
          </a:xfrm>
        </p:spPr>
        <p:txBody>
          <a:bodyPr/>
          <a:lstStyle/>
          <a:p>
            <a:r>
              <a:rPr lang="en-US"/>
              <a:t>Click to edit Master title style</a:t>
            </a:r>
          </a:p>
        </p:txBody>
      </p:sp>
      <p:sp>
        <p:nvSpPr>
          <p:cNvPr id="19" name="Text Placeholder 13"/>
          <p:cNvSpPr>
            <a:spLocks noGrp="1"/>
          </p:cNvSpPr>
          <p:nvPr>
            <p:ph type="body" sz="quarter" idx="15"/>
          </p:nvPr>
        </p:nvSpPr>
        <p:spPr>
          <a:xfrm>
            <a:off x="503238" y="1587500"/>
            <a:ext cx="6629400" cy="762000"/>
          </a:xfrm>
        </p:spPr>
        <p:txBody>
          <a:bodyPr anchor="b"/>
          <a:lstStyle>
            <a:lvl1pPr marL="0" indent="0">
              <a:buNone/>
              <a:defRPr b="1">
                <a:solidFill>
                  <a:schemeClr val="accent1"/>
                </a:solidFill>
              </a:defRPr>
            </a:lvl1pPr>
          </a:lstStyle>
          <a:p>
            <a:pPr lvl="0"/>
            <a:r>
              <a:rPr lang="en-US"/>
              <a:t>Edit Master text styles</a:t>
            </a:r>
          </a:p>
        </p:txBody>
      </p:sp>
      <p:sp>
        <p:nvSpPr>
          <p:cNvPr id="20" name="Text Placeholder 13"/>
          <p:cNvSpPr>
            <a:spLocks noGrp="1"/>
          </p:cNvSpPr>
          <p:nvPr>
            <p:ph type="body" sz="quarter" idx="16"/>
          </p:nvPr>
        </p:nvSpPr>
        <p:spPr>
          <a:xfrm>
            <a:off x="7480301" y="1587500"/>
            <a:ext cx="6629400" cy="762000"/>
          </a:xfrm>
        </p:spPr>
        <p:txBody>
          <a:bodyPr anchor="b"/>
          <a:lstStyle>
            <a:lvl1pPr marL="0" indent="0">
              <a:buNone/>
              <a:defRPr b="1">
                <a:solidFill>
                  <a:schemeClr val="accent1"/>
                </a:solidFill>
              </a:defRPr>
            </a:lvl1pPr>
          </a:lstStyle>
          <a:p>
            <a:pPr lvl="0"/>
            <a:r>
              <a:rPr lang="en-US"/>
              <a:t>Edit Master text styles</a:t>
            </a:r>
          </a:p>
        </p:txBody>
      </p:sp>
      <p:sp>
        <p:nvSpPr>
          <p:cNvPr id="21" name="Content Placeholder 16"/>
          <p:cNvSpPr>
            <a:spLocks noGrp="1"/>
          </p:cNvSpPr>
          <p:nvPr>
            <p:ph sz="quarter" idx="17"/>
          </p:nvPr>
        </p:nvSpPr>
        <p:spPr>
          <a:xfrm>
            <a:off x="503238" y="2590800"/>
            <a:ext cx="6629400" cy="44069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2" name="Content Placeholder 16"/>
          <p:cNvSpPr>
            <a:spLocks noGrp="1"/>
          </p:cNvSpPr>
          <p:nvPr>
            <p:ph sz="quarter" idx="18"/>
          </p:nvPr>
        </p:nvSpPr>
        <p:spPr>
          <a:xfrm>
            <a:off x="7480301" y="2590800"/>
            <a:ext cx="6629400" cy="44069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13" name="Picture 2" descr="X:\EMERSON\_BRAND_RESOURCES\BRAND_STANDARDS\Logos\Logos-Corporate\Logos-Corporate-PNG\CORP_2C_Standard.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100873" y="7218363"/>
            <a:ext cx="1112254" cy="5254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31894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Column Heading Without Logo">
    <p:spTree>
      <p:nvGrpSpPr>
        <p:cNvPr id="1" name=""/>
        <p:cNvGrpSpPr/>
        <p:nvPr/>
      </p:nvGrpSpPr>
      <p:grpSpPr>
        <a:xfrm>
          <a:off x="0" y="0"/>
          <a:ext cx="0" cy="0"/>
          <a:chOff x="0" y="0"/>
          <a:chExt cx="0" cy="0"/>
        </a:xfrm>
      </p:grpSpPr>
      <p:sp>
        <p:nvSpPr>
          <p:cNvPr id="2" name="Title 1"/>
          <p:cNvSpPr>
            <a:spLocks noGrp="1"/>
          </p:cNvSpPr>
          <p:nvPr>
            <p:ph type="title"/>
          </p:nvPr>
        </p:nvSpPr>
        <p:spPr>
          <a:xfrm>
            <a:off x="503238" y="329565"/>
            <a:ext cx="13623925" cy="1016350"/>
          </a:xfrm>
        </p:spPr>
        <p:txBody>
          <a:bodyPr/>
          <a:lstStyle/>
          <a:p>
            <a:r>
              <a:rPr lang="en-US"/>
              <a:t>Click to edit Master title style</a:t>
            </a:r>
          </a:p>
        </p:txBody>
      </p:sp>
      <p:sp>
        <p:nvSpPr>
          <p:cNvPr id="19" name="Text Placeholder 13"/>
          <p:cNvSpPr>
            <a:spLocks noGrp="1"/>
          </p:cNvSpPr>
          <p:nvPr>
            <p:ph type="body" sz="quarter" idx="15"/>
          </p:nvPr>
        </p:nvSpPr>
        <p:spPr>
          <a:xfrm>
            <a:off x="503238" y="1587500"/>
            <a:ext cx="6629400" cy="762000"/>
          </a:xfrm>
        </p:spPr>
        <p:txBody>
          <a:bodyPr anchor="b"/>
          <a:lstStyle>
            <a:lvl1pPr marL="0" indent="0">
              <a:buNone/>
              <a:defRPr b="1">
                <a:solidFill>
                  <a:schemeClr val="accent1"/>
                </a:solidFill>
              </a:defRPr>
            </a:lvl1pPr>
          </a:lstStyle>
          <a:p>
            <a:pPr lvl="0"/>
            <a:r>
              <a:rPr lang="en-US"/>
              <a:t>Edit Master text styles</a:t>
            </a:r>
          </a:p>
        </p:txBody>
      </p:sp>
      <p:sp>
        <p:nvSpPr>
          <p:cNvPr id="20" name="Text Placeholder 13"/>
          <p:cNvSpPr>
            <a:spLocks noGrp="1"/>
          </p:cNvSpPr>
          <p:nvPr>
            <p:ph type="body" sz="quarter" idx="16"/>
          </p:nvPr>
        </p:nvSpPr>
        <p:spPr>
          <a:xfrm>
            <a:off x="7480301" y="1587500"/>
            <a:ext cx="6629400" cy="762000"/>
          </a:xfrm>
        </p:spPr>
        <p:txBody>
          <a:bodyPr anchor="b"/>
          <a:lstStyle>
            <a:lvl1pPr marL="0" indent="0">
              <a:buNone/>
              <a:defRPr b="1">
                <a:solidFill>
                  <a:schemeClr val="accent1"/>
                </a:solidFill>
              </a:defRPr>
            </a:lvl1pPr>
          </a:lstStyle>
          <a:p>
            <a:pPr lvl="0"/>
            <a:r>
              <a:rPr lang="en-US"/>
              <a:t>Edit Master text styles</a:t>
            </a:r>
          </a:p>
        </p:txBody>
      </p:sp>
      <p:sp>
        <p:nvSpPr>
          <p:cNvPr id="21" name="Content Placeholder 16"/>
          <p:cNvSpPr>
            <a:spLocks noGrp="1"/>
          </p:cNvSpPr>
          <p:nvPr>
            <p:ph sz="quarter" idx="17"/>
          </p:nvPr>
        </p:nvSpPr>
        <p:spPr>
          <a:xfrm>
            <a:off x="503238" y="2590800"/>
            <a:ext cx="6629400" cy="44069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2" name="Content Placeholder 16"/>
          <p:cNvSpPr>
            <a:spLocks noGrp="1"/>
          </p:cNvSpPr>
          <p:nvPr>
            <p:ph sz="quarter" idx="18"/>
          </p:nvPr>
        </p:nvSpPr>
        <p:spPr>
          <a:xfrm>
            <a:off x="7480301" y="2590800"/>
            <a:ext cx="6629400" cy="44069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095523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Column 1 Line External Tombstone">
    <p:spTree>
      <p:nvGrpSpPr>
        <p:cNvPr id="1" name=""/>
        <p:cNvGrpSpPr/>
        <p:nvPr/>
      </p:nvGrpSpPr>
      <p:grpSpPr>
        <a:xfrm>
          <a:off x="0" y="0"/>
          <a:ext cx="0" cy="0"/>
          <a:chOff x="0" y="0"/>
          <a:chExt cx="0" cy="0"/>
        </a:xfrm>
      </p:grpSpPr>
      <p:grpSp>
        <p:nvGrpSpPr>
          <p:cNvPr id="6" name="Group 5"/>
          <p:cNvGrpSpPr/>
          <p:nvPr userDrawn="1"/>
        </p:nvGrpSpPr>
        <p:grpSpPr>
          <a:xfrm>
            <a:off x="0" y="7218363"/>
            <a:ext cx="14630400" cy="1011237"/>
            <a:chOff x="0" y="5686691"/>
            <a:chExt cx="8306602" cy="731521"/>
          </a:xfrm>
        </p:grpSpPr>
        <p:sp>
          <p:nvSpPr>
            <p:cNvPr id="7" name="Rectangle 6"/>
            <p:cNvSpPr/>
            <p:nvPr/>
          </p:nvSpPr>
          <p:spPr bwMode="auto">
            <a:xfrm>
              <a:off x="0" y="5686692"/>
              <a:ext cx="8306602" cy="731520"/>
            </a:xfrm>
            <a:prstGeom prst="rect">
              <a:avLst/>
            </a:prstGeom>
            <a:solidFill>
              <a:schemeClr val="accent1"/>
            </a:solidFill>
            <a:ln w="9525" cap="flat" cmpd="sng" algn="ctr">
              <a:noFill/>
              <a:prstDash val="solid"/>
              <a:round/>
              <a:headEnd type="none" w="med" len="med"/>
              <a:tailEnd type="none" w="med" len="med"/>
            </a:ln>
            <a:effectLst/>
          </p:spPr>
          <p:txBody>
            <a:bodyPr vert="horz" wrap="square" lIns="457200" tIns="0" rIns="365760" bIns="0" numCol="1" rtlCol="0" anchor="ctr" anchorCtr="0" compatLnSpc="1">
              <a:prstTxWarp prst="textNoShape">
                <a:avLst/>
              </a:prstTxWarp>
            </a:bodyPr>
            <a:lstStyle/>
            <a:p>
              <a:pPr lvl="0" defTabSz="914400" eaLnBrk="0" fontAlgn="base" hangingPunct="0">
                <a:spcBef>
                  <a:spcPct val="0"/>
                </a:spcBef>
                <a:spcAft>
                  <a:spcPct val="0"/>
                </a:spcAft>
              </a:pPr>
              <a:endParaRPr lang="en-US" sz="1800" b="1">
                <a:solidFill>
                  <a:srgbClr val="FFFFFF"/>
                </a:solidFill>
              </a:endParaRPr>
            </a:p>
          </p:txBody>
        </p:sp>
        <p:cxnSp>
          <p:nvCxnSpPr>
            <p:cNvPr id="8" name="Straight Connector 7"/>
            <p:cNvCxnSpPr/>
            <p:nvPr/>
          </p:nvCxnSpPr>
          <p:spPr bwMode="auto">
            <a:xfrm>
              <a:off x="0" y="5686691"/>
              <a:ext cx="8306602" cy="0"/>
            </a:xfrm>
            <a:prstGeom prst="line">
              <a:avLst/>
            </a:prstGeom>
            <a:solidFill>
              <a:schemeClr val="accent1"/>
            </a:solidFill>
            <a:ln w="57150" cap="flat" cmpd="sng" algn="ctr">
              <a:solidFill>
                <a:schemeClr val="accent3"/>
              </a:solidFill>
              <a:prstDash val="solid"/>
              <a:miter lim="800000"/>
              <a:headEnd type="none" w="med" len="med"/>
              <a:tailEnd type="none" w="med" len="med"/>
            </a:ln>
            <a:effectLst/>
          </p:spPr>
        </p:cxnSp>
      </p:grpSp>
      <p:sp>
        <p:nvSpPr>
          <p:cNvPr id="2" name="Title 1"/>
          <p:cNvSpPr>
            <a:spLocks noGrp="1"/>
          </p:cNvSpPr>
          <p:nvPr>
            <p:ph type="title"/>
          </p:nvPr>
        </p:nvSpPr>
        <p:spPr>
          <a:xfrm>
            <a:off x="503238" y="329565"/>
            <a:ext cx="13623925" cy="1016350"/>
          </a:xfrm>
        </p:spPr>
        <p:txBody>
          <a:bodyPr/>
          <a:lstStyle/>
          <a:p>
            <a:r>
              <a:rPr lang="en-US"/>
              <a:t>Click to edit Master title style</a:t>
            </a:r>
          </a:p>
        </p:txBody>
      </p:sp>
      <p:sp>
        <p:nvSpPr>
          <p:cNvPr id="9" name="Text Placeholder 9"/>
          <p:cNvSpPr>
            <a:spLocks noGrp="1"/>
          </p:cNvSpPr>
          <p:nvPr>
            <p:ph type="body" sz="quarter" idx="12"/>
          </p:nvPr>
        </p:nvSpPr>
        <p:spPr>
          <a:xfrm>
            <a:off x="503238" y="7378700"/>
            <a:ext cx="13623925" cy="481013"/>
          </a:xfrm>
        </p:spPr>
        <p:txBody>
          <a:bodyPr>
            <a:noAutofit/>
          </a:bodyPr>
          <a:lstStyle>
            <a:lvl1pPr marL="0" indent="0" algn="ctr">
              <a:buNone/>
              <a:defRPr b="1">
                <a:solidFill>
                  <a:schemeClr val="bg1"/>
                </a:solidFill>
              </a:defRPr>
            </a:lvl1pPr>
          </a:lstStyle>
          <a:p>
            <a:pPr lvl="0"/>
            <a:r>
              <a:rPr lang="en-US"/>
              <a:t>Edit Master text styles</a:t>
            </a:r>
          </a:p>
        </p:txBody>
      </p:sp>
      <p:sp>
        <p:nvSpPr>
          <p:cNvPr id="19" name="Text Placeholder 13"/>
          <p:cNvSpPr>
            <a:spLocks noGrp="1"/>
          </p:cNvSpPr>
          <p:nvPr>
            <p:ph type="body" sz="quarter" idx="15"/>
          </p:nvPr>
        </p:nvSpPr>
        <p:spPr>
          <a:xfrm>
            <a:off x="503238" y="1587500"/>
            <a:ext cx="6629400" cy="762000"/>
          </a:xfrm>
        </p:spPr>
        <p:txBody>
          <a:bodyPr anchor="b"/>
          <a:lstStyle>
            <a:lvl1pPr marL="0" indent="0">
              <a:buNone/>
              <a:defRPr b="1">
                <a:solidFill>
                  <a:schemeClr val="accent1"/>
                </a:solidFill>
              </a:defRPr>
            </a:lvl1pPr>
          </a:lstStyle>
          <a:p>
            <a:pPr lvl="0"/>
            <a:r>
              <a:rPr lang="en-US"/>
              <a:t>Edit Master text styles</a:t>
            </a:r>
          </a:p>
        </p:txBody>
      </p:sp>
      <p:sp>
        <p:nvSpPr>
          <p:cNvPr id="20" name="Text Placeholder 13"/>
          <p:cNvSpPr>
            <a:spLocks noGrp="1"/>
          </p:cNvSpPr>
          <p:nvPr>
            <p:ph type="body" sz="quarter" idx="16"/>
          </p:nvPr>
        </p:nvSpPr>
        <p:spPr>
          <a:xfrm>
            <a:off x="7480301" y="1587500"/>
            <a:ext cx="6629400" cy="762000"/>
          </a:xfrm>
        </p:spPr>
        <p:txBody>
          <a:bodyPr anchor="b"/>
          <a:lstStyle>
            <a:lvl1pPr marL="0" indent="0">
              <a:buNone/>
              <a:defRPr b="1">
                <a:solidFill>
                  <a:schemeClr val="accent1"/>
                </a:solidFill>
              </a:defRPr>
            </a:lvl1pPr>
          </a:lstStyle>
          <a:p>
            <a:pPr lvl="0"/>
            <a:r>
              <a:rPr lang="en-US"/>
              <a:t>Edit Master text styles</a:t>
            </a:r>
          </a:p>
        </p:txBody>
      </p:sp>
      <p:sp>
        <p:nvSpPr>
          <p:cNvPr id="13" name="Content Placeholder 16"/>
          <p:cNvSpPr>
            <a:spLocks noGrp="1"/>
          </p:cNvSpPr>
          <p:nvPr>
            <p:ph sz="quarter" idx="17"/>
          </p:nvPr>
        </p:nvSpPr>
        <p:spPr>
          <a:xfrm>
            <a:off x="503238" y="2590800"/>
            <a:ext cx="6629400" cy="3594100"/>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Content Placeholder 16"/>
          <p:cNvSpPr>
            <a:spLocks noGrp="1"/>
          </p:cNvSpPr>
          <p:nvPr>
            <p:ph sz="quarter" idx="18"/>
          </p:nvPr>
        </p:nvSpPr>
        <p:spPr>
          <a:xfrm>
            <a:off x="7480301" y="2590800"/>
            <a:ext cx="6629400" cy="3594100"/>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Footer Placeholder 15"/>
          <p:cNvSpPr txBox="1">
            <a:spLocks/>
          </p:cNvSpPr>
          <p:nvPr userDrawn="1"/>
        </p:nvSpPr>
        <p:spPr>
          <a:xfrm>
            <a:off x="294624" y="7932420"/>
            <a:ext cx="1209643" cy="246645"/>
          </a:xfrm>
          <a:prstGeom prst="rect">
            <a:avLst/>
          </a:prstGeom>
        </p:spPr>
        <p:txBody>
          <a:bodyPr vert="horz" lIns="91440" tIns="45720" rIns="91440" bIns="45720" rtlCol="0" anchor="t" anchorCtr="0">
            <a:normAutofit/>
          </a:bodyPr>
          <a:lstStyle>
            <a:defPPr>
              <a:defRPr lang="en-US"/>
            </a:defPPr>
            <a:lvl1pPr marL="0" algn="l" defTabSz="914400" rtl="0" eaLnBrk="0" fontAlgn="base" latinLnBrk="0" hangingPunct="0">
              <a:spcBef>
                <a:spcPct val="0"/>
              </a:spcBef>
              <a:spcAft>
                <a:spcPct val="0"/>
              </a:spcAft>
              <a:defRPr lang="en-US" sz="800" kern="1200" dirty="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solidFill>
                  <a:schemeClr val="bg1"/>
                </a:solidFill>
              </a:rPr>
              <a:t>Emerson Confidential</a:t>
            </a:r>
          </a:p>
        </p:txBody>
      </p:sp>
      <p:sp>
        <p:nvSpPr>
          <p:cNvPr id="16" name="Slide Number Placeholder 5"/>
          <p:cNvSpPr txBox="1">
            <a:spLocks/>
          </p:cNvSpPr>
          <p:nvPr userDrawn="1"/>
        </p:nvSpPr>
        <p:spPr>
          <a:xfrm>
            <a:off x="13842524" y="7973325"/>
            <a:ext cx="569278" cy="205740"/>
          </a:xfrm>
          <a:prstGeom prst="rect">
            <a:avLst/>
          </a:prstGeom>
        </p:spPr>
        <p:txBody>
          <a:bodyPr vert="horz" lIns="64008" tIns="32004" rIns="64008" bIns="32004" rtlCol="0" anchor="ctr"/>
          <a:lstStyle>
            <a:defPPr>
              <a:defRPr lang="en-US"/>
            </a:defPPr>
            <a:lvl1pPr marL="0" algn="r" defTabSz="914400" rtl="0" eaLnBrk="1" latinLnBrk="0" hangingPunct="1">
              <a:defRPr sz="7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3618E82-2635-4133-8350-4252D6B2AEF7}" type="slidenum">
              <a:rPr lang="en-US" smtClean="0">
                <a:solidFill>
                  <a:schemeClr val="bg1"/>
                </a:solidFill>
              </a:rPr>
              <a:pPr/>
              <a:t>‹#›</a:t>
            </a:fld>
            <a:endParaRPr lang="en-US">
              <a:solidFill>
                <a:schemeClr val="bg1"/>
              </a:solidFill>
            </a:endParaRPr>
          </a:p>
        </p:txBody>
      </p:sp>
    </p:spTree>
    <p:extLst>
      <p:ext uri="{BB962C8B-B14F-4D97-AF65-F5344CB8AC3E}">
        <p14:creationId xmlns:p14="http://schemas.microsoft.com/office/powerpoint/2010/main" val="28824384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 Column 2 Line External Tombstone">
    <p:spTree>
      <p:nvGrpSpPr>
        <p:cNvPr id="1" name=""/>
        <p:cNvGrpSpPr/>
        <p:nvPr/>
      </p:nvGrpSpPr>
      <p:grpSpPr>
        <a:xfrm>
          <a:off x="0" y="0"/>
          <a:ext cx="0" cy="0"/>
          <a:chOff x="0" y="0"/>
          <a:chExt cx="0" cy="0"/>
        </a:xfrm>
      </p:grpSpPr>
      <p:grpSp>
        <p:nvGrpSpPr>
          <p:cNvPr id="5" name="Group 4"/>
          <p:cNvGrpSpPr/>
          <p:nvPr userDrawn="1"/>
        </p:nvGrpSpPr>
        <p:grpSpPr>
          <a:xfrm>
            <a:off x="0" y="6921501"/>
            <a:ext cx="14630400" cy="1308100"/>
            <a:chOff x="0" y="5686691"/>
            <a:chExt cx="8306602" cy="731521"/>
          </a:xfrm>
        </p:grpSpPr>
        <p:sp>
          <p:nvSpPr>
            <p:cNvPr id="6" name="Rectangle 5"/>
            <p:cNvSpPr/>
            <p:nvPr/>
          </p:nvSpPr>
          <p:spPr bwMode="auto">
            <a:xfrm>
              <a:off x="0" y="5686692"/>
              <a:ext cx="8306602" cy="731520"/>
            </a:xfrm>
            <a:prstGeom prst="rect">
              <a:avLst/>
            </a:prstGeom>
            <a:solidFill>
              <a:schemeClr val="accent1"/>
            </a:solidFill>
            <a:ln w="9525" cap="flat" cmpd="sng" algn="ctr">
              <a:noFill/>
              <a:prstDash val="solid"/>
              <a:round/>
              <a:headEnd type="none" w="med" len="med"/>
              <a:tailEnd type="none" w="med" len="med"/>
            </a:ln>
            <a:effectLst/>
          </p:spPr>
          <p:txBody>
            <a:bodyPr vert="horz" wrap="square" lIns="457200" tIns="0" rIns="365760" bIns="0" numCol="1" rtlCol="0" anchor="ctr" anchorCtr="0" compatLnSpc="1">
              <a:prstTxWarp prst="textNoShape">
                <a:avLst/>
              </a:prstTxWarp>
            </a:bodyPr>
            <a:lstStyle/>
            <a:p>
              <a:pPr lvl="0" defTabSz="914400" eaLnBrk="0" fontAlgn="base" hangingPunct="0">
                <a:spcBef>
                  <a:spcPct val="0"/>
                </a:spcBef>
                <a:spcAft>
                  <a:spcPct val="0"/>
                </a:spcAft>
              </a:pPr>
              <a:endParaRPr lang="en-US" sz="1800" b="1">
                <a:solidFill>
                  <a:srgbClr val="FFFFFF"/>
                </a:solidFill>
              </a:endParaRPr>
            </a:p>
          </p:txBody>
        </p:sp>
        <p:cxnSp>
          <p:nvCxnSpPr>
            <p:cNvPr id="7" name="Straight Connector 6"/>
            <p:cNvCxnSpPr/>
            <p:nvPr/>
          </p:nvCxnSpPr>
          <p:spPr bwMode="auto">
            <a:xfrm>
              <a:off x="0" y="5686691"/>
              <a:ext cx="8306602" cy="0"/>
            </a:xfrm>
            <a:prstGeom prst="line">
              <a:avLst/>
            </a:prstGeom>
            <a:solidFill>
              <a:schemeClr val="accent1"/>
            </a:solidFill>
            <a:ln w="57150" cap="flat" cmpd="sng" algn="ctr">
              <a:solidFill>
                <a:schemeClr val="accent3"/>
              </a:solidFill>
              <a:prstDash val="solid"/>
              <a:miter lim="800000"/>
              <a:headEnd type="none" w="med" len="med"/>
              <a:tailEnd type="none" w="med" len="med"/>
            </a:ln>
            <a:effectLst/>
          </p:spPr>
        </p:cxnSp>
      </p:grpSp>
      <p:sp>
        <p:nvSpPr>
          <p:cNvPr id="2" name="Title 1"/>
          <p:cNvSpPr>
            <a:spLocks noGrp="1"/>
          </p:cNvSpPr>
          <p:nvPr>
            <p:ph type="title"/>
          </p:nvPr>
        </p:nvSpPr>
        <p:spPr/>
        <p:txBody>
          <a:bodyPr/>
          <a:lstStyle/>
          <a:p>
            <a:r>
              <a:rPr lang="en-US"/>
              <a:t>Click to edit Master title style</a:t>
            </a:r>
          </a:p>
        </p:txBody>
      </p:sp>
      <p:sp>
        <p:nvSpPr>
          <p:cNvPr id="8" name="Text Placeholder 9"/>
          <p:cNvSpPr>
            <a:spLocks noGrp="1"/>
          </p:cNvSpPr>
          <p:nvPr>
            <p:ph type="body" sz="quarter" idx="12"/>
          </p:nvPr>
        </p:nvSpPr>
        <p:spPr>
          <a:xfrm>
            <a:off x="503238" y="7073900"/>
            <a:ext cx="13623925" cy="785813"/>
          </a:xfrm>
        </p:spPr>
        <p:txBody>
          <a:bodyPr>
            <a:noAutofit/>
          </a:bodyPr>
          <a:lstStyle>
            <a:lvl1pPr marL="0" indent="0" algn="ctr">
              <a:buNone/>
              <a:defRPr b="1">
                <a:solidFill>
                  <a:schemeClr val="bg1"/>
                </a:solidFill>
              </a:defRPr>
            </a:lvl1pPr>
          </a:lstStyle>
          <a:p>
            <a:pPr lvl="0"/>
            <a:r>
              <a:rPr lang="en-US"/>
              <a:t>Edit Master text styles</a:t>
            </a:r>
          </a:p>
        </p:txBody>
      </p:sp>
      <p:sp>
        <p:nvSpPr>
          <p:cNvPr id="13" name="Text Placeholder 13"/>
          <p:cNvSpPr>
            <a:spLocks noGrp="1"/>
          </p:cNvSpPr>
          <p:nvPr>
            <p:ph type="body" sz="quarter" idx="15"/>
          </p:nvPr>
        </p:nvSpPr>
        <p:spPr>
          <a:xfrm>
            <a:off x="503238" y="1587500"/>
            <a:ext cx="6629400" cy="762000"/>
          </a:xfrm>
        </p:spPr>
        <p:txBody>
          <a:bodyPr anchor="b"/>
          <a:lstStyle>
            <a:lvl1pPr marL="0" indent="0">
              <a:buNone/>
              <a:defRPr b="1">
                <a:solidFill>
                  <a:schemeClr val="accent1"/>
                </a:solidFill>
              </a:defRPr>
            </a:lvl1pPr>
          </a:lstStyle>
          <a:p>
            <a:pPr lvl="0"/>
            <a:r>
              <a:rPr lang="en-US"/>
              <a:t>Edit Master text styles</a:t>
            </a:r>
          </a:p>
        </p:txBody>
      </p:sp>
      <p:sp>
        <p:nvSpPr>
          <p:cNvPr id="14" name="Text Placeholder 13"/>
          <p:cNvSpPr>
            <a:spLocks noGrp="1"/>
          </p:cNvSpPr>
          <p:nvPr>
            <p:ph type="body" sz="quarter" idx="16"/>
          </p:nvPr>
        </p:nvSpPr>
        <p:spPr>
          <a:xfrm>
            <a:off x="7480301" y="1587500"/>
            <a:ext cx="6629400" cy="762000"/>
          </a:xfrm>
        </p:spPr>
        <p:txBody>
          <a:bodyPr anchor="b"/>
          <a:lstStyle>
            <a:lvl1pPr marL="0" indent="0">
              <a:buNone/>
              <a:defRPr b="1">
                <a:solidFill>
                  <a:schemeClr val="accent1"/>
                </a:solidFill>
              </a:defRPr>
            </a:lvl1pPr>
          </a:lstStyle>
          <a:p>
            <a:pPr lvl="0"/>
            <a:r>
              <a:rPr lang="en-US"/>
              <a:t>Edit Master text styles</a:t>
            </a:r>
          </a:p>
        </p:txBody>
      </p:sp>
      <p:sp>
        <p:nvSpPr>
          <p:cNvPr id="17" name="Content Placeholder 16"/>
          <p:cNvSpPr>
            <a:spLocks noGrp="1"/>
          </p:cNvSpPr>
          <p:nvPr>
            <p:ph sz="quarter" idx="17"/>
          </p:nvPr>
        </p:nvSpPr>
        <p:spPr>
          <a:xfrm>
            <a:off x="503238" y="2590800"/>
            <a:ext cx="6629400" cy="3594100"/>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Content Placeholder 16"/>
          <p:cNvSpPr>
            <a:spLocks noGrp="1"/>
          </p:cNvSpPr>
          <p:nvPr>
            <p:ph sz="quarter" idx="18"/>
          </p:nvPr>
        </p:nvSpPr>
        <p:spPr>
          <a:xfrm>
            <a:off x="7480301" y="2590800"/>
            <a:ext cx="6629400" cy="3594100"/>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Footer Placeholder 15"/>
          <p:cNvSpPr txBox="1">
            <a:spLocks/>
          </p:cNvSpPr>
          <p:nvPr userDrawn="1"/>
        </p:nvSpPr>
        <p:spPr>
          <a:xfrm>
            <a:off x="294624" y="7932420"/>
            <a:ext cx="1209643" cy="246645"/>
          </a:xfrm>
          <a:prstGeom prst="rect">
            <a:avLst/>
          </a:prstGeom>
        </p:spPr>
        <p:txBody>
          <a:bodyPr vert="horz" lIns="91440" tIns="45720" rIns="91440" bIns="45720" rtlCol="0" anchor="t" anchorCtr="0">
            <a:normAutofit/>
          </a:bodyPr>
          <a:lstStyle>
            <a:defPPr>
              <a:defRPr lang="en-US"/>
            </a:defPPr>
            <a:lvl1pPr marL="0" algn="l" defTabSz="914400" rtl="0" eaLnBrk="0" fontAlgn="base" latinLnBrk="0" hangingPunct="0">
              <a:spcBef>
                <a:spcPct val="0"/>
              </a:spcBef>
              <a:spcAft>
                <a:spcPct val="0"/>
              </a:spcAft>
              <a:defRPr lang="en-US" sz="800" kern="1200" dirty="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solidFill>
                  <a:schemeClr val="bg1"/>
                </a:solidFill>
              </a:rPr>
              <a:t>Emerson Confidential</a:t>
            </a:r>
          </a:p>
        </p:txBody>
      </p:sp>
      <p:sp>
        <p:nvSpPr>
          <p:cNvPr id="16" name="Slide Number Placeholder 5"/>
          <p:cNvSpPr txBox="1">
            <a:spLocks/>
          </p:cNvSpPr>
          <p:nvPr userDrawn="1"/>
        </p:nvSpPr>
        <p:spPr>
          <a:xfrm>
            <a:off x="13842524" y="7973325"/>
            <a:ext cx="569278" cy="205740"/>
          </a:xfrm>
          <a:prstGeom prst="rect">
            <a:avLst/>
          </a:prstGeom>
        </p:spPr>
        <p:txBody>
          <a:bodyPr vert="horz" lIns="64008" tIns="32004" rIns="64008" bIns="32004" rtlCol="0" anchor="ctr"/>
          <a:lstStyle>
            <a:defPPr>
              <a:defRPr lang="en-US"/>
            </a:defPPr>
            <a:lvl1pPr marL="0" algn="r" defTabSz="914400" rtl="0" eaLnBrk="1" latinLnBrk="0" hangingPunct="1">
              <a:defRPr sz="7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3618E82-2635-4133-8350-4252D6B2AEF7}" type="slidenum">
              <a:rPr lang="en-US" smtClean="0">
                <a:solidFill>
                  <a:schemeClr val="bg1"/>
                </a:solidFill>
              </a:rPr>
              <a:pPr/>
              <a:t>‹#›</a:t>
            </a:fld>
            <a:endParaRPr lang="en-US">
              <a:solidFill>
                <a:schemeClr val="bg1"/>
              </a:solidFill>
            </a:endParaRPr>
          </a:p>
        </p:txBody>
      </p:sp>
    </p:spTree>
    <p:extLst>
      <p:ext uri="{BB962C8B-B14F-4D97-AF65-F5344CB8AC3E}">
        <p14:creationId xmlns:p14="http://schemas.microsoft.com/office/powerpoint/2010/main" val="29183852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 Column 3 Line External Tombstone">
    <p:spTree>
      <p:nvGrpSpPr>
        <p:cNvPr id="1" name=""/>
        <p:cNvGrpSpPr/>
        <p:nvPr/>
      </p:nvGrpSpPr>
      <p:grpSpPr>
        <a:xfrm>
          <a:off x="0" y="0"/>
          <a:ext cx="0" cy="0"/>
          <a:chOff x="0" y="0"/>
          <a:chExt cx="0" cy="0"/>
        </a:xfrm>
      </p:grpSpPr>
      <p:grpSp>
        <p:nvGrpSpPr>
          <p:cNvPr id="5" name="Group 4"/>
          <p:cNvGrpSpPr/>
          <p:nvPr userDrawn="1"/>
        </p:nvGrpSpPr>
        <p:grpSpPr>
          <a:xfrm>
            <a:off x="0" y="6438900"/>
            <a:ext cx="14630400" cy="1790701"/>
            <a:chOff x="0" y="5686691"/>
            <a:chExt cx="8306602" cy="731521"/>
          </a:xfrm>
        </p:grpSpPr>
        <p:sp>
          <p:nvSpPr>
            <p:cNvPr id="6" name="Rectangle 5"/>
            <p:cNvSpPr/>
            <p:nvPr/>
          </p:nvSpPr>
          <p:spPr bwMode="auto">
            <a:xfrm>
              <a:off x="0" y="5686692"/>
              <a:ext cx="8306602" cy="731520"/>
            </a:xfrm>
            <a:prstGeom prst="rect">
              <a:avLst/>
            </a:prstGeom>
            <a:solidFill>
              <a:schemeClr val="accent1"/>
            </a:solidFill>
            <a:ln w="9525" cap="flat" cmpd="sng" algn="ctr">
              <a:noFill/>
              <a:prstDash val="solid"/>
              <a:round/>
              <a:headEnd type="none" w="med" len="med"/>
              <a:tailEnd type="none" w="med" len="med"/>
            </a:ln>
            <a:effectLst/>
          </p:spPr>
          <p:txBody>
            <a:bodyPr vert="horz" wrap="square" lIns="457200" tIns="0" rIns="365760" bIns="0" numCol="1" rtlCol="0" anchor="ctr" anchorCtr="0" compatLnSpc="1">
              <a:prstTxWarp prst="textNoShape">
                <a:avLst/>
              </a:prstTxWarp>
            </a:bodyPr>
            <a:lstStyle/>
            <a:p>
              <a:pPr lvl="0" defTabSz="914400" eaLnBrk="0" fontAlgn="base" hangingPunct="0">
                <a:spcBef>
                  <a:spcPct val="0"/>
                </a:spcBef>
                <a:spcAft>
                  <a:spcPct val="0"/>
                </a:spcAft>
              </a:pPr>
              <a:endParaRPr lang="en-US" sz="1800" b="1">
                <a:solidFill>
                  <a:srgbClr val="FFFFFF"/>
                </a:solidFill>
              </a:endParaRPr>
            </a:p>
          </p:txBody>
        </p:sp>
        <p:cxnSp>
          <p:nvCxnSpPr>
            <p:cNvPr id="7" name="Straight Connector 6"/>
            <p:cNvCxnSpPr/>
            <p:nvPr/>
          </p:nvCxnSpPr>
          <p:spPr bwMode="auto">
            <a:xfrm>
              <a:off x="0" y="5686691"/>
              <a:ext cx="8306602" cy="0"/>
            </a:xfrm>
            <a:prstGeom prst="line">
              <a:avLst/>
            </a:prstGeom>
            <a:solidFill>
              <a:schemeClr val="accent1"/>
            </a:solidFill>
            <a:ln w="57150" cap="flat" cmpd="sng" algn="ctr">
              <a:solidFill>
                <a:schemeClr val="accent3"/>
              </a:solidFill>
              <a:prstDash val="solid"/>
              <a:miter lim="800000"/>
              <a:headEnd type="none" w="med" len="med"/>
              <a:tailEnd type="none" w="med" len="med"/>
            </a:ln>
            <a:effectLst/>
          </p:spPr>
        </p:cxnSp>
      </p:grpSp>
      <p:sp>
        <p:nvSpPr>
          <p:cNvPr id="2" name="Title 1"/>
          <p:cNvSpPr>
            <a:spLocks noGrp="1"/>
          </p:cNvSpPr>
          <p:nvPr>
            <p:ph type="title"/>
          </p:nvPr>
        </p:nvSpPr>
        <p:spPr/>
        <p:txBody>
          <a:bodyPr/>
          <a:lstStyle/>
          <a:p>
            <a:r>
              <a:rPr lang="en-US"/>
              <a:t>Click to edit Master title style</a:t>
            </a:r>
          </a:p>
        </p:txBody>
      </p:sp>
      <p:sp>
        <p:nvSpPr>
          <p:cNvPr id="8" name="Text Placeholder 9"/>
          <p:cNvSpPr>
            <a:spLocks noGrp="1"/>
          </p:cNvSpPr>
          <p:nvPr>
            <p:ph type="body" sz="quarter" idx="12" hasCustomPrompt="1"/>
          </p:nvPr>
        </p:nvSpPr>
        <p:spPr>
          <a:xfrm>
            <a:off x="503238" y="6667500"/>
            <a:ext cx="13623925" cy="1192213"/>
          </a:xfrm>
        </p:spPr>
        <p:txBody>
          <a:bodyPr>
            <a:noAutofit/>
          </a:bodyPr>
          <a:lstStyle>
            <a:lvl1pPr marL="0" indent="0" algn="ctr">
              <a:buNone/>
              <a:defRPr b="1">
                <a:solidFill>
                  <a:schemeClr val="bg1"/>
                </a:solidFill>
              </a:defRPr>
            </a:lvl1pPr>
          </a:lstStyle>
          <a:p>
            <a:r>
              <a:rPr lang="en-US"/>
              <a:t>Three Line, EXTERNAL Blue Tombstone</a:t>
            </a:r>
          </a:p>
          <a:p>
            <a:r>
              <a:rPr lang="en-US"/>
              <a:t>Text is 24pt, Bold and Title Case</a:t>
            </a:r>
          </a:p>
          <a:p>
            <a:r>
              <a:rPr lang="en-US"/>
              <a:t>Three Line Key Takeaway</a:t>
            </a:r>
          </a:p>
        </p:txBody>
      </p:sp>
      <p:sp>
        <p:nvSpPr>
          <p:cNvPr id="9" name="Text Placeholder 13"/>
          <p:cNvSpPr>
            <a:spLocks noGrp="1"/>
          </p:cNvSpPr>
          <p:nvPr>
            <p:ph type="body" sz="quarter" idx="15"/>
          </p:nvPr>
        </p:nvSpPr>
        <p:spPr>
          <a:xfrm>
            <a:off x="503238" y="1587500"/>
            <a:ext cx="6629400" cy="762000"/>
          </a:xfrm>
        </p:spPr>
        <p:txBody>
          <a:bodyPr anchor="b"/>
          <a:lstStyle>
            <a:lvl1pPr marL="0" indent="0">
              <a:buNone/>
              <a:defRPr b="1">
                <a:solidFill>
                  <a:schemeClr val="accent1"/>
                </a:solidFill>
              </a:defRPr>
            </a:lvl1pPr>
          </a:lstStyle>
          <a:p>
            <a:pPr lvl="0"/>
            <a:r>
              <a:rPr lang="en-US"/>
              <a:t>Edit Master text styles</a:t>
            </a:r>
          </a:p>
        </p:txBody>
      </p:sp>
      <p:sp>
        <p:nvSpPr>
          <p:cNvPr id="10" name="Text Placeholder 13"/>
          <p:cNvSpPr>
            <a:spLocks noGrp="1"/>
          </p:cNvSpPr>
          <p:nvPr>
            <p:ph type="body" sz="quarter" idx="16"/>
          </p:nvPr>
        </p:nvSpPr>
        <p:spPr>
          <a:xfrm>
            <a:off x="7480301" y="1587500"/>
            <a:ext cx="6629400" cy="762000"/>
          </a:xfrm>
        </p:spPr>
        <p:txBody>
          <a:bodyPr anchor="b"/>
          <a:lstStyle>
            <a:lvl1pPr marL="0" indent="0">
              <a:buNone/>
              <a:defRPr b="1">
                <a:solidFill>
                  <a:schemeClr val="accent1"/>
                </a:solidFill>
              </a:defRPr>
            </a:lvl1pPr>
          </a:lstStyle>
          <a:p>
            <a:pPr lvl="0"/>
            <a:r>
              <a:rPr lang="en-US"/>
              <a:t>Edit Master text styles</a:t>
            </a:r>
          </a:p>
        </p:txBody>
      </p:sp>
      <p:sp>
        <p:nvSpPr>
          <p:cNvPr id="11" name="Content Placeholder 16"/>
          <p:cNvSpPr>
            <a:spLocks noGrp="1"/>
          </p:cNvSpPr>
          <p:nvPr>
            <p:ph sz="quarter" idx="17"/>
          </p:nvPr>
        </p:nvSpPr>
        <p:spPr>
          <a:xfrm>
            <a:off x="503238" y="2590800"/>
            <a:ext cx="6629400" cy="3594100"/>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Content Placeholder 16"/>
          <p:cNvSpPr>
            <a:spLocks noGrp="1"/>
          </p:cNvSpPr>
          <p:nvPr>
            <p:ph sz="quarter" idx="18"/>
          </p:nvPr>
        </p:nvSpPr>
        <p:spPr>
          <a:xfrm>
            <a:off x="7480301" y="2590800"/>
            <a:ext cx="6629400" cy="3594100"/>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Footer Placeholder 15"/>
          <p:cNvSpPr txBox="1">
            <a:spLocks/>
          </p:cNvSpPr>
          <p:nvPr userDrawn="1"/>
        </p:nvSpPr>
        <p:spPr>
          <a:xfrm>
            <a:off x="294624" y="7932420"/>
            <a:ext cx="1209643" cy="246645"/>
          </a:xfrm>
          <a:prstGeom prst="rect">
            <a:avLst/>
          </a:prstGeom>
        </p:spPr>
        <p:txBody>
          <a:bodyPr vert="horz" lIns="91440" tIns="45720" rIns="91440" bIns="45720" rtlCol="0" anchor="t" anchorCtr="0">
            <a:normAutofit/>
          </a:bodyPr>
          <a:lstStyle>
            <a:defPPr>
              <a:defRPr lang="en-US"/>
            </a:defPPr>
            <a:lvl1pPr marL="0" algn="l" defTabSz="914400" rtl="0" eaLnBrk="0" fontAlgn="base" latinLnBrk="0" hangingPunct="0">
              <a:spcBef>
                <a:spcPct val="0"/>
              </a:spcBef>
              <a:spcAft>
                <a:spcPct val="0"/>
              </a:spcAft>
              <a:defRPr lang="en-US" sz="800" kern="1200" dirty="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solidFill>
                  <a:schemeClr val="bg1"/>
                </a:solidFill>
              </a:rPr>
              <a:t>Emerson Confidential</a:t>
            </a:r>
          </a:p>
        </p:txBody>
      </p:sp>
      <p:sp>
        <p:nvSpPr>
          <p:cNvPr id="14" name="Slide Number Placeholder 5"/>
          <p:cNvSpPr txBox="1">
            <a:spLocks/>
          </p:cNvSpPr>
          <p:nvPr userDrawn="1"/>
        </p:nvSpPr>
        <p:spPr>
          <a:xfrm>
            <a:off x="13842524" y="7973325"/>
            <a:ext cx="569278" cy="205740"/>
          </a:xfrm>
          <a:prstGeom prst="rect">
            <a:avLst/>
          </a:prstGeom>
        </p:spPr>
        <p:txBody>
          <a:bodyPr vert="horz" lIns="64008" tIns="32004" rIns="64008" bIns="32004" rtlCol="0" anchor="ctr"/>
          <a:lstStyle>
            <a:defPPr>
              <a:defRPr lang="en-US"/>
            </a:defPPr>
            <a:lvl1pPr marL="0" algn="r" defTabSz="914400" rtl="0" eaLnBrk="1" latinLnBrk="0" hangingPunct="1">
              <a:defRPr sz="7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3618E82-2635-4133-8350-4252D6B2AEF7}" type="slidenum">
              <a:rPr lang="en-US" smtClean="0">
                <a:solidFill>
                  <a:schemeClr val="bg1"/>
                </a:solidFill>
              </a:rPr>
              <a:pPr/>
              <a:t>‹#›</a:t>
            </a:fld>
            <a:endParaRPr lang="en-US">
              <a:solidFill>
                <a:schemeClr val="bg1"/>
              </a:solidFill>
            </a:endParaRPr>
          </a:p>
        </p:txBody>
      </p:sp>
    </p:spTree>
    <p:extLst>
      <p:ext uri="{BB962C8B-B14F-4D97-AF65-F5344CB8AC3E}">
        <p14:creationId xmlns:p14="http://schemas.microsoft.com/office/powerpoint/2010/main" val="19738742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2 Column 1 Line Internal Tombstone">
    <p:spTree>
      <p:nvGrpSpPr>
        <p:cNvPr id="1" name=""/>
        <p:cNvGrpSpPr/>
        <p:nvPr/>
      </p:nvGrpSpPr>
      <p:grpSpPr>
        <a:xfrm>
          <a:off x="0" y="0"/>
          <a:ext cx="0" cy="0"/>
          <a:chOff x="0" y="0"/>
          <a:chExt cx="0" cy="0"/>
        </a:xfrm>
      </p:grpSpPr>
      <p:grpSp>
        <p:nvGrpSpPr>
          <p:cNvPr id="6" name="Group 5"/>
          <p:cNvGrpSpPr/>
          <p:nvPr userDrawn="1"/>
        </p:nvGrpSpPr>
        <p:grpSpPr>
          <a:xfrm>
            <a:off x="0" y="7218363"/>
            <a:ext cx="14630400" cy="1011237"/>
            <a:chOff x="0" y="5686691"/>
            <a:chExt cx="8306602" cy="731521"/>
          </a:xfrm>
        </p:grpSpPr>
        <p:sp>
          <p:nvSpPr>
            <p:cNvPr id="7" name="Rectangle 6"/>
            <p:cNvSpPr/>
            <p:nvPr/>
          </p:nvSpPr>
          <p:spPr bwMode="auto">
            <a:xfrm>
              <a:off x="0" y="5686692"/>
              <a:ext cx="8306602" cy="731520"/>
            </a:xfrm>
            <a:prstGeom prst="rect">
              <a:avLst/>
            </a:prstGeom>
            <a:solidFill>
              <a:srgbClr val="FFFF99"/>
            </a:solidFill>
            <a:ln w="9525" cap="flat" cmpd="sng" algn="ctr">
              <a:noFill/>
              <a:prstDash val="solid"/>
              <a:round/>
              <a:headEnd type="none" w="med" len="med"/>
              <a:tailEnd type="none" w="med" len="med"/>
            </a:ln>
            <a:effectLst/>
          </p:spPr>
          <p:txBody>
            <a:bodyPr vert="horz" wrap="square" lIns="457200" tIns="0" rIns="365760" bIns="0" numCol="1" rtlCol="0" anchor="ctr" anchorCtr="0" compatLnSpc="1">
              <a:prstTxWarp prst="textNoShape">
                <a:avLst/>
              </a:prstTxWarp>
            </a:bodyPr>
            <a:lstStyle/>
            <a:p>
              <a:pPr lvl="0" defTabSz="914400" eaLnBrk="0" fontAlgn="base" hangingPunct="0">
                <a:spcBef>
                  <a:spcPct val="0"/>
                </a:spcBef>
                <a:spcAft>
                  <a:spcPct val="0"/>
                </a:spcAft>
              </a:pPr>
              <a:endParaRPr lang="en-US" sz="1800" b="1">
                <a:solidFill>
                  <a:srgbClr val="FFFFFF"/>
                </a:solidFill>
              </a:endParaRPr>
            </a:p>
          </p:txBody>
        </p:sp>
        <p:cxnSp>
          <p:nvCxnSpPr>
            <p:cNvPr id="8" name="Straight Connector 7"/>
            <p:cNvCxnSpPr/>
            <p:nvPr/>
          </p:nvCxnSpPr>
          <p:spPr bwMode="auto">
            <a:xfrm>
              <a:off x="0" y="5686691"/>
              <a:ext cx="8306602" cy="0"/>
            </a:xfrm>
            <a:prstGeom prst="line">
              <a:avLst/>
            </a:prstGeom>
            <a:solidFill>
              <a:schemeClr val="accent1"/>
            </a:solidFill>
            <a:ln w="57150" cap="flat" cmpd="sng" algn="ctr">
              <a:solidFill>
                <a:schemeClr val="accent1"/>
              </a:solidFill>
              <a:prstDash val="solid"/>
              <a:miter lim="800000"/>
              <a:headEnd type="none" w="med" len="med"/>
              <a:tailEnd type="none" w="med" len="med"/>
            </a:ln>
            <a:effectLst/>
          </p:spPr>
        </p:cxnSp>
      </p:grpSp>
      <p:sp>
        <p:nvSpPr>
          <p:cNvPr id="2" name="Title 1"/>
          <p:cNvSpPr>
            <a:spLocks noGrp="1"/>
          </p:cNvSpPr>
          <p:nvPr>
            <p:ph type="title"/>
          </p:nvPr>
        </p:nvSpPr>
        <p:spPr>
          <a:xfrm>
            <a:off x="503238" y="329565"/>
            <a:ext cx="13623925" cy="1016350"/>
          </a:xfrm>
        </p:spPr>
        <p:txBody>
          <a:bodyPr/>
          <a:lstStyle/>
          <a:p>
            <a:r>
              <a:rPr lang="en-US"/>
              <a:t>Click to edit Master title style</a:t>
            </a:r>
          </a:p>
        </p:txBody>
      </p:sp>
      <p:sp>
        <p:nvSpPr>
          <p:cNvPr id="9" name="Text Placeholder 9"/>
          <p:cNvSpPr>
            <a:spLocks noGrp="1"/>
          </p:cNvSpPr>
          <p:nvPr>
            <p:ph type="body" sz="quarter" idx="12"/>
          </p:nvPr>
        </p:nvSpPr>
        <p:spPr>
          <a:xfrm>
            <a:off x="503238" y="7378700"/>
            <a:ext cx="13623925" cy="481013"/>
          </a:xfrm>
        </p:spPr>
        <p:txBody>
          <a:bodyPr>
            <a:noAutofit/>
          </a:bodyPr>
          <a:lstStyle>
            <a:lvl1pPr marL="0" indent="0" algn="ctr">
              <a:buNone/>
              <a:defRPr b="1">
                <a:solidFill>
                  <a:schemeClr val="tx1"/>
                </a:solidFill>
              </a:defRPr>
            </a:lvl1pPr>
          </a:lstStyle>
          <a:p>
            <a:pPr lvl="0"/>
            <a:r>
              <a:rPr lang="en-US"/>
              <a:t>Edit Master text styles</a:t>
            </a:r>
          </a:p>
        </p:txBody>
      </p:sp>
      <p:sp>
        <p:nvSpPr>
          <p:cNvPr id="19" name="Text Placeholder 13"/>
          <p:cNvSpPr>
            <a:spLocks noGrp="1"/>
          </p:cNvSpPr>
          <p:nvPr>
            <p:ph type="body" sz="quarter" idx="15"/>
          </p:nvPr>
        </p:nvSpPr>
        <p:spPr>
          <a:xfrm>
            <a:off x="503238" y="1587500"/>
            <a:ext cx="6629400" cy="762000"/>
          </a:xfrm>
        </p:spPr>
        <p:txBody>
          <a:bodyPr anchor="b"/>
          <a:lstStyle>
            <a:lvl1pPr marL="0" indent="0">
              <a:buNone/>
              <a:defRPr b="1">
                <a:solidFill>
                  <a:schemeClr val="accent1"/>
                </a:solidFill>
              </a:defRPr>
            </a:lvl1pPr>
          </a:lstStyle>
          <a:p>
            <a:pPr lvl="0"/>
            <a:r>
              <a:rPr lang="en-US"/>
              <a:t>Edit Master text styles</a:t>
            </a:r>
          </a:p>
        </p:txBody>
      </p:sp>
      <p:sp>
        <p:nvSpPr>
          <p:cNvPr id="20" name="Text Placeholder 13"/>
          <p:cNvSpPr>
            <a:spLocks noGrp="1"/>
          </p:cNvSpPr>
          <p:nvPr>
            <p:ph type="body" sz="quarter" idx="16"/>
          </p:nvPr>
        </p:nvSpPr>
        <p:spPr>
          <a:xfrm>
            <a:off x="7480301" y="1587500"/>
            <a:ext cx="6629400" cy="762000"/>
          </a:xfrm>
        </p:spPr>
        <p:txBody>
          <a:bodyPr anchor="b"/>
          <a:lstStyle>
            <a:lvl1pPr marL="0" indent="0">
              <a:buNone/>
              <a:defRPr b="1">
                <a:solidFill>
                  <a:schemeClr val="accent1"/>
                </a:solidFill>
              </a:defRPr>
            </a:lvl1pPr>
          </a:lstStyle>
          <a:p>
            <a:pPr lvl="0"/>
            <a:r>
              <a:rPr lang="en-US"/>
              <a:t>Edit Master text styles</a:t>
            </a:r>
          </a:p>
        </p:txBody>
      </p:sp>
      <p:sp>
        <p:nvSpPr>
          <p:cNvPr id="13" name="Content Placeholder 16"/>
          <p:cNvSpPr>
            <a:spLocks noGrp="1"/>
          </p:cNvSpPr>
          <p:nvPr>
            <p:ph sz="quarter" idx="17"/>
          </p:nvPr>
        </p:nvSpPr>
        <p:spPr>
          <a:xfrm>
            <a:off x="503238" y="2590800"/>
            <a:ext cx="6629400" cy="3594100"/>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Content Placeholder 16"/>
          <p:cNvSpPr>
            <a:spLocks noGrp="1"/>
          </p:cNvSpPr>
          <p:nvPr>
            <p:ph sz="quarter" idx="18"/>
          </p:nvPr>
        </p:nvSpPr>
        <p:spPr>
          <a:xfrm>
            <a:off x="7480301" y="2590800"/>
            <a:ext cx="6629400" cy="3594100"/>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Footer Placeholder 15"/>
          <p:cNvSpPr txBox="1">
            <a:spLocks/>
          </p:cNvSpPr>
          <p:nvPr userDrawn="1"/>
        </p:nvSpPr>
        <p:spPr>
          <a:xfrm>
            <a:off x="294624" y="7932420"/>
            <a:ext cx="1209643" cy="246645"/>
          </a:xfrm>
          <a:prstGeom prst="rect">
            <a:avLst/>
          </a:prstGeom>
        </p:spPr>
        <p:txBody>
          <a:bodyPr vert="horz" lIns="91440" tIns="45720" rIns="91440" bIns="45720" rtlCol="0" anchor="t" anchorCtr="0">
            <a:normAutofit/>
          </a:bodyPr>
          <a:lstStyle>
            <a:defPPr>
              <a:defRPr lang="en-US"/>
            </a:defPPr>
            <a:lvl1pPr marL="0" algn="l" defTabSz="914400" rtl="0" eaLnBrk="0" fontAlgn="base" latinLnBrk="0" hangingPunct="0">
              <a:spcBef>
                <a:spcPct val="0"/>
              </a:spcBef>
              <a:spcAft>
                <a:spcPct val="0"/>
              </a:spcAft>
              <a:defRPr lang="en-US" sz="800" kern="1200" dirty="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t>Emerson Confidential</a:t>
            </a:r>
          </a:p>
        </p:txBody>
      </p:sp>
      <p:sp>
        <p:nvSpPr>
          <p:cNvPr id="17" name="Slide Number Placeholder 5"/>
          <p:cNvSpPr txBox="1">
            <a:spLocks/>
          </p:cNvSpPr>
          <p:nvPr userDrawn="1"/>
        </p:nvSpPr>
        <p:spPr>
          <a:xfrm>
            <a:off x="13842524" y="7973325"/>
            <a:ext cx="569278" cy="205740"/>
          </a:xfrm>
          <a:prstGeom prst="rect">
            <a:avLst/>
          </a:prstGeom>
        </p:spPr>
        <p:txBody>
          <a:bodyPr vert="horz" lIns="64008" tIns="32004" rIns="64008" bIns="32004" rtlCol="0" anchor="ctr"/>
          <a:lstStyle>
            <a:defPPr>
              <a:defRPr lang="en-US"/>
            </a:defPPr>
            <a:lvl1pPr marL="0" algn="r" defTabSz="914400" rtl="0" eaLnBrk="1" latinLnBrk="0" hangingPunct="1">
              <a:defRPr sz="7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3618E82-2635-4133-8350-4252D6B2AEF7}" type="slidenum">
              <a:rPr lang="en-US" smtClean="0"/>
              <a:pPr/>
              <a:t>‹#›</a:t>
            </a:fld>
            <a:endParaRPr lang="en-US"/>
          </a:p>
        </p:txBody>
      </p:sp>
    </p:spTree>
    <p:extLst>
      <p:ext uri="{BB962C8B-B14F-4D97-AF65-F5344CB8AC3E}">
        <p14:creationId xmlns:p14="http://schemas.microsoft.com/office/powerpoint/2010/main" val="21439877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2 Column 2 Line Internal Tombstone">
    <p:spTree>
      <p:nvGrpSpPr>
        <p:cNvPr id="1" name=""/>
        <p:cNvGrpSpPr/>
        <p:nvPr/>
      </p:nvGrpSpPr>
      <p:grpSpPr>
        <a:xfrm>
          <a:off x="0" y="0"/>
          <a:ext cx="0" cy="0"/>
          <a:chOff x="0" y="0"/>
          <a:chExt cx="0" cy="0"/>
        </a:xfrm>
      </p:grpSpPr>
      <p:grpSp>
        <p:nvGrpSpPr>
          <p:cNvPr id="5" name="Group 4"/>
          <p:cNvGrpSpPr/>
          <p:nvPr userDrawn="1"/>
        </p:nvGrpSpPr>
        <p:grpSpPr>
          <a:xfrm>
            <a:off x="0" y="6921501"/>
            <a:ext cx="14630400" cy="1308100"/>
            <a:chOff x="0" y="5686691"/>
            <a:chExt cx="8306602" cy="731521"/>
          </a:xfrm>
        </p:grpSpPr>
        <p:sp>
          <p:nvSpPr>
            <p:cNvPr id="6" name="Rectangle 5"/>
            <p:cNvSpPr/>
            <p:nvPr/>
          </p:nvSpPr>
          <p:spPr bwMode="auto">
            <a:xfrm>
              <a:off x="0" y="5686692"/>
              <a:ext cx="8306602" cy="731520"/>
            </a:xfrm>
            <a:prstGeom prst="rect">
              <a:avLst/>
            </a:prstGeom>
            <a:solidFill>
              <a:srgbClr val="FFFF99"/>
            </a:solidFill>
            <a:ln w="9525" cap="flat" cmpd="sng" algn="ctr">
              <a:noFill/>
              <a:prstDash val="solid"/>
              <a:round/>
              <a:headEnd type="none" w="med" len="med"/>
              <a:tailEnd type="none" w="med" len="med"/>
            </a:ln>
            <a:effectLst/>
          </p:spPr>
          <p:txBody>
            <a:bodyPr vert="horz" wrap="square" lIns="457200" tIns="0" rIns="365760" bIns="0" numCol="1" rtlCol="0" anchor="ctr" anchorCtr="0" compatLnSpc="1">
              <a:prstTxWarp prst="textNoShape">
                <a:avLst/>
              </a:prstTxWarp>
            </a:bodyPr>
            <a:lstStyle/>
            <a:p>
              <a:pPr lvl="0" defTabSz="914400" eaLnBrk="0" fontAlgn="base" hangingPunct="0">
                <a:spcBef>
                  <a:spcPct val="0"/>
                </a:spcBef>
                <a:spcAft>
                  <a:spcPct val="0"/>
                </a:spcAft>
              </a:pPr>
              <a:endParaRPr lang="en-US" sz="1800" b="1">
                <a:solidFill>
                  <a:srgbClr val="FFFFFF"/>
                </a:solidFill>
              </a:endParaRPr>
            </a:p>
          </p:txBody>
        </p:sp>
        <p:cxnSp>
          <p:nvCxnSpPr>
            <p:cNvPr id="7" name="Straight Connector 6"/>
            <p:cNvCxnSpPr/>
            <p:nvPr/>
          </p:nvCxnSpPr>
          <p:spPr bwMode="auto">
            <a:xfrm>
              <a:off x="0" y="5686691"/>
              <a:ext cx="8306602" cy="0"/>
            </a:xfrm>
            <a:prstGeom prst="line">
              <a:avLst/>
            </a:prstGeom>
            <a:solidFill>
              <a:schemeClr val="accent1"/>
            </a:solidFill>
            <a:ln w="57150" cap="flat" cmpd="sng" algn="ctr">
              <a:solidFill>
                <a:schemeClr val="accent1"/>
              </a:solidFill>
              <a:prstDash val="solid"/>
              <a:miter lim="800000"/>
              <a:headEnd type="none" w="med" len="med"/>
              <a:tailEnd type="none" w="med" len="med"/>
            </a:ln>
            <a:effectLst/>
          </p:spPr>
        </p:cxnSp>
      </p:grpSp>
      <p:sp>
        <p:nvSpPr>
          <p:cNvPr id="2" name="Title 1"/>
          <p:cNvSpPr>
            <a:spLocks noGrp="1"/>
          </p:cNvSpPr>
          <p:nvPr>
            <p:ph type="title"/>
          </p:nvPr>
        </p:nvSpPr>
        <p:spPr/>
        <p:txBody>
          <a:bodyPr/>
          <a:lstStyle/>
          <a:p>
            <a:r>
              <a:rPr lang="en-US"/>
              <a:t>Click to edit Master title style</a:t>
            </a:r>
          </a:p>
        </p:txBody>
      </p:sp>
      <p:sp>
        <p:nvSpPr>
          <p:cNvPr id="8" name="Text Placeholder 9"/>
          <p:cNvSpPr>
            <a:spLocks noGrp="1"/>
          </p:cNvSpPr>
          <p:nvPr>
            <p:ph type="body" sz="quarter" idx="12"/>
          </p:nvPr>
        </p:nvSpPr>
        <p:spPr>
          <a:xfrm>
            <a:off x="503238" y="7073900"/>
            <a:ext cx="13623925" cy="785813"/>
          </a:xfrm>
        </p:spPr>
        <p:txBody>
          <a:bodyPr>
            <a:noAutofit/>
          </a:bodyPr>
          <a:lstStyle>
            <a:lvl1pPr marL="0" indent="0" algn="ctr">
              <a:buNone/>
              <a:defRPr b="1">
                <a:solidFill>
                  <a:schemeClr val="tx1"/>
                </a:solidFill>
              </a:defRPr>
            </a:lvl1pPr>
          </a:lstStyle>
          <a:p>
            <a:pPr lvl="0"/>
            <a:r>
              <a:rPr lang="en-US"/>
              <a:t>Edit Master text styles</a:t>
            </a:r>
          </a:p>
        </p:txBody>
      </p:sp>
      <p:sp>
        <p:nvSpPr>
          <p:cNvPr id="13" name="Text Placeholder 13"/>
          <p:cNvSpPr>
            <a:spLocks noGrp="1"/>
          </p:cNvSpPr>
          <p:nvPr>
            <p:ph type="body" sz="quarter" idx="15"/>
          </p:nvPr>
        </p:nvSpPr>
        <p:spPr>
          <a:xfrm>
            <a:off x="503238" y="1587500"/>
            <a:ext cx="6629400" cy="762000"/>
          </a:xfrm>
        </p:spPr>
        <p:txBody>
          <a:bodyPr anchor="b"/>
          <a:lstStyle>
            <a:lvl1pPr marL="0" indent="0">
              <a:buNone/>
              <a:defRPr b="1">
                <a:solidFill>
                  <a:schemeClr val="accent1"/>
                </a:solidFill>
              </a:defRPr>
            </a:lvl1pPr>
          </a:lstStyle>
          <a:p>
            <a:pPr lvl="0"/>
            <a:r>
              <a:rPr lang="en-US"/>
              <a:t>Edit Master text styles</a:t>
            </a:r>
          </a:p>
        </p:txBody>
      </p:sp>
      <p:sp>
        <p:nvSpPr>
          <p:cNvPr id="14" name="Text Placeholder 13"/>
          <p:cNvSpPr>
            <a:spLocks noGrp="1"/>
          </p:cNvSpPr>
          <p:nvPr>
            <p:ph type="body" sz="quarter" idx="16"/>
          </p:nvPr>
        </p:nvSpPr>
        <p:spPr>
          <a:xfrm>
            <a:off x="7480301" y="1587500"/>
            <a:ext cx="6629400" cy="762000"/>
          </a:xfrm>
        </p:spPr>
        <p:txBody>
          <a:bodyPr anchor="b"/>
          <a:lstStyle>
            <a:lvl1pPr marL="0" indent="0">
              <a:buNone/>
              <a:defRPr b="1">
                <a:solidFill>
                  <a:schemeClr val="accent1"/>
                </a:solidFill>
              </a:defRPr>
            </a:lvl1pPr>
          </a:lstStyle>
          <a:p>
            <a:pPr lvl="0"/>
            <a:r>
              <a:rPr lang="en-US"/>
              <a:t>Edit Master text styles</a:t>
            </a:r>
          </a:p>
        </p:txBody>
      </p:sp>
      <p:sp>
        <p:nvSpPr>
          <p:cNvPr id="17" name="Content Placeholder 16"/>
          <p:cNvSpPr>
            <a:spLocks noGrp="1"/>
          </p:cNvSpPr>
          <p:nvPr>
            <p:ph sz="quarter" idx="17"/>
          </p:nvPr>
        </p:nvSpPr>
        <p:spPr>
          <a:xfrm>
            <a:off x="503238" y="2590800"/>
            <a:ext cx="6629400" cy="3594100"/>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Content Placeholder 16"/>
          <p:cNvSpPr>
            <a:spLocks noGrp="1"/>
          </p:cNvSpPr>
          <p:nvPr>
            <p:ph sz="quarter" idx="18"/>
          </p:nvPr>
        </p:nvSpPr>
        <p:spPr>
          <a:xfrm>
            <a:off x="7480301" y="2590800"/>
            <a:ext cx="6629400" cy="3594100"/>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Footer Placeholder 15"/>
          <p:cNvSpPr txBox="1">
            <a:spLocks/>
          </p:cNvSpPr>
          <p:nvPr userDrawn="1"/>
        </p:nvSpPr>
        <p:spPr>
          <a:xfrm>
            <a:off x="294624" y="7932420"/>
            <a:ext cx="1209643" cy="246645"/>
          </a:xfrm>
          <a:prstGeom prst="rect">
            <a:avLst/>
          </a:prstGeom>
        </p:spPr>
        <p:txBody>
          <a:bodyPr vert="horz" lIns="91440" tIns="45720" rIns="91440" bIns="45720" rtlCol="0" anchor="t" anchorCtr="0">
            <a:normAutofit/>
          </a:bodyPr>
          <a:lstStyle>
            <a:defPPr>
              <a:defRPr lang="en-US"/>
            </a:defPPr>
            <a:lvl1pPr marL="0" algn="l" defTabSz="914400" rtl="0" eaLnBrk="0" fontAlgn="base" latinLnBrk="0" hangingPunct="0">
              <a:spcBef>
                <a:spcPct val="0"/>
              </a:spcBef>
              <a:spcAft>
                <a:spcPct val="0"/>
              </a:spcAft>
              <a:defRPr lang="en-US" sz="800" kern="1200" dirty="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t>Emerson Confidential</a:t>
            </a:r>
          </a:p>
        </p:txBody>
      </p:sp>
      <p:sp>
        <p:nvSpPr>
          <p:cNvPr id="19" name="Slide Number Placeholder 5"/>
          <p:cNvSpPr txBox="1">
            <a:spLocks/>
          </p:cNvSpPr>
          <p:nvPr userDrawn="1"/>
        </p:nvSpPr>
        <p:spPr>
          <a:xfrm>
            <a:off x="13842524" y="7973325"/>
            <a:ext cx="569278" cy="205740"/>
          </a:xfrm>
          <a:prstGeom prst="rect">
            <a:avLst/>
          </a:prstGeom>
        </p:spPr>
        <p:txBody>
          <a:bodyPr vert="horz" lIns="64008" tIns="32004" rIns="64008" bIns="32004" rtlCol="0" anchor="ctr"/>
          <a:lstStyle>
            <a:defPPr>
              <a:defRPr lang="en-US"/>
            </a:defPPr>
            <a:lvl1pPr marL="0" algn="r" defTabSz="914400" rtl="0" eaLnBrk="1" latinLnBrk="0" hangingPunct="1">
              <a:defRPr sz="7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3618E82-2635-4133-8350-4252D6B2AEF7}" type="slidenum">
              <a:rPr lang="en-US" smtClean="0"/>
              <a:pPr/>
              <a:t>‹#›</a:t>
            </a:fld>
            <a:endParaRPr lang="en-US"/>
          </a:p>
        </p:txBody>
      </p:sp>
    </p:spTree>
    <p:extLst>
      <p:ext uri="{BB962C8B-B14F-4D97-AF65-F5344CB8AC3E}">
        <p14:creationId xmlns:p14="http://schemas.microsoft.com/office/powerpoint/2010/main" val="6551629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2 Column 3 Line Internal Tombstone">
    <p:spTree>
      <p:nvGrpSpPr>
        <p:cNvPr id="1" name=""/>
        <p:cNvGrpSpPr/>
        <p:nvPr/>
      </p:nvGrpSpPr>
      <p:grpSpPr>
        <a:xfrm>
          <a:off x="0" y="0"/>
          <a:ext cx="0" cy="0"/>
          <a:chOff x="0" y="0"/>
          <a:chExt cx="0" cy="0"/>
        </a:xfrm>
      </p:grpSpPr>
      <p:grpSp>
        <p:nvGrpSpPr>
          <p:cNvPr id="5" name="Group 4"/>
          <p:cNvGrpSpPr/>
          <p:nvPr userDrawn="1"/>
        </p:nvGrpSpPr>
        <p:grpSpPr>
          <a:xfrm>
            <a:off x="0" y="6438900"/>
            <a:ext cx="14630400" cy="1790701"/>
            <a:chOff x="0" y="5686691"/>
            <a:chExt cx="8306602" cy="731521"/>
          </a:xfrm>
        </p:grpSpPr>
        <p:sp>
          <p:nvSpPr>
            <p:cNvPr id="6" name="Rectangle 5"/>
            <p:cNvSpPr/>
            <p:nvPr/>
          </p:nvSpPr>
          <p:spPr bwMode="auto">
            <a:xfrm>
              <a:off x="0" y="5686692"/>
              <a:ext cx="8306602" cy="731520"/>
            </a:xfrm>
            <a:prstGeom prst="rect">
              <a:avLst/>
            </a:prstGeom>
            <a:solidFill>
              <a:srgbClr val="FFFF99"/>
            </a:solidFill>
            <a:ln w="9525" cap="flat" cmpd="sng" algn="ctr">
              <a:noFill/>
              <a:prstDash val="solid"/>
              <a:round/>
              <a:headEnd type="none" w="med" len="med"/>
              <a:tailEnd type="none" w="med" len="med"/>
            </a:ln>
            <a:effectLst/>
          </p:spPr>
          <p:txBody>
            <a:bodyPr vert="horz" wrap="square" lIns="457200" tIns="0" rIns="365760" bIns="0" numCol="1" rtlCol="0" anchor="ctr" anchorCtr="0" compatLnSpc="1">
              <a:prstTxWarp prst="textNoShape">
                <a:avLst/>
              </a:prstTxWarp>
            </a:bodyPr>
            <a:lstStyle/>
            <a:p>
              <a:pPr lvl="0" defTabSz="914400" eaLnBrk="0" fontAlgn="base" hangingPunct="0">
                <a:spcBef>
                  <a:spcPct val="0"/>
                </a:spcBef>
                <a:spcAft>
                  <a:spcPct val="0"/>
                </a:spcAft>
              </a:pPr>
              <a:endParaRPr lang="en-US" sz="1800" b="1">
                <a:solidFill>
                  <a:srgbClr val="FFFFFF"/>
                </a:solidFill>
              </a:endParaRPr>
            </a:p>
          </p:txBody>
        </p:sp>
        <p:cxnSp>
          <p:nvCxnSpPr>
            <p:cNvPr id="7" name="Straight Connector 6"/>
            <p:cNvCxnSpPr/>
            <p:nvPr/>
          </p:nvCxnSpPr>
          <p:spPr bwMode="auto">
            <a:xfrm>
              <a:off x="0" y="5686691"/>
              <a:ext cx="8306602" cy="0"/>
            </a:xfrm>
            <a:prstGeom prst="line">
              <a:avLst/>
            </a:prstGeom>
            <a:solidFill>
              <a:schemeClr val="accent1"/>
            </a:solidFill>
            <a:ln w="57150" cap="flat" cmpd="sng" algn="ctr">
              <a:solidFill>
                <a:schemeClr val="accent1"/>
              </a:solidFill>
              <a:prstDash val="solid"/>
              <a:miter lim="800000"/>
              <a:headEnd type="none" w="med" len="med"/>
              <a:tailEnd type="none" w="med" len="med"/>
            </a:ln>
            <a:effectLst/>
          </p:spPr>
        </p:cxnSp>
      </p:grpSp>
      <p:sp>
        <p:nvSpPr>
          <p:cNvPr id="2" name="Title 1"/>
          <p:cNvSpPr>
            <a:spLocks noGrp="1"/>
          </p:cNvSpPr>
          <p:nvPr>
            <p:ph type="title"/>
          </p:nvPr>
        </p:nvSpPr>
        <p:spPr/>
        <p:txBody>
          <a:bodyPr/>
          <a:lstStyle/>
          <a:p>
            <a:r>
              <a:rPr lang="en-US"/>
              <a:t>Click to edit Master title style</a:t>
            </a:r>
          </a:p>
        </p:txBody>
      </p:sp>
      <p:sp>
        <p:nvSpPr>
          <p:cNvPr id="8" name="Text Placeholder 9"/>
          <p:cNvSpPr>
            <a:spLocks noGrp="1"/>
          </p:cNvSpPr>
          <p:nvPr>
            <p:ph type="body" sz="quarter" idx="12"/>
          </p:nvPr>
        </p:nvSpPr>
        <p:spPr>
          <a:xfrm>
            <a:off x="503238" y="6667500"/>
            <a:ext cx="13623925" cy="1192213"/>
          </a:xfrm>
        </p:spPr>
        <p:txBody>
          <a:bodyPr>
            <a:noAutofit/>
          </a:bodyPr>
          <a:lstStyle>
            <a:lvl1pPr marL="0" indent="0" algn="ctr">
              <a:buNone/>
              <a:defRPr b="1">
                <a:solidFill>
                  <a:schemeClr val="tx1"/>
                </a:solidFill>
              </a:defRPr>
            </a:lvl1pPr>
          </a:lstStyle>
          <a:p>
            <a:pPr lvl="0"/>
            <a:r>
              <a:rPr lang="en-US"/>
              <a:t>Edit Master text styles</a:t>
            </a:r>
          </a:p>
        </p:txBody>
      </p:sp>
      <p:sp>
        <p:nvSpPr>
          <p:cNvPr id="9" name="Text Placeholder 13"/>
          <p:cNvSpPr>
            <a:spLocks noGrp="1"/>
          </p:cNvSpPr>
          <p:nvPr>
            <p:ph type="body" sz="quarter" idx="15"/>
          </p:nvPr>
        </p:nvSpPr>
        <p:spPr>
          <a:xfrm>
            <a:off x="503238" y="1587500"/>
            <a:ext cx="6629400" cy="762000"/>
          </a:xfrm>
        </p:spPr>
        <p:txBody>
          <a:bodyPr anchor="b"/>
          <a:lstStyle>
            <a:lvl1pPr marL="0" indent="0">
              <a:buNone/>
              <a:defRPr b="1">
                <a:solidFill>
                  <a:schemeClr val="accent1"/>
                </a:solidFill>
              </a:defRPr>
            </a:lvl1pPr>
          </a:lstStyle>
          <a:p>
            <a:pPr lvl="0"/>
            <a:r>
              <a:rPr lang="en-US"/>
              <a:t>Edit Master text styles</a:t>
            </a:r>
          </a:p>
        </p:txBody>
      </p:sp>
      <p:sp>
        <p:nvSpPr>
          <p:cNvPr id="10" name="Text Placeholder 13"/>
          <p:cNvSpPr>
            <a:spLocks noGrp="1"/>
          </p:cNvSpPr>
          <p:nvPr>
            <p:ph type="body" sz="quarter" idx="16"/>
          </p:nvPr>
        </p:nvSpPr>
        <p:spPr>
          <a:xfrm>
            <a:off x="7480301" y="1587500"/>
            <a:ext cx="6629400" cy="762000"/>
          </a:xfrm>
        </p:spPr>
        <p:txBody>
          <a:bodyPr anchor="b"/>
          <a:lstStyle>
            <a:lvl1pPr marL="0" indent="0">
              <a:buNone/>
              <a:defRPr b="1">
                <a:solidFill>
                  <a:schemeClr val="accent1"/>
                </a:solidFill>
              </a:defRPr>
            </a:lvl1pPr>
          </a:lstStyle>
          <a:p>
            <a:pPr lvl="0"/>
            <a:r>
              <a:rPr lang="en-US"/>
              <a:t>Edit Master text styles</a:t>
            </a:r>
          </a:p>
        </p:txBody>
      </p:sp>
      <p:sp>
        <p:nvSpPr>
          <p:cNvPr id="11" name="Content Placeholder 16"/>
          <p:cNvSpPr>
            <a:spLocks noGrp="1"/>
          </p:cNvSpPr>
          <p:nvPr>
            <p:ph sz="quarter" idx="17"/>
          </p:nvPr>
        </p:nvSpPr>
        <p:spPr>
          <a:xfrm>
            <a:off x="503238" y="2590800"/>
            <a:ext cx="6629400" cy="3594100"/>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Content Placeholder 16"/>
          <p:cNvSpPr>
            <a:spLocks noGrp="1"/>
          </p:cNvSpPr>
          <p:nvPr>
            <p:ph sz="quarter" idx="18"/>
          </p:nvPr>
        </p:nvSpPr>
        <p:spPr>
          <a:xfrm>
            <a:off x="7480301" y="2590800"/>
            <a:ext cx="6629400" cy="3594100"/>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Footer Placeholder 15"/>
          <p:cNvSpPr txBox="1">
            <a:spLocks/>
          </p:cNvSpPr>
          <p:nvPr userDrawn="1"/>
        </p:nvSpPr>
        <p:spPr>
          <a:xfrm>
            <a:off x="294624" y="7932420"/>
            <a:ext cx="1209643" cy="246645"/>
          </a:xfrm>
          <a:prstGeom prst="rect">
            <a:avLst/>
          </a:prstGeom>
        </p:spPr>
        <p:txBody>
          <a:bodyPr vert="horz" lIns="91440" tIns="45720" rIns="91440" bIns="45720" rtlCol="0" anchor="t" anchorCtr="0">
            <a:normAutofit/>
          </a:bodyPr>
          <a:lstStyle>
            <a:defPPr>
              <a:defRPr lang="en-US"/>
            </a:defPPr>
            <a:lvl1pPr marL="0" algn="l" defTabSz="914400" rtl="0" eaLnBrk="0" fontAlgn="base" latinLnBrk="0" hangingPunct="0">
              <a:spcBef>
                <a:spcPct val="0"/>
              </a:spcBef>
              <a:spcAft>
                <a:spcPct val="0"/>
              </a:spcAft>
              <a:defRPr lang="en-US" sz="800" kern="1200" dirty="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t>Emerson Confidential</a:t>
            </a:r>
          </a:p>
        </p:txBody>
      </p:sp>
      <p:sp>
        <p:nvSpPr>
          <p:cNvPr id="15" name="Slide Number Placeholder 5"/>
          <p:cNvSpPr txBox="1">
            <a:spLocks/>
          </p:cNvSpPr>
          <p:nvPr userDrawn="1"/>
        </p:nvSpPr>
        <p:spPr>
          <a:xfrm>
            <a:off x="13842524" y="7973325"/>
            <a:ext cx="569278" cy="205740"/>
          </a:xfrm>
          <a:prstGeom prst="rect">
            <a:avLst/>
          </a:prstGeom>
        </p:spPr>
        <p:txBody>
          <a:bodyPr vert="horz" lIns="64008" tIns="32004" rIns="64008" bIns="32004" rtlCol="0" anchor="ctr"/>
          <a:lstStyle>
            <a:defPPr>
              <a:defRPr lang="en-US"/>
            </a:defPPr>
            <a:lvl1pPr marL="0" algn="r" defTabSz="914400" rtl="0" eaLnBrk="1" latinLnBrk="0" hangingPunct="1">
              <a:defRPr sz="7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3618E82-2635-4133-8350-4252D6B2AEF7}" type="slidenum">
              <a:rPr lang="en-US" smtClean="0"/>
              <a:pPr/>
              <a:t>‹#›</a:t>
            </a:fld>
            <a:endParaRPr lang="en-US"/>
          </a:p>
        </p:txBody>
      </p:sp>
    </p:spTree>
    <p:extLst>
      <p:ext uri="{BB962C8B-B14F-4D97-AF65-F5344CB8AC3E}">
        <p14:creationId xmlns:p14="http://schemas.microsoft.com/office/powerpoint/2010/main" val="42096463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503238" y="329565"/>
            <a:ext cx="13623925" cy="1016350"/>
          </a:xfrm>
        </p:spPr>
        <p:txBody>
          <a:bodyPr/>
          <a:lstStyle/>
          <a:p>
            <a:r>
              <a:rPr lang="en-US"/>
              <a:t>Click to edit Master title style</a:t>
            </a:r>
          </a:p>
        </p:txBody>
      </p:sp>
      <p:sp>
        <p:nvSpPr>
          <p:cNvPr id="6" name="Text Placeholder 5"/>
          <p:cNvSpPr>
            <a:spLocks noGrp="1"/>
          </p:cNvSpPr>
          <p:nvPr>
            <p:ph type="body" sz="quarter" idx="12"/>
          </p:nvPr>
        </p:nvSpPr>
        <p:spPr>
          <a:xfrm>
            <a:off x="503238" y="1597025"/>
            <a:ext cx="4206240" cy="758952"/>
          </a:xfrm>
        </p:spPr>
        <p:txBody>
          <a:bodyPr anchor="b"/>
          <a:lstStyle>
            <a:lvl1pPr marL="0" indent="0">
              <a:buNone/>
              <a:defRPr b="1">
                <a:solidFill>
                  <a:schemeClr val="accent1"/>
                </a:solidFill>
              </a:defRPr>
            </a:lvl1pPr>
          </a:lstStyle>
          <a:p>
            <a:pPr lvl="0"/>
            <a:r>
              <a:rPr lang="en-US"/>
              <a:t>Edit Master text styles</a:t>
            </a:r>
          </a:p>
        </p:txBody>
      </p:sp>
      <p:sp>
        <p:nvSpPr>
          <p:cNvPr id="13" name="Text Placeholder 5"/>
          <p:cNvSpPr>
            <a:spLocks noGrp="1"/>
          </p:cNvSpPr>
          <p:nvPr>
            <p:ph type="body" sz="quarter" idx="13"/>
          </p:nvPr>
        </p:nvSpPr>
        <p:spPr>
          <a:xfrm>
            <a:off x="5212081" y="1597025"/>
            <a:ext cx="4206240" cy="758952"/>
          </a:xfrm>
        </p:spPr>
        <p:txBody>
          <a:bodyPr anchor="b"/>
          <a:lstStyle>
            <a:lvl1pPr marL="0" indent="0">
              <a:buNone/>
              <a:defRPr b="1">
                <a:solidFill>
                  <a:schemeClr val="accent1"/>
                </a:solidFill>
              </a:defRPr>
            </a:lvl1pPr>
          </a:lstStyle>
          <a:p>
            <a:pPr lvl="0"/>
            <a:r>
              <a:rPr lang="en-US"/>
              <a:t>Edit Master text styles</a:t>
            </a:r>
          </a:p>
        </p:txBody>
      </p:sp>
      <p:sp>
        <p:nvSpPr>
          <p:cNvPr id="14" name="Text Placeholder 5"/>
          <p:cNvSpPr>
            <a:spLocks noGrp="1"/>
          </p:cNvSpPr>
          <p:nvPr>
            <p:ph type="body" sz="quarter" idx="14"/>
          </p:nvPr>
        </p:nvSpPr>
        <p:spPr>
          <a:xfrm>
            <a:off x="9920923" y="1597025"/>
            <a:ext cx="4206240" cy="758952"/>
          </a:xfrm>
        </p:spPr>
        <p:txBody>
          <a:bodyPr anchor="b"/>
          <a:lstStyle>
            <a:lvl1pPr marL="0" indent="0">
              <a:buNone/>
              <a:defRPr b="1">
                <a:solidFill>
                  <a:schemeClr val="accent1"/>
                </a:solidFill>
              </a:defRPr>
            </a:lvl1pPr>
          </a:lstStyle>
          <a:p>
            <a:pPr lvl="0"/>
            <a:r>
              <a:rPr lang="en-US"/>
              <a:t>Edit Master text styles</a:t>
            </a:r>
          </a:p>
        </p:txBody>
      </p:sp>
      <p:sp>
        <p:nvSpPr>
          <p:cNvPr id="16" name="Content Placeholder 15"/>
          <p:cNvSpPr>
            <a:spLocks noGrp="1"/>
          </p:cNvSpPr>
          <p:nvPr>
            <p:ph sz="quarter" idx="15"/>
          </p:nvPr>
        </p:nvSpPr>
        <p:spPr>
          <a:xfrm>
            <a:off x="503238" y="2603500"/>
            <a:ext cx="4206240" cy="5003800"/>
          </a:xfrm>
        </p:spPr>
        <p:txBody>
          <a:bodyPr>
            <a:noAutofit/>
          </a:bodyPr>
          <a:lstStyle>
            <a:lvl1pPr>
              <a:defRPr sz="2200"/>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Content Placeholder 15"/>
          <p:cNvSpPr>
            <a:spLocks noGrp="1"/>
          </p:cNvSpPr>
          <p:nvPr>
            <p:ph sz="quarter" idx="16"/>
          </p:nvPr>
        </p:nvSpPr>
        <p:spPr>
          <a:xfrm>
            <a:off x="5211922" y="2603500"/>
            <a:ext cx="4206240" cy="5003800"/>
          </a:xfrm>
        </p:spPr>
        <p:txBody>
          <a:bodyPr>
            <a:noAutofit/>
          </a:bodyPr>
          <a:lstStyle>
            <a:lvl1pPr marL="225425" indent="-225425">
              <a:defRPr lang="en-US" sz="2200" kern="1200" dirty="0" smtClean="0">
                <a:solidFill>
                  <a:schemeClr val="tx1"/>
                </a:solidFill>
                <a:latin typeface="+mn-lt"/>
                <a:ea typeface="+mn-ea"/>
                <a:cs typeface="+mn-cs"/>
              </a:defRPr>
            </a:lvl1pPr>
          </a:lstStyle>
          <a:p>
            <a:pPr marL="225425" lvl="0"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pPr>
            <a:r>
              <a:rPr lang="en-US"/>
              <a:t>Edit Master text styles</a:t>
            </a:r>
          </a:p>
          <a:p>
            <a:pPr marL="225425" lvl="1"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pPr>
            <a:r>
              <a:rPr lang="en-US"/>
              <a:t>Second level</a:t>
            </a:r>
          </a:p>
          <a:p>
            <a:pPr marL="225425" lvl="2"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pPr>
            <a:r>
              <a:rPr lang="en-US"/>
              <a:t>Third level</a:t>
            </a:r>
          </a:p>
          <a:p>
            <a:pPr marL="225425" lvl="3"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pPr>
            <a:r>
              <a:rPr lang="en-US"/>
              <a:t>Fourth level</a:t>
            </a:r>
          </a:p>
          <a:p>
            <a:pPr marL="225425" lvl="4"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pPr>
            <a:r>
              <a:rPr lang="en-US"/>
              <a:t>Fifth level</a:t>
            </a:r>
          </a:p>
        </p:txBody>
      </p:sp>
      <p:sp>
        <p:nvSpPr>
          <p:cNvPr id="18" name="Content Placeholder 15"/>
          <p:cNvSpPr>
            <a:spLocks noGrp="1"/>
          </p:cNvSpPr>
          <p:nvPr>
            <p:ph sz="quarter" idx="17"/>
          </p:nvPr>
        </p:nvSpPr>
        <p:spPr>
          <a:xfrm>
            <a:off x="9920606" y="2603500"/>
            <a:ext cx="4206240" cy="5003800"/>
          </a:xfrm>
        </p:spPr>
        <p:txBody>
          <a:bodyPr>
            <a:noAutofit/>
          </a:bodyPr>
          <a:lstStyle>
            <a:lvl1pPr marL="225425" indent="-225425">
              <a:defRPr lang="en-US" sz="2200" kern="1200" dirty="0" smtClean="0">
                <a:solidFill>
                  <a:schemeClr val="tx1"/>
                </a:solidFill>
                <a:latin typeface="+mn-lt"/>
                <a:ea typeface="+mn-ea"/>
                <a:cs typeface="+mn-cs"/>
              </a:defRPr>
            </a:lvl1pPr>
          </a:lstStyle>
          <a:p>
            <a:pPr marL="225425" lvl="0"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pPr>
            <a:r>
              <a:rPr lang="en-US"/>
              <a:t>Edit Master text styles</a:t>
            </a:r>
          </a:p>
          <a:p>
            <a:pPr marL="225425" lvl="1"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pPr>
            <a:r>
              <a:rPr lang="en-US"/>
              <a:t>Second level</a:t>
            </a:r>
          </a:p>
          <a:p>
            <a:pPr marL="225425" lvl="2"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pPr>
            <a:r>
              <a:rPr lang="en-US"/>
              <a:t>Third level</a:t>
            </a:r>
          </a:p>
          <a:p>
            <a:pPr marL="225425" lvl="3"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pPr>
            <a:r>
              <a:rPr lang="en-US"/>
              <a:t>Fourth level</a:t>
            </a:r>
          </a:p>
          <a:p>
            <a:pPr marL="225425" lvl="4"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pPr>
            <a:r>
              <a:rPr lang="en-US"/>
              <a:t>Fifth level</a:t>
            </a:r>
          </a:p>
        </p:txBody>
      </p:sp>
    </p:spTree>
    <p:extLst>
      <p:ext uri="{BB962C8B-B14F-4D97-AF65-F5344CB8AC3E}">
        <p14:creationId xmlns:p14="http://schemas.microsoft.com/office/powerpoint/2010/main" val="5761859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1 Column Without Logo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503237" y="1597026"/>
            <a:ext cx="13623926" cy="562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4726010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 Photo 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7" name="Content Placeholder 6"/>
          <p:cNvSpPr>
            <a:spLocks noGrp="1"/>
          </p:cNvSpPr>
          <p:nvPr>
            <p:ph sz="quarter" idx="13" hasCustomPrompt="1"/>
          </p:nvPr>
        </p:nvSpPr>
        <p:spPr>
          <a:xfrm>
            <a:off x="503238" y="1597025"/>
            <a:ext cx="4389437" cy="2743200"/>
          </a:xfrm>
        </p:spPr>
        <p:txBody>
          <a:bodyPr/>
          <a:lstStyle>
            <a:lvl1pPr>
              <a:defRPr/>
            </a:lvl1pPr>
          </a:lstStyle>
          <a:p>
            <a:pPr lvl="0"/>
            <a:r>
              <a:rPr lang="en-US"/>
              <a:t>Object</a:t>
            </a:r>
          </a:p>
        </p:txBody>
      </p:sp>
      <p:sp>
        <p:nvSpPr>
          <p:cNvPr id="8" name="Content Placeholder 6"/>
          <p:cNvSpPr>
            <a:spLocks noGrp="1"/>
          </p:cNvSpPr>
          <p:nvPr>
            <p:ph sz="quarter" idx="14" hasCustomPrompt="1"/>
          </p:nvPr>
        </p:nvSpPr>
        <p:spPr>
          <a:xfrm>
            <a:off x="5120482" y="1597025"/>
            <a:ext cx="4389437" cy="2743200"/>
          </a:xfrm>
        </p:spPr>
        <p:txBody>
          <a:bodyPr/>
          <a:lstStyle>
            <a:lvl1pPr>
              <a:defRPr/>
            </a:lvl1pPr>
          </a:lstStyle>
          <a:p>
            <a:pPr lvl="0"/>
            <a:r>
              <a:rPr lang="en-US"/>
              <a:t>Object</a:t>
            </a:r>
          </a:p>
        </p:txBody>
      </p:sp>
      <p:sp>
        <p:nvSpPr>
          <p:cNvPr id="9" name="Content Placeholder 6"/>
          <p:cNvSpPr>
            <a:spLocks noGrp="1"/>
          </p:cNvSpPr>
          <p:nvPr>
            <p:ph sz="quarter" idx="15" hasCustomPrompt="1"/>
          </p:nvPr>
        </p:nvSpPr>
        <p:spPr>
          <a:xfrm>
            <a:off x="9737726" y="1597025"/>
            <a:ext cx="4389437" cy="2743200"/>
          </a:xfrm>
        </p:spPr>
        <p:txBody>
          <a:bodyPr/>
          <a:lstStyle>
            <a:lvl1pPr>
              <a:defRPr/>
            </a:lvl1pPr>
          </a:lstStyle>
          <a:p>
            <a:pPr lvl="0"/>
            <a:r>
              <a:rPr lang="en-US"/>
              <a:t>Object</a:t>
            </a:r>
          </a:p>
        </p:txBody>
      </p:sp>
    </p:spTree>
    <p:extLst>
      <p:ext uri="{BB962C8B-B14F-4D97-AF65-F5344CB8AC3E}">
        <p14:creationId xmlns:p14="http://schemas.microsoft.com/office/powerpoint/2010/main" val="18628742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5"/>
          <p:cNvSpPr>
            <a:spLocks noGrp="1"/>
          </p:cNvSpPr>
          <p:nvPr>
            <p:ph type="body" sz="quarter" idx="12"/>
          </p:nvPr>
        </p:nvSpPr>
        <p:spPr>
          <a:xfrm>
            <a:off x="503238" y="1597025"/>
            <a:ext cx="3200400" cy="758952"/>
          </a:xfrm>
        </p:spPr>
        <p:txBody>
          <a:bodyPr anchor="b"/>
          <a:lstStyle>
            <a:lvl1pPr marL="0" indent="0">
              <a:buNone/>
              <a:defRPr b="1">
                <a:solidFill>
                  <a:schemeClr val="accent1"/>
                </a:solidFill>
              </a:defRPr>
            </a:lvl1pPr>
          </a:lstStyle>
          <a:p>
            <a:pPr lvl="0"/>
            <a:r>
              <a:rPr lang="en-US"/>
              <a:t>Edit Master text styles</a:t>
            </a:r>
          </a:p>
        </p:txBody>
      </p:sp>
      <p:sp>
        <p:nvSpPr>
          <p:cNvPr id="12" name="Text Placeholder 5"/>
          <p:cNvSpPr>
            <a:spLocks noGrp="1"/>
          </p:cNvSpPr>
          <p:nvPr>
            <p:ph type="body" sz="quarter" idx="13"/>
          </p:nvPr>
        </p:nvSpPr>
        <p:spPr>
          <a:xfrm>
            <a:off x="3977746" y="1597025"/>
            <a:ext cx="3200400" cy="758952"/>
          </a:xfrm>
        </p:spPr>
        <p:txBody>
          <a:bodyPr anchor="b"/>
          <a:lstStyle>
            <a:lvl1pPr marL="0" indent="0">
              <a:buNone/>
              <a:defRPr b="1">
                <a:solidFill>
                  <a:schemeClr val="accent1"/>
                </a:solidFill>
              </a:defRPr>
            </a:lvl1pPr>
          </a:lstStyle>
          <a:p>
            <a:pPr lvl="0"/>
            <a:r>
              <a:rPr lang="en-US"/>
              <a:t>Edit Master text styles</a:t>
            </a:r>
          </a:p>
        </p:txBody>
      </p:sp>
      <p:sp>
        <p:nvSpPr>
          <p:cNvPr id="13" name="Text Placeholder 5"/>
          <p:cNvSpPr>
            <a:spLocks noGrp="1"/>
          </p:cNvSpPr>
          <p:nvPr>
            <p:ph type="body" sz="quarter" idx="14"/>
          </p:nvPr>
        </p:nvSpPr>
        <p:spPr>
          <a:xfrm>
            <a:off x="7452254" y="1597025"/>
            <a:ext cx="3200400" cy="758952"/>
          </a:xfrm>
        </p:spPr>
        <p:txBody>
          <a:bodyPr anchor="b"/>
          <a:lstStyle>
            <a:lvl1pPr marL="0" indent="0">
              <a:buNone/>
              <a:defRPr b="1">
                <a:solidFill>
                  <a:schemeClr val="accent1"/>
                </a:solidFill>
              </a:defRPr>
            </a:lvl1pPr>
          </a:lstStyle>
          <a:p>
            <a:pPr lvl="0"/>
            <a:r>
              <a:rPr lang="en-US"/>
              <a:t>Edit Master text styles</a:t>
            </a:r>
          </a:p>
        </p:txBody>
      </p:sp>
      <p:sp>
        <p:nvSpPr>
          <p:cNvPr id="14" name="Text Placeholder 5"/>
          <p:cNvSpPr>
            <a:spLocks noGrp="1"/>
          </p:cNvSpPr>
          <p:nvPr>
            <p:ph type="body" sz="quarter" idx="15"/>
          </p:nvPr>
        </p:nvSpPr>
        <p:spPr>
          <a:xfrm>
            <a:off x="10926763" y="1597025"/>
            <a:ext cx="3200400" cy="758952"/>
          </a:xfrm>
        </p:spPr>
        <p:txBody>
          <a:bodyPr anchor="b"/>
          <a:lstStyle>
            <a:lvl1pPr marL="0" indent="0">
              <a:buNone/>
              <a:defRPr b="1">
                <a:solidFill>
                  <a:schemeClr val="accent1"/>
                </a:solidFill>
              </a:defRPr>
            </a:lvl1pPr>
          </a:lstStyle>
          <a:p>
            <a:pPr lvl="0"/>
            <a:r>
              <a:rPr lang="en-US"/>
              <a:t>Edit Master text styles</a:t>
            </a:r>
          </a:p>
        </p:txBody>
      </p:sp>
      <p:sp>
        <p:nvSpPr>
          <p:cNvPr id="15" name="Content Placeholder 15"/>
          <p:cNvSpPr>
            <a:spLocks noGrp="1"/>
          </p:cNvSpPr>
          <p:nvPr>
            <p:ph sz="quarter" idx="16"/>
          </p:nvPr>
        </p:nvSpPr>
        <p:spPr>
          <a:xfrm>
            <a:off x="503239" y="2603500"/>
            <a:ext cx="3200400" cy="5003800"/>
          </a:xfrm>
        </p:spPr>
        <p:txBody>
          <a:bodyPr>
            <a:noAutofit/>
          </a:bodyPr>
          <a:lstStyle>
            <a:lvl1pPr>
              <a:defRPr sz="2000"/>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Content Placeholder 15"/>
          <p:cNvSpPr>
            <a:spLocks noGrp="1"/>
          </p:cNvSpPr>
          <p:nvPr>
            <p:ph sz="quarter" idx="17"/>
          </p:nvPr>
        </p:nvSpPr>
        <p:spPr>
          <a:xfrm>
            <a:off x="3977746" y="2603500"/>
            <a:ext cx="3200400" cy="5003800"/>
          </a:xfrm>
        </p:spPr>
        <p:txBody>
          <a:bodyPr>
            <a:noAutofit/>
          </a:bodyPr>
          <a:lstStyle>
            <a:lvl1pPr>
              <a:defRPr sz="2000"/>
            </a:lvl1pPr>
            <a:lvl2pPr>
              <a:defRPr sz="2000"/>
            </a:lvl2pPr>
            <a:lvl3pPr>
              <a:defRPr sz="2000"/>
            </a:lvl3pPr>
            <a:lvl4pPr>
              <a:defRPr sz="2000"/>
            </a:lvl4pPr>
            <a:lvl5pPr>
              <a:defRPr sz="20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Content Placeholder 15"/>
          <p:cNvSpPr>
            <a:spLocks noGrp="1"/>
          </p:cNvSpPr>
          <p:nvPr>
            <p:ph sz="quarter" idx="18"/>
          </p:nvPr>
        </p:nvSpPr>
        <p:spPr>
          <a:xfrm>
            <a:off x="7452254" y="2603500"/>
            <a:ext cx="3200400" cy="5003800"/>
          </a:xfrm>
        </p:spPr>
        <p:txBody>
          <a:bodyPr>
            <a:noAutofit/>
          </a:bodyPr>
          <a:lstStyle>
            <a:lvl1pPr>
              <a:defRPr sz="2000"/>
            </a:lvl1pPr>
            <a:lvl2pPr>
              <a:defRPr sz="2000"/>
            </a:lvl2pPr>
            <a:lvl3pPr>
              <a:defRPr sz="2000"/>
            </a:lvl3pPr>
            <a:lvl4pPr>
              <a:defRPr sz="2000"/>
            </a:lvl4pPr>
            <a:lvl5pPr>
              <a:defRPr sz="20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Content Placeholder 15"/>
          <p:cNvSpPr>
            <a:spLocks noGrp="1"/>
          </p:cNvSpPr>
          <p:nvPr>
            <p:ph sz="quarter" idx="19"/>
          </p:nvPr>
        </p:nvSpPr>
        <p:spPr>
          <a:xfrm>
            <a:off x="10926763" y="2603500"/>
            <a:ext cx="3200400" cy="5003800"/>
          </a:xfrm>
        </p:spPr>
        <p:txBody>
          <a:bodyPr>
            <a:noAutofit/>
          </a:bodyPr>
          <a:lstStyle>
            <a:lvl1pPr>
              <a:defRPr sz="2000"/>
            </a:lvl1pPr>
            <a:lvl2pPr>
              <a:defRPr sz="2000"/>
            </a:lvl2pPr>
            <a:lvl3pPr>
              <a:defRPr sz="2000"/>
            </a:lvl3pPr>
            <a:lvl4pPr>
              <a:defRPr sz="2000"/>
            </a:lvl4pPr>
            <a:lvl5pPr>
              <a:defRPr sz="20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02085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 Photo 4 Column">
    <p:spTree>
      <p:nvGrpSpPr>
        <p:cNvPr id="1" name=""/>
        <p:cNvGrpSpPr/>
        <p:nvPr/>
      </p:nvGrpSpPr>
      <p:grpSpPr>
        <a:xfrm>
          <a:off x="0" y="0"/>
          <a:ext cx="0" cy="0"/>
          <a:chOff x="0" y="0"/>
          <a:chExt cx="0" cy="0"/>
        </a:xfrm>
      </p:grpSpPr>
      <p:sp>
        <p:nvSpPr>
          <p:cNvPr id="2" name="Title 1"/>
          <p:cNvSpPr>
            <a:spLocks noGrp="1"/>
          </p:cNvSpPr>
          <p:nvPr>
            <p:ph type="title"/>
          </p:nvPr>
        </p:nvSpPr>
        <p:spPr>
          <a:xfrm>
            <a:off x="503237" y="329565"/>
            <a:ext cx="13623925" cy="1016350"/>
          </a:xfrm>
        </p:spPr>
        <p:txBody>
          <a:bodyPr/>
          <a:lstStyle/>
          <a:p>
            <a:r>
              <a:rPr lang="en-US"/>
              <a:t>Click to edit Master title style</a:t>
            </a:r>
          </a:p>
        </p:txBody>
      </p:sp>
      <p:sp>
        <p:nvSpPr>
          <p:cNvPr id="7" name="Picture Placeholder 6"/>
          <p:cNvSpPr>
            <a:spLocks noGrp="1"/>
          </p:cNvSpPr>
          <p:nvPr>
            <p:ph type="pic" sz="quarter" idx="13"/>
          </p:nvPr>
        </p:nvSpPr>
        <p:spPr>
          <a:xfrm>
            <a:off x="503238" y="1597025"/>
            <a:ext cx="3200400" cy="2517775"/>
          </a:xfrm>
        </p:spPr>
        <p:txBody>
          <a:bodyPr/>
          <a:lstStyle/>
          <a:p>
            <a:r>
              <a:rPr lang="en-US"/>
              <a:t>Click icon to add picture</a:t>
            </a:r>
          </a:p>
        </p:txBody>
      </p:sp>
      <p:sp>
        <p:nvSpPr>
          <p:cNvPr id="8" name="Picture Placeholder 6"/>
          <p:cNvSpPr>
            <a:spLocks noGrp="1"/>
          </p:cNvSpPr>
          <p:nvPr>
            <p:ph type="pic" sz="quarter" idx="14"/>
          </p:nvPr>
        </p:nvSpPr>
        <p:spPr>
          <a:xfrm>
            <a:off x="3977746" y="1597025"/>
            <a:ext cx="3200400" cy="2517775"/>
          </a:xfrm>
        </p:spPr>
        <p:txBody>
          <a:bodyPr/>
          <a:lstStyle/>
          <a:p>
            <a:r>
              <a:rPr lang="en-US"/>
              <a:t>Click icon to add picture</a:t>
            </a:r>
          </a:p>
        </p:txBody>
      </p:sp>
      <p:sp>
        <p:nvSpPr>
          <p:cNvPr id="9" name="Picture Placeholder 6"/>
          <p:cNvSpPr>
            <a:spLocks noGrp="1"/>
          </p:cNvSpPr>
          <p:nvPr>
            <p:ph type="pic" sz="quarter" idx="15"/>
          </p:nvPr>
        </p:nvSpPr>
        <p:spPr>
          <a:xfrm>
            <a:off x="7452254" y="1597025"/>
            <a:ext cx="3200400" cy="2517775"/>
          </a:xfrm>
        </p:spPr>
        <p:txBody>
          <a:bodyPr/>
          <a:lstStyle/>
          <a:p>
            <a:r>
              <a:rPr lang="en-US"/>
              <a:t>Click icon to add picture</a:t>
            </a:r>
          </a:p>
        </p:txBody>
      </p:sp>
      <p:sp>
        <p:nvSpPr>
          <p:cNvPr id="10" name="Picture Placeholder 6"/>
          <p:cNvSpPr>
            <a:spLocks noGrp="1"/>
          </p:cNvSpPr>
          <p:nvPr>
            <p:ph type="pic" sz="quarter" idx="16"/>
          </p:nvPr>
        </p:nvSpPr>
        <p:spPr>
          <a:xfrm>
            <a:off x="10926762" y="1597025"/>
            <a:ext cx="3200400" cy="2517775"/>
          </a:xfrm>
        </p:spPr>
        <p:txBody>
          <a:bodyPr/>
          <a:lstStyle/>
          <a:p>
            <a:r>
              <a:rPr lang="en-US"/>
              <a:t>Click icon to add picture</a:t>
            </a:r>
          </a:p>
        </p:txBody>
      </p:sp>
    </p:spTree>
    <p:extLst>
      <p:ext uri="{BB962C8B-B14F-4D97-AF65-F5344CB8AC3E}">
        <p14:creationId xmlns:p14="http://schemas.microsoft.com/office/powerpoint/2010/main" val="116640701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x2 Column with Heading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13"/>
          <p:cNvSpPr>
            <a:spLocks noGrp="1"/>
          </p:cNvSpPr>
          <p:nvPr>
            <p:ph type="body" sz="quarter" idx="15"/>
          </p:nvPr>
        </p:nvSpPr>
        <p:spPr>
          <a:xfrm>
            <a:off x="503238" y="1587499"/>
            <a:ext cx="6629400" cy="533115"/>
          </a:xfrm>
        </p:spPr>
        <p:txBody>
          <a:bodyPr anchor="b"/>
          <a:lstStyle>
            <a:lvl1pPr marL="0" indent="0">
              <a:buNone/>
              <a:defRPr b="1">
                <a:solidFill>
                  <a:schemeClr val="accent1"/>
                </a:solidFill>
              </a:defRPr>
            </a:lvl1pPr>
          </a:lstStyle>
          <a:p>
            <a:pPr lvl="0"/>
            <a:r>
              <a:rPr lang="en-US"/>
              <a:t>Edit Master text styles</a:t>
            </a:r>
          </a:p>
        </p:txBody>
      </p:sp>
      <p:sp>
        <p:nvSpPr>
          <p:cNvPr id="6" name="Text Placeholder 13"/>
          <p:cNvSpPr>
            <a:spLocks noGrp="1"/>
          </p:cNvSpPr>
          <p:nvPr>
            <p:ph type="body" sz="quarter" idx="16"/>
          </p:nvPr>
        </p:nvSpPr>
        <p:spPr>
          <a:xfrm>
            <a:off x="7480301" y="1587499"/>
            <a:ext cx="6629400" cy="533115"/>
          </a:xfrm>
        </p:spPr>
        <p:txBody>
          <a:bodyPr anchor="b"/>
          <a:lstStyle>
            <a:lvl1pPr marL="0" indent="0">
              <a:buNone/>
              <a:defRPr b="1">
                <a:solidFill>
                  <a:schemeClr val="accent1"/>
                </a:solidFill>
              </a:defRPr>
            </a:lvl1pPr>
          </a:lstStyle>
          <a:p>
            <a:pPr lvl="0"/>
            <a:r>
              <a:rPr lang="en-US"/>
              <a:t>Edit Master text styles</a:t>
            </a:r>
          </a:p>
        </p:txBody>
      </p:sp>
      <p:sp>
        <p:nvSpPr>
          <p:cNvPr id="7" name="Content Placeholder 16"/>
          <p:cNvSpPr>
            <a:spLocks noGrp="1"/>
          </p:cNvSpPr>
          <p:nvPr>
            <p:ph sz="quarter" idx="17"/>
          </p:nvPr>
        </p:nvSpPr>
        <p:spPr>
          <a:xfrm>
            <a:off x="503238" y="2361915"/>
            <a:ext cx="6629400" cy="193068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16"/>
          <p:cNvSpPr>
            <a:spLocks noGrp="1"/>
          </p:cNvSpPr>
          <p:nvPr>
            <p:ph sz="quarter" idx="18"/>
          </p:nvPr>
        </p:nvSpPr>
        <p:spPr>
          <a:xfrm>
            <a:off x="7480301" y="2361915"/>
            <a:ext cx="6629400" cy="193068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7" name="Text Placeholder 13"/>
          <p:cNvSpPr>
            <a:spLocks noGrp="1"/>
          </p:cNvSpPr>
          <p:nvPr>
            <p:ph type="body" sz="quarter" idx="19"/>
          </p:nvPr>
        </p:nvSpPr>
        <p:spPr>
          <a:xfrm>
            <a:off x="503238" y="4500276"/>
            <a:ext cx="6629400" cy="533115"/>
          </a:xfrm>
        </p:spPr>
        <p:txBody>
          <a:bodyPr anchor="b"/>
          <a:lstStyle>
            <a:lvl1pPr marL="0" indent="0">
              <a:buNone/>
              <a:defRPr b="1">
                <a:solidFill>
                  <a:schemeClr val="accent1"/>
                </a:solidFill>
              </a:defRPr>
            </a:lvl1pPr>
          </a:lstStyle>
          <a:p>
            <a:pPr lvl="0"/>
            <a:r>
              <a:rPr lang="en-US"/>
              <a:t>Edit Master text styles</a:t>
            </a:r>
          </a:p>
        </p:txBody>
      </p:sp>
      <p:sp>
        <p:nvSpPr>
          <p:cNvPr id="28" name="Text Placeholder 13"/>
          <p:cNvSpPr>
            <a:spLocks noGrp="1"/>
          </p:cNvSpPr>
          <p:nvPr>
            <p:ph type="body" sz="quarter" idx="20"/>
          </p:nvPr>
        </p:nvSpPr>
        <p:spPr>
          <a:xfrm>
            <a:off x="7480301" y="4500276"/>
            <a:ext cx="6629400" cy="533115"/>
          </a:xfrm>
        </p:spPr>
        <p:txBody>
          <a:bodyPr anchor="b"/>
          <a:lstStyle>
            <a:lvl1pPr marL="0" indent="0">
              <a:buNone/>
              <a:defRPr b="1">
                <a:solidFill>
                  <a:schemeClr val="accent1"/>
                </a:solidFill>
              </a:defRPr>
            </a:lvl1pPr>
          </a:lstStyle>
          <a:p>
            <a:pPr lvl="0"/>
            <a:r>
              <a:rPr lang="en-US"/>
              <a:t>Edit Master text styles</a:t>
            </a:r>
          </a:p>
        </p:txBody>
      </p:sp>
      <p:sp>
        <p:nvSpPr>
          <p:cNvPr id="29" name="Content Placeholder 16"/>
          <p:cNvSpPr>
            <a:spLocks noGrp="1"/>
          </p:cNvSpPr>
          <p:nvPr>
            <p:ph sz="quarter" idx="21"/>
          </p:nvPr>
        </p:nvSpPr>
        <p:spPr>
          <a:xfrm>
            <a:off x="503238" y="5274692"/>
            <a:ext cx="6629400" cy="193068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30" name="Content Placeholder 16"/>
          <p:cNvSpPr>
            <a:spLocks noGrp="1"/>
          </p:cNvSpPr>
          <p:nvPr>
            <p:ph sz="quarter" idx="22"/>
          </p:nvPr>
        </p:nvSpPr>
        <p:spPr>
          <a:xfrm>
            <a:off x="7480301" y="5274692"/>
            <a:ext cx="6629400" cy="193068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605940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Left Side Call Out">
    <p:spTree>
      <p:nvGrpSpPr>
        <p:cNvPr id="1" name=""/>
        <p:cNvGrpSpPr/>
        <p:nvPr/>
      </p:nvGrpSpPr>
      <p:grpSpPr>
        <a:xfrm>
          <a:off x="0" y="0"/>
          <a:ext cx="0" cy="0"/>
          <a:chOff x="0" y="0"/>
          <a:chExt cx="0" cy="0"/>
        </a:xfrm>
      </p:grpSpPr>
      <p:sp>
        <p:nvSpPr>
          <p:cNvPr id="2" name="Title 1"/>
          <p:cNvSpPr>
            <a:spLocks noGrp="1"/>
          </p:cNvSpPr>
          <p:nvPr>
            <p:ph type="title"/>
          </p:nvPr>
        </p:nvSpPr>
        <p:spPr>
          <a:xfrm>
            <a:off x="503238" y="329565"/>
            <a:ext cx="13623925" cy="1016350"/>
          </a:xfrm>
        </p:spPr>
        <p:txBody>
          <a:bodyPr/>
          <a:lstStyle/>
          <a:p>
            <a:r>
              <a:rPr lang="en-US"/>
              <a:t>Click to edit Master title style</a:t>
            </a:r>
          </a:p>
        </p:txBody>
      </p:sp>
      <p:sp>
        <p:nvSpPr>
          <p:cNvPr id="6" name="Content Placeholder 5"/>
          <p:cNvSpPr>
            <a:spLocks noGrp="1"/>
          </p:cNvSpPr>
          <p:nvPr>
            <p:ph sz="quarter" idx="12"/>
          </p:nvPr>
        </p:nvSpPr>
        <p:spPr>
          <a:xfrm>
            <a:off x="4983163" y="1597025"/>
            <a:ext cx="9144000" cy="562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870788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Right Side Call Out">
    <p:spTree>
      <p:nvGrpSpPr>
        <p:cNvPr id="1" name=""/>
        <p:cNvGrpSpPr/>
        <p:nvPr/>
      </p:nvGrpSpPr>
      <p:grpSpPr>
        <a:xfrm>
          <a:off x="0" y="0"/>
          <a:ext cx="0" cy="0"/>
          <a:chOff x="0" y="0"/>
          <a:chExt cx="0" cy="0"/>
        </a:xfrm>
      </p:grpSpPr>
      <p:sp>
        <p:nvSpPr>
          <p:cNvPr id="2" name="Title 1"/>
          <p:cNvSpPr>
            <a:spLocks noGrp="1"/>
          </p:cNvSpPr>
          <p:nvPr>
            <p:ph type="title"/>
          </p:nvPr>
        </p:nvSpPr>
        <p:spPr>
          <a:xfrm>
            <a:off x="503237" y="329565"/>
            <a:ext cx="13623925" cy="1016350"/>
          </a:xfrm>
        </p:spPr>
        <p:txBody>
          <a:bodyPr/>
          <a:lstStyle/>
          <a:p>
            <a:r>
              <a:rPr lang="en-US"/>
              <a:t>Click to edit Master title style</a:t>
            </a:r>
          </a:p>
        </p:txBody>
      </p:sp>
      <p:sp>
        <p:nvSpPr>
          <p:cNvPr id="6" name="Content Placeholder 5"/>
          <p:cNvSpPr>
            <a:spLocks noGrp="1"/>
          </p:cNvSpPr>
          <p:nvPr>
            <p:ph sz="quarter" idx="12"/>
          </p:nvPr>
        </p:nvSpPr>
        <p:spPr>
          <a:xfrm>
            <a:off x="503237" y="1597025"/>
            <a:ext cx="9144000" cy="562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2439529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hart Full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13"/>
          <p:cNvSpPr>
            <a:spLocks noGrp="1"/>
          </p:cNvSpPr>
          <p:nvPr>
            <p:ph type="body" sz="quarter" idx="15"/>
          </p:nvPr>
        </p:nvSpPr>
        <p:spPr>
          <a:xfrm>
            <a:off x="503237" y="1587499"/>
            <a:ext cx="13623926" cy="533115"/>
          </a:xfrm>
        </p:spPr>
        <p:txBody>
          <a:bodyPr anchor="b"/>
          <a:lstStyle>
            <a:lvl1pPr marL="0" indent="0">
              <a:buNone/>
              <a:defRPr b="1">
                <a:solidFill>
                  <a:schemeClr val="accent1"/>
                </a:solidFill>
              </a:defRPr>
            </a:lvl1pPr>
          </a:lstStyle>
          <a:p>
            <a:pPr lvl="0"/>
            <a:r>
              <a:rPr lang="en-US"/>
              <a:t>Edit Master text styles</a:t>
            </a:r>
          </a:p>
        </p:txBody>
      </p:sp>
      <p:sp>
        <p:nvSpPr>
          <p:cNvPr id="6" name="Chart Placeholder 6"/>
          <p:cNvSpPr>
            <a:spLocks noGrp="1"/>
          </p:cNvSpPr>
          <p:nvPr>
            <p:ph type="chart" sz="quarter" idx="16"/>
          </p:nvPr>
        </p:nvSpPr>
        <p:spPr>
          <a:xfrm>
            <a:off x="503238" y="2387600"/>
            <a:ext cx="13623925" cy="4830763"/>
          </a:xfrm>
        </p:spPr>
        <p:txBody>
          <a:bodyPr/>
          <a:lstStyle/>
          <a:p>
            <a:r>
              <a:rPr lang="en-US"/>
              <a:t>Click icon to add chart</a:t>
            </a:r>
          </a:p>
        </p:txBody>
      </p:sp>
      <p:sp>
        <p:nvSpPr>
          <p:cNvPr id="7" name="Text Placeholder 8"/>
          <p:cNvSpPr>
            <a:spLocks noGrp="1"/>
          </p:cNvSpPr>
          <p:nvPr>
            <p:ph type="body" sz="quarter" idx="17"/>
          </p:nvPr>
        </p:nvSpPr>
        <p:spPr>
          <a:xfrm>
            <a:off x="503238" y="7192963"/>
            <a:ext cx="13623925" cy="393700"/>
          </a:xfrm>
        </p:spPr>
        <p:txBody>
          <a:bodyPr>
            <a:noAutofit/>
          </a:bodyPr>
          <a:lstStyle>
            <a:lvl1pPr marL="0" indent="0">
              <a:buNone/>
              <a:defRPr sz="1400">
                <a:solidFill>
                  <a:schemeClr val="accent1"/>
                </a:solidFill>
              </a:defRPr>
            </a:lvl1pPr>
          </a:lstStyle>
          <a:p>
            <a:pPr lvl="0"/>
            <a:r>
              <a:rPr lang="en-US"/>
              <a:t>Edit Master text styles</a:t>
            </a:r>
          </a:p>
        </p:txBody>
      </p:sp>
    </p:spTree>
    <p:extLst>
      <p:ext uri="{BB962C8B-B14F-4D97-AF65-F5344CB8AC3E}">
        <p14:creationId xmlns:p14="http://schemas.microsoft.com/office/powerpoint/2010/main" val="184365722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 Chart Right Side Call Out">
    <p:spTree>
      <p:nvGrpSpPr>
        <p:cNvPr id="1" name=""/>
        <p:cNvGrpSpPr/>
        <p:nvPr/>
      </p:nvGrpSpPr>
      <p:grpSpPr>
        <a:xfrm>
          <a:off x="0" y="0"/>
          <a:ext cx="0" cy="0"/>
          <a:chOff x="0" y="0"/>
          <a:chExt cx="0" cy="0"/>
        </a:xfrm>
      </p:grpSpPr>
      <p:sp>
        <p:nvSpPr>
          <p:cNvPr id="2" name="Title 1"/>
          <p:cNvSpPr>
            <a:spLocks noGrp="1"/>
          </p:cNvSpPr>
          <p:nvPr>
            <p:ph type="title"/>
          </p:nvPr>
        </p:nvSpPr>
        <p:spPr>
          <a:xfrm>
            <a:off x="503237" y="329565"/>
            <a:ext cx="13623925" cy="1016350"/>
          </a:xfrm>
        </p:spPr>
        <p:txBody>
          <a:bodyPr/>
          <a:lstStyle/>
          <a:p>
            <a:r>
              <a:rPr lang="en-US"/>
              <a:t>Click to edit Master title style</a:t>
            </a:r>
          </a:p>
        </p:txBody>
      </p:sp>
      <p:sp>
        <p:nvSpPr>
          <p:cNvPr id="5" name="Text Placeholder 13"/>
          <p:cNvSpPr>
            <a:spLocks noGrp="1"/>
          </p:cNvSpPr>
          <p:nvPr>
            <p:ph type="body" sz="quarter" idx="15"/>
          </p:nvPr>
        </p:nvSpPr>
        <p:spPr>
          <a:xfrm>
            <a:off x="503237" y="1587499"/>
            <a:ext cx="9144000" cy="533115"/>
          </a:xfrm>
        </p:spPr>
        <p:txBody>
          <a:bodyPr anchor="b"/>
          <a:lstStyle>
            <a:lvl1pPr marL="0" indent="0">
              <a:buNone/>
              <a:defRPr b="1">
                <a:solidFill>
                  <a:schemeClr val="accent1"/>
                </a:solidFill>
              </a:defRPr>
            </a:lvl1pPr>
          </a:lstStyle>
          <a:p>
            <a:pPr lvl="0"/>
            <a:r>
              <a:rPr lang="en-US"/>
              <a:t>Edit Master text styles</a:t>
            </a:r>
          </a:p>
        </p:txBody>
      </p:sp>
      <p:sp>
        <p:nvSpPr>
          <p:cNvPr id="7" name="Chart Placeholder 6"/>
          <p:cNvSpPr>
            <a:spLocks noGrp="1"/>
          </p:cNvSpPr>
          <p:nvPr>
            <p:ph type="chart" sz="quarter" idx="16"/>
          </p:nvPr>
        </p:nvSpPr>
        <p:spPr>
          <a:xfrm>
            <a:off x="503237" y="2387600"/>
            <a:ext cx="9144000" cy="4830763"/>
          </a:xfrm>
        </p:spPr>
        <p:txBody>
          <a:bodyPr/>
          <a:lstStyle/>
          <a:p>
            <a:r>
              <a:rPr lang="en-US"/>
              <a:t>Click icon to add chart</a:t>
            </a:r>
          </a:p>
        </p:txBody>
      </p:sp>
      <p:sp>
        <p:nvSpPr>
          <p:cNvPr id="9" name="Text Placeholder 8"/>
          <p:cNvSpPr>
            <a:spLocks noGrp="1"/>
          </p:cNvSpPr>
          <p:nvPr>
            <p:ph type="body" sz="quarter" idx="17"/>
          </p:nvPr>
        </p:nvSpPr>
        <p:spPr>
          <a:xfrm>
            <a:off x="503237" y="7192963"/>
            <a:ext cx="9144000" cy="393700"/>
          </a:xfrm>
        </p:spPr>
        <p:txBody>
          <a:bodyPr>
            <a:noAutofit/>
          </a:bodyPr>
          <a:lstStyle>
            <a:lvl1pPr marL="0" indent="0">
              <a:buNone/>
              <a:defRPr sz="1400">
                <a:solidFill>
                  <a:schemeClr val="accent1"/>
                </a:solidFill>
              </a:defRPr>
            </a:lvl1pPr>
          </a:lstStyle>
          <a:p>
            <a:pPr lvl="0"/>
            <a:r>
              <a:rPr lang="en-US"/>
              <a:t>Edit Master text styles</a:t>
            </a:r>
          </a:p>
        </p:txBody>
      </p:sp>
    </p:spTree>
    <p:extLst>
      <p:ext uri="{BB962C8B-B14F-4D97-AF65-F5344CB8AC3E}">
        <p14:creationId xmlns:p14="http://schemas.microsoft.com/office/powerpoint/2010/main" val="37978341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1 Chart Left Side Call Out">
    <p:spTree>
      <p:nvGrpSpPr>
        <p:cNvPr id="1" name=""/>
        <p:cNvGrpSpPr/>
        <p:nvPr/>
      </p:nvGrpSpPr>
      <p:grpSpPr>
        <a:xfrm>
          <a:off x="0" y="0"/>
          <a:ext cx="0" cy="0"/>
          <a:chOff x="0" y="0"/>
          <a:chExt cx="0" cy="0"/>
        </a:xfrm>
      </p:grpSpPr>
      <p:sp>
        <p:nvSpPr>
          <p:cNvPr id="2" name="Title 1"/>
          <p:cNvSpPr>
            <a:spLocks noGrp="1"/>
          </p:cNvSpPr>
          <p:nvPr>
            <p:ph type="title"/>
          </p:nvPr>
        </p:nvSpPr>
        <p:spPr>
          <a:xfrm>
            <a:off x="503237" y="329565"/>
            <a:ext cx="13623925" cy="1016350"/>
          </a:xfrm>
        </p:spPr>
        <p:txBody>
          <a:bodyPr/>
          <a:lstStyle/>
          <a:p>
            <a:r>
              <a:rPr lang="en-US"/>
              <a:t>Click to edit Master title style</a:t>
            </a:r>
          </a:p>
        </p:txBody>
      </p:sp>
      <p:sp>
        <p:nvSpPr>
          <p:cNvPr id="5" name="Text Placeholder 13"/>
          <p:cNvSpPr>
            <a:spLocks noGrp="1"/>
          </p:cNvSpPr>
          <p:nvPr>
            <p:ph type="body" sz="quarter" idx="15"/>
          </p:nvPr>
        </p:nvSpPr>
        <p:spPr>
          <a:xfrm>
            <a:off x="4983162" y="1587499"/>
            <a:ext cx="9144000" cy="533115"/>
          </a:xfrm>
        </p:spPr>
        <p:txBody>
          <a:bodyPr anchor="b"/>
          <a:lstStyle>
            <a:lvl1pPr marL="0" indent="0">
              <a:buNone/>
              <a:defRPr b="1">
                <a:solidFill>
                  <a:schemeClr val="accent1"/>
                </a:solidFill>
              </a:defRPr>
            </a:lvl1pPr>
          </a:lstStyle>
          <a:p>
            <a:pPr lvl="0"/>
            <a:r>
              <a:rPr lang="en-US"/>
              <a:t>Edit Master text styles</a:t>
            </a:r>
          </a:p>
        </p:txBody>
      </p:sp>
      <p:sp>
        <p:nvSpPr>
          <p:cNvPr id="7" name="Chart Placeholder 6"/>
          <p:cNvSpPr>
            <a:spLocks noGrp="1"/>
          </p:cNvSpPr>
          <p:nvPr>
            <p:ph type="chart" sz="quarter" idx="16"/>
          </p:nvPr>
        </p:nvSpPr>
        <p:spPr>
          <a:xfrm>
            <a:off x="4983162" y="2387600"/>
            <a:ext cx="9144000" cy="4830763"/>
          </a:xfrm>
        </p:spPr>
        <p:txBody>
          <a:bodyPr/>
          <a:lstStyle/>
          <a:p>
            <a:r>
              <a:rPr lang="en-US"/>
              <a:t>Click icon to add chart</a:t>
            </a:r>
          </a:p>
        </p:txBody>
      </p:sp>
      <p:sp>
        <p:nvSpPr>
          <p:cNvPr id="9" name="Text Placeholder 8"/>
          <p:cNvSpPr>
            <a:spLocks noGrp="1"/>
          </p:cNvSpPr>
          <p:nvPr>
            <p:ph type="body" sz="quarter" idx="17"/>
          </p:nvPr>
        </p:nvSpPr>
        <p:spPr>
          <a:xfrm>
            <a:off x="4983162" y="7192963"/>
            <a:ext cx="9144000" cy="393700"/>
          </a:xfrm>
        </p:spPr>
        <p:txBody>
          <a:bodyPr>
            <a:noAutofit/>
          </a:bodyPr>
          <a:lstStyle>
            <a:lvl1pPr marL="0" indent="0">
              <a:buNone/>
              <a:defRPr sz="1400">
                <a:solidFill>
                  <a:schemeClr val="accent1"/>
                </a:solidFill>
              </a:defRPr>
            </a:lvl1pPr>
          </a:lstStyle>
          <a:p>
            <a:pPr lvl="0"/>
            <a:r>
              <a:rPr lang="en-US"/>
              <a:t>Edit Master text styles</a:t>
            </a:r>
          </a:p>
        </p:txBody>
      </p:sp>
    </p:spTree>
    <p:extLst>
      <p:ext uri="{BB962C8B-B14F-4D97-AF65-F5344CB8AC3E}">
        <p14:creationId xmlns:p14="http://schemas.microsoft.com/office/powerpoint/2010/main" val="240834604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13"/>
          <p:cNvSpPr>
            <a:spLocks noGrp="1"/>
          </p:cNvSpPr>
          <p:nvPr>
            <p:ph type="body" sz="quarter" idx="15"/>
          </p:nvPr>
        </p:nvSpPr>
        <p:spPr>
          <a:xfrm>
            <a:off x="503238" y="1587500"/>
            <a:ext cx="6629400" cy="762000"/>
          </a:xfrm>
        </p:spPr>
        <p:txBody>
          <a:bodyPr anchor="b"/>
          <a:lstStyle>
            <a:lvl1pPr marL="0" indent="0">
              <a:buNone/>
              <a:defRPr b="1">
                <a:solidFill>
                  <a:schemeClr val="accent1"/>
                </a:solidFill>
              </a:defRPr>
            </a:lvl1pPr>
          </a:lstStyle>
          <a:p>
            <a:pPr lvl="0"/>
            <a:r>
              <a:rPr lang="en-US"/>
              <a:t>Edit Master text styles</a:t>
            </a:r>
          </a:p>
        </p:txBody>
      </p:sp>
      <p:sp>
        <p:nvSpPr>
          <p:cNvPr id="6" name="Text Placeholder 13"/>
          <p:cNvSpPr>
            <a:spLocks noGrp="1"/>
          </p:cNvSpPr>
          <p:nvPr>
            <p:ph type="body" sz="quarter" idx="16"/>
          </p:nvPr>
        </p:nvSpPr>
        <p:spPr>
          <a:xfrm>
            <a:off x="7480301" y="1587500"/>
            <a:ext cx="6629400" cy="762000"/>
          </a:xfrm>
        </p:spPr>
        <p:txBody>
          <a:bodyPr anchor="b"/>
          <a:lstStyle>
            <a:lvl1pPr marL="0" indent="0">
              <a:buNone/>
              <a:defRPr b="1">
                <a:solidFill>
                  <a:schemeClr val="accent1"/>
                </a:solidFill>
              </a:defRPr>
            </a:lvl1pPr>
          </a:lstStyle>
          <a:p>
            <a:pPr lvl="0"/>
            <a:r>
              <a:rPr lang="en-US"/>
              <a:t>Edit Master text styles</a:t>
            </a:r>
          </a:p>
        </p:txBody>
      </p:sp>
      <p:sp>
        <p:nvSpPr>
          <p:cNvPr id="10" name="Chart Placeholder 9"/>
          <p:cNvSpPr>
            <a:spLocks noGrp="1"/>
          </p:cNvSpPr>
          <p:nvPr>
            <p:ph type="chart" sz="quarter" idx="17"/>
          </p:nvPr>
        </p:nvSpPr>
        <p:spPr>
          <a:xfrm>
            <a:off x="503238" y="2438400"/>
            <a:ext cx="6629400" cy="4779963"/>
          </a:xfrm>
        </p:spPr>
        <p:txBody>
          <a:bodyPr/>
          <a:lstStyle/>
          <a:p>
            <a:r>
              <a:rPr lang="en-US"/>
              <a:t>Click icon to add chart</a:t>
            </a:r>
          </a:p>
        </p:txBody>
      </p:sp>
      <p:sp>
        <p:nvSpPr>
          <p:cNvPr id="11" name="Chart Placeholder 9"/>
          <p:cNvSpPr>
            <a:spLocks noGrp="1"/>
          </p:cNvSpPr>
          <p:nvPr>
            <p:ph type="chart" sz="quarter" idx="18"/>
          </p:nvPr>
        </p:nvSpPr>
        <p:spPr>
          <a:xfrm>
            <a:off x="7480301" y="2438400"/>
            <a:ext cx="6629400" cy="4779963"/>
          </a:xfrm>
        </p:spPr>
        <p:txBody>
          <a:bodyPr/>
          <a:lstStyle/>
          <a:p>
            <a:r>
              <a:rPr lang="en-US"/>
              <a:t>Click icon to add chart</a:t>
            </a:r>
          </a:p>
        </p:txBody>
      </p:sp>
      <p:sp>
        <p:nvSpPr>
          <p:cNvPr id="12" name="Text Placeholder 8"/>
          <p:cNvSpPr>
            <a:spLocks noGrp="1"/>
          </p:cNvSpPr>
          <p:nvPr>
            <p:ph type="body" sz="quarter" idx="19"/>
          </p:nvPr>
        </p:nvSpPr>
        <p:spPr>
          <a:xfrm>
            <a:off x="503237" y="7192963"/>
            <a:ext cx="6629400" cy="393700"/>
          </a:xfrm>
        </p:spPr>
        <p:txBody>
          <a:bodyPr>
            <a:noAutofit/>
          </a:bodyPr>
          <a:lstStyle>
            <a:lvl1pPr marL="0" indent="0">
              <a:buNone/>
              <a:defRPr sz="1400">
                <a:solidFill>
                  <a:schemeClr val="accent1"/>
                </a:solidFill>
              </a:defRPr>
            </a:lvl1pPr>
          </a:lstStyle>
          <a:p>
            <a:pPr lvl="0"/>
            <a:r>
              <a:rPr lang="en-US"/>
              <a:t>Edit Master text styles</a:t>
            </a:r>
          </a:p>
        </p:txBody>
      </p:sp>
      <p:sp>
        <p:nvSpPr>
          <p:cNvPr id="13" name="Text Placeholder 8"/>
          <p:cNvSpPr>
            <a:spLocks noGrp="1"/>
          </p:cNvSpPr>
          <p:nvPr>
            <p:ph type="body" sz="quarter" idx="20"/>
          </p:nvPr>
        </p:nvSpPr>
        <p:spPr>
          <a:xfrm>
            <a:off x="7497763" y="7192963"/>
            <a:ext cx="6629400" cy="393700"/>
          </a:xfrm>
        </p:spPr>
        <p:txBody>
          <a:bodyPr>
            <a:noAutofit/>
          </a:bodyPr>
          <a:lstStyle>
            <a:lvl1pPr marL="0" indent="0">
              <a:buNone/>
              <a:defRPr sz="1400">
                <a:solidFill>
                  <a:schemeClr val="accent1"/>
                </a:solidFill>
              </a:defRPr>
            </a:lvl1pPr>
          </a:lstStyle>
          <a:p>
            <a:pPr lvl="0"/>
            <a:r>
              <a:rPr lang="en-US"/>
              <a:t>Edit Master text styles</a:t>
            </a:r>
          </a:p>
        </p:txBody>
      </p:sp>
    </p:spTree>
    <p:extLst>
      <p:ext uri="{BB962C8B-B14F-4D97-AF65-F5344CB8AC3E}">
        <p14:creationId xmlns:p14="http://schemas.microsoft.com/office/powerpoint/2010/main" val="3129137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Column 1 Line External Tombstone">
    <p:spTree>
      <p:nvGrpSpPr>
        <p:cNvPr id="1" name=""/>
        <p:cNvGrpSpPr/>
        <p:nvPr/>
      </p:nvGrpSpPr>
      <p:grpSpPr>
        <a:xfrm>
          <a:off x="0" y="0"/>
          <a:ext cx="0" cy="0"/>
          <a:chOff x="0" y="0"/>
          <a:chExt cx="0" cy="0"/>
        </a:xfrm>
      </p:grpSpPr>
      <p:grpSp>
        <p:nvGrpSpPr>
          <p:cNvPr id="5" name="Group 4"/>
          <p:cNvGrpSpPr/>
          <p:nvPr userDrawn="1"/>
        </p:nvGrpSpPr>
        <p:grpSpPr>
          <a:xfrm>
            <a:off x="0" y="7218363"/>
            <a:ext cx="14630400" cy="1011237"/>
            <a:chOff x="0" y="5686691"/>
            <a:chExt cx="8306602" cy="731521"/>
          </a:xfrm>
        </p:grpSpPr>
        <p:sp>
          <p:nvSpPr>
            <p:cNvPr id="6" name="Rectangle 5"/>
            <p:cNvSpPr/>
            <p:nvPr/>
          </p:nvSpPr>
          <p:spPr bwMode="auto">
            <a:xfrm>
              <a:off x="0" y="5686692"/>
              <a:ext cx="8306602" cy="731520"/>
            </a:xfrm>
            <a:prstGeom prst="rect">
              <a:avLst/>
            </a:prstGeom>
            <a:solidFill>
              <a:schemeClr val="tx2"/>
            </a:solidFill>
            <a:ln w="9525" cap="flat" cmpd="sng" algn="ctr">
              <a:noFill/>
              <a:prstDash val="solid"/>
              <a:round/>
              <a:headEnd type="none" w="med" len="med"/>
              <a:tailEnd type="none" w="med" len="med"/>
            </a:ln>
            <a:effectLst/>
          </p:spPr>
          <p:txBody>
            <a:bodyPr vert="horz" wrap="square" lIns="457200" tIns="0" rIns="365760" bIns="0" numCol="1" rtlCol="0" anchor="ctr" anchorCtr="0" compatLnSpc="1">
              <a:prstTxWarp prst="textNoShape">
                <a:avLst/>
              </a:prstTxWarp>
            </a:bodyPr>
            <a:lstStyle/>
            <a:p>
              <a:pPr eaLnBrk="0" fontAlgn="base" hangingPunct="0">
                <a:spcBef>
                  <a:spcPct val="0"/>
                </a:spcBef>
                <a:spcAft>
                  <a:spcPct val="0"/>
                </a:spcAft>
              </a:pPr>
              <a:endParaRPr lang="en-US" b="1">
                <a:solidFill>
                  <a:srgbClr val="FFFFFF"/>
                </a:solidFill>
              </a:endParaRPr>
            </a:p>
          </p:txBody>
        </p:sp>
        <p:cxnSp>
          <p:nvCxnSpPr>
            <p:cNvPr id="7" name="Straight Connector 6"/>
            <p:cNvCxnSpPr/>
            <p:nvPr/>
          </p:nvCxnSpPr>
          <p:spPr bwMode="auto">
            <a:xfrm>
              <a:off x="0" y="5686691"/>
              <a:ext cx="8306602" cy="0"/>
            </a:xfrm>
            <a:prstGeom prst="line">
              <a:avLst/>
            </a:prstGeom>
            <a:solidFill>
              <a:schemeClr val="accent1"/>
            </a:solidFill>
            <a:ln w="57150" cap="flat" cmpd="sng" algn="ctr">
              <a:solidFill>
                <a:schemeClr val="accent3"/>
              </a:solidFill>
              <a:prstDash val="solid"/>
              <a:miter lim="800000"/>
              <a:headEnd type="none" w="med" len="med"/>
              <a:tailEnd type="none" w="med" len="med"/>
            </a:ln>
            <a:effectLst/>
          </p:spPr>
        </p:cxnSp>
      </p:grpSp>
      <p:sp>
        <p:nvSpPr>
          <p:cNvPr id="2" name="Title 1"/>
          <p:cNvSpPr>
            <a:spLocks noGrp="1"/>
          </p:cNvSpPr>
          <p:nvPr>
            <p:ph type="title"/>
          </p:nvPr>
        </p:nvSpPr>
        <p:spPr/>
        <p:txBody>
          <a:bodyPr/>
          <a:lstStyle/>
          <a:p>
            <a:r>
              <a:rPr lang="en-US"/>
              <a:t>Click to edit Master title style</a:t>
            </a:r>
          </a:p>
        </p:txBody>
      </p:sp>
      <p:sp>
        <p:nvSpPr>
          <p:cNvPr id="8" name="Content Placeholder 2"/>
          <p:cNvSpPr>
            <a:spLocks noGrp="1"/>
          </p:cNvSpPr>
          <p:nvPr>
            <p:ph idx="1"/>
          </p:nvPr>
        </p:nvSpPr>
        <p:spPr>
          <a:xfrm>
            <a:off x="503237" y="1597025"/>
            <a:ext cx="13623926" cy="53244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ext Placeholder 9"/>
          <p:cNvSpPr>
            <a:spLocks noGrp="1"/>
          </p:cNvSpPr>
          <p:nvPr>
            <p:ph type="body" sz="quarter" idx="12"/>
          </p:nvPr>
        </p:nvSpPr>
        <p:spPr>
          <a:xfrm>
            <a:off x="503238" y="7378700"/>
            <a:ext cx="13623925" cy="481013"/>
          </a:xfrm>
        </p:spPr>
        <p:txBody>
          <a:bodyPr>
            <a:noAutofit/>
          </a:bodyPr>
          <a:lstStyle>
            <a:lvl1pPr marL="0" indent="0" algn="ctr">
              <a:buNone/>
              <a:defRPr b="1">
                <a:solidFill>
                  <a:schemeClr val="bg1"/>
                </a:solidFill>
              </a:defRPr>
            </a:lvl1pPr>
          </a:lstStyle>
          <a:p>
            <a:pPr lvl="0"/>
            <a:r>
              <a:rPr lang="en-US"/>
              <a:t>Edit Master text styles</a:t>
            </a:r>
          </a:p>
        </p:txBody>
      </p:sp>
      <p:sp>
        <p:nvSpPr>
          <p:cNvPr id="11" name="Footer Placeholder 15"/>
          <p:cNvSpPr txBox="1">
            <a:spLocks/>
          </p:cNvSpPr>
          <p:nvPr userDrawn="1"/>
        </p:nvSpPr>
        <p:spPr>
          <a:xfrm>
            <a:off x="294624" y="7932420"/>
            <a:ext cx="1209643" cy="246645"/>
          </a:xfrm>
          <a:prstGeom prst="rect">
            <a:avLst/>
          </a:prstGeom>
        </p:spPr>
        <p:txBody>
          <a:bodyPr vert="horz" lIns="91440" tIns="45720" rIns="91440" bIns="45720" rtlCol="0" anchor="t" anchorCtr="0">
            <a:normAutofit/>
          </a:bodyPr>
          <a:lstStyle>
            <a:defPPr>
              <a:defRPr lang="en-US"/>
            </a:defPPr>
            <a:lvl1pPr marL="0" algn="l" defTabSz="914400" rtl="0" eaLnBrk="0" fontAlgn="base" latinLnBrk="0" hangingPunct="0">
              <a:spcBef>
                <a:spcPct val="0"/>
              </a:spcBef>
              <a:spcAft>
                <a:spcPct val="0"/>
              </a:spcAft>
              <a:defRPr lang="en-US" sz="800" kern="1200" dirty="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solidFill>
                  <a:schemeClr val="bg1"/>
                </a:solidFill>
              </a:rPr>
              <a:t>Emerson Confidential</a:t>
            </a:r>
          </a:p>
        </p:txBody>
      </p:sp>
      <p:sp>
        <p:nvSpPr>
          <p:cNvPr id="12" name="Slide Number Placeholder 5"/>
          <p:cNvSpPr txBox="1">
            <a:spLocks/>
          </p:cNvSpPr>
          <p:nvPr userDrawn="1"/>
        </p:nvSpPr>
        <p:spPr>
          <a:xfrm>
            <a:off x="13842524" y="7973325"/>
            <a:ext cx="569278" cy="205740"/>
          </a:xfrm>
          <a:prstGeom prst="rect">
            <a:avLst/>
          </a:prstGeom>
        </p:spPr>
        <p:txBody>
          <a:bodyPr vert="horz" lIns="64008" tIns="32004" rIns="64008" bIns="32004" rtlCol="0" anchor="ctr"/>
          <a:lstStyle>
            <a:defPPr>
              <a:defRPr lang="en-US"/>
            </a:defPPr>
            <a:lvl1pPr marL="0" algn="r" defTabSz="914400" rtl="0" eaLnBrk="1" latinLnBrk="0" hangingPunct="1">
              <a:defRPr sz="7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3618E82-2635-4133-8350-4252D6B2AEF7}" type="slidenum">
              <a:rPr lang="en-US" smtClean="0">
                <a:solidFill>
                  <a:schemeClr val="bg1"/>
                </a:solidFill>
              </a:rPr>
              <a:pPr/>
              <a:t>‹#›</a:t>
            </a:fld>
            <a:endParaRPr lang="en-US">
              <a:solidFill>
                <a:schemeClr val="bg1"/>
              </a:solidFill>
            </a:endParaRPr>
          </a:p>
        </p:txBody>
      </p:sp>
    </p:spTree>
    <p:extLst>
      <p:ext uri="{BB962C8B-B14F-4D97-AF65-F5344CB8AC3E}">
        <p14:creationId xmlns:p14="http://schemas.microsoft.com/office/powerpoint/2010/main" val="199708971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5"/>
          <p:cNvSpPr>
            <a:spLocks noGrp="1"/>
          </p:cNvSpPr>
          <p:nvPr>
            <p:ph type="body" sz="quarter" idx="12"/>
          </p:nvPr>
        </p:nvSpPr>
        <p:spPr>
          <a:xfrm>
            <a:off x="503238" y="1828800"/>
            <a:ext cx="4389120" cy="825500"/>
          </a:xfrm>
        </p:spPr>
        <p:txBody>
          <a:bodyPr anchor="b"/>
          <a:lstStyle>
            <a:lvl1pPr marL="0" indent="0">
              <a:buNone/>
              <a:defRPr b="1">
                <a:solidFill>
                  <a:schemeClr val="accent1"/>
                </a:solidFill>
              </a:defRPr>
            </a:lvl1pPr>
          </a:lstStyle>
          <a:p>
            <a:pPr lvl="0"/>
            <a:r>
              <a:rPr lang="en-US"/>
              <a:t>Edit Master text styles</a:t>
            </a:r>
          </a:p>
        </p:txBody>
      </p:sp>
      <p:sp>
        <p:nvSpPr>
          <p:cNvPr id="6" name="Text Placeholder 5"/>
          <p:cNvSpPr>
            <a:spLocks noGrp="1"/>
          </p:cNvSpPr>
          <p:nvPr>
            <p:ph type="body" sz="quarter" idx="13"/>
          </p:nvPr>
        </p:nvSpPr>
        <p:spPr>
          <a:xfrm>
            <a:off x="5120641" y="1828800"/>
            <a:ext cx="4389120" cy="825500"/>
          </a:xfrm>
        </p:spPr>
        <p:txBody>
          <a:bodyPr anchor="b"/>
          <a:lstStyle>
            <a:lvl1pPr marL="0" indent="0">
              <a:buNone/>
              <a:defRPr b="1">
                <a:solidFill>
                  <a:schemeClr val="accent1"/>
                </a:solidFill>
              </a:defRPr>
            </a:lvl1pPr>
          </a:lstStyle>
          <a:p>
            <a:pPr lvl="0"/>
            <a:r>
              <a:rPr lang="en-US"/>
              <a:t>Edit Master text styles</a:t>
            </a:r>
          </a:p>
        </p:txBody>
      </p:sp>
      <p:sp>
        <p:nvSpPr>
          <p:cNvPr id="7" name="Text Placeholder 5"/>
          <p:cNvSpPr>
            <a:spLocks noGrp="1"/>
          </p:cNvSpPr>
          <p:nvPr>
            <p:ph type="body" sz="quarter" idx="14"/>
          </p:nvPr>
        </p:nvSpPr>
        <p:spPr>
          <a:xfrm>
            <a:off x="9738043" y="1828800"/>
            <a:ext cx="4389120" cy="825500"/>
          </a:xfrm>
        </p:spPr>
        <p:txBody>
          <a:bodyPr anchor="b"/>
          <a:lstStyle>
            <a:lvl1pPr marL="0" indent="0">
              <a:buNone/>
              <a:defRPr b="1">
                <a:solidFill>
                  <a:schemeClr val="accent1"/>
                </a:solidFill>
              </a:defRPr>
            </a:lvl1pPr>
          </a:lstStyle>
          <a:p>
            <a:pPr lvl="0"/>
            <a:r>
              <a:rPr lang="en-US"/>
              <a:t>Edit Master text styles</a:t>
            </a:r>
          </a:p>
        </p:txBody>
      </p:sp>
      <p:sp>
        <p:nvSpPr>
          <p:cNvPr id="8" name="Chart Placeholder 9"/>
          <p:cNvSpPr>
            <a:spLocks noGrp="1"/>
          </p:cNvSpPr>
          <p:nvPr>
            <p:ph type="chart" sz="quarter" idx="17"/>
          </p:nvPr>
        </p:nvSpPr>
        <p:spPr>
          <a:xfrm>
            <a:off x="503238" y="2870200"/>
            <a:ext cx="4389120" cy="4348163"/>
          </a:xfrm>
        </p:spPr>
        <p:txBody>
          <a:bodyPr/>
          <a:lstStyle/>
          <a:p>
            <a:r>
              <a:rPr lang="en-US"/>
              <a:t>Click icon to add chart</a:t>
            </a:r>
          </a:p>
        </p:txBody>
      </p:sp>
      <p:sp>
        <p:nvSpPr>
          <p:cNvPr id="9" name="Chart Placeholder 9"/>
          <p:cNvSpPr>
            <a:spLocks noGrp="1"/>
          </p:cNvSpPr>
          <p:nvPr>
            <p:ph type="chart" sz="quarter" idx="18"/>
          </p:nvPr>
        </p:nvSpPr>
        <p:spPr>
          <a:xfrm>
            <a:off x="5120640" y="2870200"/>
            <a:ext cx="4389120" cy="4348163"/>
          </a:xfrm>
        </p:spPr>
        <p:txBody>
          <a:bodyPr/>
          <a:lstStyle/>
          <a:p>
            <a:r>
              <a:rPr lang="en-US"/>
              <a:t>Click icon to add chart</a:t>
            </a:r>
          </a:p>
        </p:txBody>
      </p:sp>
      <p:sp>
        <p:nvSpPr>
          <p:cNvPr id="10" name="Chart Placeholder 9"/>
          <p:cNvSpPr>
            <a:spLocks noGrp="1"/>
          </p:cNvSpPr>
          <p:nvPr>
            <p:ph type="chart" sz="quarter" idx="19"/>
          </p:nvPr>
        </p:nvSpPr>
        <p:spPr>
          <a:xfrm>
            <a:off x="9738043" y="2870200"/>
            <a:ext cx="4389120" cy="4348163"/>
          </a:xfrm>
        </p:spPr>
        <p:txBody>
          <a:bodyPr/>
          <a:lstStyle/>
          <a:p>
            <a:r>
              <a:rPr lang="en-US"/>
              <a:t>Click icon to add chart</a:t>
            </a:r>
          </a:p>
        </p:txBody>
      </p:sp>
      <p:sp>
        <p:nvSpPr>
          <p:cNvPr id="11" name="Text Placeholder 8"/>
          <p:cNvSpPr>
            <a:spLocks noGrp="1"/>
          </p:cNvSpPr>
          <p:nvPr>
            <p:ph type="body" sz="quarter" idx="20"/>
          </p:nvPr>
        </p:nvSpPr>
        <p:spPr>
          <a:xfrm>
            <a:off x="503237" y="7192963"/>
            <a:ext cx="4389121" cy="393700"/>
          </a:xfrm>
        </p:spPr>
        <p:txBody>
          <a:bodyPr>
            <a:noAutofit/>
          </a:bodyPr>
          <a:lstStyle>
            <a:lvl1pPr marL="0" indent="0">
              <a:buNone/>
              <a:defRPr sz="1400">
                <a:solidFill>
                  <a:schemeClr val="accent1"/>
                </a:solidFill>
              </a:defRPr>
            </a:lvl1pPr>
          </a:lstStyle>
          <a:p>
            <a:pPr lvl="0"/>
            <a:r>
              <a:rPr lang="en-US"/>
              <a:t>Edit Master text styles</a:t>
            </a:r>
          </a:p>
        </p:txBody>
      </p:sp>
      <p:sp>
        <p:nvSpPr>
          <p:cNvPr id="12" name="Text Placeholder 8"/>
          <p:cNvSpPr>
            <a:spLocks noGrp="1"/>
          </p:cNvSpPr>
          <p:nvPr>
            <p:ph type="body" sz="quarter" idx="21"/>
          </p:nvPr>
        </p:nvSpPr>
        <p:spPr>
          <a:xfrm>
            <a:off x="5120641" y="7192963"/>
            <a:ext cx="4389121" cy="393700"/>
          </a:xfrm>
        </p:spPr>
        <p:txBody>
          <a:bodyPr>
            <a:noAutofit/>
          </a:bodyPr>
          <a:lstStyle>
            <a:lvl1pPr marL="0" indent="0">
              <a:buNone/>
              <a:defRPr sz="1400">
                <a:solidFill>
                  <a:schemeClr val="accent1"/>
                </a:solidFill>
              </a:defRPr>
            </a:lvl1pPr>
          </a:lstStyle>
          <a:p>
            <a:pPr lvl="0"/>
            <a:r>
              <a:rPr lang="en-US"/>
              <a:t>Edit Master text styles</a:t>
            </a:r>
          </a:p>
        </p:txBody>
      </p:sp>
      <p:sp>
        <p:nvSpPr>
          <p:cNvPr id="13" name="Text Placeholder 8"/>
          <p:cNvSpPr>
            <a:spLocks noGrp="1"/>
          </p:cNvSpPr>
          <p:nvPr>
            <p:ph type="body" sz="quarter" idx="22"/>
          </p:nvPr>
        </p:nvSpPr>
        <p:spPr>
          <a:xfrm>
            <a:off x="9738041" y="7192963"/>
            <a:ext cx="4389121" cy="393700"/>
          </a:xfrm>
        </p:spPr>
        <p:txBody>
          <a:bodyPr>
            <a:noAutofit/>
          </a:bodyPr>
          <a:lstStyle>
            <a:lvl1pPr marL="0" indent="0">
              <a:buNone/>
              <a:defRPr sz="1400">
                <a:solidFill>
                  <a:schemeClr val="accent1"/>
                </a:solidFill>
              </a:defRPr>
            </a:lvl1pPr>
          </a:lstStyle>
          <a:p>
            <a:pPr lvl="0"/>
            <a:r>
              <a:rPr lang="en-US"/>
              <a:t>Edit Master text styles</a:t>
            </a:r>
          </a:p>
        </p:txBody>
      </p:sp>
      <p:sp>
        <p:nvSpPr>
          <p:cNvPr id="14" name="Footer Placeholder 2"/>
          <p:cNvSpPr>
            <a:spLocks noGrp="1"/>
          </p:cNvSpPr>
          <p:nvPr>
            <p:ph type="ftr" sz="quarter" idx="3"/>
          </p:nvPr>
        </p:nvSpPr>
        <p:spPr>
          <a:xfrm>
            <a:off x="503238" y="7862887"/>
            <a:ext cx="1399134"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a:t>Emerson Confidential</a:t>
            </a:r>
          </a:p>
        </p:txBody>
      </p:sp>
    </p:spTree>
    <p:extLst>
      <p:ext uri="{BB962C8B-B14F-4D97-AF65-F5344CB8AC3E}">
        <p14:creationId xmlns:p14="http://schemas.microsoft.com/office/powerpoint/2010/main" val="351659581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4450290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Blank White">
    <p:spTree>
      <p:nvGrpSpPr>
        <p:cNvPr id="1" name=""/>
        <p:cNvGrpSpPr/>
        <p:nvPr/>
      </p:nvGrpSpPr>
      <p:grpSpPr>
        <a:xfrm>
          <a:off x="0" y="0"/>
          <a:ext cx="0" cy="0"/>
          <a:chOff x="0" y="0"/>
          <a:chExt cx="0" cy="0"/>
        </a:xfrm>
      </p:grpSpPr>
      <p:sp>
        <p:nvSpPr>
          <p:cNvPr id="5" name="Rectangle 4"/>
          <p:cNvSpPr/>
          <p:nvPr userDrawn="1"/>
        </p:nvSpPr>
        <p:spPr>
          <a:xfrm>
            <a:off x="0" y="1041400"/>
            <a:ext cx="14630400" cy="133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9302955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Blank Black">
    <p:bg>
      <p:bgPr>
        <a:solidFill>
          <a:srgbClr val="000000"/>
        </a:solidFill>
        <a:effectLst/>
      </p:bgPr>
    </p:bg>
    <p:spTree>
      <p:nvGrpSpPr>
        <p:cNvPr id="1" name=""/>
        <p:cNvGrpSpPr/>
        <p:nvPr/>
      </p:nvGrpSpPr>
      <p:grpSpPr>
        <a:xfrm>
          <a:off x="0" y="0"/>
          <a:ext cx="0" cy="0"/>
          <a:chOff x="0" y="0"/>
          <a:chExt cx="0" cy="0"/>
        </a:xfrm>
      </p:grpSpPr>
      <p:sp>
        <p:nvSpPr>
          <p:cNvPr id="6" name="Rectangle 5"/>
          <p:cNvSpPr/>
          <p:nvPr userDrawn="1"/>
        </p:nvSpPr>
        <p:spPr>
          <a:xfrm>
            <a:off x="0" y="1117600"/>
            <a:ext cx="14338300" cy="889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7026891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mall Angle White Title Slide">
    <p:spTree>
      <p:nvGrpSpPr>
        <p:cNvPr id="1" name=""/>
        <p:cNvGrpSpPr/>
        <p:nvPr/>
      </p:nvGrpSpPr>
      <p:grpSpPr>
        <a:xfrm>
          <a:off x="0" y="0"/>
          <a:ext cx="0" cy="0"/>
          <a:chOff x="0" y="0"/>
          <a:chExt cx="0" cy="0"/>
        </a:xfrm>
      </p:grpSpPr>
      <p:sp>
        <p:nvSpPr>
          <p:cNvPr id="8" name="Rectangle 7"/>
          <p:cNvSpPr/>
          <p:nvPr userDrawn="1"/>
        </p:nvSpPr>
        <p:spPr>
          <a:xfrm>
            <a:off x="-1" y="0"/>
            <a:ext cx="14630401" cy="8229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002338" y="1130157"/>
            <a:ext cx="8124826" cy="2488404"/>
          </a:xfrm>
        </p:spPr>
        <p:txBody>
          <a:bodyPr/>
          <a:lstStyle>
            <a:lvl1pPr>
              <a:defRPr b="1"/>
            </a:lvl1pPr>
          </a:lstStyle>
          <a:p>
            <a:r>
              <a:rPr lang="en-US"/>
              <a:t>Click to edit Master title style</a:t>
            </a:r>
          </a:p>
        </p:txBody>
      </p:sp>
      <p:pic>
        <p:nvPicPr>
          <p:cNvPr id="5" name="Picture 2" descr="X:\EMERSON\_BRAND_RESOURCES\BRAND_STANDARDS\Logos\Logos-Corporate\Logos-Corporate-PNG\CORP_2C_Standard.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2496423" y="7131048"/>
            <a:ext cx="1650525" cy="779748"/>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18"/>
          <p:cNvSpPr/>
          <p:nvPr userDrawn="1"/>
        </p:nvSpPr>
        <p:spPr bwMode="auto">
          <a:xfrm>
            <a:off x="-1" y="2581663"/>
            <a:ext cx="3008321" cy="5647937"/>
          </a:xfrm>
          <a:custGeom>
            <a:avLst/>
            <a:gdLst/>
            <a:ahLst/>
            <a:cxnLst/>
            <a:rect l="l" t="t" r="r" b="b"/>
            <a:pathLst>
              <a:path w="2277752" h="4276339">
                <a:moveTo>
                  <a:pt x="0" y="0"/>
                </a:moveTo>
                <a:lnTo>
                  <a:pt x="2277752" y="4276339"/>
                </a:lnTo>
                <a:lnTo>
                  <a:pt x="0" y="4276339"/>
                </a:lnTo>
                <a:close/>
              </a:path>
            </a:pathLst>
          </a:cu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4B8D"/>
              </a:solidFill>
              <a:latin typeface="Times" charset="0"/>
            </a:endParaRPr>
          </a:p>
        </p:txBody>
      </p:sp>
      <p:cxnSp>
        <p:nvCxnSpPr>
          <p:cNvPr id="10" name="Straight Connector 9"/>
          <p:cNvCxnSpPr/>
          <p:nvPr userDrawn="1"/>
        </p:nvCxnSpPr>
        <p:spPr>
          <a:xfrm flipH="1">
            <a:off x="5867400" y="3698758"/>
            <a:ext cx="8763001"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 Placeholder 13"/>
          <p:cNvSpPr>
            <a:spLocks noGrp="1"/>
          </p:cNvSpPr>
          <p:nvPr>
            <p:ph type="body" sz="quarter" idx="12" hasCustomPrompt="1"/>
          </p:nvPr>
        </p:nvSpPr>
        <p:spPr>
          <a:xfrm>
            <a:off x="6002338" y="3768251"/>
            <a:ext cx="8124825" cy="2406517"/>
          </a:xfrm>
        </p:spPr>
        <p:txBody>
          <a:bodyPr/>
          <a:lstStyle>
            <a:lvl1pPr marL="0" indent="0">
              <a:buNone/>
              <a:defRPr>
                <a:solidFill>
                  <a:schemeClr val="tx2"/>
                </a:solidFill>
              </a:defRPr>
            </a:lvl1pPr>
          </a:lstStyle>
          <a:p>
            <a:pPr lvl="0"/>
            <a:r>
              <a:rPr lang="en-US"/>
              <a:t>Insert Subtitle Here</a:t>
            </a:r>
          </a:p>
        </p:txBody>
      </p:sp>
    </p:spTree>
    <p:extLst>
      <p:ext uri="{BB962C8B-B14F-4D97-AF65-F5344CB8AC3E}">
        <p14:creationId xmlns:p14="http://schemas.microsoft.com/office/powerpoint/2010/main" val="83396966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Large Angle White Title Slide">
    <p:spTree>
      <p:nvGrpSpPr>
        <p:cNvPr id="1" name=""/>
        <p:cNvGrpSpPr/>
        <p:nvPr/>
      </p:nvGrpSpPr>
      <p:grpSpPr>
        <a:xfrm>
          <a:off x="0" y="0"/>
          <a:ext cx="0" cy="0"/>
          <a:chOff x="0" y="0"/>
          <a:chExt cx="0" cy="0"/>
        </a:xfrm>
      </p:grpSpPr>
      <p:sp>
        <p:nvSpPr>
          <p:cNvPr id="12" name="Rectangle 11"/>
          <p:cNvSpPr/>
          <p:nvPr userDrawn="1"/>
        </p:nvSpPr>
        <p:spPr>
          <a:xfrm>
            <a:off x="-1" y="0"/>
            <a:ext cx="14630401" cy="8229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2" y="-1"/>
            <a:ext cx="11031990" cy="8229601"/>
          </a:xfrm>
          <a:custGeom>
            <a:avLst/>
            <a:gdLst/>
            <a:ahLst/>
            <a:cxnLst/>
            <a:rect l="l" t="t" r="r" b="b"/>
            <a:pathLst>
              <a:path w="11031990" h="8229601">
                <a:moveTo>
                  <a:pt x="0" y="0"/>
                </a:moveTo>
                <a:lnTo>
                  <a:pt x="2982472" y="0"/>
                </a:lnTo>
                <a:lnTo>
                  <a:pt x="3349375" y="0"/>
                </a:lnTo>
                <a:lnTo>
                  <a:pt x="6623615" y="0"/>
                </a:lnTo>
                <a:lnTo>
                  <a:pt x="6649780" y="0"/>
                </a:lnTo>
                <a:lnTo>
                  <a:pt x="11031990" y="8229601"/>
                </a:lnTo>
                <a:lnTo>
                  <a:pt x="9832370" y="8226803"/>
                </a:lnTo>
                <a:lnTo>
                  <a:pt x="9832370" y="8229601"/>
                </a:lnTo>
                <a:lnTo>
                  <a:pt x="1" y="8229601"/>
                </a:lnTo>
                <a:lnTo>
                  <a:pt x="1" y="8229600"/>
                </a:lnTo>
                <a:lnTo>
                  <a:pt x="0" y="8229600"/>
                </a:lnTo>
                <a:close/>
              </a:path>
            </a:pathLst>
          </a:cu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lvl="0" eaLnBrk="0" fontAlgn="base" hangingPunct="0">
              <a:spcBef>
                <a:spcPct val="0"/>
              </a:spcBef>
              <a:spcAft>
                <a:spcPct val="0"/>
              </a:spcAft>
            </a:pPr>
            <a:endParaRPr lang="en-US" sz="2400">
              <a:solidFill>
                <a:srgbClr val="004B8D"/>
              </a:solidFill>
              <a:latin typeface="Times" charset="0"/>
            </a:endParaRPr>
          </a:p>
        </p:txBody>
      </p:sp>
      <p:sp>
        <p:nvSpPr>
          <p:cNvPr id="2" name="Title 1"/>
          <p:cNvSpPr>
            <a:spLocks noGrp="1"/>
          </p:cNvSpPr>
          <p:nvPr>
            <p:ph type="title" hasCustomPrompt="1"/>
          </p:nvPr>
        </p:nvSpPr>
        <p:spPr>
          <a:xfrm>
            <a:off x="503237" y="4114800"/>
            <a:ext cx="6811963" cy="1803115"/>
          </a:xfrm>
        </p:spPr>
        <p:txBody>
          <a:bodyPr/>
          <a:lstStyle>
            <a:lvl1pPr>
              <a:defRPr b="1" baseline="0">
                <a:solidFill>
                  <a:schemeClr val="bg1"/>
                </a:solidFill>
              </a:defRPr>
            </a:lvl1pPr>
          </a:lstStyle>
          <a:p>
            <a:r>
              <a:rPr lang="en-US"/>
              <a:t>Insert Title Here</a:t>
            </a:r>
          </a:p>
        </p:txBody>
      </p:sp>
      <p:pic>
        <p:nvPicPr>
          <p:cNvPr id="7" name="Picture 2" descr="X:\EMERSON\_BRAND_RESOURCES\BRAND_STANDARDS\Logos\Logos-Corporate\Logos-Corporate-PNG\CORP_2C_Standard.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2496423" y="7131048"/>
            <a:ext cx="1650525" cy="779748"/>
          </a:xfrm>
          <a:prstGeom prst="rect">
            <a:avLst/>
          </a:prstGeom>
          <a:noFill/>
          <a:extLst>
            <a:ext uri="{909E8E84-426E-40DD-AFC4-6F175D3DCCD1}">
              <a14:hiddenFill xmlns:a14="http://schemas.microsoft.com/office/drawing/2010/main">
                <a:solidFill>
                  <a:srgbClr val="FFFFFF"/>
                </a:solidFill>
              </a14:hiddenFill>
            </a:ext>
          </a:extLst>
        </p:spPr>
      </p:pic>
      <p:cxnSp>
        <p:nvCxnSpPr>
          <p:cNvPr id="9" name="Straight Connector 8"/>
          <p:cNvCxnSpPr/>
          <p:nvPr userDrawn="1"/>
        </p:nvCxnSpPr>
        <p:spPr>
          <a:xfrm>
            <a:off x="-1" y="6021228"/>
            <a:ext cx="757205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Text Placeholder 13"/>
          <p:cNvSpPr>
            <a:spLocks noGrp="1"/>
          </p:cNvSpPr>
          <p:nvPr>
            <p:ph type="body" sz="quarter" idx="12" hasCustomPrompt="1"/>
          </p:nvPr>
        </p:nvSpPr>
        <p:spPr>
          <a:xfrm>
            <a:off x="503237" y="6090213"/>
            <a:ext cx="6811963" cy="1430710"/>
          </a:xfrm>
        </p:spPr>
        <p:txBody>
          <a:bodyPr/>
          <a:lstStyle>
            <a:lvl1pPr marL="0" indent="0">
              <a:buNone/>
              <a:defRPr>
                <a:solidFill>
                  <a:schemeClr val="bg1"/>
                </a:solidFill>
              </a:defRPr>
            </a:lvl1pPr>
          </a:lstStyle>
          <a:p>
            <a:pPr lvl="0"/>
            <a:r>
              <a:rPr lang="en-US"/>
              <a:t>Insert Subtitle Here</a:t>
            </a:r>
          </a:p>
        </p:txBody>
      </p:sp>
    </p:spTree>
    <p:extLst>
      <p:ext uri="{BB962C8B-B14F-4D97-AF65-F5344CB8AC3E}">
        <p14:creationId xmlns:p14="http://schemas.microsoft.com/office/powerpoint/2010/main" val="176248934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ustom Image Title Slide">
    <p:spTree>
      <p:nvGrpSpPr>
        <p:cNvPr id="1" name=""/>
        <p:cNvGrpSpPr/>
        <p:nvPr/>
      </p:nvGrpSpPr>
      <p:grpSpPr>
        <a:xfrm>
          <a:off x="0" y="0"/>
          <a:ext cx="0" cy="0"/>
          <a:chOff x="0" y="0"/>
          <a:chExt cx="0" cy="0"/>
        </a:xfrm>
      </p:grpSpPr>
      <p:sp>
        <p:nvSpPr>
          <p:cNvPr id="12" name="Rectangle 11"/>
          <p:cNvSpPr/>
          <p:nvPr userDrawn="1"/>
        </p:nvSpPr>
        <p:spPr>
          <a:xfrm>
            <a:off x="-1" y="0"/>
            <a:ext cx="14630401" cy="8229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2" y="-1"/>
            <a:ext cx="11031990" cy="8229601"/>
          </a:xfrm>
          <a:custGeom>
            <a:avLst/>
            <a:gdLst/>
            <a:ahLst/>
            <a:cxnLst/>
            <a:rect l="l" t="t" r="r" b="b"/>
            <a:pathLst>
              <a:path w="11031990" h="8229601">
                <a:moveTo>
                  <a:pt x="0" y="0"/>
                </a:moveTo>
                <a:lnTo>
                  <a:pt x="2982472" y="0"/>
                </a:lnTo>
                <a:lnTo>
                  <a:pt x="3349375" y="0"/>
                </a:lnTo>
                <a:lnTo>
                  <a:pt x="6623615" y="0"/>
                </a:lnTo>
                <a:lnTo>
                  <a:pt x="6649780" y="0"/>
                </a:lnTo>
                <a:lnTo>
                  <a:pt x="11031990" y="8229601"/>
                </a:lnTo>
                <a:lnTo>
                  <a:pt x="9832370" y="8226803"/>
                </a:lnTo>
                <a:lnTo>
                  <a:pt x="9832370" y="8229601"/>
                </a:lnTo>
                <a:lnTo>
                  <a:pt x="1" y="8229601"/>
                </a:lnTo>
                <a:lnTo>
                  <a:pt x="1" y="8229600"/>
                </a:lnTo>
                <a:lnTo>
                  <a:pt x="0" y="8229600"/>
                </a:lnTo>
                <a:close/>
              </a:path>
            </a:pathLst>
          </a:custGeom>
          <a:solidFill>
            <a:schemeClr val="accent1">
              <a:alpha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lvl="0" eaLnBrk="0" fontAlgn="base" hangingPunct="0">
              <a:spcBef>
                <a:spcPct val="0"/>
              </a:spcBef>
              <a:spcAft>
                <a:spcPct val="0"/>
              </a:spcAft>
            </a:pPr>
            <a:endParaRPr lang="en-US" sz="2400">
              <a:solidFill>
                <a:srgbClr val="004B8D"/>
              </a:solidFill>
              <a:latin typeface="Times" charset="0"/>
            </a:endParaRPr>
          </a:p>
        </p:txBody>
      </p:sp>
      <p:sp>
        <p:nvSpPr>
          <p:cNvPr id="2" name="Title 1"/>
          <p:cNvSpPr>
            <a:spLocks noGrp="1"/>
          </p:cNvSpPr>
          <p:nvPr>
            <p:ph type="title" hasCustomPrompt="1"/>
          </p:nvPr>
        </p:nvSpPr>
        <p:spPr>
          <a:xfrm>
            <a:off x="503237" y="4114800"/>
            <a:ext cx="6811963" cy="1803115"/>
          </a:xfrm>
        </p:spPr>
        <p:txBody>
          <a:bodyPr/>
          <a:lstStyle>
            <a:lvl1pPr>
              <a:defRPr b="1" baseline="0">
                <a:solidFill>
                  <a:schemeClr val="bg1"/>
                </a:solidFill>
              </a:defRPr>
            </a:lvl1pPr>
          </a:lstStyle>
          <a:p>
            <a:r>
              <a:rPr lang="en-US"/>
              <a:t>Insert Title Here</a:t>
            </a:r>
          </a:p>
        </p:txBody>
      </p:sp>
      <p:sp>
        <p:nvSpPr>
          <p:cNvPr id="11" name="Text Placeholder 13"/>
          <p:cNvSpPr>
            <a:spLocks noGrp="1"/>
          </p:cNvSpPr>
          <p:nvPr>
            <p:ph type="body" sz="quarter" idx="12" hasCustomPrompt="1"/>
          </p:nvPr>
        </p:nvSpPr>
        <p:spPr>
          <a:xfrm>
            <a:off x="503237" y="6090213"/>
            <a:ext cx="6811963" cy="1430710"/>
          </a:xfrm>
        </p:spPr>
        <p:txBody>
          <a:bodyPr/>
          <a:lstStyle>
            <a:lvl1pPr marL="0" indent="0">
              <a:buNone/>
              <a:defRPr>
                <a:solidFill>
                  <a:schemeClr val="bg1"/>
                </a:solidFill>
              </a:defRPr>
            </a:lvl1pPr>
          </a:lstStyle>
          <a:p>
            <a:pPr lvl="0"/>
            <a:r>
              <a:rPr lang="en-US"/>
              <a:t>Insert Subtitle Here</a:t>
            </a:r>
          </a:p>
        </p:txBody>
      </p:sp>
      <p:cxnSp>
        <p:nvCxnSpPr>
          <p:cNvPr id="9" name="Straight Connector 8"/>
          <p:cNvCxnSpPr/>
          <p:nvPr userDrawn="1"/>
        </p:nvCxnSpPr>
        <p:spPr>
          <a:xfrm>
            <a:off x="-1" y="6021228"/>
            <a:ext cx="757205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076848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Breaker Emerson Blue">
    <p:spTree>
      <p:nvGrpSpPr>
        <p:cNvPr id="1" name=""/>
        <p:cNvGrpSpPr/>
        <p:nvPr/>
      </p:nvGrpSpPr>
      <p:grpSpPr>
        <a:xfrm>
          <a:off x="0" y="0"/>
          <a:ext cx="0" cy="0"/>
          <a:chOff x="0" y="0"/>
          <a:chExt cx="0" cy="0"/>
        </a:xfrm>
      </p:grpSpPr>
      <p:pic>
        <p:nvPicPr>
          <p:cNvPr id="8" name="Picture 2" descr="X:\EMERSON\_BRAND_RESOURCES\BRAND_STANDARDS\Logos\Logos-Corporate\Logos-Corporate-PNG\CORP_2C_Standard.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2496423" y="7131048"/>
            <a:ext cx="1650525" cy="779748"/>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userDrawn="1"/>
        </p:nvSpPr>
        <p:spPr>
          <a:xfrm>
            <a:off x="0" y="0"/>
            <a:ext cx="14630400" cy="69215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p:nvPr userDrawn="1"/>
        </p:nvCxnSpPr>
        <p:spPr>
          <a:xfrm flipH="1">
            <a:off x="8547100" y="3698758"/>
            <a:ext cx="608330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547100" y="1530220"/>
            <a:ext cx="5580062" cy="2050895"/>
          </a:xfrm>
        </p:spPr>
        <p:txBody>
          <a:bodyPr>
            <a:normAutofit/>
          </a:bodyPr>
          <a:lstStyle>
            <a:lvl1pPr>
              <a:defRPr sz="4000">
                <a:solidFill>
                  <a:schemeClr val="bg1"/>
                </a:solidFill>
              </a:defRPr>
            </a:lvl1pPr>
          </a:lstStyle>
          <a:p>
            <a:r>
              <a:rPr lang="en-US"/>
              <a:t>Click to edit Master title style</a:t>
            </a:r>
          </a:p>
        </p:txBody>
      </p:sp>
    </p:spTree>
    <p:extLst>
      <p:ext uri="{BB962C8B-B14F-4D97-AF65-F5344CB8AC3E}">
        <p14:creationId xmlns:p14="http://schemas.microsoft.com/office/powerpoint/2010/main" val="338126784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Breaker Green">
    <p:spTree>
      <p:nvGrpSpPr>
        <p:cNvPr id="1" name=""/>
        <p:cNvGrpSpPr/>
        <p:nvPr/>
      </p:nvGrpSpPr>
      <p:grpSpPr>
        <a:xfrm>
          <a:off x="0" y="0"/>
          <a:ext cx="0" cy="0"/>
          <a:chOff x="0" y="0"/>
          <a:chExt cx="0" cy="0"/>
        </a:xfrm>
      </p:grpSpPr>
      <p:pic>
        <p:nvPicPr>
          <p:cNvPr id="5" name="Picture 2" descr="X:\EMERSON\_BRAND_RESOURCES\BRAND_STANDARDS\Logos\Logos-Corporate\Logos-Corporate-PNG\CORP_2C_Standard.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2496423" y="7131048"/>
            <a:ext cx="1650525" cy="779748"/>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userDrawn="1"/>
        </p:nvSpPr>
        <p:spPr>
          <a:xfrm>
            <a:off x="0" y="0"/>
            <a:ext cx="14630400" cy="69215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p:nvPr userDrawn="1"/>
        </p:nvCxnSpPr>
        <p:spPr>
          <a:xfrm flipH="1">
            <a:off x="8547100" y="3698758"/>
            <a:ext cx="608330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 name="Title 1"/>
          <p:cNvSpPr>
            <a:spLocks noGrp="1"/>
          </p:cNvSpPr>
          <p:nvPr>
            <p:ph type="title"/>
          </p:nvPr>
        </p:nvSpPr>
        <p:spPr>
          <a:xfrm>
            <a:off x="8547100" y="1530220"/>
            <a:ext cx="5580062" cy="2050895"/>
          </a:xfrm>
        </p:spPr>
        <p:txBody>
          <a:bodyPr>
            <a:normAutofit/>
          </a:bodyPr>
          <a:lstStyle>
            <a:lvl1pPr>
              <a:defRPr sz="4000">
                <a:solidFill>
                  <a:schemeClr val="bg1"/>
                </a:solidFill>
              </a:defRPr>
            </a:lvl1pPr>
          </a:lstStyle>
          <a:p>
            <a:r>
              <a:rPr lang="en-US"/>
              <a:t>Click to edit Master title style</a:t>
            </a:r>
          </a:p>
        </p:txBody>
      </p:sp>
    </p:spTree>
    <p:extLst>
      <p:ext uri="{BB962C8B-B14F-4D97-AF65-F5344CB8AC3E}">
        <p14:creationId xmlns:p14="http://schemas.microsoft.com/office/powerpoint/2010/main" val="255437141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Breaker Light Blue">
    <p:spTree>
      <p:nvGrpSpPr>
        <p:cNvPr id="1" name=""/>
        <p:cNvGrpSpPr/>
        <p:nvPr/>
      </p:nvGrpSpPr>
      <p:grpSpPr>
        <a:xfrm>
          <a:off x="0" y="0"/>
          <a:ext cx="0" cy="0"/>
          <a:chOff x="0" y="0"/>
          <a:chExt cx="0" cy="0"/>
        </a:xfrm>
      </p:grpSpPr>
      <p:pic>
        <p:nvPicPr>
          <p:cNvPr id="5" name="Picture 2" descr="X:\EMERSON\_BRAND_RESOURCES\BRAND_STANDARDS\Logos\Logos-Corporate\Logos-Corporate-PNG\CORP_2C_Standard.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2496423" y="7131048"/>
            <a:ext cx="1650525" cy="779748"/>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userDrawn="1"/>
        </p:nvSpPr>
        <p:spPr>
          <a:xfrm>
            <a:off x="0" y="0"/>
            <a:ext cx="14630400" cy="692150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p:nvPr userDrawn="1"/>
        </p:nvCxnSpPr>
        <p:spPr>
          <a:xfrm flipH="1">
            <a:off x="8547100" y="3698758"/>
            <a:ext cx="608330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 name="Title 1"/>
          <p:cNvSpPr>
            <a:spLocks noGrp="1"/>
          </p:cNvSpPr>
          <p:nvPr>
            <p:ph type="title"/>
          </p:nvPr>
        </p:nvSpPr>
        <p:spPr>
          <a:xfrm>
            <a:off x="8547100" y="1530220"/>
            <a:ext cx="5580062" cy="2050895"/>
          </a:xfrm>
        </p:spPr>
        <p:txBody>
          <a:bodyPr>
            <a:normAutofit/>
          </a:bodyPr>
          <a:lstStyle>
            <a:lvl1pPr>
              <a:defRPr sz="4000">
                <a:solidFill>
                  <a:schemeClr val="bg1"/>
                </a:solidFill>
              </a:defRPr>
            </a:lvl1pPr>
          </a:lstStyle>
          <a:p>
            <a:r>
              <a:rPr lang="en-US"/>
              <a:t>Click to edit Master title style</a:t>
            </a:r>
          </a:p>
        </p:txBody>
      </p:sp>
    </p:spTree>
    <p:extLst>
      <p:ext uri="{BB962C8B-B14F-4D97-AF65-F5344CB8AC3E}">
        <p14:creationId xmlns:p14="http://schemas.microsoft.com/office/powerpoint/2010/main" val="15315603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 Column 2 Line External Tombstone">
    <p:spTree>
      <p:nvGrpSpPr>
        <p:cNvPr id="1" name=""/>
        <p:cNvGrpSpPr/>
        <p:nvPr/>
      </p:nvGrpSpPr>
      <p:grpSpPr>
        <a:xfrm>
          <a:off x="0" y="0"/>
          <a:ext cx="0" cy="0"/>
          <a:chOff x="0" y="0"/>
          <a:chExt cx="0" cy="0"/>
        </a:xfrm>
      </p:grpSpPr>
      <p:grpSp>
        <p:nvGrpSpPr>
          <p:cNvPr id="5" name="Group 4"/>
          <p:cNvGrpSpPr/>
          <p:nvPr userDrawn="1"/>
        </p:nvGrpSpPr>
        <p:grpSpPr>
          <a:xfrm>
            <a:off x="0" y="6921501"/>
            <a:ext cx="14630400" cy="1308100"/>
            <a:chOff x="0" y="5686691"/>
            <a:chExt cx="8306602" cy="731521"/>
          </a:xfrm>
        </p:grpSpPr>
        <p:sp>
          <p:nvSpPr>
            <p:cNvPr id="6" name="Rectangle 5"/>
            <p:cNvSpPr/>
            <p:nvPr/>
          </p:nvSpPr>
          <p:spPr bwMode="auto">
            <a:xfrm>
              <a:off x="0" y="5686692"/>
              <a:ext cx="8306602" cy="731520"/>
            </a:xfrm>
            <a:prstGeom prst="rect">
              <a:avLst/>
            </a:prstGeom>
            <a:solidFill>
              <a:schemeClr val="tx2"/>
            </a:solidFill>
            <a:ln w="9525" cap="flat" cmpd="sng" algn="ctr">
              <a:noFill/>
              <a:prstDash val="solid"/>
              <a:round/>
              <a:headEnd type="none" w="med" len="med"/>
              <a:tailEnd type="none" w="med" len="med"/>
            </a:ln>
            <a:effectLst/>
          </p:spPr>
          <p:txBody>
            <a:bodyPr vert="horz" wrap="square" lIns="457200" tIns="0" rIns="365760" bIns="0" numCol="1" rtlCol="0" anchor="ctr" anchorCtr="0" compatLnSpc="1">
              <a:prstTxWarp prst="textNoShape">
                <a:avLst/>
              </a:prstTxWarp>
            </a:bodyPr>
            <a:lstStyle/>
            <a:p>
              <a:pPr eaLnBrk="0" fontAlgn="base" hangingPunct="0">
                <a:spcBef>
                  <a:spcPct val="0"/>
                </a:spcBef>
                <a:spcAft>
                  <a:spcPct val="0"/>
                </a:spcAft>
              </a:pPr>
              <a:endParaRPr lang="en-US" b="1">
                <a:solidFill>
                  <a:srgbClr val="FFFFFF"/>
                </a:solidFill>
              </a:endParaRPr>
            </a:p>
          </p:txBody>
        </p:sp>
        <p:cxnSp>
          <p:nvCxnSpPr>
            <p:cNvPr id="7" name="Straight Connector 6"/>
            <p:cNvCxnSpPr/>
            <p:nvPr/>
          </p:nvCxnSpPr>
          <p:spPr bwMode="auto">
            <a:xfrm>
              <a:off x="0" y="5686691"/>
              <a:ext cx="8306602" cy="0"/>
            </a:xfrm>
            <a:prstGeom prst="line">
              <a:avLst/>
            </a:prstGeom>
            <a:solidFill>
              <a:schemeClr val="accent1"/>
            </a:solidFill>
            <a:ln w="57150" cap="flat" cmpd="sng" algn="ctr">
              <a:solidFill>
                <a:schemeClr val="accent3"/>
              </a:solidFill>
              <a:prstDash val="solid"/>
              <a:miter lim="800000"/>
              <a:headEnd type="none" w="med" len="med"/>
              <a:tailEnd type="none" w="med" len="med"/>
            </a:ln>
            <a:effectLst/>
          </p:spPr>
        </p:cxnSp>
      </p:grpSp>
      <p:sp>
        <p:nvSpPr>
          <p:cNvPr id="2" name="Title 1"/>
          <p:cNvSpPr>
            <a:spLocks noGrp="1"/>
          </p:cNvSpPr>
          <p:nvPr>
            <p:ph type="title"/>
          </p:nvPr>
        </p:nvSpPr>
        <p:spPr/>
        <p:txBody>
          <a:bodyPr/>
          <a:lstStyle/>
          <a:p>
            <a:r>
              <a:rPr lang="en-US"/>
              <a:t>Click to edit Master title style</a:t>
            </a:r>
          </a:p>
        </p:txBody>
      </p:sp>
      <p:sp>
        <p:nvSpPr>
          <p:cNvPr id="8" name="Content Placeholder 2"/>
          <p:cNvSpPr>
            <a:spLocks noGrp="1"/>
          </p:cNvSpPr>
          <p:nvPr>
            <p:ph idx="1"/>
          </p:nvPr>
        </p:nvSpPr>
        <p:spPr>
          <a:xfrm>
            <a:off x="503237" y="1597025"/>
            <a:ext cx="13623926" cy="50704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ext Placeholder 9"/>
          <p:cNvSpPr>
            <a:spLocks noGrp="1"/>
          </p:cNvSpPr>
          <p:nvPr>
            <p:ph type="body" sz="quarter" idx="12"/>
          </p:nvPr>
        </p:nvSpPr>
        <p:spPr>
          <a:xfrm>
            <a:off x="503238" y="7073900"/>
            <a:ext cx="13623925" cy="785813"/>
          </a:xfrm>
        </p:spPr>
        <p:txBody>
          <a:bodyPr>
            <a:noAutofit/>
          </a:bodyPr>
          <a:lstStyle>
            <a:lvl1pPr marL="0" indent="0" algn="ctr">
              <a:buNone/>
              <a:defRPr b="1">
                <a:solidFill>
                  <a:schemeClr val="bg1"/>
                </a:solidFill>
              </a:defRPr>
            </a:lvl1pPr>
            <a:lvl2pPr marL="339725" indent="0">
              <a:buNone/>
              <a:defRPr/>
            </a:lvl2pPr>
          </a:lstStyle>
          <a:p>
            <a:pPr lvl="0"/>
            <a:r>
              <a:rPr lang="en-US"/>
              <a:t>Edit Master text styles</a:t>
            </a:r>
          </a:p>
        </p:txBody>
      </p:sp>
      <p:sp>
        <p:nvSpPr>
          <p:cNvPr id="11" name="Footer Placeholder 15"/>
          <p:cNvSpPr txBox="1">
            <a:spLocks/>
          </p:cNvSpPr>
          <p:nvPr userDrawn="1"/>
        </p:nvSpPr>
        <p:spPr>
          <a:xfrm>
            <a:off x="294624" y="7932420"/>
            <a:ext cx="1209643" cy="246645"/>
          </a:xfrm>
          <a:prstGeom prst="rect">
            <a:avLst/>
          </a:prstGeom>
        </p:spPr>
        <p:txBody>
          <a:bodyPr vert="horz" lIns="91440" tIns="45720" rIns="91440" bIns="45720" rtlCol="0" anchor="t" anchorCtr="0">
            <a:normAutofit/>
          </a:bodyPr>
          <a:lstStyle>
            <a:defPPr>
              <a:defRPr lang="en-US"/>
            </a:defPPr>
            <a:lvl1pPr marL="0" algn="l" defTabSz="914400" rtl="0" eaLnBrk="0" fontAlgn="base" latinLnBrk="0" hangingPunct="0">
              <a:spcBef>
                <a:spcPct val="0"/>
              </a:spcBef>
              <a:spcAft>
                <a:spcPct val="0"/>
              </a:spcAft>
              <a:defRPr lang="en-US" sz="800" kern="1200" dirty="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solidFill>
                  <a:schemeClr val="bg1"/>
                </a:solidFill>
              </a:rPr>
              <a:t>Emerson Confidential</a:t>
            </a:r>
          </a:p>
        </p:txBody>
      </p:sp>
      <p:sp>
        <p:nvSpPr>
          <p:cNvPr id="12" name="Slide Number Placeholder 5"/>
          <p:cNvSpPr txBox="1">
            <a:spLocks/>
          </p:cNvSpPr>
          <p:nvPr userDrawn="1"/>
        </p:nvSpPr>
        <p:spPr>
          <a:xfrm>
            <a:off x="13842524" y="7973325"/>
            <a:ext cx="569278" cy="205740"/>
          </a:xfrm>
          <a:prstGeom prst="rect">
            <a:avLst/>
          </a:prstGeom>
        </p:spPr>
        <p:txBody>
          <a:bodyPr vert="horz" lIns="64008" tIns="32004" rIns="64008" bIns="32004" rtlCol="0" anchor="ctr"/>
          <a:lstStyle>
            <a:defPPr>
              <a:defRPr lang="en-US"/>
            </a:defPPr>
            <a:lvl1pPr marL="0" algn="r" defTabSz="914400" rtl="0" eaLnBrk="1" latinLnBrk="0" hangingPunct="1">
              <a:defRPr sz="7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3618E82-2635-4133-8350-4252D6B2AEF7}" type="slidenum">
              <a:rPr lang="en-US" smtClean="0">
                <a:solidFill>
                  <a:schemeClr val="bg1"/>
                </a:solidFill>
              </a:rPr>
              <a:pPr/>
              <a:t>‹#›</a:t>
            </a:fld>
            <a:endParaRPr lang="en-US">
              <a:solidFill>
                <a:schemeClr val="bg1"/>
              </a:solidFill>
            </a:endParaRPr>
          </a:p>
        </p:txBody>
      </p:sp>
    </p:spTree>
    <p:extLst>
      <p:ext uri="{BB962C8B-B14F-4D97-AF65-F5344CB8AC3E}">
        <p14:creationId xmlns:p14="http://schemas.microsoft.com/office/powerpoint/2010/main" val="21536192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Breaker Orange">
    <p:spTree>
      <p:nvGrpSpPr>
        <p:cNvPr id="1" name=""/>
        <p:cNvGrpSpPr/>
        <p:nvPr/>
      </p:nvGrpSpPr>
      <p:grpSpPr>
        <a:xfrm>
          <a:off x="0" y="0"/>
          <a:ext cx="0" cy="0"/>
          <a:chOff x="0" y="0"/>
          <a:chExt cx="0" cy="0"/>
        </a:xfrm>
      </p:grpSpPr>
      <p:pic>
        <p:nvPicPr>
          <p:cNvPr id="5" name="Picture 2" descr="X:\EMERSON\_BRAND_RESOURCES\BRAND_STANDARDS\Logos\Logos-Corporate\Logos-Corporate-PNG\CORP_2C_Standard.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2496423" y="7131048"/>
            <a:ext cx="1650525" cy="779748"/>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userDrawn="1"/>
        </p:nvSpPr>
        <p:spPr>
          <a:xfrm>
            <a:off x="0" y="0"/>
            <a:ext cx="14630400" cy="692150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p:nvPr userDrawn="1"/>
        </p:nvCxnSpPr>
        <p:spPr>
          <a:xfrm flipH="1">
            <a:off x="8547100" y="3698758"/>
            <a:ext cx="608330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 name="Title 1"/>
          <p:cNvSpPr>
            <a:spLocks noGrp="1"/>
          </p:cNvSpPr>
          <p:nvPr>
            <p:ph type="title"/>
          </p:nvPr>
        </p:nvSpPr>
        <p:spPr>
          <a:xfrm>
            <a:off x="8547100" y="1530220"/>
            <a:ext cx="5580062" cy="2050895"/>
          </a:xfrm>
        </p:spPr>
        <p:txBody>
          <a:bodyPr>
            <a:normAutofit/>
          </a:bodyPr>
          <a:lstStyle>
            <a:lvl1pPr>
              <a:defRPr sz="4000">
                <a:solidFill>
                  <a:schemeClr val="bg1"/>
                </a:solidFill>
              </a:defRPr>
            </a:lvl1pPr>
          </a:lstStyle>
          <a:p>
            <a:r>
              <a:rPr lang="en-US"/>
              <a:t>Click to edit Master title style</a:t>
            </a:r>
          </a:p>
        </p:txBody>
      </p:sp>
    </p:spTree>
    <p:extLst>
      <p:ext uri="{BB962C8B-B14F-4D97-AF65-F5344CB8AC3E}">
        <p14:creationId xmlns:p14="http://schemas.microsoft.com/office/powerpoint/2010/main" val="281181108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Breaker Blue/Green">
    <p:spTree>
      <p:nvGrpSpPr>
        <p:cNvPr id="1" name=""/>
        <p:cNvGrpSpPr/>
        <p:nvPr/>
      </p:nvGrpSpPr>
      <p:grpSpPr>
        <a:xfrm>
          <a:off x="0" y="0"/>
          <a:ext cx="0" cy="0"/>
          <a:chOff x="0" y="0"/>
          <a:chExt cx="0" cy="0"/>
        </a:xfrm>
      </p:grpSpPr>
      <p:pic>
        <p:nvPicPr>
          <p:cNvPr id="5" name="Picture 2" descr="X:\EMERSON\_BRAND_RESOURCES\BRAND_STANDARDS\Logos\Logos-Corporate\Logos-Corporate-PNG\CORP_2C_Standard.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2496423" y="7131048"/>
            <a:ext cx="1650525" cy="779748"/>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userDrawn="1"/>
        </p:nvSpPr>
        <p:spPr>
          <a:xfrm>
            <a:off x="0" y="0"/>
            <a:ext cx="14630400" cy="6921503"/>
          </a:xfrm>
          <a:prstGeom prst="rect">
            <a:avLst/>
          </a:prstGeom>
          <a:solidFill>
            <a:srgbClr val="00AA7E"/>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lvl="0" defTabSz="914400" eaLnBrk="0" fontAlgn="base" hangingPunct="0">
              <a:spcBef>
                <a:spcPct val="0"/>
              </a:spcBef>
              <a:spcAft>
                <a:spcPct val="0"/>
              </a:spcAft>
            </a:pPr>
            <a:endParaRPr lang="en-US" sz="2400">
              <a:solidFill>
                <a:srgbClr val="004B8D"/>
              </a:solidFill>
              <a:latin typeface="Times" charset="0"/>
            </a:endParaRPr>
          </a:p>
        </p:txBody>
      </p:sp>
      <p:cxnSp>
        <p:nvCxnSpPr>
          <p:cNvPr id="7" name="Straight Connector 6"/>
          <p:cNvCxnSpPr/>
          <p:nvPr userDrawn="1"/>
        </p:nvCxnSpPr>
        <p:spPr>
          <a:xfrm flipH="1">
            <a:off x="8547100" y="3698758"/>
            <a:ext cx="608330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 name="Title 1"/>
          <p:cNvSpPr>
            <a:spLocks noGrp="1"/>
          </p:cNvSpPr>
          <p:nvPr>
            <p:ph type="title"/>
          </p:nvPr>
        </p:nvSpPr>
        <p:spPr>
          <a:xfrm>
            <a:off x="8547100" y="1530220"/>
            <a:ext cx="5580062" cy="2050895"/>
          </a:xfrm>
        </p:spPr>
        <p:txBody>
          <a:bodyPr>
            <a:normAutofit/>
          </a:bodyPr>
          <a:lstStyle>
            <a:lvl1pPr>
              <a:defRPr sz="4000">
                <a:solidFill>
                  <a:schemeClr val="bg1"/>
                </a:solidFill>
              </a:defRPr>
            </a:lvl1pPr>
          </a:lstStyle>
          <a:p>
            <a:r>
              <a:rPr lang="en-US"/>
              <a:t>Click to edit Master title style</a:t>
            </a:r>
          </a:p>
        </p:txBody>
      </p:sp>
    </p:spTree>
    <p:extLst>
      <p:ext uri="{BB962C8B-B14F-4D97-AF65-F5344CB8AC3E}">
        <p14:creationId xmlns:p14="http://schemas.microsoft.com/office/powerpoint/2010/main" val="133226766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Angle Breaker Slide Blue">
    <p:spTree>
      <p:nvGrpSpPr>
        <p:cNvPr id="1" name=""/>
        <p:cNvGrpSpPr/>
        <p:nvPr/>
      </p:nvGrpSpPr>
      <p:grpSpPr>
        <a:xfrm>
          <a:off x="0" y="0"/>
          <a:ext cx="0" cy="0"/>
          <a:chOff x="0" y="0"/>
          <a:chExt cx="0" cy="0"/>
        </a:xfrm>
      </p:grpSpPr>
      <p:sp>
        <p:nvSpPr>
          <p:cNvPr id="3" name="Rectangle 2"/>
          <p:cNvSpPr/>
          <p:nvPr userDrawn="1"/>
        </p:nvSpPr>
        <p:spPr>
          <a:xfrm>
            <a:off x="0" y="0"/>
            <a:ext cx="14630400" cy="82296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userDrawn="1"/>
        </p:nvSpPr>
        <p:spPr>
          <a:xfrm>
            <a:off x="-1" y="-1"/>
            <a:ext cx="11705089" cy="8229601"/>
          </a:xfrm>
          <a:custGeom>
            <a:avLst/>
            <a:gdLst/>
            <a:ahLst/>
            <a:cxnLst/>
            <a:rect l="l" t="t" r="r" b="b"/>
            <a:pathLst>
              <a:path w="11705089" h="8229601">
                <a:moveTo>
                  <a:pt x="673099" y="0"/>
                </a:moveTo>
                <a:lnTo>
                  <a:pt x="3655571" y="0"/>
                </a:lnTo>
                <a:lnTo>
                  <a:pt x="4022474" y="0"/>
                </a:lnTo>
                <a:lnTo>
                  <a:pt x="7296714" y="0"/>
                </a:lnTo>
                <a:lnTo>
                  <a:pt x="7322879" y="0"/>
                </a:lnTo>
                <a:lnTo>
                  <a:pt x="11705089" y="8229601"/>
                </a:lnTo>
                <a:lnTo>
                  <a:pt x="10505469" y="8226803"/>
                </a:lnTo>
                <a:lnTo>
                  <a:pt x="10505469" y="8229601"/>
                </a:lnTo>
                <a:lnTo>
                  <a:pt x="1206501" y="8229601"/>
                </a:lnTo>
                <a:lnTo>
                  <a:pt x="673100" y="8229601"/>
                </a:lnTo>
                <a:lnTo>
                  <a:pt x="0" y="8229601"/>
                </a:lnTo>
                <a:lnTo>
                  <a:pt x="0" y="1"/>
                </a:lnTo>
                <a:lnTo>
                  <a:pt x="673099" y="1"/>
                </a:lnTo>
                <a:close/>
              </a:path>
            </a:pathLst>
          </a:cu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lvl="0" eaLnBrk="0" fontAlgn="base" hangingPunct="0">
              <a:spcBef>
                <a:spcPct val="0"/>
              </a:spcBef>
              <a:spcAft>
                <a:spcPct val="0"/>
              </a:spcAft>
            </a:pPr>
            <a:endParaRPr lang="en-US" sz="2400">
              <a:solidFill>
                <a:srgbClr val="004B8D"/>
              </a:solidFill>
              <a:latin typeface="Times" charset="0"/>
            </a:endParaRPr>
          </a:p>
        </p:txBody>
      </p:sp>
      <p:pic>
        <p:nvPicPr>
          <p:cNvPr id="14" name="Picture 2" descr="X:\EMERSON\_BRAND_RESOURCES\BRAND_STANDARDS\Logos\Logos-Corporate\Logos-Corporate-PNG\CORP_2C_White.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2415991" y="7034214"/>
            <a:ext cx="1782809" cy="97091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hasCustomPrompt="1"/>
          </p:nvPr>
        </p:nvSpPr>
        <p:spPr>
          <a:xfrm>
            <a:off x="647700" y="5003087"/>
            <a:ext cx="6667500" cy="1138391"/>
          </a:xfrm>
        </p:spPr>
        <p:txBody>
          <a:bodyPr anchor="t"/>
          <a:lstStyle>
            <a:lvl1pPr>
              <a:defRPr b="0" baseline="0">
                <a:solidFill>
                  <a:schemeClr val="bg1"/>
                </a:solidFill>
              </a:defRPr>
            </a:lvl1pPr>
          </a:lstStyle>
          <a:p>
            <a:r>
              <a:rPr lang="en-US"/>
              <a:t>Insert Title Here</a:t>
            </a:r>
          </a:p>
        </p:txBody>
      </p:sp>
      <p:sp>
        <p:nvSpPr>
          <p:cNvPr id="11" name="Text Placeholder 13"/>
          <p:cNvSpPr>
            <a:spLocks noGrp="1"/>
          </p:cNvSpPr>
          <p:nvPr>
            <p:ph type="body" sz="quarter" idx="12" hasCustomPrompt="1"/>
          </p:nvPr>
        </p:nvSpPr>
        <p:spPr>
          <a:xfrm>
            <a:off x="647700" y="6313776"/>
            <a:ext cx="6667500" cy="945587"/>
          </a:xfrm>
        </p:spPr>
        <p:txBody>
          <a:bodyPr/>
          <a:lstStyle>
            <a:lvl1pPr marL="0" indent="0">
              <a:buNone/>
              <a:defRPr>
                <a:solidFill>
                  <a:schemeClr val="bg1"/>
                </a:solidFill>
              </a:defRPr>
            </a:lvl1pPr>
          </a:lstStyle>
          <a:p>
            <a:pPr lvl="0"/>
            <a:r>
              <a:rPr lang="en-US"/>
              <a:t>Insert Subtitle Here</a:t>
            </a:r>
          </a:p>
        </p:txBody>
      </p:sp>
      <p:cxnSp>
        <p:nvCxnSpPr>
          <p:cNvPr id="15" name="Straight Connector 14"/>
          <p:cNvCxnSpPr/>
          <p:nvPr userDrawn="1"/>
        </p:nvCxnSpPr>
        <p:spPr bwMode="auto">
          <a:xfrm>
            <a:off x="503237" y="4779524"/>
            <a:ext cx="6811963" cy="0"/>
          </a:xfrm>
          <a:prstGeom prst="line">
            <a:avLst/>
          </a:prstGeom>
          <a:solidFill>
            <a:schemeClr val="accent1"/>
          </a:solidFill>
          <a:ln w="57150" cap="flat" cmpd="sng" algn="ctr">
            <a:solidFill>
              <a:schemeClr val="bg1"/>
            </a:solidFill>
            <a:prstDash val="solid"/>
            <a:round/>
            <a:headEnd type="none" w="med" len="med"/>
            <a:tailEnd type="none" w="med" len="med"/>
          </a:ln>
          <a:effectLst/>
        </p:spPr>
      </p:cxnSp>
    </p:spTree>
    <p:extLst>
      <p:ext uri="{BB962C8B-B14F-4D97-AF65-F5344CB8AC3E}">
        <p14:creationId xmlns:p14="http://schemas.microsoft.com/office/powerpoint/2010/main" val="154297283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Angle Breaker Slide Green">
    <p:spTree>
      <p:nvGrpSpPr>
        <p:cNvPr id="1" name=""/>
        <p:cNvGrpSpPr/>
        <p:nvPr/>
      </p:nvGrpSpPr>
      <p:grpSpPr>
        <a:xfrm>
          <a:off x="0" y="0"/>
          <a:ext cx="0" cy="0"/>
          <a:chOff x="0" y="0"/>
          <a:chExt cx="0" cy="0"/>
        </a:xfrm>
      </p:grpSpPr>
      <p:sp>
        <p:nvSpPr>
          <p:cNvPr id="3" name="Rectangle 2"/>
          <p:cNvSpPr/>
          <p:nvPr userDrawn="1"/>
        </p:nvSpPr>
        <p:spPr>
          <a:xfrm>
            <a:off x="0" y="0"/>
            <a:ext cx="14630400" cy="8229600"/>
          </a:xfrm>
          <a:prstGeom prst="rect">
            <a:avLst/>
          </a:prstGeom>
          <a:solidFill>
            <a:srgbClr val="BDD52B"/>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lvl="0" defTabSz="914400" eaLnBrk="0" fontAlgn="base" hangingPunct="0">
              <a:spcBef>
                <a:spcPct val="0"/>
              </a:spcBef>
              <a:spcAft>
                <a:spcPct val="0"/>
              </a:spcAft>
            </a:pPr>
            <a:endParaRPr lang="en-US" sz="2400">
              <a:solidFill>
                <a:srgbClr val="004B8D"/>
              </a:solidFill>
              <a:latin typeface="Times" charset="0"/>
            </a:endParaRPr>
          </a:p>
        </p:txBody>
      </p:sp>
      <p:sp>
        <p:nvSpPr>
          <p:cNvPr id="5" name="Rectangle 4"/>
          <p:cNvSpPr/>
          <p:nvPr userDrawn="1"/>
        </p:nvSpPr>
        <p:spPr>
          <a:xfrm>
            <a:off x="-1" y="-1"/>
            <a:ext cx="11705089" cy="8229601"/>
          </a:xfrm>
          <a:custGeom>
            <a:avLst/>
            <a:gdLst/>
            <a:ahLst/>
            <a:cxnLst/>
            <a:rect l="l" t="t" r="r" b="b"/>
            <a:pathLst>
              <a:path w="11705089" h="8229601">
                <a:moveTo>
                  <a:pt x="673099" y="0"/>
                </a:moveTo>
                <a:lnTo>
                  <a:pt x="3655571" y="0"/>
                </a:lnTo>
                <a:lnTo>
                  <a:pt x="4022474" y="0"/>
                </a:lnTo>
                <a:lnTo>
                  <a:pt x="7296714" y="0"/>
                </a:lnTo>
                <a:lnTo>
                  <a:pt x="7322879" y="0"/>
                </a:lnTo>
                <a:lnTo>
                  <a:pt x="11705089" y="8229601"/>
                </a:lnTo>
                <a:lnTo>
                  <a:pt x="10505469" y="8226803"/>
                </a:lnTo>
                <a:lnTo>
                  <a:pt x="10505469" y="8229601"/>
                </a:lnTo>
                <a:lnTo>
                  <a:pt x="1206501" y="8229601"/>
                </a:lnTo>
                <a:lnTo>
                  <a:pt x="673100" y="8229601"/>
                </a:lnTo>
                <a:lnTo>
                  <a:pt x="0" y="8229601"/>
                </a:lnTo>
                <a:lnTo>
                  <a:pt x="0" y="1"/>
                </a:lnTo>
                <a:lnTo>
                  <a:pt x="673099" y="1"/>
                </a:lnTo>
                <a:close/>
              </a:path>
            </a:pathLst>
          </a:cu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lvl="0" eaLnBrk="0" fontAlgn="base" hangingPunct="0">
              <a:spcBef>
                <a:spcPct val="0"/>
              </a:spcBef>
              <a:spcAft>
                <a:spcPct val="0"/>
              </a:spcAft>
            </a:pPr>
            <a:endParaRPr lang="en-US" sz="2400">
              <a:solidFill>
                <a:srgbClr val="004B8D"/>
              </a:solidFill>
              <a:latin typeface="Times" charset="0"/>
            </a:endParaRPr>
          </a:p>
        </p:txBody>
      </p:sp>
      <p:sp>
        <p:nvSpPr>
          <p:cNvPr id="2" name="Title 1"/>
          <p:cNvSpPr>
            <a:spLocks noGrp="1"/>
          </p:cNvSpPr>
          <p:nvPr>
            <p:ph type="title" hasCustomPrompt="1"/>
          </p:nvPr>
        </p:nvSpPr>
        <p:spPr>
          <a:xfrm>
            <a:off x="647700" y="5003087"/>
            <a:ext cx="6667500" cy="1138391"/>
          </a:xfrm>
        </p:spPr>
        <p:txBody>
          <a:bodyPr anchor="t"/>
          <a:lstStyle>
            <a:lvl1pPr>
              <a:defRPr b="0" baseline="0">
                <a:solidFill>
                  <a:schemeClr val="bg1"/>
                </a:solidFill>
              </a:defRPr>
            </a:lvl1pPr>
          </a:lstStyle>
          <a:p>
            <a:r>
              <a:rPr lang="en-US"/>
              <a:t>Insert Title Here</a:t>
            </a:r>
          </a:p>
        </p:txBody>
      </p:sp>
      <p:sp>
        <p:nvSpPr>
          <p:cNvPr id="11" name="Text Placeholder 13"/>
          <p:cNvSpPr>
            <a:spLocks noGrp="1"/>
          </p:cNvSpPr>
          <p:nvPr>
            <p:ph type="body" sz="quarter" idx="12" hasCustomPrompt="1"/>
          </p:nvPr>
        </p:nvSpPr>
        <p:spPr>
          <a:xfrm>
            <a:off x="647700" y="6313776"/>
            <a:ext cx="6667500" cy="945587"/>
          </a:xfrm>
        </p:spPr>
        <p:txBody>
          <a:bodyPr/>
          <a:lstStyle>
            <a:lvl1pPr marL="0" indent="0">
              <a:buNone/>
              <a:defRPr>
                <a:solidFill>
                  <a:schemeClr val="bg1"/>
                </a:solidFill>
              </a:defRPr>
            </a:lvl1pPr>
          </a:lstStyle>
          <a:p>
            <a:pPr lvl="0"/>
            <a:r>
              <a:rPr lang="en-US"/>
              <a:t>Insert Subtitle Here</a:t>
            </a:r>
          </a:p>
        </p:txBody>
      </p:sp>
      <p:cxnSp>
        <p:nvCxnSpPr>
          <p:cNvPr id="15" name="Straight Connector 14"/>
          <p:cNvCxnSpPr/>
          <p:nvPr userDrawn="1"/>
        </p:nvCxnSpPr>
        <p:spPr bwMode="auto">
          <a:xfrm>
            <a:off x="503237" y="4779524"/>
            <a:ext cx="6811963" cy="0"/>
          </a:xfrm>
          <a:prstGeom prst="line">
            <a:avLst/>
          </a:prstGeom>
          <a:solidFill>
            <a:schemeClr val="accent1"/>
          </a:solidFill>
          <a:ln w="57150" cap="flat" cmpd="sng" algn="ctr">
            <a:solidFill>
              <a:schemeClr val="bg1"/>
            </a:solidFill>
            <a:prstDash val="solid"/>
            <a:round/>
            <a:headEnd type="none" w="med" len="med"/>
            <a:tailEnd type="none" w="med" len="med"/>
          </a:ln>
          <a:effectLst/>
        </p:spPr>
      </p:cxnSp>
      <p:pic>
        <p:nvPicPr>
          <p:cNvPr id="9" name="Picture 2" descr="X:\EMERSON\_BRAND_RESOURCES\BRAND_STANDARDS\Logos\Logos-Corporate\Logos-Corporate-PNG\CORP_2C_Standard.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2496423" y="7131048"/>
            <a:ext cx="1650525" cy="7797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902613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Angle Breaker Slide Orange">
    <p:spTree>
      <p:nvGrpSpPr>
        <p:cNvPr id="1" name=""/>
        <p:cNvGrpSpPr/>
        <p:nvPr/>
      </p:nvGrpSpPr>
      <p:grpSpPr>
        <a:xfrm>
          <a:off x="0" y="0"/>
          <a:ext cx="0" cy="0"/>
          <a:chOff x="0" y="0"/>
          <a:chExt cx="0" cy="0"/>
        </a:xfrm>
      </p:grpSpPr>
      <p:sp>
        <p:nvSpPr>
          <p:cNvPr id="3" name="Rectangle 2"/>
          <p:cNvSpPr/>
          <p:nvPr userDrawn="1"/>
        </p:nvSpPr>
        <p:spPr>
          <a:xfrm>
            <a:off x="0" y="0"/>
            <a:ext cx="14630400" cy="82296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userDrawn="1"/>
        </p:nvSpPr>
        <p:spPr>
          <a:xfrm>
            <a:off x="-1" y="-1"/>
            <a:ext cx="11705089" cy="8229601"/>
          </a:xfrm>
          <a:custGeom>
            <a:avLst/>
            <a:gdLst/>
            <a:ahLst/>
            <a:cxnLst/>
            <a:rect l="l" t="t" r="r" b="b"/>
            <a:pathLst>
              <a:path w="11705089" h="8229601">
                <a:moveTo>
                  <a:pt x="673099" y="0"/>
                </a:moveTo>
                <a:lnTo>
                  <a:pt x="3655571" y="0"/>
                </a:lnTo>
                <a:lnTo>
                  <a:pt x="4022474" y="0"/>
                </a:lnTo>
                <a:lnTo>
                  <a:pt x="7296714" y="0"/>
                </a:lnTo>
                <a:lnTo>
                  <a:pt x="7322879" y="0"/>
                </a:lnTo>
                <a:lnTo>
                  <a:pt x="11705089" y="8229601"/>
                </a:lnTo>
                <a:lnTo>
                  <a:pt x="10505469" y="8226803"/>
                </a:lnTo>
                <a:lnTo>
                  <a:pt x="10505469" y="8229601"/>
                </a:lnTo>
                <a:lnTo>
                  <a:pt x="1206501" y="8229601"/>
                </a:lnTo>
                <a:lnTo>
                  <a:pt x="673100" y="8229601"/>
                </a:lnTo>
                <a:lnTo>
                  <a:pt x="0" y="8229601"/>
                </a:lnTo>
                <a:lnTo>
                  <a:pt x="0" y="1"/>
                </a:lnTo>
                <a:lnTo>
                  <a:pt x="673099" y="1"/>
                </a:lnTo>
                <a:close/>
              </a:path>
            </a:pathLst>
          </a:custGeom>
          <a:solidFill>
            <a:schemeClr val="accent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lvl="0" eaLnBrk="0" fontAlgn="base" hangingPunct="0">
              <a:spcBef>
                <a:spcPct val="0"/>
              </a:spcBef>
              <a:spcAft>
                <a:spcPct val="0"/>
              </a:spcAft>
            </a:pPr>
            <a:endParaRPr lang="en-US" sz="2400">
              <a:solidFill>
                <a:srgbClr val="004B8D"/>
              </a:solidFill>
              <a:latin typeface="Times" charset="0"/>
            </a:endParaRPr>
          </a:p>
        </p:txBody>
      </p:sp>
      <p:sp>
        <p:nvSpPr>
          <p:cNvPr id="2" name="Title 1"/>
          <p:cNvSpPr>
            <a:spLocks noGrp="1"/>
          </p:cNvSpPr>
          <p:nvPr>
            <p:ph type="title" hasCustomPrompt="1"/>
          </p:nvPr>
        </p:nvSpPr>
        <p:spPr>
          <a:xfrm>
            <a:off x="647700" y="5003087"/>
            <a:ext cx="6667500" cy="1138391"/>
          </a:xfrm>
        </p:spPr>
        <p:txBody>
          <a:bodyPr anchor="t"/>
          <a:lstStyle>
            <a:lvl1pPr>
              <a:defRPr b="0" baseline="0">
                <a:solidFill>
                  <a:schemeClr val="bg1"/>
                </a:solidFill>
              </a:defRPr>
            </a:lvl1pPr>
          </a:lstStyle>
          <a:p>
            <a:r>
              <a:rPr lang="en-US"/>
              <a:t>Insert Title Here</a:t>
            </a:r>
          </a:p>
        </p:txBody>
      </p:sp>
      <p:sp>
        <p:nvSpPr>
          <p:cNvPr id="11" name="Text Placeholder 13"/>
          <p:cNvSpPr>
            <a:spLocks noGrp="1"/>
          </p:cNvSpPr>
          <p:nvPr>
            <p:ph type="body" sz="quarter" idx="12" hasCustomPrompt="1"/>
          </p:nvPr>
        </p:nvSpPr>
        <p:spPr>
          <a:xfrm>
            <a:off x="647700" y="6313776"/>
            <a:ext cx="6667500" cy="945587"/>
          </a:xfrm>
        </p:spPr>
        <p:txBody>
          <a:bodyPr/>
          <a:lstStyle>
            <a:lvl1pPr marL="0" indent="0">
              <a:buNone/>
              <a:defRPr>
                <a:solidFill>
                  <a:schemeClr val="bg1"/>
                </a:solidFill>
              </a:defRPr>
            </a:lvl1pPr>
          </a:lstStyle>
          <a:p>
            <a:pPr lvl="0"/>
            <a:r>
              <a:rPr lang="en-US"/>
              <a:t>Insert Subtitle Here</a:t>
            </a:r>
          </a:p>
        </p:txBody>
      </p:sp>
      <p:cxnSp>
        <p:nvCxnSpPr>
          <p:cNvPr id="15" name="Straight Connector 14"/>
          <p:cNvCxnSpPr/>
          <p:nvPr userDrawn="1"/>
        </p:nvCxnSpPr>
        <p:spPr bwMode="auto">
          <a:xfrm>
            <a:off x="503237" y="4779524"/>
            <a:ext cx="6811963" cy="0"/>
          </a:xfrm>
          <a:prstGeom prst="line">
            <a:avLst/>
          </a:prstGeom>
          <a:solidFill>
            <a:schemeClr val="accent1"/>
          </a:solidFill>
          <a:ln w="57150" cap="flat" cmpd="sng" algn="ctr">
            <a:solidFill>
              <a:schemeClr val="bg1"/>
            </a:solidFill>
            <a:prstDash val="solid"/>
            <a:round/>
            <a:headEnd type="none" w="med" len="med"/>
            <a:tailEnd type="none" w="med" len="med"/>
          </a:ln>
          <a:effectLst/>
        </p:spPr>
      </p:cxnSp>
      <p:pic>
        <p:nvPicPr>
          <p:cNvPr id="9" name="Picture 2" descr="X:\EMERSON\_BRAND_RESOURCES\BRAND_STANDARDS\Logos\Logos-Corporate\Logos-Corporate-PNG\CORP_2C_Standard.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2496423" y="7131048"/>
            <a:ext cx="1650525" cy="7797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151425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Graphic Assets">
    <p:spTree>
      <p:nvGrpSpPr>
        <p:cNvPr id="1" name=""/>
        <p:cNvGrpSpPr/>
        <p:nvPr/>
      </p:nvGrpSpPr>
      <p:grpSpPr>
        <a:xfrm>
          <a:off x="0" y="0"/>
          <a:ext cx="0" cy="0"/>
          <a:chOff x="0" y="0"/>
          <a:chExt cx="0" cy="0"/>
        </a:xfrm>
      </p:grpSpPr>
      <p:sp>
        <p:nvSpPr>
          <p:cNvPr id="6" name="Rectangle 5"/>
          <p:cNvSpPr/>
          <p:nvPr userDrawn="1"/>
        </p:nvSpPr>
        <p:spPr>
          <a:xfrm>
            <a:off x="0" y="0"/>
            <a:ext cx="14630400" cy="69215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userDrawn="1"/>
        </p:nvSpPr>
        <p:spPr>
          <a:xfrm>
            <a:off x="503237" y="2652868"/>
            <a:ext cx="10394918" cy="3416320"/>
          </a:xfrm>
          <a:prstGeom prst="rect">
            <a:avLst/>
          </a:prstGeom>
        </p:spPr>
        <p:txBody>
          <a:bodyPr wrap="square">
            <a:spAutoFit/>
          </a:bodyPr>
          <a:lstStyle/>
          <a:p>
            <a:pPr marL="0" indent="0">
              <a:buFont typeface="+mj-lt"/>
              <a:buNone/>
            </a:pPr>
            <a:r>
              <a:rPr lang="en-US" sz="2400">
                <a:solidFill>
                  <a:schemeClr val="bg1"/>
                </a:solidFill>
              </a:rPr>
              <a:t>The following slides have</a:t>
            </a:r>
            <a:r>
              <a:rPr lang="en-US" sz="2400" baseline="0">
                <a:solidFill>
                  <a:schemeClr val="bg1"/>
                </a:solidFill>
              </a:rPr>
              <a:t> been built into the template </a:t>
            </a:r>
            <a:r>
              <a:rPr lang="en-US" sz="2400" b="1" baseline="0">
                <a:solidFill>
                  <a:schemeClr val="bg1"/>
                </a:solidFill>
              </a:rPr>
              <a:t>Slide Master </a:t>
            </a:r>
            <a:r>
              <a:rPr lang="en-US" sz="2400" kern="1200" baseline="0">
                <a:solidFill>
                  <a:schemeClr val="bg1"/>
                </a:solidFill>
                <a:latin typeface="+mn-lt"/>
                <a:ea typeface="+mn-ea"/>
                <a:cs typeface="+mn-cs"/>
              </a:rPr>
              <a:t>so that graphic assets and frequently needed guidelines can quickly be accessed for reference or to copy and paste for use on slides</a:t>
            </a:r>
          </a:p>
          <a:p>
            <a:pPr marL="0" indent="0">
              <a:buFont typeface="+mj-lt"/>
              <a:buNone/>
            </a:pPr>
            <a:endParaRPr lang="en-US" sz="2400" kern="1200" baseline="0">
              <a:solidFill>
                <a:schemeClr val="bg1"/>
              </a:solidFill>
              <a:latin typeface="+mn-lt"/>
              <a:ea typeface="+mn-ea"/>
              <a:cs typeface="+mn-cs"/>
            </a:endParaRPr>
          </a:p>
          <a:p>
            <a:pPr marL="0" marR="0" lvl="1" indent="0" algn="l" defTabSz="1463040" rtl="0" eaLnBrk="1" fontAlgn="auto" latinLnBrk="0" hangingPunct="1">
              <a:lnSpc>
                <a:spcPct val="100000"/>
              </a:lnSpc>
              <a:spcBef>
                <a:spcPts val="0"/>
              </a:spcBef>
              <a:spcAft>
                <a:spcPts val="0"/>
              </a:spcAft>
              <a:buClrTx/>
              <a:buSzTx/>
              <a:buFont typeface="+mj-lt"/>
              <a:buNone/>
              <a:tabLst/>
              <a:defRPr/>
            </a:pPr>
            <a:r>
              <a:rPr lang="en-US" sz="2400" kern="1200" baseline="0">
                <a:solidFill>
                  <a:schemeClr val="bg1"/>
                </a:solidFill>
                <a:latin typeface="+mn-lt"/>
                <a:ea typeface="+mn-ea"/>
                <a:cs typeface="+mn-cs"/>
              </a:rPr>
              <a:t>To access the Slide Master:</a:t>
            </a:r>
          </a:p>
          <a:p>
            <a:pPr marL="0" marR="0" lvl="1" indent="0" algn="l" defTabSz="1463040" rtl="0" eaLnBrk="1" fontAlgn="auto" latinLnBrk="0" hangingPunct="1">
              <a:lnSpc>
                <a:spcPct val="100000"/>
              </a:lnSpc>
              <a:spcBef>
                <a:spcPts val="0"/>
              </a:spcBef>
              <a:spcAft>
                <a:spcPts val="0"/>
              </a:spcAft>
              <a:buClrTx/>
              <a:buSzTx/>
              <a:buFont typeface="+mj-lt"/>
              <a:buNone/>
              <a:tabLst/>
              <a:defRPr/>
            </a:pPr>
            <a:r>
              <a:rPr lang="en-US" sz="2400">
                <a:solidFill>
                  <a:schemeClr val="bg1"/>
                </a:solidFill>
              </a:rPr>
              <a:t>Select the </a:t>
            </a:r>
            <a:r>
              <a:rPr lang="en-US" sz="2400" b="1">
                <a:solidFill>
                  <a:schemeClr val="bg1"/>
                </a:solidFill>
              </a:rPr>
              <a:t>View</a:t>
            </a:r>
            <a:r>
              <a:rPr lang="en-US" sz="2400">
                <a:solidFill>
                  <a:schemeClr val="bg1"/>
                </a:solidFill>
              </a:rPr>
              <a:t> tab, then click </a:t>
            </a:r>
            <a:r>
              <a:rPr lang="en-US" sz="2400" b="1">
                <a:solidFill>
                  <a:schemeClr val="bg1"/>
                </a:solidFill>
              </a:rPr>
              <a:t>Slide Master </a:t>
            </a:r>
            <a:r>
              <a:rPr lang="en-US" sz="2400">
                <a:solidFill>
                  <a:schemeClr val="bg1"/>
                </a:solidFill>
              </a:rPr>
              <a:t>in the </a:t>
            </a:r>
            <a:r>
              <a:rPr lang="en-US" sz="2400" b="1">
                <a:solidFill>
                  <a:schemeClr val="bg1"/>
                </a:solidFill>
              </a:rPr>
              <a:t>Master Views</a:t>
            </a:r>
            <a:r>
              <a:rPr lang="en-US" sz="2400">
                <a:solidFill>
                  <a:schemeClr val="bg1"/>
                </a:solidFill>
              </a:rPr>
              <a:t> group</a:t>
            </a:r>
          </a:p>
          <a:p>
            <a:pPr marL="0" marR="0" lvl="1" indent="0" algn="l" defTabSz="1463040" rtl="0" eaLnBrk="1" fontAlgn="auto" latinLnBrk="0" hangingPunct="1">
              <a:lnSpc>
                <a:spcPct val="100000"/>
              </a:lnSpc>
              <a:spcBef>
                <a:spcPts val="0"/>
              </a:spcBef>
              <a:spcAft>
                <a:spcPts val="0"/>
              </a:spcAft>
              <a:buClrTx/>
              <a:buSzTx/>
              <a:buFont typeface="+mj-lt"/>
              <a:buNone/>
              <a:tabLst/>
              <a:defRPr/>
            </a:pPr>
            <a:endParaRPr lang="en-US" sz="2400">
              <a:solidFill>
                <a:schemeClr val="bg1"/>
              </a:solidFill>
            </a:endParaRPr>
          </a:p>
          <a:p>
            <a:pPr marL="0" marR="0" lvl="1" indent="0" algn="l" defTabSz="1463040" rtl="0" eaLnBrk="1" fontAlgn="auto" latinLnBrk="0" hangingPunct="1">
              <a:lnSpc>
                <a:spcPct val="100000"/>
              </a:lnSpc>
              <a:spcBef>
                <a:spcPts val="0"/>
              </a:spcBef>
              <a:spcAft>
                <a:spcPts val="0"/>
              </a:spcAft>
              <a:buClrTx/>
              <a:buSzTx/>
              <a:buFont typeface="+mj-lt"/>
              <a:buNone/>
              <a:tabLst/>
              <a:defRPr/>
            </a:pPr>
            <a:r>
              <a:rPr lang="en-US" sz="2400">
                <a:solidFill>
                  <a:schemeClr val="bg1"/>
                </a:solidFill>
              </a:rPr>
              <a:t>To exit</a:t>
            </a:r>
            <a:r>
              <a:rPr lang="en-US" sz="2400" baseline="0">
                <a:solidFill>
                  <a:schemeClr val="bg1"/>
                </a:solidFill>
              </a:rPr>
              <a:t> Slide Master View:</a:t>
            </a:r>
          </a:p>
          <a:p>
            <a:pPr marL="0" marR="0" lvl="1" indent="0" algn="l" defTabSz="1463040" rtl="0" eaLnBrk="1" fontAlgn="auto" latinLnBrk="0" hangingPunct="1">
              <a:lnSpc>
                <a:spcPct val="100000"/>
              </a:lnSpc>
              <a:spcBef>
                <a:spcPts val="0"/>
              </a:spcBef>
              <a:spcAft>
                <a:spcPts val="0"/>
              </a:spcAft>
              <a:buClrTx/>
              <a:buSzTx/>
              <a:buFont typeface="+mj-lt"/>
              <a:buNone/>
              <a:tabLst/>
              <a:defRPr/>
            </a:pPr>
            <a:r>
              <a:rPr lang="en-US" sz="2400" baseline="0">
                <a:solidFill>
                  <a:schemeClr val="bg1"/>
                </a:solidFill>
              </a:rPr>
              <a:t>Select the </a:t>
            </a:r>
            <a:r>
              <a:rPr lang="en-US" sz="2400" b="1" baseline="0">
                <a:solidFill>
                  <a:schemeClr val="bg1"/>
                </a:solidFill>
              </a:rPr>
              <a:t>Slide Master </a:t>
            </a:r>
            <a:r>
              <a:rPr lang="en-US" sz="2400" b="0" baseline="0">
                <a:solidFill>
                  <a:schemeClr val="bg1"/>
                </a:solidFill>
              </a:rPr>
              <a:t>tab, then click</a:t>
            </a:r>
            <a:r>
              <a:rPr lang="en-US" sz="2400" baseline="0">
                <a:solidFill>
                  <a:schemeClr val="bg1"/>
                </a:solidFill>
              </a:rPr>
              <a:t> </a:t>
            </a:r>
            <a:r>
              <a:rPr lang="en-US" sz="2400" b="1" baseline="0">
                <a:solidFill>
                  <a:schemeClr val="bg1"/>
                </a:solidFill>
              </a:rPr>
              <a:t>Close Master View </a:t>
            </a:r>
            <a:r>
              <a:rPr lang="en-US" sz="2400" b="0" baseline="0">
                <a:solidFill>
                  <a:schemeClr val="bg1"/>
                </a:solidFill>
              </a:rPr>
              <a:t>on the far right</a:t>
            </a:r>
            <a:endParaRPr lang="en-US" sz="2400">
              <a:solidFill>
                <a:schemeClr val="bg1"/>
              </a:solidFill>
            </a:endParaRPr>
          </a:p>
        </p:txBody>
      </p:sp>
      <p:sp>
        <p:nvSpPr>
          <p:cNvPr id="10" name="Rectangle 9"/>
          <p:cNvSpPr/>
          <p:nvPr userDrawn="1"/>
        </p:nvSpPr>
        <p:spPr>
          <a:xfrm>
            <a:off x="503237" y="1622954"/>
            <a:ext cx="10786803" cy="584775"/>
          </a:xfrm>
          <a:prstGeom prst="rect">
            <a:avLst/>
          </a:prstGeom>
        </p:spPr>
        <p:txBody>
          <a:bodyPr wrap="square">
            <a:spAutoFit/>
          </a:bodyPr>
          <a:lstStyle/>
          <a:p>
            <a:r>
              <a:rPr kumimoji="0" lang="en-US" sz="3200" b="0" i="0" u="none" strike="noStrike" kern="1200" cap="none" spc="0" normalizeH="0" baseline="0" noProof="0">
                <a:ln>
                  <a:noFill/>
                </a:ln>
                <a:solidFill>
                  <a:schemeClr val="bg1"/>
                </a:solidFill>
                <a:effectLst/>
                <a:uLnTx/>
                <a:uFillTx/>
                <a:latin typeface="+mn-lt"/>
                <a:ea typeface="+mj-ea"/>
                <a:cs typeface="+mj-cs"/>
              </a:rPr>
              <a:t>Design Guidelines and Graphic Assets to Copy and Paste</a:t>
            </a:r>
            <a:endParaRPr lang="en-US">
              <a:solidFill>
                <a:schemeClr val="bg1"/>
              </a:solidFill>
            </a:endParaRPr>
          </a:p>
        </p:txBody>
      </p:sp>
      <p:pic>
        <p:nvPicPr>
          <p:cNvPr id="11" name="Picture 2" descr="X:\EMERSON\_BRAND_RESOURCES\BRAND_STANDARDS\Logos\Logos-Corporate\Logos-Corporate-PNG\CORP_2C_Standard.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2496423" y="7131048"/>
            <a:ext cx="1650525" cy="7797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608053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Theme Color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a:t>Template Theme Colors</a:t>
            </a:r>
          </a:p>
        </p:txBody>
      </p:sp>
      <p:sp>
        <p:nvSpPr>
          <p:cNvPr id="21" name="Freeform 20"/>
          <p:cNvSpPr/>
          <p:nvPr userDrawn="1"/>
        </p:nvSpPr>
        <p:spPr bwMode="auto">
          <a:xfrm>
            <a:off x="243068" y="1612900"/>
            <a:ext cx="14387332" cy="4402257"/>
          </a:xfrm>
          <a:custGeom>
            <a:avLst/>
            <a:gdLst>
              <a:gd name="connsiteX0" fmla="*/ 2581155 w 8611565"/>
              <a:gd name="connsiteY0" fmla="*/ 2997843 h 2997843"/>
              <a:gd name="connsiteX1" fmla="*/ 8611565 w 8611565"/>
              <a:gd name="connsiteY1" fmla="*/ 1446836 h 2997843"/>
              <a:gd name="connsiteX2" fmla="*/ 8611565 w 8611565"/>
              <a:gd name="connsiteY2" fmla="*/ 0 h 2997843"/>
              <a:gd name="connsiteX3" fmla="*/ 0 w 8611565"/>
              <a:gd name="connsiteY3" fmla="*/ 0 h 2997843"/>
              <a:gd name="connsiteX4" fmla="*/ 0 w 8611565"/>
              <a:gd name="connsiteY4" fmla="*/ 2708476 h 2997843"/>
              <a:gd name="connsiteX5" fmla="*/ 254643 w 8611565"/>
              <a:gd name="connsiteY5" fmla="*/ 2939970 h 2997843"/>
              <a:gd name="connsiteX6" fmla="*/ 254643 w 8611565"/>
              <a:gd name="connsiteY6" fmla="*/ 2569580 h 2997843"/>
              <a:gd name="connsiteX7" fmla="*/ 2581155 w 8611565"/>
              <a:gd name="connsiteY7" fmla="*/ 2569580 h 2997843"/>
              <a:gd name="connsiteX8" fmla="*/ 2581155 w 8611565"/>
              <a:gd name="connsiteY8" fmla="*/ 2997843 h 2997843"/>
              <a:gd name="connsiteX0" fmla="*/ 2581155 w 8611565"/>
              <a:gd name="connsiteY0" fmla="*/ 2997843 h 3153330"/>
              <a:gd name="connsiteX1" fmla="*/ 8611565 w 8611565"/>
              <a:gd name="connsiteY1" fmla="*/ 1446836 h 3153330"/>
              <a:gd name="connsiteX2" fmla="*/ 8611565 w 8611565"/>
              <a:gd name="connsiteY2" fmla="*/ 0 h 3153330"/>
              <a:gd name="connsiteX3" fmla="*/ 0 w 8611565"/>
              <a:gd name="connsiteY3" fmla="*/ 0 h 3153330"/>
              <a:gd name="connsiteX4" fmla="*/ 0 w 8611565"/>
              <a:gd name="connsiteY4" fmla="*/ 2708476 h 3153330"/>
              <a:gd name="connsiteX5" fmla="*/ 376563 w 8611565"/>
              <a:gd name="connsiteY5" fmla="*/ 3153330 h 3153330"/>
              <a:gd name="connsiteX6" fmla="*/ 254643 w 8611565"/>
              <a:gd name="connsiteY6" fmla="*/ 2569580 h 3153330"/>
              <a:gd name="connsiteX7" fmla="*/ 2581155 w 8611565"/>
              <a:gd name="connsiteY7" fmla="*/ 2569580 h 3153330"/>
              <a:gd name="connsiteX8" fmla="*/ 2581155 w 8611565"/>
              <a:gd name="connsiteY8" fmla="*/ 2997843 h 3153330"/>
              <a:gd name="connsiteX0" fmla="*/ 2581155 w 8611565"/>
              <a:gd name="connsiteY0" fmla="*/ 2997843 h 3153330"/>
              <a:gd name="connsiteX1" fmla="*/ 8596325 w 8611565"/>
              <a:gd name="connsiteY1" fmla="*/ 1751636 h 3153330"/>
              <a:gd name="connsiteX2" fmla="*/ 8611565 w 8611565"/>
              <a:gd name="connsiteY2" fmla="*/ 0 h 3153330"/>
              <a:gd name="connsiteX3" fmla="*/ 0 w 8611565"/>
              <a:gd name="connsiteY3" fmla="*/ 0 h 3153330"/>
              <a:gd name="connsiteX4" fmla="*/ 0 w 8611565"/>
              <a:gd name="connsiteY4" fmla="*/ 2708476 h 3153330"/>
              <a:gd name="connsiteX5" fmla="*/ 376563 w 8611565"/>
              <a:gd name="connsiteY5" fmla="*/ 3153330 h 3153330"/>
              <a:gd name="connsiteX6" fmla="*/ 254643 w 8611565"/>
              <a:gd name="connsiteY6" fmla="*/ 2569580 h 3153330"/>
              <a:gd name="connsiteX7" fmla="*/ 2581155 w 8611565"/>
              <a:gd name="connsiteY7" fmla="*/ 2569580 h 3153330"/>
              <a:gd name="connsiteX8" fmla="*/ 2581155 w 8611565"/>
              <a:gd name="connsiteY8" fmla="*/ 2997843 h 3153330"/>
              <a:gd name="connsiteX0" fmla="*/ 2581155 w 8611565"/>
              <a:gd name="connsiteY0" fmla="*/ 2997843 h 3153330"/>
              <a:gd name="connsiteX1" fmla="*/ 8596325 w 8611565"/>
              <a:gd name="connsiteY1" fmla="*/ 2483156 h 3153330"/>
              <a:gd name="connsiteX2" fmla="*/ 8611565 w 8611565"/>
              <a:gd name="connsiteY2" fmla="*/ 0 h 3153330"/>
              <a:gd name="connsiteX3" fmla="*/ 0 w 8611565"/>
              <a:gd name="connsiteY3" fmla="*/ 0 h 3153330"/>
              <a:gd name="connsiteX4" fmla="*/ 0 w 8611565"/>
              <a:gd name="connsiteY4" fmla="*/ 2708476 h 3153330"/>
              <a:gd name="connsiteX5" fmla="*/ 376563 w 8611565"/>
              <a:gd name="connsiteY5" fmla="*/ 3153330 h 3153330"/>
              <a:gd name="connsiteX6" fmla="*/ 254643 w 8611565"/>
              <a:gd name="connsiteY6" fmla="*/ 2569580 h 3153330"/>
              <a:gd name="connsiteX7" fmla="*/ 2581155 w 8611565"/>
              <a:gd name="connsiteY7" fmla="*/ 2569580 h 3153330"/>
              <a:gd name="connsiteX8" fmla="*/ 2581155 w 8611565"/>
              <a:gd name="connsiteY8" fmla="*/ 2997843 h 3153330"/>
              <a:gd name="connsiteX0" fmla="*/ 2565778 w 8611565"/>
              <a:gd name="connsiteY0" fmla="*/ 3836043 h 3836043"/>
              <a:gd name="connsiteX1" fmla="*/ 8596325 w 8611565"/>
              <a:gd name="connsiteY1" fmla="*/ 2483156 h 3836043"/>
              <a:gd name="connsiteX2" fmla="*/ 8611565 w 8611565"/>
              <a:gd name="connsiteY2" fmla="*/ 0 h 3836043"/>
              <a:gd name="connsiteX3" fmla="*/ 0 w 8611565"/>
              <a:gd name="connsiteY3" fmla="*/ 0 h 3836043"/>
              <a:gd name="connsiteX4" fmla="*/ 0 w 8611565"/>
              <a:gd name="connsiteY4" fmla="*/ 2708476 h 3836043"/>
              <a:gd name="connsiteX5" fmla="*/ 376563 w 8611565"/>
              <a:gd name="connsiteY5" fmla="*/ 3153330 h 3836043"/>
              <a:gd name="connsiteX6" fmla="*/ 254643 w 8611565"/>
              <a:gd name="connsiteY6" fmla="*/ 2569580 h 3836043"/>
              <a:gd name="connsiteX7" fmla="*/ 2581155 w 8611565"/>
              <a:gd name="connsiteY7" fmla="*/ 2569580 h 3836043"/>
              <a:gd name="connsiteX8" fmla="*/ 2565778 w 8611565"/>
              <a:gd name="connsiteY8" fmla="*/ 3836043 h 3836043"/>
              <a:gd name="connsiteX0" fmla="*/ 2565778 w 8611565"/>
              <a:gd name="connsiteY0" fmla="*/ 3836043 h 4052490"/>
              <a:gd name="connsiteX1" fmla="*/ 8596325 w 8611565"/>
              <a:gd name="connsiteY1" fmla="*/ 2483156 h 4052490"/>
              <a:gd name="connsiteX2" fmla="*/ 8611565 w 8611565"/>
              <a:gd name="connsiteY2" fmla="*/ 0 h 4052490"/>
              <a:gd name="connsiteX3" fmla="*/ 0 w 8611565"/>
              <a:gd name="connsiteY3" fmla="*/ 0 h 4052490"/>
              <a:gd name="connsiteX4" fmla="*/ 0 w 8611565"/>
              <a:gd name="connsiteY4" fmla="*/ 2708476 h 4052490"/>
              <a:gd name="connsiteX5" fmla="*/ 299680 w 8611565"/>
              <a:gd name="connsiteY5" fmla="*/ 4052490 h 4052490"/>
              <a:gd name="connsiteX6" fmla="*/ 254643 w 8611565"/>
              <a:gd name="connsiteY6" fmla="*/ 2569580 h 4052490"/>
              <a:gd name="connsiteX7" fmla="*/ 2581155 w 8611565"/>
              <a:gd name="connsiteY7" fmla="*/ 2569580 h 4052490"/>
              <a:gd name="connsiteX8" fmla="*/ 2565778 w 8611565"/>
              <a:gd name="connsiteY8" fmla="*/ 3836043 h 4052490"/>
              <a:gd name="connsiteX0" fmla="*/ 2565778 w 8611565"/>
              <a:gd name="connsiteY0" fmla="*/ 3836043 h 4052490"/>
              <a:gd name="connsiteX1" fmla="*/ 8596325 w 8611565"/>
              <a:gd name="connsiteY1" fmla="*/ 2483156 h 4052490"/>
              <a:gd name="connsiteX2" fmla="*/ 8611565 w 8611565"/>
              <a:gd name="connsiteY2" fmla="*/ 0 h 4052490"/>
              <a:gd name="connsiteX3" fmla="*/ 0 w 8611565"/>
              <a:gd name="connsiteY3" fmla="*/ 0 h 4052490"/>
              <a:gd name="connsiteX4" fmla="*/ 0 w 8611565"/>
              <a:gd name="connsiteY4" fmla="*/ 2708476 h 4052490"/>
              <a:gd name="connsiteX5" fmla="*/ 299680 w 8611565"/>
              <a:gd name="connsiteY5" fmla="*/ 4052490 h 4052490"/>
              <a:gd name="connsiteX6" fmla="*/ 2581155 w 8611565"/>
              <a:gd name="connsiteY6" fmla="*/ 2569580 h 4052490"/>
              <a:gd name="connsiteX7" fmla="*/ 2565778 w 8611565"/>
              <a:gd name="connsiteY7" fmla="*/ 3836043 h 4052490"/>
              <a:gd name="connsiteX0" fmla="*/ 2565778 w 8611565"/>
              <a:gd name="connsiteY0" fmla="*/ 3836043 h 4052490"/>
              <a:gd name="connsiteX1" fmla="*/ 8596325 w 8611565"/>
              <a:gd name="connsiteY1" fmla="*/ 2483156 h 4052490"/>
              <a:gd name="connsiteX2" fmla="*/ 8611565 w 8611565"/>
              <a:gd name="connsiteY2" fmla="*/ 0 h 4052490"/>
              <a:gd name="connsiteX3" fmla="*/ 0 w 8611565"/>
              <a:gd name="connsiteY3" fmla="*/ 0 h 4052490"/>
              <a:gd name="connsiteX4" fmla="*/ 0 w 8611565"/>
              <a:gd name="connsiteY4" fmla="*/ 2708476 h 4052490"/>
              <a:gd name="connsiteX5" fmla="*/ 299680 w 8611565"/>
              <a:gd name="connsiteY5" fmla="*/ 4052490 h 4052490"/>
              <a:gd name="connsiteX6" fmla="*/ 2565778 w 8611565"/>
              <a:gd name="connsiteY6" fmla="*/ 3836043 h 4052490"/>
              <a:gd name="connsiteX0" fmla="*/ 2565778 w 8611565"/>
              <a:gd name="connsiteY0" fmla="*/ 3836043 h 4043054"/>
              <a:gd name="connsiteX1" fmla="*/ 8596325 w 8611565"/>
              <a:gd name="connsiteY1" fmla="*/ 2483156 h 4043054"/>
              <a:gd name="connsiteX2" fmla="*/ 8611565 w 8611565"/>
              <a:gd name="connsiteY2" fmla="*/ 0 h 4043054"/>
              <a:gd name="connsiteX3" fmla="*/ 0 w 8611565"/>
              <a:gd name="connsiteY3" fmla="*/ 0 h 4043054"/>
              <a:gd name="connsiteX4" fmla="*/ 0 w 8611565"/>
              <a:gd name="connsiteY4" fmla="*/ 2708476 h 4043054"/>
              <a:gd name="connsiteX5" fmla="*/ 662507 w 8611565"/>
              <a:gd name="connsiteY5" fmla="*/ 4043054 h 4043054"/>
              <a:gd name="connsiteX6" fmla="*/ 2565778 w 8611565"/>
              <a:gd name="connsiteY6" fmla="*/ 3836043 h 4043054"/>
              <a:gd name="connsiteX0" fmla="*/ 2049210 w 8611565"/>
              <a:gd name="connsiteY0" fmla="*/ 3949273 h 4043054"/>
              <a:gd name="connsiteX1" fmla="*/ 8596325 w 8611565"/>
              <a:gd name="connsiteY1" fmla="*/ 2483156 h 4043054"/>
              <a:gd name="connsiteX2" fmla="*/ 8611565 w 8611565"/>
              <a:gd name="connsiteY2" fmla="*/ 0 h 4043054"/>
              <a:gd name="connsiteX3" fmla="*/ 0 w 8611565"/>
              <a:gd name="connsiteY3" fmla="*/ 0 h 4043054"/>
              <a:gd name="connsiteX4" fmla="*/ 0 w 8611565"/>
              <a:gd name="connsiteY4" fmla="*/ 2708476 h 4043054"/>
              <a:gd name="connsiteX5" fmla="*/ 662507 w 8611565"/>
              <a:gd name="connsiteY5" fmla="*/ 4043054 h 4043054"/>
              <a:gd name="connsiteX6" fmla="*/ 2049210 w 8611565"/>
              <a:gd name="connsiteY6" fmla="*/ 3949273 h 4043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11565" h="4043054">
                <a:moveTo>
                  <a:pt x="2049210" y="3949273"/>
                </a:moveTo>
                <a:lnTo>
                  <a:pt x="8596325" y="2483156"/>
                </a:lnTo>
                <a:lnTo>
                  <a:pt x="8611565" y="0"/>
                </a:lnTo>
                <a:lnTo>
                  <a:pt x="0" y="0"/>
                </a:lnTo>
                <a:lnTo>
                  <a:pt x="0" y="2708476"/>
                </a:lnTo>
                <a:lnTo>
                  <a:pt x="662507" y="4043054"/>
                </a:lnTo>
                <a:lnTo>
                  <a:pt x="2049210" y="3949273"/>
                </a:lnTo>
                <a:close/>
              </a:path>
            </a:pathLst>
          </a:custGeom>
          <a:solidFill>
            <a:schemeClr val="bg1">
              <a:lumMod val="95000"/>
            </a:schemeClr>
          </a:solidFill>
          <a:ln w="9525">
            <a:noFill/>
            <a:round/>
            <a:headEnd/>
            <a:tailEnd/>
          </a:ln>
          <a:effectLst/>
        </p:spPr>
        <p:txBody>
          <a:bodyPr wrap="none" rtlCol="0" anchor="ctr"/>
          <a:lstStyle/>
          <a:p>
            <a:pPr algn="ctr" eaLnBrk="0" fontAlgn="base" hangingPunct="0">
              <a:spcBef>
                <a:spcPct val="0"/>
              </a:spcBef>
              <a:spcAft>
                <a:spcPct val="0"/>
              </a:spcAft>
            </a:pPr>
            <a:endParaRPr lang="en-US">
              <a:solidFill>
                <a:srgbClr val="FFFFFF"/>
              </a:solidFill>
            </a:endParaRPr>
          </a:p>
        </p:txBody>
      </p:sp>
      <p:sp>
        <p:nvSpPr>
          <p:cNvPr id="22" name="Rectangle 21"/>
          <p:cNvSpPr/>
          <p:nvPr userDrawn="1"/>
        </p:nvSpPr>
        <p:spPr bwMode="auto">
          <a:xfrm>
            <a:off x="1022154" y="1956958"/>
            <a:ext cx="12569068" cy="1779502"/>
          </a:xfrm>
          <a:prstGeom prst="rect">
            <a:avLst/>
          </a:prstGeom>
          <a:solidFill>
            <a:schemeClr val="bg1"/>
          </a:solidFill>
          <a:ln w="9525">
            <a:noFill/>
            <a:round/>
            <a:headEnd/>
            <a:tailEnd/>
          </a:ln>
          <a:effectLst/>
        </p:spPr>
        <p:txBody>
          <a:bodyPr wrap="none" rtlCol="0" anchor="ctr"/>
          <a:lstStyle/>
          <a:p>
            <a:pPr algn="ctr" eaLnBrk="0" fontAlgn="base" hangingPunct="0">
              <a:spcBef>
                <a:spcPct val="0"/>
              </a:spcBef>
              <a:spcAft>
                <a:spcPct val="0"/>
              </a:spcAft>
            </a:pPr>
            <a:endParaRPr lang="en-US">
              <a:solidFill>
                <a:srgbClr val="FFFFFF"/>
              </a:solidFill>
            </a:endParaRPr>
          </a:p>
        </p:txBody>
      </p:sp>
      <p:sp>
        <p:nvSpPr>
          <p:cNvPr id="23" name="Rectangle 22"/>
          <p:cNvSpPr>
            <a:spLocks noChangeAspect="1"/>
          </p:cNvSpPr>
          <p:nvPr userDrawn="1"/>
        </p:nvSpPr>
        <p:spPr bwMode="auto">
          <a:xfrm>
            <a:off x="10587114" y="5881893"/>
            <a:ext cx="1188720" cy="1188720"/>
          </a:xfrm>
          <a:prstGeom prst="rect">
            <a:avLst/>
          </a:prstGeom>
          <a:solidFill>
            <a:srgbClr val="C3D94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4B8D"/>
              </a:solidFill>
              <a:latin typeface="Times" charset="0"/>
            </a:endParaRPr>
          </a:p>
        </p:txBody>
      </p:sp>
      <p:sp>
        <p:nvSpPr>
          <p:cNvPr id="24" name="Rectangle 23"/>
          <p:cNvSpPr>
            <a:spLocks noChangeAspect="1"/>
          </p:cNvSpPr>
          <p:nvPr userDrawn="1"/>
        </p:nvSpPr>
        <p:spPr bwMode="auto">
          <a:xfrm>
            <a:off x="4373295" y="2136460"/>
            <a:ext cx="1188719" cy="1188720"/>
          </a:xfrm>
          <a:prstGeom prst="rect">
            <a:avLst/>
          </a:prstGeom>
          <a:solidFill>
            <a:srgbClr val="004B8D"/>
          </a:solidFill>
          <a:ln w="9525">
            <a:noFill/>
            <a:round/>
            <a:headEnd/>
            <a:tailEnd/>
          </a:ln>
          <a:effectLst/>
        </p:spPr>
        <p:txBody>
          <a:bodyPr wrap="none" rtlCol="0" anchor="t"/>
          <a:lstStyle/>
          <a:p>
            <a:pPr algn="l" eaLnBrk="0" fontAlgn="base" hangingPunct="0">
              <a:spcBef>
                <a:spcPct val="0"/>
              </a:spcBef>
              <a:spcAft>
                <a:spcPct val="0"/>
              </a:spcAft>
            </a:pPr>
            <a:r>
              <a:rPr lang="en-US" sz="1400" b="1">
                <a:solidFill>
                  <a:srgbClr val="FFFFFF"/>
                </a:solidFill>
              </a:rPr>
              <a:t>1</a:t>
            </a:r>
          </a:p>
        </p:txBody>
      </p:sp>
      <p:sp>
        <p:nvSpPr>
          <p:cNvPr id="25" name="Rectangle 24"/>
          <p:cNvSpPr>
            <a:spLocks noChangeAspect="1"/>
          </p:cNvSpPr>
          <p:nvPr userDrawn="1"/>
        </p:nvSpPr>
        <p:spPr bwMode="auto">
          <a:xfrm>
            <a:off x="7480205" y="2136460"/>
            <a:ext cx="1188719" cy="1188720"/>
          </a:xfrm>
          <a:prstGeom prst="rect">
            <a:avLst/>
          </a:prstGeom>
          <a:solidFill>
            <a:schemeClr val="accent3"/>
          </a:solidFill>
          <a:ln w="9525">
            <a:noFill/>
            <a:round/>
            <a:headEnd/>
            <a:tailEnd/>
          </a:ln>
          <a:effectLst/>
        </p:spPr>
        <p:txBody>
          <a:bodyPr wrap="none" rtlCol="0" anchor="t"/>
          <a:lstStyle/>
          <a:p>
            <a:pPr algn="l" eaLnBrk="0" fontAlgn="base" hangingPunct="0">
              <a:spcBef>
                <a:spcPct val="0"/>
              </a:spcBef>
              <a:spcAft>
                <a:spcPct val="0"/>
              </a:spcAft>
            </a:pPr>
            <a:r>
              <a:rPr lang="en-US" sz="1400" b="1">
                <a:solidFill>
                  <a:srgbClr val="FFFFFF"/>
                </a:solidFill>
              </a:rPr>
              <a:t>3</a:t>
            </a:r>
          </a:p>
        </p:txBody>
      </p:sp>
      <p:sp>
        <p:nvSpPr>
          <p:cNvPr id="27" name="Rectangle 26"/>
          <p:cNvSpPr>
            <a:spLocks noChangeAspect="1"/>
          </p:cNvSpPr>
          <p:nvPr userDrawn="1"/>
        </p:nvSpPr>
        <p:spPr bwMode="auto">
          <a:xfrm>
            <a:off x="5926750" y="2136460"/>
            <a:ext cx="1188719" cy="1188720"/>
          </a:xfrm>
          <a:prstGeom prst="rect">
            <a:avLst/>
          </a:prstGeom>
          <a:solidFill>
            <a:schemeClr val="accent2"/>
          </a:solidFill>
          <a:ln w="9525">
            <a:noFill/>
            <a:round/>
            <a:headEnd/>
            <a:tailEnd/>
          </a:ln>
          <a:effectLst/>
        </p:spPr>
        <p:txBody>
          <a:bodyPr wrap="none" rtlCol="0" anchor="t"/>
          <a:lstStyle/>
          <a:p>
            <a:pPr algn="l" eaLnBrk="0" fontAlgn="base" hangingPunct="0">
              <a:spcBef>
                <a:spcPct val="0"/>
              </a:spcBef>
              <a:spcAft>
                <a:spcPct val="0"/>
              </a:spcAft>
            </a:pPr>
            <a:r>
              <a:rPr lang="en-US" sz="1400" b="1">
                <a:solidFill>
                  <a:srgbClr val="FFFFFF"/>
                </a:solidFill>
              </a:rPr>
              <a:t>2</a:t>
            </a:r>
          </a:p>
        </p:txBody>
      </p:sp>
      <p:sp>
        <p:nvSpPr>
          <p:cNvPr id="28" name="Rectangle 27"/>
          <p:cNvSpPr>
            <a:spLocks noChangeAspect="1"/>
          </p:cNvSpPr>
          <p:nvPr userDrawn="1"/>
        </p:nvSpPr>
        <p:spPr bwMode="auto">
          <a:xfrm>
            <a:off x="10587115" y="2136460"/>
            <a:ext cx="1188719" cy="1188720"/>
          </a:xfrm>
          <a:prstGeom prst="rect">
            <a:avLst/>
          </a:prstGeom>
          <a:solidFill>
            <a:schemeClr val="accent5"/>
          </a:solidFill>
          <a:ln w="9525">
            <a:noFill/>
            <a:round/>
            <a:headEnd/>
            <a:tailEnd/>
          </a:ln>
          <a:effectLst/>
        </p:spPr>
        <p:txBody>
          <a:bodyPr wrap="none" rtlCol="0" anchor="t"/>
          <a:lstStyle/>
          <a:p>
            <a:pPr algn="l" eaLnBrk="0" fontAlgn="base" hangingPunct="0">
              <a:spcBef>
                <a:spcPct val="0"/>
              </a:spcBef>
              <a:spcAft>
                <a:spcPct val="0"/>
              </a:spcAft>
            </a:pPr>
            <a:r>
              <a:rPr lang="en-US" sz="1400" b="1">
                <a:solidFill>
                  <a:srgbClr val="FFFFFF"/>
                </a:solidFill>
              </a:rPr>
              <a:t>5</a:t>
            </a:r>
          </a:p>
        </p:txBody>
      </p:sp>
      <p:sp>
        <p:nvSpPr>
          <p:cNvPr id="29" name="Rectangle 28"/>
          <p:cNvSpPr>
            <a:spLocks noChangeAspect="1"/>
          </p:cNvSpPr>
          <p:nvPr userDrawn="1"/>
        </p:nvSpPr>
        <p:spPr bwMode="auto">
          <a:xfrm>
            <a:off x="9033660" y="2136460"/>
            <a:ext cx="1188719" cy="1188720"/>
          </a:xfrm>
          <a:prstGeom prst="rect">
            <a:avLst/>
          </a:prstGeom>
          <a:solidFill>
            <a:schemeClr val="accent4"/>
          </a:solidFill>
          <a:ln w="9525">
            <a:noFill/>
            <a:round/>
            <a:headEnd/>
            <a:tailEnd/>
          </a:ln>
          <a:effectLst/>
        </p:spPr>
        <p:txBody>
          <a:bodyPr wrap="none" rtlCol="0" anchor="t"/>
          <a:lstStyle/>
          <a:p>
            <a:pPr algn="l" eaLnBrk="0" fontAlgn="base" hangingPunct="0">
              <a:spcBef>
                <a:spcPct val="0"/>
              </a:spcBef>
              <a:spcAft>
                <a:spcPct val="0"/>
              </a:spcAft>
            </a:pPr>
            <a:r>
              <a:rPr lang="en-US" sz="1400" b="1">
                <a:solidFill>
                  <a:srgbClr val="FFFFFF"/>
                </a:solidFill>
              </a:rPr>
              <a:t>4</a:t>
            </a:r>
          </a:p>
        </p:txBody>
      </p:sp>
      <p:sp>
        <p:nvSpPr>
          <p:cNvPr id="30" name="Rectangle 29"/>
          <p:cNvSpPr>
            <a:spLocks noChangeAspect="1"/>
          </p:cNvSpPr>
          <p:nvPr userDrawn="1"/>
        </p:nvSpPr>
        <p:spPr bwMode="auto">
          <a:xfrm>
            <a:off x="2819840" y="2136460"/>
            <a:ext cx="1188719" cy="1188720"/>
          </a:xfrm>
          <a:prstGeom prst="rect">
            <a:avLst/>
          </a:prstGeom>
          <a:solidFill>
            <a:schemeClr val="bg2"/>
          </a:solidFill>
          <a:ln w="9525">
            <a:noFill/>
            <a:round/>
            <a:headEnd/>
            <a:tailEnd/>
          </a:ln>
          <a:effectLst/>
        </p:spPr>
        <p:txBody>
          <a:bodyPr wrap="none" rtlCol="0" anchor="ctr"/>
          <a:lstStyle/>
          <a:p>
            <a:pPr algn="ctr" eaLnBrk="0" fontAlgn="base" hangingPunct="0">
              <a:spcBef>
                <a:spcPct val="0"/>
              </a:spcBef>
              <a:spcAft>
                <a:spcPct val="0"/>
              </a:spcAft>
            </a:pPr>
            <a:endParaRPr lang="en-US">
              <a:solidFill>
                <a:srgbClr val="FFFFFF"/>
              </a:solidFill>
            </a:endParaRPr>
          </a:p>
        </p:txBody>
      </p:sp>
      <p:sp>
        <p:nvSpPr>
          <p:cNvPr id="31" name="Content Placeholder 6"/>
          <p:cNvSpPr txBox="1">
            <a:spLocks/>
          </p:cNvSpPr>
          <p:nvPr userDrawn="1"/>
        </p:nvSpPr>
        <p:spPr bwMode="auto">
          <a:xfrm>
            <a:off x="4284695" y="3344909"/>
            <a:ext cx="1297657" cy="36081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400" b="1">
                <a:solidFill>
                  <a:srgbClr val="004B8D"/>
                </a:solidFill>
              </a:rPr>
              <a:t>0/75/141</a:t>
            </a:r>
          </a:p>
        </p:txBody>
      </p:sp>
      <p:sp>
        <p:nvSpPr>
          <p:cNvPr id="32" name="Content Placeholder 6"/>
          <p:cNvSpPr txBox="1">
            <a:spLocks/>
          </p:cNvSpPr>
          <p:nvPr userDrawn="1"/>
        </p:nvSpPr>
        <p:spPr bwMode="auto">
          <a:xfrm>
            <a:off x="7480205" y="3344909"/>
            <a:ext cx="1184633"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400" b="1">
                <a:solidFill>
                  <a:srgbClr val="00A4D2"/>
                </a:solidFill>
              </a:rPr>
              <a:t>0/164/210</a:t>
            </a:r>
          </a:p>
        </p:txBody>
      </p:sp>
      <p:sp>
        <p:nvSpPr>
          <p:cNvPr id="33" name="Content Placeholder 6"/>
          <p:cNvSpPr txBox="1">
            <a:spLocks/>
          </p:cNvSpPr>
          <p:nvPr userDrawn="1"/>
        </p:nvSpPr>
        <p:spPr bwMode="auto">
          <a:xfrm>
            <a:off x="5926750" y="3344909"/>
            <a:ext cx="1188719"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400" b="1">
                <a:solidFill>
                  <a:srgbClr val="62BB46"/>
                </a:solidFill>
              </a:rPr>
              <a:t>98/187/70</a:t>
            </a:r>
          </a:p>
        </p:txBody>
      </p:sp>
      <p:sp>
        <p:nvSpPr>
          <p:cNvPr id="34" name="Content Placeholder 6"/>
          <p:cNvSpPr txBox="1">
            <a:spLocks/>
          </p:cNvSpPr>
          <p:nvPr userDrawn="1"/>
        </p:nvSpPr>
        <p:spPr bwMode="auto">
          <a:xfrm>
            <a:off x="2792298" y="3344909"/>
            <a:ext cx="1200986"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400" b="1">
                <a:solidFill>
                  <a:srgbClr val="959797"/>
                </a:solidFill>
              </a:rPr>
              <a:t>149/151/151</a:t>
            </a:r>
          </a:p>
        </p:txBody>
      </p:sp>
      <p:sp>
        <p:nvSpPr>
          <p:cNvPr id="35" name="Content Placeholder 6"/>
          <p:cNvSpPr txBox="1">
            <a:spLocks/>
          </p:cNvSpPr>
          <p:nvPr userDrawn="1"/>
        </p:nvSpPr>
        <p:spPr bwMode="auto">
          <a:xfrm>
            <a:off x="10566777" y="3344909"/>
            <a:ext cx="1209057"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400" b="1">
                <a:solidFill>
                  <a:srgbClr val="F79428"/>
                </a:solidFill>
              </a:rPr>
              <a:t>247/148/40</a:t>
            </a:r>
          </a:p>
        </p:txBody>
      </p:sp>
      <p:sp>
        <p:nvSpPr>
          <p:cNvPr id="36" name="Content Placeholder 6"/>
          <p:cNvSpPr txBox="1">
            <a:spLocks/>
          </p:cNvSpPr>
          <p:nvPr userDrawn="1"/>
        </p:nvSpPr>
        <p:spPr bwMode="auto">
          <a:xfrm>
            <a:off x="9033660" y="3344909"/>
            <a:ext cx="1188719"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400" b="1">
                <a:solidFill>
                  <a:srgbClr val="FFCF22"/>
                </a:solidFill>
              </a:rPr>
              <a:t>255/207/34</a:t>
            </a:r>
          </a:p>
        </p:txBody>
      </p:sp>
      <p:sp>
        <p:nvSpPr>
          <p:cNvPr id="37" name="Content Placeholder 6"/>
          <p:cNvSpPr txBox="1">
            <a:spLocks/>
          </p:cNvSpPr>
          <p:nvPr userDrawn="1"/>
        </p:nvSpPr>
        <p:spPr bwMode="auto">
          <a:xfrm>
            <a:off x="1244622" y="3344909"/>
            <a:ext cx="1210482" cy="320650"/>
          </a:xfrm>
          <a:prstGeom prst="rect">
            <a:avLst/>
          </a:prstGeom>
          <a:noFill/>
          <a:ln w="9525">
            <a:noFill/>
            <a:miter lim="800000"/>
            <a:headEnd/>
            <a:tailEnd/>
          </a:ln>
        </p:spPr>
        <p:txBody>
          <a:bodyPr vert="horz" wrap="square" lIns="45720" tIns="45720" rIns="4572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400" b="1"/>
              <a:t>63/64/64</a:t>
            </a:r>
          </a:p>
        </p:txBody>
      </p:sp>
      <p:sp>
        <p:nvSpPr>
          <p:cNvPr id="44" name="Content Placeholder 6"/>
          <p:cNvSpPr txBox="1">
            <a:spLocks/>
          </p:cNvSpPr>
          <p:nvPr userDrawn="1"/>
        </p:nvSpPr>
        <p:spPr bwMode="auto">
          <a:xfrm>
            <a:off x="10587115" y="7121754"/>
            <a:ext cx="1188719"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400" b="1">
                <a:solidFill>
                  <a:srgbClr val="BDD52B"/>
                </a:solidFill>
              </a:rPr>
              <a:t>195/217/65</a:t>
            </a:r>
          </a:p>
        </p:txBody>
      </p:sp>
      <p:sp>
        <p:nvSpPr>
          <p:cNvPr id="45" name="Rectangle 44"/>
          <p:cNvSpPr>
            <a:spLocks noChangeAspect="1"/>
          </p:cNvSpPr>
          <p:nvPr userDrawn="1"/>
        </p:nvSpPr>
        <p:spPr bwMode="auto">
          <a:xfrm>
            <a:off x="12140568" y="5881893"/>
            <a:ext cx="1188719" cy="1188720"/>
          </a:xfrm>
          <a:prstGeom prst="rect">
            <a:avLst/>
          </a:prstGeom>
          <a:solidFill>
            <a:srgbClr val="D3124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4B8D"/>
              </a:solidFill>
              <a:latin typeface="Times" charset="0"/>
            </a:endParaRPr>
          </a:p>
        </p:txBody>
      </p:sp>
      <p:sp>
        <p:nvSpPr>
          <p:cNvPr id="46" name="Rectangle 45"/>
          <p:cNvSpPr>
            <a:spLocks noChangeAspect="1"/>
          </p:cNvSpPr>
          <p:nvPr userDrawn="1"/>
        </p:nvSpPr>
        <p:spPr bwMode="auto">
          <a:xfrm>
            <a:off x="9033660" y="5881893"/>
            <a:ext cx="1188719" cy="1188720"/>
          </a:xfrm>
          <a:prstGeom prst="rect">
            <a:avLst/>
          </a:prstGeom>
          <a:solidFill>
            <a:srgbClr val="00AA7E"/>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4B8D"/>
              </a:solidFill>
              <a:latin typeface="Times" charset="0"/>
            </a:endParaRPr>
          </a:p>
        </p:txBody>
      </p:sp>
      <p:sp>
        <p:nvSpPr>
          <p:cNvPr id="47" name="Content Placeholder 6"/>
          <p:cNvSpPr txBox="1">
            <a:spLocks/>
          </p:cNvSpPr>
          <p:nvPr userDrawn="1"/>
        </p:nvSpPr>
        <p:spPr bwMode="auto">
          <a:xfrm>
            <a:off x="12117857" y="7121754"/>
            <a:ext cx="1211430"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400" b="1">
                <a:solidFill>
                  <a:srgbClr val="D31245"/>
                </a:solidFill>
              </a:rPr>
              <a:t>211/18/69</a:t>
            </a:r>
          </a:p>
        </p:txBody>
      </p:sp>
      <p:sp>
        <p:nvSpPr>
          <p:cNvPr id="48" name="Content Placeholder 6"/>
          <p:cNvSpPr txBox="1">
            <a:spLocks/>
          </p:cNvSpPr>
          <p:nvPr userDrawn="1"/>
        </p:nvSpPr>
        <p:spPr bwMode="auto">
          <a:xfrm>
            <a:off x="9085020" y="7121754"/>
            <a:ext cx="1137359"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400" b="1">
                <a:solidFill>
                  <a:srgbClr val="00B37E"/>
                </a:solidFill>
              </a:rPr>
              <a:t>0/170/126</a:t>
            </a:r>
          </a:p>
        </p:txBody>
      </p:sp>
      <p:sp>
        <p:nvSpPr>
          <p:cNvPr id="49" name="Content Placeholder 6"/>
          <p:cNvSpPr txBox="1">
            <a:spLocks/>
          </p:cNvSpPr>
          <p:nvPr userDrawn="1"/>
        </p:nvSpPr>
        <p:spPr bwMode="auto">
          <a:xfrm>
            <a:off x="4103882" y="3919338"/>
            <a:ext cx="4804582" cy="45239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174625" indent="-174625" algn="l" rtl="0" eaLnBrk="0" fontAlgn="base" hangingPunct="0">
              <a:lnSpc>
                <a:spcPct val="90000"/>
              </a:lnSpc>
              <a:spcBef>
                <a:spcPts val="500"/>
              </a:spcBef>
              <a:spcAft>
                <a:spcPts val="500"/>
              </a:spcAft>
              <a:buClr>
                <a:schemeClr val="bg1">
                  <a:lumMod val="50000"/>
                </a:schemeClr>
              </a:buClr>
              <a:buSzPct val="85000"/>
              <a:buFont typeface="Arial" panose="020B0604020202020204" pitchFamily="34" charset="0"/>
              <a:buChar char="•"/>
              <a:defRPr sz="2400">
                <a:solidFill>
                  <a:schemeClr val="tx1"/>
                </a:solidFill>
                <a:latin typeface="+mn-lt"/>
                <a:ea typeface="+mn-ea"/>
                <a:cs typeface="+mn-cs"/>
              </a:defRPr>
            </a:lvl1pPr>
            <a:lvl2pPr marL="460375" indent="-231775" algn="l" rtl="0" eaLnBrk="0" fontAlgn="base" hangingPunct="0">
              <a:lnSpc>
                <a:spcPct val="90000"/>
              </a:lnSpc>
              <a:spcBef>
                <a:spcPts val="500"/>
              </a:spcBef>
              <a:spcAft>
                <a:spcPts val="500"/>
              </a:spcAft>
              <a:buClr>
                <a:schemeClr val="bg1">
                  <a:lumMod val="50000"/>
                </a:schemeClr>
              </a:buClr>
              <a:buChar char="–"/>
              <a:defRPr sz="2000">
                <a:solidFill>
                  <a:schemeClr val="tx1"/>
                </a:solidFill>
                <a:latin typeface="+mn-lt"/>
              </a:defRPr>
            </a:lvl2pPr>
            <a:lvl3pPr marL="685800" indent="-169863" algn="l" rtl="0" eaLnBrk="0" fontAlgn="base" hangingPunct="0">
              <a:lnSpc>
                <a:spcPct val="90000"/>
              </a:lnSpc>
              <a:spcBef>
                <a:spcPts val="500"/>
              </a:spcBef>
              <a:spcAft>
                <a:spcPts val="500"/>
              </a:spcAft>
              <a:buClr>
                <a:schemeClr val="bg1">
                  <a:lumMod val="50000"/>
                </a:schemeClr>
              </a:buClr>
              <a:buChar char="•"/>
              <a:defRPr sz="1800">
                <a:solidFill>
                  <a:schemeClr val="tx1"/>
                </a:solidFill>
                <a:latin typeface="+mn-lt"/>
              </a:defRPr>
            </a:lvl3pPr>
            <a:lvl4pPr marL="914400" indent="-169863" algn="l" rtl="0" eaLnBrk="0" fontAlgn="base" hangingPunct="0">
              <a:lnSpc>
                <a:spcPct val="90000"/>
              </a:lnSpc>
              <a:spcBef>
                <a:spcPts val="500"/>
              </a:spcBef>
              <a:spcAft>
                <a:spcPts val="500"/>
              </a:spcAft>
              <a:buClr>
                <a:schemeClr val="bg1">
                  <a:lumMod val="50000"/>
                </a:schemeClr>
              </a:buClr>
              <a:buChar char="–"/>
              <a:defRPr sz="1800">
                <a:solidFill>
                  <a:schemeClr val="tx1"/>
                </a:solidFill>
                <a:latin typeface="+mn-lt"/>
              </a:defRPr>
            </a:lvl4pPr>
            <a:lvl5pPr marL="1201738" indent="-168275" algn="l" rtl="0" eaLnBrk="0" fontAlgn="base" hangingPunct="0">
              <a:lnSpc>
                <a:spcPct val="90000"/>
              </a:lnSpc>
              <a:spcBef>
                <a:spcPts val="500"/>
              </a:spcBef>
              <a:spcAft>
                <a:spcPts val="500"/>
              </a:spcAft>
              <a:buClr>
                <a:schemeClr val="bg1">
                  <a:lumMod val="50000"/>
                </a:schemeClr>
              </a:buClr>
              <a:buChar char="»"/>
              <a:defRPr sz="1800">
                <a:solidFill>
                  <a:schemeClr val="tx1"/>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l">
              <a:buClr>
                <a:srgbClr val="FFFFFF">
                  <a:lumMod val="50000"/>
                </a:srgbClr>
              </a:buClr>
              <a:buFont typeface="Arial" panose="020B0604020202020204" pitchFamily="34" charset="0"/>
              <a:buNone/>
            </a:pPr>
            <a:r>
              <a:rPr lang="en-US" sz="2000" b="1" kern="0">
                <a:solidFill>
                  <a:srgbClr val="3F4040"/>
                </a:solidFill>
              </a:rPr>
              <a:t>Core Theme Colors</a:t>
            </a:r>
          </a:p>
        </p:txBody>
      </p:sp>
      <p:sp>
        <p:nvSpPr>
          <p:cNvPr id="50" name="Rectangle 49"/>
          <p:cNvSpPr>
            <a:spLocks noChangeAspect="1"/>
          </p:cNvSpPr>
          <p:nvPr userDrawn="1"/>
        </p:nvSpPr>
        <p:spPr bwMode="auto">
          <a:xfrm>
            <a:off x="12140568" y="2136460"/>
            <a:ext cx="1188719" cy="1188720"/>
          </a:xfrm>
          <a:prstGeom prst="rect">
            <a:avLst/>
          </a:prstGeom>
          <a:solidFill>
            <a:schemeClr val="accent6"/>
          </a:solidFill>
          <a:ln w="9525">
            <a:noFill/>
            <a:round/>
            <a:headEnd/>
            <a:tailEnd/>
          </a:ln>
          <a:effectLst/>
        </p:spPr>
        <p:txBody>
          <a:bodyPr wrap="none" rtlCol="0" anchor="t"/>
          <a:lstStyle/>
          <a:p>
            <a:pPr eaLnBrk="0" hangingPunct="0">
              <a:lnSpc>
                <a:spcPct val="105000"/>
              </a:lnSpc>
            </a:pPr>
            <a:r>
              <a:rPr lang="en-US" sz="1400" b="1">
                <a:solidFill>
                  <a:srgbClr val="FFFFFF"/>
                </a:solidFill>
              </a:rPr>
              <a:t>6</a:t>
            </a:r>
          </a:p>
        </p:txBody>
      </p:sp>
      <p:sp>
        <p:nvSpPr>
          <p:cNvPr id="51" name="Content Placeholder 6"/>
          <p:cNvSpPr txBox="1">
            <a:spLocks/>
          </p:cNvSpPr>
          <p:nvPr userDrawn="1"/>
        </p:nvSpPr>
        <p:spPr bwMode="auto">
          <a:xfrm>
            <a:off x="12117857" y="3344909"/>
            <a:ext cx="1211430"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400" b="1">
                <a:solidFill>
                  <a:srgbClr val="6E298D"/>
                </a:solidFill>
              </a:rPr>
              <a:t>110/41/141</a:t>
            </a:r>
          </a:p>
        </p:txBody>
      </p:sp>
      <p:sp>
        <p:nvSpPr>
          <p:cNvPr id="52" name="Rectangle 51"/>
          <p:cNvSpPr/>
          <p:nvPr userDrawn="1"/>
        </p:nvSpPr>
        <p:spPr>
          <a:xfrm>
            <a:off x="9653699" y="5146152"/>
            <a:ext cx="3675588" cy="738664"/>
          </a:xfrm>
          <a:prstGeom prst="rect">
            <a:avLst/>
          </a:prstGeom>
        </p:spPr>
        <p:txBody>
          <a:bodyPr wrap="square">
            <a:spAutoFit/>
          </a:bodyPr>
          <a:lstStyle/>
          <a:p>
            <a:pPr algn="r"/>
            <a:r>
              <a:rPr lang="en-US" sz="1400" b="1" kern="0">
                <a:solidFill>
                  <a:srgbClr val="3F4040"/>
                </a:solidFill>
              </a:rPr>
              <a:t>Limit color use to the core theme colors, their light/dark variations and the additional brand colors below</a:t>
            </a:r>
          </a:p>
        </p:txBody>
      </p:sp>
      <p:sp>
        <p:nvSpPr>
          <p:cNvPr id="53" name="Rectangle 52"/>
          <p:cNvSpPr/>
          <p:nvPr userDrawn="1"/>
        </p:nvSpPr>
        <p:spPr>
          <a:xfrm>
            <a:off x="4103882" y="4269137"/>
            <a:ext cx="4310362" cy="461665"/>
          </a:xfrm>
          <a:prstGeom prst="rect">
            <a:avLst/>
          </a:prstGeom>
        </p:spPr>
        <p:txBody>
          <a:bodyPr wrap="square">
            <a:spAutoFit/>
          </a:bodyPr>
          <a:lstStyle/>
          <a:p>
            <a:pPr algn="l"/>
            <a:r>
              <a:rPr lang="en-US" sz="1200" i="1" kern="0">
                <a:solidFill>
                  <a:srgbClr val="3F4040"/>
                </a:solidFill>
              </a:rPr>
              <a:t>There are duplicates of Emerson Blue in the Theme Colors. This is intentional and either can be used.</a:t>
            </a:r>
          </a:p>
        </p:txBody>
      </p:sp>
      <p:sp>
        <p:nvSpPr>
          <p:cNvPr id="54" name="Rectangle 53"/>
          <p:cNvSpPr/>
          <p:nvPr userDrawn="1"/>
        </p:nvSpPr>
        <p:spPr>
          <a:xfrm>
            <a:off x="4373295" y="1638819"/>
            <a:ext cx="2742174" cy="307777"/>
          </a:xfrm>
          <a:prstGeom prst="rect">
            <a:avLst/>
          </a:prstGeom>
        </p:spPr>
        <p:txBody>
          <a:bodyPr wrap="square">
            <a:spAutoFit/>
          </a:bodyPr>
          <a:lstStyle/>
          <a:p>
            <a:r>
              <a:rPr lang="en-US" sz="1400" b="1" kern="0">
                <a:solidFill>
                  <a:srgbClr val="004B8D"/>
                </a:solidFill>
              </a:rPr>
              <a:t>Default Chart Color Order</a:t>
            </a:r>
          </a:p>
        </p:txBody>
      </p:sp>
      <p:cxnSp>
        <p:nvCxnSpPr>
          <p:cNvPr id="55" name="Straight Arrow Connector 54"/>
          <p:cNvCxnSpPr/>
          <p:nvPr userDrawn="1"/>
        </p:nvCxnSpPr>
        <p:spPr bwMode="auto">
          <a:xfrm>
            <a:off x="6873625" y="1818607"/>
            <a:ext cx="6455662" cy="0"/>
          </a:xfrm>
          <a:prstGeom prst="straightConnector1">
            <a:avLst/>
          </a:prstGeom>
          <a:solidFill>
            <a:schemeClr val="accent1"/>
          </a:solidFill>
          <a:ln w="19050" cap="flat" cmpd="sng" algn="ctr">
            <a:solidFill>
              <a:schemeClr val="accent1"/>
            </a:solidFill>
            <a:prstDash val="solid"/>
            <a:round/>
            <a:headEnd type="none" w="med" len="med"/>
            <a:tailEnd type="arrow"/>
          </a:ln>
          <a:effectLst/>
        </p:spPr>
      </p:cxnSp>
      <p:sp>
        <p:nvSpPr>
          <p:cNvPr id="62" name="Rectangle 61"/>
          <p:cNvSpPr/>
          <p:nvPr userDrawn="1"/>
        </p:nvSpPr>
        <p:spPr bwMode="auto">
          <a:xfrm>
            <a:off x="7766534" y="5881893"/>
            <a:ext cx="1074889" cy="1074890"/>
          </a:xfrm>
          <a:prstGeom prst="rect">
            <a:avLst/>
          </a:prstGeom>
          <a:solidFill>
            <a:srgbClr val="F2F2F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sz="1400" b="1" kern="0">
                <a:solidFill>
                  <a:srgbClr val="3F4040"/>
                </a:solidFill>
              </a:rPr>
              <a:t>Grey </a:t>
            </a:r>
            <a:br>
              <a:rPr lang="en-US" sz="1400" b="1" kern="0">
                <a:solidFill>
                  <a:srgbClr val="3F4040"/>
                </a:solidFill>
              </a:rPr>
            </a:br>
            <a:r>
              <a:rPr lang="en-US" sz="1400" b="1" kern="0">
                <a:solidFill>
                  <a:srgbClr val="3F4040"/>
                </a:solidFill>
              </a:rPr>
              <a:t>Call-out </a:t>
            </a:r>
            <a:r>
              <a:rPr lang="en-US" sz="1100" i="1" kern="0">
                <a:solidFill>
                  <a:srgbClr val="3F4040"/>
                </a:solidFill>
              </a:rPr>
              <a:t>First variation under white</a:t>
            </a:r>
          </a:p>
        </p:txBody>
      </p:sp>
      <p:sp>
        <p:nvSpPr>
          <p:cNvPr id="63" name="Content Placeholder 6"/>
          <p:cNvSpPr txBox="1">
            <a:spLocks/>
          </p:cNvSpPr>
          <p:nvPr userDrawn="1"/>
        </p:nvSpPr>
        <p:spPr bwMode="auto">
          <a:xfrm>
            <a:off x="7703986" y="6961429"/>
            <a:ext cx="1199984"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400" b="1">
                <a:solidFill>
                  <a:srgbClr val="3F4040"/>
                </a:solidFill>
              </a:rPr>
              <a:t>242/242/242</a:t>
            </a:r>
          </a:p>
        </p:txBody>
      </p:sp>
      <p:sp>
        <p:nvSpPr>
          <p:cNvPr id="56" name="Rectangle 55"/>
          <p:cNvSpPr>
            <a:spLocks noChangeAspect="1"/>
          </p:cNvSpPr>
          <p:nvPr userDrawn="1"/>
        </p:nvSpPr>
        <p:spPr bwMode="auto">
          <a:xfrm>
            <a:off x="1266385" y="2136460"/>
            <a:ext cx="1188719" cy="1188720"/>
          </a:xfrm>
          <a:prstGeom prst="rect">
            <a:avLst/>
          </a:prstGeom>
          <a:solidFill>
            <a:schemeClr val="tx1"/>
          </a:solidFill>
          <a:ln w="9525">
            <a:noFill/>
            <a:round/>
            <a:headEnd/>
            <a:tailEnd/>
          </a:ln>
          <a:effectLst/>
        </p:spPr>
        <p:txBody>
          <a:bodyPr wrap="none" rtlCol="0" anchor="b"/>
          <a:lstStyle/>
          <a:p>
            <a:pPr algn="ctr" eaLnBrk="0" fontAlgn="base" hangingPunct="0">
              <a:spcBef>
                <a:spcPct val="0"/>
              </a:spcBef>
              <a:spcAft>
                <a:spcPct val="0"/>
              </a:spcAft>
            </a:pPr>
            <a:r>
              <a:rPr lang="en-US" sz="1600">
                <a:solidFill>
                  <a:srgbClr val="FFFFFF"/>
                </a:solidFill>
              </a:rPr>
              <a:t>Body Text</a:t>
            </a:r>
          </a:p>
        </p:txBody>
      </p:sp>
      <p:sp>
        <p:nvSpPr>
          <p:cNvPr id="57" name="Rectangle 56"/>
          <p:cNvSpPr/>
          <p:nvPr userDrawn="1"/>
        </p:nvSpPr>
        <p:spPr>
          <a:xfrm>
            <a:off x="4478380" y="2986626"/>
            <a:ext cx="993735" cy="338554"/>
          </a:xfrm>
          <a:prstGeom prst="rect">
            <a:avLst/>
          </a:prstGeom>
        </p:spPr>
        <p:txBody>
          <a:bodyPr wrap="none">
            <a:spAutoFit/>
          </a:bodyPr>
          <a:lstStyle/>
          <a:p>
            <a:pPr lvl="0" algn="ctr" eaLnBrk="0" fontAlgn="base" hangingPunct="0">
              <a:spcBef>
                <a:spcPct val="0"/>
              </a:spcBef>
              <a:spcAft>
                <a:spcPct val="0"/>
              </a:spcAft>
            </a:pPr>
            <a:r>
              <a:rPr lang="en-US" sz="1600">
                <a:solidFill>
                  <a:srgbClr val="FFFFFF"/>
                </a:solidFill>
              </a:rPr>
              <a:t>Title Text</a:t>
            </a:r>
          </a:p>
        </p:txBody>
      </p:sp>
      <p:grpSp>
        <p:nvGrpSpPr>
          <p:cNvPr id="58" name="Group 57"/>
          <p:cNvGrpSpPr/>
          <p:nvPr userDrawn="1"/>
        </p:nvGrpSpPr>
        <p:grpSpPr>
          <a:xfrm>
            <a:off x="1097832" y="4057390"/>
            <a:ext cx="3033175" cy="4049971"/>
            <a:chOff x="3320126" y="2682030"/>
            <a:chExt cx="2564587" cy="3424302"/>
          </a:xfrm>
        </p:grpSpPr>
        <p:pic>
          <p:nvPicPr>
            <p:cNvPr id="59" name="Picture 8"/>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3444240" y="2682030"/>
              <a:ext cx="2369647" cy="3424302"/>
            </a:xfrm>
            <a:prstGeom prst="rect">
              <a:avLst/>
            </a:prstGeom>
            <a:solidFill>
              <a:srgbClr val="BDD52B"/>
            </a:solidFill>
            <a:ln w="9525" cap="flat" cmpd="sng" algn="ctr">
              <a:noFill/>
              <a:prstDash val="solid"/>
              <a:round/>
              <a:headEnd type="none" w="med" len="med"/>
              <a:tailEnd type="none" w="med" len="med"/>
            </a:ln>
            <a:effectLst/>
            <a:extLst>
              <a:ext uri="{91240B29-F687-4F45-9708-019B960494DF}">
                <a14:hiddenLine xmlns:a14="http://schemas.microsoft.com/office/drawing/2010/main" w="9525">
                  <a:solidFill>
                    <a:schemeClr val="tx1"/>
                  </a:solidFill>
                  <a:miter lim="800000"/>
                  <a:headEnd/>
                  <a:tailEnd/>
                </a14:hiddenLine>
              </a:ext>
            </a:extLst>
          </p:spPr>
        </p:pic>
        <p:grpSp>
          <p:nvGrpSpPr>
            <p:cNvPr id="60" name="Group 59"/>
            <p:cNvGrpSpPr/>
            <p:nvPr/>
          </p:nvGrpSpPr>
          <p:grpSpPr>
            <a:xfrm>
              <a:off x="3320126" y="4394427"/>
              <a:ext cx="2564587" cy="386568"/>
              <a:chOff x="6450410" y="4905090"/>
              <a:chExt cx="1826044" cy="533234"/>
            </a:xfrm>
          </p:grpSpPr>
          <p:cxnSp>
            <p:nvCxnSpPr>
              <p:cNvPr id="64" name="Straight Connector 63"/>
              <p:cNvCxnSpPr/>
              <p:nvPr/>
            </p:nvCxnSpPr>
            <p:spPr bwMode="auto">
              <a:xfrm>
                <a:off x="6450410" y="4905090"/>
                <a:ext cx="1816619" cy="533234"/>
              </a:xfrm>
              <a:prstGeom prst="line">
                <a:avLst/>
              </a:prstGeom>
              <a:solidFill>
                <a:schemeClr val="accent1"/>
              </a:solidFill>
              <a:ln w="57150" cap="flat" cmpd="sng" algn="ctr">
                <a:solidFill>
                  <a:srgbClr val="D31245"/>
                </a:solidFill>
                <a:prstDash val="solid"/>
                <a:round/>
                <a:headEnd type="none" w="med" len="med"/>
                <a:tailEnd type="none" w="med" len="med"/>
              </a:ln>
              <a:effectLst>
                <a:outerShdw blurRad="63500" sx="102000" sy="102000" algn="ctr" rotWithShape="0">
                  <a:prstClr val="black">
                    <a:alpha val="40000"/>
                  </a:prstClr>
                </a:outerShdw>
              </a:effectLst>
            </p:spPr>
          </p:cxnSp>
          <p:cxnSp>
            <p:nvCxnSpPr>
              <p:cNvPr id="65" name="Straight Connector 64"/>
              <p:cNvCxnSpPr/>
              <p:nvPr/>
            </p:nvCxnSpPr>
            <p:spPr bwMode="auto">
              <a:xfrm flipH="1">
                <a:off x="6459835" y="4905090"/>
                <a:ext cx="1816619" cy="533234"/>
              </a:xfrm>
              <a:prstGeom prst="line">
                <a:avLst/>
              </a:prstGeom>
              <a:solidFill>
                <a:schemeClr val="accent1"/>
              </a:solidFill>
              <a:ln w="57150" cap="flat" cmpd="sng" algn="ctr">
                <a:solidFill>
                  <a:srgbClr val="D31245"/>
                </a:solidFill>
                <a:prstDash val="solid"/>
                <a:round/>
                <a:headEnd type="none" w="med" len="med"/>
                <a:tailEnd type="none" w="med" len="med"/>
              </a:ln>
              <a:effectLst>
                <a:outerShdw blurRad="63500" sx="102000" sy="102000" algn="ctr" rotWithShape="0">
                  <a:prstClr val="black">
                    <a:alpha val="40000"/>
                  </a:prstClr>
                </a:outerShdw>
              </a:effectLst>
            </p:spPr>
          </p:cxnSp>
        </p:grpSp>
        <p:sp>
          <p:nvSpPr>
            <p:cNvPr id="61" name="Rounded Rectangle 60"/>
            <p:cNvSpPr/>
            <p:nvPr/>
          </p:nvSpPr>
          <p:spPr bwMode="auto">
            <a:xfrm>
              <a:off x="3475235" y="2994201"/>
              <a:ext cx="2307655" cy="1417160"/>
            </a:xfrm>
            <a:prstGeom prst="roundRect">
              <a:avLst/>
            </a:prstGeom>
            <a:noFill/>
            <a:ln w="28575">
              <a:solidFill>
                <a:schemeClr val="tx1"/>
              </a:solidFill>
              <a:round/>
              <a:headEnd/>
              <a:tailEnd/>
            </a:ln>
            <a:effectLst>
              <a:outerShdw blurRad="63500" sx="102000" sy="102000" algn="ctr" rotWithShape="0">
                <a:prstClr val="black">
                  <a:alpha val="40000"/>
                </a:prstClr>
              </a:outerShdw>
            </a:effectLst>
          </p:spPr>
          <p:txBody>
            <a:bodyPr wrap="none" rtlCol="0" anchor="ctr"/>
            <a:lstStyle/>
            <a:p>
              <a:pPr algn="ctr" eaLnBrk="0" fontAlgn="base" hangingPunct="0">
                <a:spcBef>
                  <a:spcPct val="0"/>
                </a:spcBef>
                <a:spcAft>
                  <a:spcPct val="0"/>
                </a:spcAft>
              </a:pPr>
              <a:endParaRPr lang="en-US">
                <a:solidFill>
                  <a:srgbClr val="FFFFFF"/>
                </a:solidFill>
              </a:endParaRPr>
            </a:p>
          </p:txBody>
        </p:sp>
        <p:sp>
          <p:nvSpPr>
            <p:cNvPr id="68" name="Rounded Rectangle 67"/>
            <p:cNvSpPr/>
            <p:nvPr userDrawn="1"/>
          </p:nvSpPr>
          <p:spPr bwMode="auto">
            <a:xfrm>
              <a:off x="3445913" y="4796814"/>
              <a:ext cx="2307655" cy="611732"/>
            </a:xfrm>
            <a:prstGeom prst="roundRect">
              <a:avLst/>
            </a:prstGeom>
            <a:noFill/>
            <a:ln w="28575">
              <a:solidFill>
                <a:schemeClr val="tx1"/>
              </a:solidFill>
              <a:round/>
              <a:headEnd/>
              <a:tailEnd/>
            </a:ln>
            <a:effectLst>
              <a:outerShdw blurRad="63500" sx="102000" sy="102000" algn="ctr" rotWithShape="0">
                <a:prstClr val="black">
                  <a:alpha val="40000"/>
                </a:prstClr>
              </a:outerShdw>
            </a:effectLst>
          </p:spPr>
          <p:txBody>
            <a:bodyPr wrap="none" rtlCol="0" anchor="ctr"/>
            <a:lstStyle/>
            <a:p>
              <a:pPr algn="ctr" eaLnBrk="0" fontAlgn="base" hangingPunct="0">
                <a:spcBef>
                  <a:spcPct val="0"/>
                </a:spcBef>
                <a:spcAft>
                  <a:spcPct val="0"/>
                </a:spcAft>
              </a:pPr>
              <a:endParaRPr lang="en-US">
                <a:solidFill>
                  <a:srgbClr val="FFFFFF"/>
                </a:solidFill>
              </a:endParaRPr>
            </a:p>
          </p:txBody>
        </p:sp>
      </p:grpSp>
      <p:sp>
        <p:nvSpPr>
          <p:cNvPr id="66" name="Rectangle 65"/>
          <p:cNvSpPr/>
          <p:nvPr userDrawn="1"/>
        </p:nvSpPr>
        <p:spPr>
          <a:xfrm>
            <a:off x="4103882" y="6113713"/>
            <a:ext cx="2665004" cy="523220"/>
          </a:xfrm>
          <a:prstGeom prst="rect">
            <a:avLst/>
          </a:prstGeom>
        </p:spPr>
        <p:txBody>
          <a:bodyPr wrap="square">
            <a:spAutoFit/>
          </a:bodyPr>
          <a:lstStyle/>
          <a:p>
            <a:pPr marL="0" algn="l" defTabSz="1463040" rtl="0" eaLnBrk="1" latinLnBrk="0" hangingPunct="1"/>
            <a:r>
              <a:rPr lang="en-US" sz="1400" b="1" kern="0">
                <a:solidFill>
                  <a:srgbClr val="D31245"/>
                </a:solidFill>
                <a:latin typeface="+mn-lt"/>
                <a:ea typeface="+mn-ea"/>
                <a:cs typeface="+mn-cs"/>
              </a:rPr>
              <a:t>Do not use </a:t>
            </a:r>
            <a:br>
              <a:rPr lang="en-US" sz="1400" b="1" kern="0">
                <a:solidFill>
                  <a:srgbClr val="D31245"/>
                </a:solidFill>
                <a:latin typeface="+mn-lt"/>
                <a:ea typeface="+mn-ea"/>
                <a:cs typeface="+mn-cs"/>
              </a:rPr>
            </a:br>
            <a:r>
              <a:rPr lang="en-US" sz="1400" b="1" kern="0">
                <a:solidFill>
                  <a:srgbClr val="D31245"/>
                </a:solidFill>
                <a:latin typeface="+mn-lt"/>
                <a:ea typeface="+mn-ea"/>
                <a:cs typeface="+mn-cs"/>
              </a:rPr>
              <a:t>Standard Colors</a:t>
            </a:r>
          </a:p>
        </p:txBody>
      </p:sp>
      <p:sp>
        <p:nvSpPr>
          <p:cNvPr id="67" name="Rectangle 66"/>
          <p:cNvSpPr/>
          <p:nvPr userDrawn="1"/>
        </p:nvSpPr>
        <p:spPr>
          <a:xfrm>
            <a:off x="4103882" y="6639874"/>
            <a:ext cx="3202806" cy="1015663"/>
          </a:xfrm>
          <a:prstGeom prst="rect">
            <a:avLst/>
          </a:prstGeom>
        </p:spPr>
        <p:txBody>
          <a:bodyPr wrap="square">
            <a:spAutoFit/>
          </a:bodyPr>
          <a:lstStyle/>
          <a:p>
            <a:pPr marL="0" algn="l" defTabSz="1463040" rtl="0" eaLnBrk="1" latinLnBrk="0" hangingPunct="1"/>
            <a:r>
              <a:rPr lang="en-US" sz="1200" i="1" kern="0">
                <a:solidFill>
                  <a:srgbClr val="3F4040"/>
                </a:solidFill>
                <a:latin typeface="+mn-lt"/>
                <a:ea typeface="+mn-ea"/>
                <a:cs typeface="+mn-cs"/>
              </a:rPr>
              <a:t>Tip: To quickly add one</a:t>
            </a:r>
            <a:r>
              <a:rPr lang="en-US" sz="1200" i="1" kern="0" baseline="0">
                <a:solidFill>
                  <a:srgbClr val="3F4040"/>
                </a:solidFill>
                <a:latin typeface="+mn-lt"/>
                <a:ea typeface="+mn-ea"/>
                <a:cs typeface="+mn-cs"/>
              </a:rPr>
              <a:t> of the</a:t>
            </a:r>
            <a:r>
              <a:rPr lang="en-US" sz="1200" i="1" kern="0">
                <a:solidFill>
                  <a:srgbClr val="3F4040"/>
                </a:solidFill>
                <a:latin typeface="+mn-lt"/>
                <a:ea typeface="+mn-ea"/>
                <a:cs typeface="+mn-cs"/>
              </a:rPr>
              <a:t> three colors to</a:t>
            </a:r>
            <a:r>
              <a:rPr lang="en-US" sz="1200" i="1" kern="0" baseline="0">
                <a:solidFill>
                  <a:srgbClr val="3F4040"/>
                </a:solidFill>
                <a:latin typeface="+mn-lt"/>
                <a:ea typeface="+mn-ea"/>
                <a:cs typeface="+mn-cs"/>
              </a:rPr>
              <a:t> the right</a:t>
            </a:r>
            <a:r>
              <a:rPr lang="en-US" sz="1200" i="1" kern="0">
                <a:solidFill>
                  <a:srgbClr val="3F4040"/>
                </a:solidFill>
                <a:latin typeface="+mn-lt"/>
                <a:ea typeface="+mn-ea"/>
                <a:cs typeface="+mn-cs"/>
              </a:rPr>
              <a:t>  that are not in the template </a:t>
            </a:r>
            <a:r>
              <a:rPr lang="en-US" sz="1200" b="1" i="1" kern="0">
                <a:solidFill>
                  <a:srgbClr val="3F4040"/>
                </a:solidFill>
                <a:latin typeface="+mn-lt"/>
                <a:ea typeface="+mn-ea"/>
                <a:cs typeface="+mn-cs"/>
              </a:rPr>
              <a:t>Theme Colors</a:t>
            </a:r>
            <a:r>
              <a:rPr lang="en-US" sz="1200" b="0" i="1" kern="0">
                <a:solidFill>
                  <a:srgbClr val="3F4040"/>
                </a:solidFill>
                <a:latin typeface="+mn-lt"/>
                <a:ea typeface="+mn-ea"/>
                <a:cs typeface="+mn-cs"/>
              </a:rPr>
              <a:t>;</a:t>
            </a:r>
            <a:r>
              <a:rPr lang="en-US" sz="1200" b="0" i="1" kern="0" baseline="0">
                <a:solidFill>
                  <a:srgbClr val="3F4040"/>
                </a:solidFill>
                <a:latin typeface="+mn-lt"/>
                <a:ea typeface="+mn-ea"/>
                <a:cs typeface="+mn-cs"/>
              </a:rPr>
              <a:t> first s</a:t>
            </a:r>
            <a:r>
              <a:rPr lang="en-US" sz="1200" i="1" kern="0">
                <a:solidFill>
                  <a:srgbClr val="3F4040"/>
                </a:solidFill>
                <a:latin typeface="+mn-lt"/>
                <a:ea typeface="+mn-ea"/>
                <a:cs typeface="+mn-cs"/>
              </a:rPr>
              <a:t>elect one of the boxes, then  click on </a:t>
            </a:r>
            <a:r>
              <a:rPr lang="en-US" sz="1200" b="1" i="1" kern="0">
                <a:solidFill>
                  <a:srgbClr val="3F4040"/>
                </a:solidFill>
                <a:latin typeface="+mn-lt"/>
                <a:ea typeface="+mn-ea"/>
                <a:cs typeface="+mn-cs"/>
              </a:rPr>
              <a:t>Shape Fill,</a:t>
            </a:r>
            <a:r>
              <a:rPr lang="en-US" sz="1200" b="1" i="1" kern="0" baseline="0">
                <a:solidFill>
                  <a:srgbClr val="3F4040"/>
                </a:solidFill>
                <a:latin typeface="+mn-lt"/>
                <a:ea typeface="+mn-ea"/>
                <a:cs typeface="+mn-cs"/>
              </a:rPr>
              <a:t> </a:t>
            </a:r>
            <a:r>
              <a:rPr lang="en-US" sz="1200" b="0" i="1" kern="0" baseline="0">
                <a:solidFill>
                  <a:srgbClr val="3F4040"/>
                </a:solidFill>
                <a:latin typeface="+mn-lt"/>
                <a:ea typeface="+mn-ea"/>
                <a:cs typeface="+mn-cs"/>
              </a:rPr>
              <a:t>then select </a:t>
            </a:r>
            <a:r>
              <a:rPr lang="en-US" sz="1200" b="1" i="1" kern="0" baseline="0">
                <a:solidFill>
                  <a:srgbClr val="3F4040"/>
                </a:solidFill>
                <a:latin typeface="+mn-lt"/>
                <a:ea typeface="+mn-ea"/>
                <a:cs typeface="+mn-cs"/>
              </a:rPr>
              <a:t>More Fill Colors </a:t>
            </a:r>
            <a:r>
              <a:rPr lang="en-US" sz="1200" b="0" i="1" kern="0" baseline="0">
                <a:solidFill>
                  <a:srgbClr val="3F4040"/>
                </a:solidFill>
                <a:latin typeface="+mn-lt"/>
                <a:ea typeface="+mn-ea"/>
                <a:cs typeface="+mn-cs"/>
              </a:rPr>
              <a:t>and click OK.</a:t>
            </a:r>
            <a:endParaRPr lang="en-US" sz="1200" b="0" i="1" kern="0">
              <a:solidFill>
                <a:srgbClr val="3F4040"/>
              </a:solidFill>
              <a:latin typeface="+mn-lt"/>
              <a:ea typeface="+mn-ea"/>
              <a:cs typeface="+mn-cs"/>
            </a:endParaRPr>
          </a:p>
        </p:txBody>
      </p:sp>
      <p:cxnSp>
        <p:nvCxnSpPr>
          <p:cNvPr id="69" name="Straight Arrow Connector 68"/>
          <p:cNvCxnSpPr/>
          <p:nvPr userDrawn="1"/>
        </p:nvCxnSpPr>
        <p:spPr bwMode="auto">
          <a:xfrm flipH="1">
            <a:off x="2967637" y="6783167"/>
            <a:ext cx="1163370" cy="0"/>
          </a:xfrm>
          <a:prstGeom prst="straightConnector1">
            <a:avLst/>
          </a:prstGeom>
          <a:noFill/>
          <a:ln w="28575">
            <a:solidFill>
              <a:schemeClr val="tx1"/>
            </a:solidFill>
            <a:round/>
            <a:headEnd type="none" w="med" len="med"/>
            <a:tailEnd type="arrow" w="med" len="med"/>
          </a:ln>
          <a:effectLst>
            <a:outerShdw blurRad="63500" sx="102000" sy="102000" algn="ctr" rotWithShape="0">
              <a:prstClr val="black">
                <a:alpha val="40000"/>
              </a:prstClr>
            </a:outerShdw>
          </a:effectLst>
        </p:spPr>
      </p:cxnSp>
      <p:sp>
        <p:nvSpPr>
          <p:cNvPr id="70" name="Rectangle 69"/>
          <p:cNvSpPr/>
          <p:nvPr userDrawn="1"/>
        </p:nvSpPr>
        <p:spPr>
          <a:xfrm>
            <a:off x="2785132" y="3022388"/>
            <a:ext cx="1208152" cy="338554"/>
          </a:xfrm>
          <a:prstGeom prst="rect">
            <a:avLst/>
          </a:prstGeom>
        </p:spPr>
        <p:txBody>
          <a:bodyPr wrap="none">
            <a:spAutoFit/>
          </a:bodyPr>
          <a:lstStyle/>
          <a:p>
            <a:pPr lvl="0" algn="ctr" eaLnBrk="0" fontAlgn="base" hangingPunct="0">
              <a:spcBef>
                <a:spcPct val="0"/>
              </a:spcBef>
              <a:spcAft>
                <a:spcPct val="0"/>
              </a:spcAft>
            </a:pPr>
            <a:r>
              <a:rPr lang="en-US" sz="1600">
                <a:solidFill>
                  <a:srgbClr val="FFFFFF"/>
                </a:solidFill>
              </a:rPr>
              <a:t>Footer Text</a:t>
            </a:r>
          </a:p>
        </p:txBody>
      </p:sp>
      <p:sp>
        <p:nvSpPr>
          <p:cNvPr id="71" name="Rectangle 70"/>
          <p:cNvSpPr/>
          <p:nvPr userDrawn="1"/>
        </p:nvSpPr>
        <p:spPr>
          <a:xfrm>
            <a:off x="9163019" y="6572964"/>
            <a:ext cx="981359" cy="523220"/>
          </a:xfrm>
          <a:prstGeom prst="rect">
            <a:avLst/>
          </a:prstGeom>
        </p:spPr>
        <p:txBody>
          <a:bodyPr wrap="none">
            <a:spAutoFit/>
          </a:bodyPr>
          <a:lstStyle/>
          <a:p>
            <a:pPr lvl="0" algn="ctr" eaLnBrk="0" fontAlgn="base" hangingPunct="0">
              <a:spcBef>
                <a:spcPct val="0"/>
              </a:spcBef>
              <a:spcAft>
                <a:spcPct val="0"/>
              </a:spcAft>
            </a:pPr>
            <a:r>
              <a:rPr lang="en-US" sz="1400">
                <a:solidFill>
                  <a:srgbClr val="FFFFFF"/>
                </a:solidFill>
              </a:rPr>
              <a:t>Hyperlink</a:t>
            </a:r>
            <a:r>
              <a:rPr lang="en-US" sz="1400" baseline="0">
                <a:solidFill>
                  <a:srgbClr val="FFFFFF"/>
                </a:solidFill>
              </a:rPr>
              <a:t> </a:t>
            </a:r>
          </a:p>
          <a:p>
            <a:pPr lvl="0" algn="ctr" eaLnBrk="0" fontAlgn="base" hangingPunct="0">
              <a:spcBef>
                <a:spcPct val="0"/>
              </a:spcBef>
              <a:spcAft>
                <a:spcPct val="0"/>
              </a:spcAft>
            </a:pPr>
            <a:r>
              <a:rPr lang="en-US" sz="1400">
                <a:solidFill>
                  <a:srgbClr val="FFFFFF"/>
                </a:solidFill>
              </a:rPr>
              <a:t>Text</a:t>
            </a:r>
          </a:p>
        </p:txBody>
      </p:sp>
      <p:sp>
        <p:nvSpPr>
          <p:cNvPr id="72" name="Rectangle 71"/>
          <p:cNvSpPr/>
          <p:nvPr userDrawn="1"/>
        </p:nvSpPr>
        <p:spPr>
          <a:xfrm>
            <a:off x="11924097" y="6572964"/>
            <a:ext cx="1598950" cy="523220"/>
          </a:xfrm>
          <a:prstGeom prst="rect">
            <a:avLst/>
          </a:prstGeom>
        </p:spPr>
        <p:txBody>
          <a:bodyPr wrap="square">
            <a:spAutoFit/>
          </a:bodyPr>
          <a:lstStyle/>
          <a:p>
            <a:pPr lvl="0" algn="ctr" eaLnBrk="0" fontAlgn="base" hangingPunct="0">
              <a:spcBef>
                <a:spcPct val="0"/>
              </a:spcBef>
              <a:spcAft>
                <a:spcPct val="0"/>
              </a:spcAft>
            </a:pPr>
            <a:r>
              <a:rPr lang="en-US" sz="1400">
                <a:solidFill>
                  <a:srgbClr val="FFFFFF"/>
                </a:solidFill>
              </a:rPr>
              <a:t>Negative Numbers/Text </a:t>
            </a:r>
            <a:endParaRPr lang="en-US" sz="1400" baseline="0">
              <a:solidFill>
                <a:srgbClr val="FFFFFF"/>
              </a:solidFill>
            </a:endParaRPr>
          </a:p>
        </p:txBody>
      </p:sp>
    </p:spTree>
    <p:extLst>
      <p:ext uri="{BB962C8B-B14F-4D97-AF65-F5344CB8AC3E}">
        <p14:creationId xmlns:p14="http://schemas.microsoft.com/office/powerpoint/2010/main" val="37096651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he Color Whe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a:t>The Color Wheel</a:t>
            </a:r>
          </a:p>
        </p:txBody>
      </p:sp>
    </p:spTree>
    <p:extLst>
      <p:ext uri="{BB962C8B-B14F-4D97-AF65-F5344CB8AC3E}">
        <p14:creationId xmlns:p14="http://schemas.microsoft.com/office/powerpoint/2010/main" val="107961218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Content Clear Spac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a:t>Clear Space for Content </a:t>
            </a:r>
          </a:p>
        </p:txBody>
      </p:sp>
      <p:sp>
        <p:nvSpPr>
          <p:cNvPr id="5" name="Rectangle 4"/>
          <p:cNvSpPr/>
          <p:nvPr userDrawn="1"/>
        </p:nvSpPr>
        <p:spPr bwMode="auto">
          <a:xfrm>
            <a:off x="382687" y="1468876"/>
            <a:ext cx="13877749" cy="6391597"/>
          </a:xfrm>
          <a:prstGeom prst="rect">
            <a:avLst/>
          </a:prstGeom>
          <a:solidFill>
            <a:schemeClr val="accent1"/>
          </a:solidFill>
          <a:ln w="9525">
            <a:noFill/>
            <a:round/>
            <a:headEnd/>
            <a:tailEnd/>
          </a:ln>
          <a:effectLst/>
        </p:spPr>
        <p:txBody>
          <a:bodyPr wrap="square" rtlCol="0" anchor="ctr"/>
          <a:lstStyle/>
          <a:p>
            <a:pPr algn="ctr" eaLnBrk="0" fontAlgn="base" hangingPunct="0">
              <a:spcBef>
                <a:spcPct val="0"/>
              </a:spcBef>
              <a:spcAft>
                <a:spcPct val="0"/>
              </a:spcAft>
            </a:pPr>
            <a:r>
              <a:rPr lang="en-US" b="1">
                <a:solidFill>
                  <a:srgbClr val="FFFFFF"/>
                </a:solidFill>
              </a:rPr>
              <a:t>Keep content within this blue space </a:t>
            </a:r>
            <a:br>
              <a:rPr lang="en-US" b="1">
                <a:solidFill>
                  <a:srgbClr val="FFFFFF"/>
                </a:solidFill>
              </a:rPr>
            </a:br>
            <a:r>
              <a:rPr lang="en-US" b="1">
                <a:solidFill>
                  <a:srgbClr val="FFFFFF"/>
                </a:solidFill>
              </a:rPr>
              <a:t>so that critical information </a:t>
            </a:r>
            <a:br>
              <a:rPr lang="en-US" b="1">
                <a:solidFill>
                  <a:srgbClr val="FFFFFF"/>
                </a:solidFill>
              </a:rPr>
            </a:br>
            <a:r>
              <a:rPr lang="en-US" b="1">
                <a:solidFill>
                  <a:srgbClr val="FFFFFF"/>
                </a:solidFill>
              </a:rPr>
              <a:t>does not get cut off</a:t>
            </a:r>
          </a:p>
          <a:p>
            <a:pPr algn="ctr" eaLnBrk="0" fontAlgn="base" hangingPunct="0">
              <a:spcBef>
                <a:spcPct val="0"/>
              </a:spcBef>
              <a:spcAft>
                <a:spcPct val="0"/>
              </a:spcAft>
            </a:pPr>
            <a:endParaRPr lang="en-US">
              <a:solidFill>
                <a:srgbClr val="FFFFFF"/>
              </a:solidFill>
            </a:endParaRPr>
          </a:p>
          <a:p>
            <a:pPr algn="ctr" eaLnBrk="0" fontAlgn="base" hangingPunct="0">
              <a:spcBef>
                <a:spcPct val="0"/>
              </a:spcBef>
              <a:spcAft>
                <a:spcPct val="0"/>
              </a:spcAft>
            </a:pPr>
            <a:r>
              <a:rPr lang="en-US" sz="1600" i="1">
                <a:solidFill>
                  <a:srgbClr val="FFFFFF"/>
                </a:solidFill>
              </a:rPr>
              <a:t>Graphics such as color blocks (tombstones and angle headers)</a:t>
            </a:r>
            <a:br>
              <a:rPr lang="en-US" sz="1600" i="1">
                <a:solidFill>
                  <a:srgbClr val="FFFFFF"/>
                </a:solidFill>
              </a:rPr>
            </a:br>
            <a:r>
              <a:rPr lang="en-US" sz="1600" i="1">
                <a:solidFill>
                  <a:srgbClr val="FFFFFF"/>
                </a:solidFill>
              </a:rPr>
              <a:t>and images can go to the edge of the slide</a:t>
            </a:r>
          </a:p>
        </p:txBody>
      </p:sp>
      <p:cxnSp>
        <p:nvCxnSpPr>
          <p:cNvPr id="6" name="Straight Arrow Connector 5"/>
          <p:cNvCxnSpPr/>
          <p:nvPr userDrawn="1"/>
        </p:nvCxnSpPr>
        <p:spPr bwMode="auto">
          <a:xfrm flipV="1">
            <a:off x="7315200" y="1633977"/>
            <a:ext cx="0" cy="1517514"/>
          </a:xfrm>
          <a:prstGeom prst="straightConnector1">
            <a:avLst/>
          </a:prstGeom>
          <a:solidFill>
            <a:schemeClr val="accent1"/>
          </a:solidFill>
          <a:ln w="19050" cap="flat" cmpd="sng" algn="ctr">
            <a:solidFill>
              <a:schemeClr val="bg1"/>
            </a:solidFill>
            <a:prstDash val="solid"/>
            <a:round/>
            <a:headEnd type="none" w="med" len="med"/>
            <a:tailEnd type="arrow"/>
          </a:ln>
          <a:effectLst/>
        </p:spPr>
      </p:cxnSp>
      <p:cxnSp>
        <p:nvCxnSpPr>
          <p:cNvPr id="7" name="Straight Arrow Connector 6"/>
          <p:cNvCxnSpPr/>
          <p:nvPr userDrawn="1"/>
        </p:nvCxnSpPr>
        <p:spPr bwMode="auto">
          <a:xfrm>
            <a:off x="7315200" y="6326367"/>
            <a:ext cx="0" cy="1324582"/>
          </a:xfrm>
          <a:prstGeom prst="straightConnector1">
            <a:avLst/>
          </a:prstGeom>
          <a:solidFill>
            <a:schemeClr val="accent1"/>
          </a:solidFill>
          <a:ln w="19050" cap="flat" cmpd="sng" algn="ctr">
            <a:solidFill>
              <a:schemeClr val="bg1"/>
            </a:solidFill>
            <a:prstDash val="solid"/>
            <a:round/>
            <a:headEnd type="none" w="med" len="med"/>
            <a:tailEnd type="arrow"/>
          </a:ln>
          <a:effectLst/>
        </p:spPr>
      </p:cxnSp>
      <p:cxnSp>
        <p:nvCxnSpPr>
          <p:cNvPr id="8" name="Straight Arrow Connector 7"/>
          <p:cNvCxnSpPr/>
          <p:nvPr userDrawn="1"/>
        </p:nvCxnSpPr>
        <p:spPr bwMode="auto">
          <a:xfrm rot="5400000" flipV="1">
            <a:off x="12412662" y="2248270"/>
            <a:ext cx="0" cy="3429000"/>
          </a:xfrm>
          <a:prstGeom prst="straightConnector1">
            <a:avLst/>
          </a:prstGeom>
          <a:solidFill>
            <a:schemeClr val="accent1"/>
          </a:solidFill>
          <a:ln w="19050" cap="flat" cmpd="sng" algn="ctr">
            <a:solidFill>
              <a:schemeClr val="bg1"/>
            </a:solidFill>
            <a:prstDash val="solid"/>
            <a:round/>
            <a:headEnd type="none" w="med" len="med"/>
            <a:tailEnd type="arrow"/>
          </a:ln>
          <a:effectLst/>
        </p:spPr>
      </p:cxnSp>
      <p:cxnSp>
        <p:nvCxnSpPr>
          <p:cNvPr id="9" name="Straight Arrow Connector 8"/>
          <p:cNvCxnSpPr/>
          <p:nvPr userDrawn="1"/>
        </p:nvCxnSpPr>
        <p:spPr bwMode="auto">
          <a:xfrm flipH="1">
            <a:off x="503238" y="4114800"/>
            <a:ext cx="3431764" cy="0"/>
          </a:xfrm>
          <a:prstGeom prst="straightConnector1">
            <a:avLst/>
          </a:prstGeom>
          <a:solidFill>
            <a:schemeClr val="accent1"/>
          </a:solidFill>
          <a:ln w="19050" cap="flat" cmpd="sng" algn="ctr">
            <a:solidFill>
              <a:schemeClr val="bg1"/>
            </a:solidFill>
            <a:prstDash val="solid"/>
            <a:round/>
            <a:headEnd type="none" w="med" len="med"/>
            <a:tailEnd type="arrow"/>
          </a:ln>
          <a:effectLst/>
        </p:spPr>
      </p:cxnSp>
      <p:grpSp>
        <p:nvGrpSpPr>
          <p:cNvPr id="13" name="Group 12"/>
          <p:cNvGrpSpPr/>
          <p:nvPr userDrawn="1"/>
        </p:nvGrpSpPr>
        <p:grpSpPr>
          <a:xfrm>
            <a:off x="14332217" y="3992291"/>
            <a:ext cx="218808" cy="245018"/>
            <a:chOff x="516181" y="5154456"/>
            <a:chExt cx="2213903" cy="511276"/>
          </a:xfrm>
        </p:grpSpPr>
        <p:cxnSp>
          <p:nvCxnSpPr>
            <p:cNvPr id="14" name="Straight Connector 13"/>
            <p:cNvCxnSpPr/>
            <p:nvPr/>
          </p:nvCxnSpPr>
          <p:spPr bwMode="auto">
            <a:xfrm>
              <a:off x="516181" y="5154456"/>
              <a:ext cx="2200666" cy="511276"/>
            </a:xfrm>
            <a:prstGeom prst="line">
              <a:avLst/>
            </a:prstGeom>
            <a:solidFill>
              <a:schemeClr val="accent1"/>
            </a:solidFill>
            <a:ln w="57150" cap="flat" cmpd="sng" algn="ctr">
              <a:solidFill>
                <a:srgbClr val="D31245"/>
              </a:solidFill>
              <a:prstDash val="solid"/>
              <a:round/>
              <a:headEnd type="none" w="med" len="med"/>
              <a:tailEnd type="none" w="med" len="med"/>
            </a:ln>
            <a:effectLst>
              <a:outerShdw blurRad="63500" sx="102000" sy="102000" algn="ctr" rotWithShape="0">
                <a:prstClr val="black">
                  <a:alpha val="40000"/>
                </a:prstClr>
              </a:outerShdw>
            </a:effectLst>
          </p:spPr>
        </p:cxnSp>
        <p:cxnSp>
          <p:nvCxnSpPr>
            <p:cNvPr id="15" name="Straight Connector 14"/>
            <p:cNvCxnSpPr/>
            <p:nvPr/>
          </p:nvCxnSpPr>
          <p:spPr bwMode="auto">
            <a:xfrm flipH="1">
              <a:off x="529418" y="5154456"/>
              <a:ext cx="2200666" cy="511276"/>
            </a:xfrm>
            <a:prstGeom prst="line">
              <a:avLst/>
            </a:prstGeom>
            <a:solidFill>
              <a:schemeClr val="accent1"/>
            </a:solidFill>
            <a:ln w="57150" cap="flat" cmpd="sng" algn="ctr">
              <a:solidFill>
                <a:srgbClr val="D31245"/>
              </a:solidFill>
              <a:prstDash val="solid"/>
              <a:round/>
              <a:headEnd type="none" w="med" len="med"/>
              <a:tailEnd type="none" w="med" len="med"/>
            </a:ln>
            <a:effectLst>
              <a:outerShdw blurRad="63500" sx="102000" sy="102000" algn="ctr" rotWithShape="0">
                <a:prstClr val="black">
                  <a:alpha val="40000"/>
                </a:prstClr>
              </a:outerShdw>
            </a:effectLst>
          </p:spPr>
        </p:cxnSp>
      </p:grpSp>
      <p:grpSp>
        <p:nvGrpSpPr>
          <p:cNvPr id="20" name="Group 19"/>
          <p:cNvGrpSpPr/>
          <p:nvPr userDrawn="1"/>
        </p:nvGrpSpPr>
        <p:grpSpPr>
          <a:xfrm>
            <a:off x="92480" y="3992291"/>
            <a:ext cx="218808" cy="245018"/>
            <a:chOff x="516181" y="5154456"/>
            <a:chExt cx="2213903" cy="511276"/>
          </a:xfrm>
        </p:grpSpPr>
        <p:cxnSp>
          <p:nvCxnSpPr>
            <p:cNvPr id="21" name="Straight Connector 20"/>
            <p:cNvCxnSpPr/>
            <p:nvPr/>
          </p:nvCxnSpPr>
          <p:spPr bwMode="auto">
            <a:xfrm>
              <a:off x="516181" y="5154456"/>
              <a:ext cx="2200666" cy="511276"/>
            </a:xfrm>
            <a:prstGeom prst="line">
              <a:avLst/>
            </a:prstGeom>
            <a:solidFill>
              <a:schemeClr val="accent1"/>
            </a:solidFill>
            <a:ln w="57150" cap="flat" cmpd="sng" algn="ctr">
              <a:solidFill>
                <a:srgbClr val="D31245"/>
              </a:solidFill>
              <a:prstDash val="solid"/>
              <a:round/>
              <a:headEnd type="none" w="med" len="med"/>
              <a:tailEnd type="none" w="med" len="med"/>
            </a:ln>
            <a:effectLst>
              <a:outerShdw blurRad="63500" sx="102000" sy="102000" algn="ctr" rotWithShape="0">
                <a:prstClr val="black">
                  <a:alpha val="40000"/>
                </a:prstClr>
              </a:outerShdw>
            </a:effectLst>
          </p:spPr>
        </p:cxnSp>
        <p:cxnSp>
          <p:nvCxnSpPr>
            <p:cNvPr id="22" name="Straight Connector 21"/>
            <p:cNvCxnSpPr/>
            <p:nvPr/>
          </p:nvCxnSpPr>
          <p:spPr bwMode="auto">
            <a:xfrm flipH="1">
              <a:off x="529418" y="5154456"/>
              <a:ext cx="2200666" cy="511276"/>
            </a:xfrm>
            <a:prstGeom prst="line">
              <a:avLst/>
            </a:prstGeom>
            <a:solidFill>
              <a:schemeClr val="accent1"/>
            </a:solidFill>
            <a:ln w="57150" cap="flat" cmpd="sng" algn="ctr">
              <a:solidFill>
                <a:srgbClr val="D31245"/>
              </a:solidFill>
              <a:prstDash val="solid"/>
              <a:round/>
              <a:headEnd type="none" w="med" len="med"/>
              <a:tailEnd type="none" w="med" len="med"/>
            </a:ln>
            <a:effectLst>
              <a:outerShdw blurRad="63500" sx="102000" sy="102000" algn="ctr" rotWithShape="0">
                <a:prstClr val="black">
                  <a:alpha val="40000"/>
                </a:prstClr>
              </a:outerShdw>
            </a:effectLst>
          </p:spPr>
        </p:cxnSp>
      </p:grpSp>
      <p:grpSp>
        <p:nvGrpSpPr>
          <p:cNvPr id="24" name="Group 23"/>
          <p:cNvGrpSpPr/>
          <p:nvPr userDrawn="1"/>
        </p:nvGrpSpPr>
        <p:grpSpPr>
          <a:xfrm>
            <a:off x="7212157" y="7926707"/>
            <a:ext cx="218808" cy="245018"/>
            <a:chOff x="516181" y="5154456"/>
            <a:chExt cx="2213903" cy="511276"/>
          </a:xfrm>
        </p:grpSpPr>
        <p:cxnSp>
          <p:nvCxnSpPr>
            <p:cNvPr id="25" name="Straight Connector 24"/>
            <p:cNvCxnSpPr/>
            <p:nvPr/>
          </p:nvCxnSpPr>
          <p:spPr bwMode="auto">
            <a:xfrm>
              <a:off x="516181" y="5154456"/>
              <a:ext cx="2200666" cy="511276"/>
            </a:xfrm>
            <a:prstGeom prst="line">
              <a:avLst/>
            </a:prstGeom>
            <a:solidFill>
              <a:schemeClr val="accent1"/>
            </a:solidFill>
            <a:ln w="57150" cap="flat" cmpd="sng" algn="ctr">
              <a:solidFill>
                <a:srgbClr val="D31245"/>
              </a:solidFill>
              <a:prstDash val="solid"/>
              <a:round/>
              <a:headEnd type="none" w="med" len="med"/>
              <a:tailEnd type="none" w="med" len="med"/>
            </a:ln>
            <a:effectLst>
              <a:outerShdw blurRad="63500" sx="102000" sy="102000" algn="ctr" rotWithShape="0">
                <a:prstClr val="black">
                  <a:alpha val="40000"/>
                </a:prstClr>
              </a:outerShdw>
            </a:effectLst>
          </p:spPr>
        </p:cxnSp>
        <p:cxnSp>
          <p:nvCxnSpPr>
            <p:cNvPr id="26" name="Straight Connector 25"/>
            <p:cNvCxnSpPr/>
            <p:nvPr/>
          </p:nvCxnSpPr>
          <p:spPr bwMode="auto">
            <a:xfrm flipH="1">
              <a:off x="529418" y="5154456"/>
              <a:ext cx="2200666" cy="511276"/>
            </a:xfrm>
            <a:prstGeom prst="line">
              <a:avLst/>
            </a:prstGeom>
            <a:solidFill>
              <a:schemeClr val="accent1"/>
            </a:solidFill>
            <a:ln w="57150" cap="flat" cmpd="sng" algn="ctr">
              <a:solidFill>
                <a:srgbClr val="D31245"/>
              </a:solidFill>
              <a:prstDash val="solid"/>
              <a:round/>
              <a:headEnd type="none" w="med" len="med"/>
              <a:tailEnd type="none" w="med" len="med"/>
            </a:ln>
            <a:effectLst>
              <a:outerShdw blurRad="63500" sx="102000" sy="102000" algn="ctr" rotWithShape="0">
                <a:prstClr val="black">
                  <a:alpha val="40000"/>
                </a:prstClr>
              </a:outerShdw>
            </a:effectLst>
          </p:spPr>
        </p:cxnSp>
      </p:grpSp>
    </p:spTree>
    <p:extLst>
      <p:ext uri="{BB962C8B-B14F-4D97-AF65-F5344CB8AC3E}">
        <p14:creationId xmlns:p14="http://schemas.microsoft.com/office/powerpoint/2010/main" val="76560148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apitalizati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a:t>All Titles and Tombstones Use Title Case</a:t>
            </a:r>
          </a:p>
        </p:txBody>
      </p:sp>
      <p:sp>
        <p:nvSpPr>
          <p:cNvPr id="5" name="Content Placeholder 4"/>
          <p:cNvSpPr>
            <a:spLocks noGrp="1"/>
          </p:cNvSpPr>
          <p:nvPr>
            <p:ph idx="1"/>
          </p:nvPr>
        </p:nvSpPr>
        <p:spPr>
          <a:xfrm>
            <a:off x="503237" y="1520950"/>
            <a:ext cx="13623926" cy="6164489"/>
          </a:xfrm>
        </p:spPr>
        <p:txBody>
          <a:bodyPr>
            <a:normAutofit fontScale="92500" lnSpcReduction="20000"/>
          </a:bodyPr>
          <a:lstStyle/>
          <a:p>
            <a:pPr marL="0" lvl="0" indent="0">
              <a:buNone/>
            </a:pPr>
            <a:r>
              <a:rPr lang="en-US" b="1">
                <a:solidFill>
                  <a:schemeClr val="tx2"/>
                </a:solidFill>
              </a:rPr>
              <a:t>Edit Master text styles</a:t>
            </a:r>
          </a:p>
          <a:p>
            <a:pPr marL="0" lvl="1" indent="0">
              <a:buNone/>
            </a:pPr>
            <a:r>
              <a:rPr lang="en-US" b="1">
                <a:solidFill>
                  <a:schemeClr val="tx2"/>
                </a:solidFill>
              </a:rPr>
              <a:t>Second level</a:t>
            </a:r>
          </a:p>
          <a:p>
            <a:pPr marL="0" lvl="2" indent="0">
              <a:buNone/>
            </a:pPr>
            <a:r>
              <a:rPr lang="en-US" b="1">
                <a:solidFill>
                  <a:schemeClr val="tx2"/>
                </a:solidFill>
              </a:rPr>
              <a:t>Third level</a:t>
            </a:r>
          </a:p>
          <a:p>
            <a:pPr marL="0" lvl="3" indent="0">
              <a:buNone/>
            </a:pPr>
            <a:r>
              <a:rPr lang="en-US" b="1">
                <a:solidFill>
                  <a:schemeClr val="tx2"/>
                </a:solidFill>
              </a:rPr>
              <a:t>Fourth level</a:t>
            </a:r>
          </a:p>
          <a:p>
            <a:pPr marL="0" lvl="4" indent="0">
              <a:buNone/>
            </a:pPr>
            <a:r>
              <a:rPr lang="en-US" b="1">
                <a:solidFill>
                  <a:schemeClr val="tx2"/>
                </a:solidFill>
              </a:rPr>
              <a:t>Fifth level</a:t>
            </a:r>
            <a:endParaRPr lang="en-US" sz="2200"/>
          </a:p>
        </p:txBody>
      </p:sp>
      <p:graphicFrame>
        <p:nvGraphicFramePr>
          <p:cNvPr id="6" name="Table 5"/>
          <p:cNvGraphicFramePr>
            <a:graphicFrameLocks noGrp="1"/>
          </p:cNvGraphicFramePr>
          <p:nvPr userDrawn="1">
            <p:extLst>
              <p:ext uri="{D42A27DB-BD31-4B8C-83A1-F6EECF244321}">
                <p14:modId xmlns:p14="http://schemas.microsoft.com/office/powerpoint/2010/main" val="2931004067"/>
              </p:ext>
            </p:extLst>
          </p:nvPr>
        </p:nvGraphicFramePr>
        <p:xfrm>
          <a:off x="8212442" y="3091539"/>
          <a:ext cx="5612415" cy="2046516"/>
        </p:xfrm>
        <a:graphic>
          <a:graphicData uri="http://schemas.openxmlformats.org/drawingml/2006/table">
            <a:tbl>
              <a:tblPr firstRow="1" bandRow="1">
                <a:tableStyleId>{5C22544A-7EE6-4342-B048-85BDC9FD1C3A}</a:tableStyleId>
              </a:tblPr>
              <a:tblGrid>
                <a:gridCol w="1870805">
                  <a:extLst>
                    <a:ext uri="{9D8B030D-6E8A-4147-A177-3AD203B41FA5}">
                      <a16:colId xmlns:a16="http://schemas.microsoft.com/office/drawing/2014/main" val="20000"/>
                    </a:ext>
                  </a:extLst>
                </a:gridCol>
                <a:gridCol w="1870805">
                  <a:extLst>
                    <a:ext uri="{9D8B030D-6E8A-4147-A177-3AD203B41FA5}">
                      <a16:colId xmlns:a16="http://schemas.microsoft.com/office/drawing/2014/main" val="20001"/>
                    </a:ext>
                  </a:extLst>
                </a:gridCol>
                <a:gridCol w="1870805">
                  <a:extLst>
                    <a:ext uri="{9D8B030D-6E8A-4147-A177-3AD203B41FA5}">
                      <a16:colId xmlns:a16="http://schemas.microsoft.com/office/drawing/2014/main" val="20002"/>
                    </a:ext>
                  </a:extLst>
                </a:gridCol>
              </a:tblGrid>
              <a:tr h="341086">
                <a:tc>
                  <a:txBody>
                    <a:bodyPr/>
                    <a:lstStyle/>
                    <a:p>
                      <a:pPr algn="ctr"/>
                      <a:r>
                        <a:rPr lang="en-US" sz="2000" b="1">
                          <a:solidFill>
                            <a:srgbClr val="D31245"/>
                          </a:solidFill>
                        </a:rPr>
                        <a:t>a</a:t>
                      </a:r>
                    </a:p>
                  </a:txBody>
                  <a:tcPr marL="0" marR="0" marT="0" marB="0">
                    <a:lnL w="12700" cmpd="sng">
                      <a:noFill/>
                    </a:lnL>
                    <a:lnR w="12700" cap="flat" cmpd="sng" algn="ctr">
                      <a:solidFill>
                        <a:schemeClr val="bg2"/>
                      </a:solidFill>
                      <a:prstDash val="solid"/>
                      <a:round/>
                      <a:headEnd type="none" w="med" len="med"/>
                      <a:tailEnd type="none" w="med" len="med"/>
                    </a:lnR>
                    <a:lnT w="12700" cmpd="sng">
                      <a:noFill/>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b="1">
                          <a:solidFill>
                            <a:srgbClr val="D31245"/>
                          </a:solidFill>
                        </a:rPr>
                        <a:t>an</a:t>
                      </a:r>
                    </a:p>
                  </a:txBody>
                  <a:tcPr marL="0" marR="0" marT="0" marB="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mpd="sng">
                      <a:noFill/>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b="1">
                          <a:solidFill>
                            <a:srgbClr val="D31245"/>
                          </a:solidFill>
                        </a:rPr>
                        <a:t>and</a:t>
                      </a:r>
                    </a:p>
                  </a:txBody>
                  <a:tcPr marL="0" marR="0" marT="0" marB="0">
                    <a:lnL w="12700" cap="flat" cmpd="sng" algn="ctr">
                      <a:solidFill>
                        <a:schemeClr val="bg2"/>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41086">
                <a:tc>
                  <a:txBody>
                    <a:bodyPr/>
                    <a:lstStyle/>
                    <a:p>
                      <a:pPr algn="ctr"/>
                      <a:r>
                        <a:rPr lang="en-US" sz="2000" b="1">
                          <a:solidFill>
                            <a:srgbClr val="D31245"/>
                          </a:solidFill>
                        </a:rPr>
                        <a:t>at</a:t>
                      </a:r>
                    </a:p>
                  </a:txBody>
                  <a:tcPr marL="0" marR="0" marT="0" marB="0">
                    <a:lnL w="12700" cmpd="sng">
                      <a:noFill/>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b="1">
                          <a:solidFill>
                            <a:srgbClr val="D31245"/>
                          </a:solidFill>
                        </a:rPr>
                        <a:t>but</a:t>
                      </a:r>
                    </a:p>
                  </a:txBody>
                  <a:tcPr marL="0" marR="0" marT="0" marB="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b="1">
                          <a:solidFill>
                            <a:srgbClr val="D31245"/>
                          </a:solidFill>
                        </a:rPr>
                        <a:t>by</a:t>
                      </a:r>
                    </a:p>
                  </a:txBody>
                  <a:tcPr marL="0" marR="0" marT="0" marB="0">
                    <a:lnL w="12700" cap="flat" cmpd="sng" algn="ctr">
                      <a:solidFill>
                        <a:schemeClr val="bg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41086">
                <a:tc>
                  <a:txBody>
                    <a:bodyPr/>
                    <a:lstStyle/>
                    <a:p>
                      <a:pPr algn="ctr"/>
                      <a:r>
                        <a:rPr lang="en-US" sz="2000" b="1">
                          <a:solidFill>
                            <a:srgbClr val="D31245"/>
                          </a:solidFill>
                        </a:rPr>
                        <a:t>for</a:t>
                      </a:r>
                    </a:p>
                  </a:txBody>
                  <a:tcPr marL="0" marR="0" marT="0" marB="0">
                    <a:lnL w="12700" cmpd="sng">
                      <a:noFill/>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b="1">
                          <a:solidFill>
                            <a:srgbClr val="D31245"/>
                          </a:solidFill>
                        </a:rPr>
                        <a:t>in</a:t>
                      </a:r>
                    </a:p>
                  </a:txBody>
                  <a:tcPr marL="0" marR="0" marT="0" marB="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b="1">
                          <a:solidFill>
                            <a:srgbClr val="D31245"/>
                          </a:solidFill>
                        </a:rPr>
                        <a:t>nor</a:t>
                      </a:r>
                    </a:p>
                  </a:txBody>
                  <a:tcPr marL="0" marR="0" marT="0" marB="0">
                    <a:lnL w="12700" cap="flat" cmpd="sng" algn="ctr">
                      <a:solidFill>
                        <a:schemeClr val="bg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41086">
                <a:tc>
                  <a:txBody>
                    <a:bodyPr/>
                    <a:lstStyle/>
                    <a:p>
                      <a:pPr algn="ctr"/>
                      <a:r>
                        <a:rPr lang="en-US" sz="2000" b="1">
                          <a:solidFill>
                            <a:srgbClr val="D31245"/>
                          </a:solidFill>
                        </a:rPr>
                        <a:t>of</a:t>
                      </a:r>
                    </a:p>
                  </a:txBody>
                  <a:tcPr marL="0" marR="0" marT="0" marB="0">
                    <a:lnL w="12700" cmpd="sng">
                      <a:noFill/>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b="1">
                          <a:solidFill>
                            <a:srgbClr val="D31245"/>
                          </a:solidFill>
                        </a:rPr>
                        <a:t>on</a:t>
                      </a:r>
                    </a:p>
                  </a:txBody>
                  <a:tcPr marL="0" marR="0" marT="0" marB="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b="1">
                          <a:solidFill>
                            <a:srgbClr val="D31245"/>
                          </a:solidFill>
                        </a:rPr>
                        <a:t>or</a:t>
                      </a:r>
                    </a:p>
                  </a:txBody>
                  <a:tcPr marL="0" marR="0" marT="0" marB="0">
                    <a:lnL w="12700" cap="flat" cmpd="sng" algn="ctr">
                      <a:solidFill>
                        <a:schemeClr val="bg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41086">
                <a:tc>
                  <a:txBody>
                    <a:bodyPr/>
                    <a:lstStyle/>
                    <a:p>
                      <a:pPr algn="ctr"/>
                      <a:r>
                        <a:rPr lang="en-US" sz="2000" b="1">
                          <a:solidFill>
                            <a:srgbClr val="D31245"/>
                          </a:solidFill>
                        </a:rPr>
                        <a:t>so</a:t>
                      </a:r>
                    </a:p>
                  </a:txBody>
                  <a:tcPr marL="0" marR="0" marT="0" marB="0">
                    <a:lnL w="12700" cmpd="sng">
                      <a:noFill/>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b="1">
                          <a:solidFill>
                            <a:srgbClr val="D31245"/>
                          </a:solidFill>
                        </a:rPr>
                        <a:t>the</a:t>
                      </a:r>
                    </a:p>
                  </a:txBody>
                  <a:tcPr marL="0" marR="0" marT="0" marB="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b="1">
                          <a:solidFill>
                            <a:srgbClr val="D31245"/>
                          </a:solidFill>
                        </a:rPr>
                        <a:t>to</a:t>
                      </a:r>
                    </a:p>
                  </a:txBody>
                  <a:tcPr marL="0" marR="0" marT="0" marB="0">
                    <a:lnL w="12700" cap="flat" cmpd="sng" algn="ctr">
                      <a:solidFill>
                        <a:schemeClr val="bg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41086">
                <a:tc>
                  <a:txBody>
                    <a:bodyPr/>
                    <a:lstStyle/>
                    <a:p>
                      <a:pPr algn="ctr"/>
                      <a:r>
                        <a:rPr lang="en-US" sz="2000" b="1">
                          <a:solidFill>
                            <a:srgbClr val="D31245"/>
                          </a:solidFill>
                        </a:rPr>
                        <a:t>up</a:t>
                      </a:r>
                    </a:p>
                  </a:txBody>
                  <a:tcPr marL="0" marR="0" marT="0" marB="0">
                    <a:lnL w="12700" cmpd="sng">
                      <a:noFill/>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r>
                        <a:rPr lang="en-US" sz="2000" b="1">
                          <a:solidFill>
                            <a:srgbClr val="D31245"/>
                          </a:solidFill>
                        </a:rPr>
                        <a:t>yet</a:t>
                      </a:r>
                    </a:p>
                  </a:txBody>
                  <a:tcPr marL="0" marR="0" marT="0" marB="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endParaRPr lang="en-US" sz="2000" b="1">
                        <a:solidFill>
                          <a:srgbClr val="D31245"/>
                        </a:solidFill>
                      </a:endParaRPr>
                    </a:p>
                  </a:txBody>
                  <a:tcPr marL="0" marR="0" marT="0" marB="0">
                    <a:lnL w="12700" cap="flat" cmpd="sng" algn="ctr">
                      <a:solidFill>
                        <a:schemeClr val="bg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7944553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 Column 3 Line External Tombstone">
    <p:spTree>
      <p:nvGrpSpPr>
        <p:cNvPr id="1" name=""/>
        <p:cNvGrpSpPr/>
        <p:nvPr/>
      </p:nvGrpSpPr>
      <p:grpSpPr>
        <a:xfrm>
          <a:off x="0" y="0"/>
          <a:ext cx="0" cy="0"/>
          <a:chOff x="0" y="0"/>
          <a:chExt cx="0" cy="0"/>
        </a:xfrm>
      </p:grpSpPr>
      <p:grpSp>
        <p:nvGrpSpPr>
          <p:cNvPr id="5" name="Group 4"/>
          <p:cNvGrpSpPr/>
          <p:nvPr userDrawn="1"/>
        </p:nvGrpSpPr>
        <p:grpSpPr>
          <a:xfrm>
            <a:off x="0" y="6438900"/>
            <a:ext cx="14630400" cy="1790701"/>
            <a:chOff x="0" y="5686691"/>
            <a:chExt cx="8306602" cy="731521"/>
          </a:xfrm>
        </p:grpSpPr>
        <p:sp>
          <p:nvSpPr>
            <p:cNvPr id="6" name="Rectangle 5"/>
            <p:cNvSpPr/>
            <p:nvPr/>
          </p:nvSpPr>
          <p:spPr bwMode="auto">
            <a:xfrm>
              <a:off x="0" y="5686692"/>
              <a:ext cx="8306602" cy="731520"/>
            </a:xfrm>
            <a:prstGeom prst="rect">
              <a:avLst/>
            </a:prstGeom>
            <a:solidFill>
              <a:schemeClr val="tx2"/>
            </a:solidFill>
            <a:ln w="9525" cap="flat" cmpd="sng" algn="ctr">
              <a:noFill/>
              <a:prstDash val="solid"/>
              <a:round/>
              <a:headEnd type="none" w="med" len="med"/>
              <a:tailEnd type="none" w="med" len="med"/>
            </a:ln>
            <a:effectLst/>
          </p:spPr>
          <p:txBody>
            <a:bodyPr vert="horz" wrap="square" lIns="457200" tIns="0" rIns="365760" bIns="0" numCol="1" rtlCol="0" anchor="ctr" anchorCtr="0" compatLnSpc="1">
              <a:prstTxWarp prst="textNoShape">
                <a:avLst/>
              </a:prstTxWarp>
            </a:bodyPr>
            <a:lstStyle/>
            <a:p>
              <a:pPr eaLnBrk="0" fontAlgn="base" hangingPunct="0">
                <a:spcBef>
                  <a:spcPct val="0"/>
                </a:spcBef>
                <a:spcAft>
                  <a:spcPct val="0"/>
                </a:spcAft>
              </a:pPr>
              <a:endParaRPr lang="en-US" b="1">
                <a:solidFill>
                  <a:srgbClr val="FFFFFF"/>
                </a:solidFill>
              </a:endParaRPr>
            </a:p>
          </p:txBody>
        </p:sp>
        <p:cxnSp>
          <p:nvCxnSpPr>
            <p:cNvPr id="7" name="Straight Connector 6"/>
            <p:cNvCxnSpPr/>
            <p:nvPr/>
          </p:nvCxnSpPr>
          <p:spPr bwMode="auto">
            <a:xfrm>
              <a:off x="0" y="5686691"/>
              <a:ext cx="8306602" cy="0"/>
            </a:xfrm>
            <a:prstGeom prst="line">
              <a:avLst/>
            </a:prstGeom>
            <a:solidFill>
              <a:schemeClr val="accent1"/>
            </a:solidFill>
            <a:ln w="57150" cap="flat" cmpd="sng" algn="ctr">
              <a:solidFill>
                <a:schemeClr val="accent3"/>
              </a:solidFill>
              <a:prstDash val="solid"/>
              <a:miter lim="800000"/>
              <a:headEnd type="none" w="med" len="med"/>
              <a:tailEnd type="none" w="med" len="med"/>
            </a:ln>
            <a:effectLst/>
          </p:spPr>
        </p:cxnSp>
      </p:grpSp>
      <p:sp>
        <p:nvSpPr>
          <p:cNvPr id="2" name="Title 1"/>
          <p:cNvSpPr>
            <a:spLocks noGrp="1"/>
          </p:cNvSpPr>
          <p:nvPr>
            <p:ph type="title"/>
          </p:nvPr>
        </p:nvSpPr>
        <p:spPr/>
        <p:txBody>
          <a:bodyPr/>
          <a:lstStyle/>
          <a:p>
            <a:r>
              <a:rPr lang="en-US"/>
              <a:t>Click to edit Master title style</a:t>
            </a:r>
          </a:p>
        </p:txBody>
      </p:sp>
      <p:sp>
        <p:nvSpPr>
          <p:cNvPr id="8" name="Content Placeholder 2"/>
          <p:cNvSpPr>
            <a:spLocks noGrp="1"/>
          </p:cNvSpPr>
          <p:nvPr>
            <p:ph idx="1"/>
          </p:nvPr>
        </p:nvSpPr>
        <p:spPr>
          <a:xfrm>
            <a:off x="503237" y="1587501"/>
            <a:ext cx="13623926" cy="4572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ext Placeholder 9"/>
          <p:cNvSpPr>
            <a:spLocks noGrp="1"/>
          </p:cNvSpPr>
          <p:nvPr>
            <p:ph type="body" sz="quarter" idx="12"/>
          </p:nvPr>
        </p:nvSpPr>
        <p:spPr>
          <a:xfrm>
            <a:off x="503238" y="6667500"/>
            <a:ext cx="13623925" cy="1192213"/>
          </a:xfrm>
        </p:spPr>
        <p:txBody>
          <a:bodyPr>
            <a:noAutofit/>
          </a:bodyPr>
          <a:lstStyle>
            <a:lvl1pPr marL="0" indent="0" algn="ctr">
              <a:buNone/>
              <a:defRPr b="1">
                <a:solidFill>
                  <a:schemeClr val="bg1"/>
                </a:solidFill>
              </a:defRPr>
            </a:lvl1pPr>
          </a:lstStyle>
          <a:p>
            <a:pPr lvl="0"/>
            <a:r>
              <a:rPr lang="en-US"/>
              <a:t>Edit Master text styles</a:t>
            </a:r>
          </a:p>
        </p:txBody>
      </p:sp>
      <p:sp>
        <p:nvSpPr>
          <p:cNvPr id="11" name="Footer Placeholder 15"/>
          <p:cNvSpPr txBox="1">
            <a:spLocks/>
          </p:cNvSpPr>
          <p:nvPr userDrawn="1"/>
        </p:nvSpPr>
        <p:spPr>
          <a:xfrm>
            <a:off x="294624" y="7932420"/>
            <a:ext cx="1209643" cy="246645"/>
          </a:xfrm>
          <a:prstGeom prst="rect">
            <a:avLst/>
          </a:prstGeom>
        </p:spPr>
        <p:txBody>
          <a:bodyPr vert="horz" lIns="91440" tIns="45720" rIns="91440" bIns="45720" rtlCol="0" anchor="t" anchorCtr="0">
            <a:normAutofit/>
          </a:bodyPr>
          <a:lstStyle>
            <a:defPPr>
              <a:defRPr lang="en-US"/>
            </a:defPPr>
            <a:lvl1pPr marL="0" algn="l" defTabSz="914400" rtl="0" eaLnBrk="0" fontAlgn="base" latinLnBrk="0" hangingPunct="0">
              <a:spcBef>
                <a:spcPct val="0"/>
              </a:spcBef>
              <a:spcAft>
                <a:spcPct val="0"/>
              </a:spcAft>
              <a:defRPr lang="en-US" sz="800" kern="1200" dirty="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solidFill>
                  <a:schemeClr val="bg1"/>
                </a:solidFill>
              </a:rPr>
              <a:t>Emerson Confidential</a:t>
            </a:r>
          </a:p>
        </p:txBody>
      </p:sp>
      <p:sp>
        <p:nvSpPr>
          <p:cNvPr id="12" name="Slide Number Placeholder 5"/>
          <p:cNvSpPr txBox="1">
            <a:spLocks/>
          </p:cNvSpPr>
          <p:nvPr userDrawn="1"/>
        </p:nvSpPr>
        <p:spPr>
          <a:xfrm>
            <a:off x="13842524" y="7973325"/>
            <a:ext cx="569278" cy="205740"/>
          </a:xfrm>
          <a:prstGeom prst="rect">
            <a:avLst/>
          </a:prstGeom>
        </p:spPr>
        <p:txBody>
          <a:bodyPr vert="horz" lIns="64008" tIns="32004" rIns="64008" bIns="32004" rtlCol="0" anchor="ctr"/>
          <a:lstStyle>
            <a:defPPr>
              <a:defRPr lang="en-US"/>
            </a:defPPr>
            <a:lvl1pPr marL="0" algn="r" defTabSz="914400" rtl="0" eaLnBrk="1" latinLnBrk="0" hangingPunct="1">
              <a:defRPr sz="7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3618E82-2635-4133-8350-4252D6B2AEF7}" type="slidenum">
              <a:rPr lang="en-US" smtClean="0">
                <a:solidFill>
                  <a:schemeClr val="bg1"/>
                </a:solidFill>
              </a:rPr>
              <a:pPr/>
              <a:t>‹#›</a:t>
            </a:fld>
            <a:endParaRPr lang="en-US">
              <a:solidFill>
                <a:schemeClr val="bg1"/>
              </a:solidFill>
            </a:endParaRPr>
          </a:p>
        </p:txBody>
      </p:sp>
    </p:spTree>
    <p:extLst>
      <p:ext uri="{BB962C8B-B14F-4D97-AF65-F5344CB8AC3E}">
        <p14:creationId xmlns:p14="http://schemas.microsoft.com/office/powerpoint/2010/main" val="128192254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Timeline Table to Copy/Paste</a:t>
            </a:r>
          </a:p>
        </p:txBody>
      </p:sp>
      <p:graphicFrame>
        <p:nvGraphicFramePr>
          <p:cNvPr id="5" name="Content Placeholder 4"/>
          <p:cNvGraphicFramePr>
            <a:graphicFrameLocks/>
          </p:cNvGraphicFramePr>
          <p:nvPr userDrawn="1">
            <p:extLst>
              <p:ext uri="{D42A27DB-BD31-4B8C-83A1-F6EECF244321}">
                <p14:modId xmlns:p14="http://schemas.microsoft.com/office/powerpoint/2010/main" val="3935986793"/>
              </p:ext>
            </p:extLst>
          </p:nvPr>
        </p:nvGraphicFramePr>
        <p:xfrm>
          <a:off x="503237" y="2668987"/>
          <a:ext cx="13623924" cy="3916025"/>
        </p:xfrm>
        <a:graphic>
          <a:graphicData uri="http://schemas.openxmlformats.org/drawingml/2006/table">
            <a:tbl>
              <a:tblPr firstRow="1" bandRow="1">
                <a:tableStyleId>{5C22544A-7EE6-4342-B048-85BDC9FD1C3A}</a:tableStyleId>
              </a:tblPr>
              <a:tblGrid>
                <a:gridCol w="3405981">
                  <a:extLst>
                    <a:ext uri="{9D8B030D-6E8A-4147-A177-3AD203B41FA5}">
                      <a16:colId xmlns:a16="http://schemas.microsoft.com/office/drawing/2014/main" val="20000"/>
                    </a:ext>
                  </a:extLst>
                </a:gridCol>
                <a:gridCol w="3405981">
                  <a:extLst>
                    <a:ext uri="{9D8B030D-6E8A-4147-A177-3AD203B41FA5}">
                      <a16:colId xmlns:a16="http://schemas.microsoft.com/office/drawing/2014/main" val="20001"/>
                    </a:ext>
                  </a:extLst>
                </a:gridCol>
                <a:gridCol w="3405981">
                  <a:extLst>
                    <a:ext uri="{9D8B030D-6E8A-4147-A177-3AD203B41FA5}">
                      <a16:colId xmlns:a16="http://schemas.microsoft.com/office/drawing/2014/main" val="20002"/>
                    </a:ext>
                  </a:extLst>
                </a:gridCol>
                <a:gridCol w="3405981">
                  <a:extLst>
                    <a:ext uri="{9D8B030D-6E8A-4147-A177-3AD203B41FA5}">
                      <a16:colId xmlns:a16="http://schemas.microsoft.com/office/drawing/2014/main" val="20003"/>
                    </a:ext>
                  </a:extLst>
                </a:gridCol>
              </a:tblGrid>
              <a:tr h="1700120">
                <a:tc>
                  <a:txBody>
                    <a:bodyPr/>
                    <a:lstStyle/>
                    <a:p>
                      <a:r>
                        <a:rPr lang="en-US" sz="2000" b="0">
                          <a:solidFill>
                            <a:schemeClr val="tx1"/>
                          </a:solidFill>
                        </a:rPr>
                        <a:t>Lorem ipsum dolor sit amet, labitur qualisque mea ad.</a:t>
                      </a:r>
                      <a:r>
                        <a:rPr lang="en-US" sz="2000" b="0" baseline="0">
                          <a:solidFill>
                            <a:schemeClr val="tx1"/>
                          </a:solidFill>
                        </a:rPr>
                        <a:t> </a:t>
                      </a:r>
                      <a:endParaRPr lang="en-US" sz="2000" b="0">
                        <a:solidFill>
                          <a:schemeClr val="tx1"/>
                        </a:solidFill>
                      </a:endParaRPr>
                    </a:p>
                  </a:txBody>
                  <a:tcPr marL="137160" marR="13716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algn="l" defTabSz="1463040" rtl="0" eaLnBrk="1" latinLnBrk="0" hangingPunct="1"/>
                      <a:r>
                        <a:rPr lang="en-US" sz="2000" b="0" kern="1200">
                          <a:solidFill>
                            <a:schemeClr val="tx1"/>
                          </a:solidFill>
                          <a:latin typeface="+mn-lt"/>
                          <a:ea typeface="+mn-ea"/>
                          <a:cs typeface="+mn-cs"/>
                        </a:rPr>
                        <a:t>Nominavi comprehnsa in mea, persius amet corpora concludatuque eos ad. </a:t>
                      </a:r>
                    </a:p>
                  </a:txBody>
                  <a:tcPr marL="137160" marR="13716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indent="0" algn="l" defTabSz="1463040" rtl="0" eaLnBrk="1" fontAlgn="auto" latinLnBrk="0" hangingPunct="1">
                        <a:lnSpc>
                          <a:spcPct val="100000"/>
                        </a:lnSpc>
                        <a:spcBef>
                          <a:spcPts val="0"/>
                        </a:spcBef>
                        <a:spcAft>
                          <a:spcPts val="0"/>
                        </a:spcAft>
                        <a:buClrTx/>
                        <a:buSzTx/>
                        <a:buFontTx/>
                        <a:buNone/>
                        <a:tabLst/>
                        <a:defRPr/>
                      </a:pPr>
                      <a:r>
                        <a:rPr lang="en-US" sz="2000" b="0" kern="1200">
                          <a:solidFill>
                            <a:schemeClr val="tx1"/>
                          </a:solidFill>
                          <a:latin typeface="+mn-lt"/>
                          <a:ea typeface="+mn-ea"/>
                          <a:cs typeface="+mn-cs"/>
                        </a:rPr>
                        <a:t>Lorem ipsum dolor sit amet, labitur qualisque mea ad. </a:t>
                      </a:r>
                    </a:p>
                  </a:txBody>
                  <a:tcPr marL="137160" marR="13716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indent="0" algn="l" defTabSz="1463040" rtl="0" eaLnBrk="1" fontAlgn="auto" latinLnBrk="0" hangingPunct="1">
                        <a:lnSpc>
                          <a:spcPct val="100000"/>
                        </a:lnSpc>
                        <a:spcBef>
                          <a:spcPts val="0"/>
                        </a:spcBef>
                        <a:spcAft>
                          <a:spcPts val="0"/>
                        </a:spcAft>
                        <a:buClrTx/>
                        <a:buSzTx/>
                        <a:buFontTx/>
                        <a:buNone/>
                        <a:tabLst/>
                        <a:defRPr/>
                      </a:pPr>
                      <a:r>
                        <a:rPr lang="en-US" sz="2000" b="0" kern="1200">
                          <a:solidFill>
                            <a:schemeClr val="tx1"/>
                          </a:solidFill>
                          <a:latin typeface="+mn-lt"/>
                          <a:ea typeface="+mn-ea"/>
                          <a:cs typeface="+mn-cs"/>
                        </a:rPr>
                        <a:t>Nominavi comprehnsa in mea, persius amet corpora concludatuque eos ad. </a:t>
                      </a:r>
                    </a:p>
                  </a:txBody>
                  <a:tcPr marL="137160" marR="137160">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96260">
                <a:tc>
                  <a:txBody>
                    <a:bodyPr/>
                    <a:lstStyle/>
                    <a:p>
                      <a:pPr algn="ctr"/>
                      <a:r>
                        <a:rPr lang="en-US" sz="2800" b="1">
                          <a:solidFill>
                            <a:schemeClr val="bg1"/>
                          </a:solidFill>
                        </a:rPr>
                        <a:t>2014</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accent1"/>
                    </a:solidFill>
                  </a:tcPr>
                </a:tc>
                <a:tc>
                  <a:txBody>
                    <a:bodyPr/>
                    <a:lstStyle/>
                    <a:p>
                      <a:pPr algn="ctr"/>
                      <a:r>
                        <a:rPr lang="en-US" sz="2800" b="1">
                          <a:solidFill>
                            <a:schemeClr val="bg1"/>
                          </a:solidFill>
                        </a:rPr>
                        <a:t>2015</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accent2"/>
                    </a:solidFill>
                  </a:tcPr>
                </a:tc>
                <a:tc>
                  <a:txBody>
                    <a:bodyPr/>
                    <a:lstStyle/>
                    <a:p>
                      <a:pPr algn="ctr"/>
                      <a:r>
                        <a:rPr lang="en-US" sz="2800" b="1">
                          <a:solidFill>
                            <a:schemeClr val="bg1"/>
                          </a:solidFill>
                        </a:rPr>
                        <a:t>2016</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accent3"/>
                    </a:solidFill>
                  </a:tcPr>
                </a:tc>
                <a:tc>
                  <a:txBody>
                    <a:bodyPr/>
                    <a:lstStyle/>
                    <a:p>
                      <a:pPr algn="ctr"/>
                      <a:r>
                        <a:rPr lang="en-US" sz="2800" b="1">
                          <a:solidFill>
                            <a:schemeClr val="bg1"/>
                          </a:solidFill>
                        </a:rPr>
                        <a:t>2017</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accent4"/>
                    </a:solidFill>
                  </a:tcPr>
                </a:tc>
                <a:extLst>
                  <a:ext uri="{0D108BD9-81ED-4DB2-BD59-A6C34878D82A}">
                    <a16:rowId xmlns:a16="http://schemas.microsoft.com/office/drawing/2014/main" val="10001"/>
                  </a:ext>
                </a:extLst>
              </a:tr>
              <a:tr h="1697745">
                <a:tc>
                  <a:txBody>
                    <a:bodyPr/>
                    <a:lstStyle/>
                    <a:p>
                      <a:pPr marL="0" marR="0" indent="0" algn="l" defTabSz="1463040" rtl="0" eaLnBrk="1" fontAlgn="auto" latinLnBrk="0" hangingPunct="1">
                        <a:lnSpc>
                          <a:spcPct val="100000"/>
                        </a:lnSpc>
                        <a:spcBef>
                          <a:spcPts val="0"/>
                        </a:spcBef>
                        <a:spcAft>
                          <a:spcPts val="0"/>
                        </a:spcAft>
                        <a:buClrTx/>
                        <a:buSzTx/>
                        <a:buFontTx/>
                        <a:buNone/>
                        <a:tabLst/>
                        <a:defRPr/>
                      </a:pPr>
                      <a:r>
                        <a:rPr lang="en-US" sz="2000" b="0" kern="1200">
                          <a:solidFill>
                            <a:schemeClr val="tx1"/>
                          </a:solidFill>
                          <a:latin typeface="+mn-lt"/>
                          <a:ea typeface="+mn-ea"/>
                          <a:cs typeface="+mn-cs"/>
                        </a:rPr>
                        <a:t>Nominavi comprehnsa in mea, persius amet corpora concludatuque eos ad. </a:t>
                      </a:r>
                    </a:p>
                  </a:txBody>
                  <a:tcPr marL="137160" marR="13716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1463040" rtl="0" eaLnBrk="1" fontAlgn="auto" latinLnBrk="0" hangingPunct="1">
                        <a:lnSpc>
                          <a:spcPct val="100000"/>
                        </a:lnSpc>
                        <a:spcBef>
                          <a:spcPts val="0"/>
                        </a:spcBef>
                        <a:spcAft>
                          <a:spcPts val="0"/>
                        </a:spcAft>
                        <a:buClrTx/>
                        <a:buSzTx/>
                        <a:buFontTx/>
                        <a:buNone/>
                        <a:tabLst/>
                        <a:defRPr/>
                      </a:pPr>
                      <a:r>
                        <a:rPr lang="en-US" sz="2000" b="0" kern="1200">
                          <a:solidFill>
                            <a:schemeClr val="tx1"/>
                          </a:solidFill>
                          <a:latin typeface="+mn-lt"/>
                          <a:ea typeface="+mn-ea"/>
                          <a:cs typeface="+mn-cs"/>
                        </a:rPr>
                        <a:t>Lorem ipsum dolor sit amet, labitur qualisque mea ad. </a:t>
                      </a:r>
                    </a:p>
                  </a:txBody>
                  <a:tcPr marL="137160" marR="13716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1463040" rtl="0" eaLnBrk="1" fontAlgn="auto" latinLnBrk="0" hangingPunct="1">
                        <a:lnSpc>
                          <a:spcPct val="100000"/>
                        </a:lnSpc>
                        <a:spcBef>
                          <a:spcPts val="0"/>
                        </a:spcBef>
                        <a:spcAft>
                          <a:spcPts val="0"/>
                        </a:spcAft>
                        <a:buClrTx/>
                        <a:buSzTx/>
                        <a:buFontTx/>
                        <a:buNone/>
                        <a:tabLst/>
                        <a:defRPr/>
                      </a:pPr>
                      <a:r>
                        <a:rPr lang="en-US" sz="2000" b="0" kern="1200">
                          <a:solidFill>
                            <a:schemeClr val="tx1"/>
                          </a:solidFill>
                          <a:latin typeface="+mn-lt"/>
                          <a:ea typeface="+mn-ea"/>
                          <a:cs typeface="+mn-cs"/>
                        </a:rPr>
                        <a:t>Nominavi comprehnsa in mea, persius amet corpora concludatuque eos ad. </a:t>
                      </a:r>
                    </a:p>
                  </a:txBody>
                  <a:tcPr marL="137160" marR="13716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1463040" rtl="0" eaLnBrk="1" fontAlgn="auto" latinLnBrk="0" hangingPunct="1">
                        <a:lnSpc>
                          <a:spcPct val="100000"/>
                        </a:lnSpc>
                        <a:spcBef>
                          <a:spcPts val="0"/>
                        </a:spcBef>
                        <a:spcAft>
                          <a:spcPts val="0"/>
                        </a:spcAft>
                        <a:buClrTx/>
                        <a:buSzTx/>
                        <a:buFontTx/>
                        <a:buNone/>
                        <a:tabLst/>
                        <a:defRPr/>
                      </a:pPr>
                      <a:r>
                        <a:rPr lang="en-US" sz="2000" b="0" kern="1200">
                          <a:solidFill>
                            <a:schemeClr val="tx1"/>
                          </a:solidFill>
                          <a:latin typeface="+mn-lt"/>
                          <a:ea typeface="+mn-ea"/>
                          <a:cs typeface="+mn-cs"/>
                        </a:rPr>
                        <a:t>Lorem ipsum dolor sit amet, labitur qualisque mea ad. </a:t>
                      </a:r>
                    </a:p>
                  </a:txBody>
                  <a:tcPr marL="137160" marR="13716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cxnSp>
        <p:nvCxnSpPr>
          <p:cNvPr id="6" name="Straight Connector 5"/>
          <p:cNvCxnSpPr/>
          <p:nvPr userDrawn="1"/>
        </p:nvCxnSpPr>
        <p:spPr bwMode="auto">
          <a:xfrm>
            <a:off x="1533492" y="3519283"/>
            <a:ext cx="0" cy="950614"/>
          </a:xfrm>
          <a:prstGeom prst="line">
            <a:avLst/>
          </a:prstGeom>
          <a:solidFill>
            <a:schemeClr val="accent1"/>
          </a:solidFill>
          <a:ln w="19050" cap="flat" cmpd="sng" algn="ctr">
            <a:solidFill>
              <a:schemeClr val="accent1"/>
            </a:solidFill>
            <a:prstDash val="solid"/>
            <a:round/>
            <a:headEnd type="oval" w="med" len="med"/>
            <a:tailEnd type="none" w="med" len="med"/>
          </a:ln>
          <a:effectLst/>
        </p:spPr>
      </p:cxnSp>
      <p:cxnSp>
        <p:nvCxnSpPr>
          <p:cNvPr id="7" name="Straight Connector 6"/>
          <p:cNvCxnSpPr/>
          <p:nvPr userDrawn="1"/>
        </p:nvCxnSpPr>
        <p:spPr bwMode="auto">
          <a:xfrm>
            <a:off x="5090875" y="3799940"/>
            <a:ext cx="0" cy="669957"/>
          </a:xfrm>
          <a:prstGeom prst="line">
            <a:avLst/>
          </a:prstGeom>
          <a:solidFill>
            <a:schemeClr val="accent1"/>
          </a:solidFill>
          <a:ln w="19050" cap="flat" cmpd="sng" algn="ctr">
            <a:solidFill>
              <a:schemeClr val="accent2"/>
            </a:solidFill>
            <a:prstDash val="solid"/>
            <a:round/>
            <a:headEnd type="oval" w="med" len="med"/>
            <a:tailEnd type="none" w="med" len="med"/>
          </a:ln>
          <a:effectLst/>
        </p:spPr>
      </p:cxnSp>
      <p:cxnSp>
        <p:nvCxnSpPr>
          <p:cNvPr id="8" name="Straight Connector 7"/>
          <p:cNvCxnSpPr/>
          <p:nvPr userDrawn="1"/>
        </p:nvCxnSpPr>
        <p:spPr bwMode="auto">
          <a:xfrm>
            <a:off x="7902228" y="3519283"/>
            <a:ext cx="0" cy="950614"/>
          </a:xfrm>
          <a:prstGeom prst="line">
            <a:avLst/>
          </a:prstGeom>
          <a:solidFill>
            <a:schemeClr val="accent1"/>
          </a:solidFill>
          <a:ln w="19050" cap="flat" cmpd="sng" algn="ctr">
            <a:solidFill>
              <a:schemeClr val="accent3"/>
            </a:solidFill>
            <a:prstDash val="solid"/>
            <a:round/>
            <a:headEnd type="oval" w="med" len="med"/>
            <a:tailEnd type="none" w="med" len="med"/>
          </a:ln>
          <a:effectLst/>
        </p:spPr>
      </p:cxnSp>
      <p:cxnSp>
        <p:nvCxnSpPr>
          <p:cNvPr id="9" name="Straight Connector 8"/>
          <p:cNvCxnSpPr/>
          <p:nvPr userDrawn="1"/>
        </p:nvCxnSpPr>
        <p:spPr bwMode="auto">
          <a:xfrm>
            <a:off x="11361784" y="3799940"/>
            <a:ext cx="0" cy="669957"/>
          </a:xfrm>
          <a:prstGeom prst="line">
            <a:avLst/>
          </a:prstGeom>
          <a:solidFill>
            <a:schemeClr val="accent1"/>
          </a:solidFill>
          <a:ln w="19050" cap="flat" cmpd="sng" algn="ctr">
            <a:solidFill>
              <a:schemeClr val="accent4"/>
            </a:solidFill>
            <a:prstDash val="solid"/>
            <a:round/>
            <a:headEnd type="oval" w="med" len="med"/>
            <a:tailEnd type="none" w="med" len="med"/>
          </a:ln>
          <a:effectLst/>
        </p:spPr>
      </p:cxnSp>
      <p:cxnSp>
        <p:nvCxnSpPr>
          <p:cNvPr id="10" name="Straight Connector 9"/>
          <p:cNvCxnSpPr/>
          <p:nvPr userDrawn="1"/>
        </p:nvCxnSpPr>
        <p:spPr bwMode="auto">
          <a:xfrm>
            <a:off x="2893649" y="4876800"/>
            <a:ext cx="0" cy="697117"/>
          </a:xfrm>
          <a:prstGeom prst="line">
            <a:avLst/>
          </a:prstGeom>
          <a:solidFill>
            <a:schemeClr val="accent1"/>
          </a:solidFill>
          <a:ln w="19050" cap="flat" cmpd="sng" algn="ctr">
            <a:solidFill>
              <a:schemeClr val="accent1"/>
            </a:solidFill>
            <a:prstDash val="solid"/>
            <a:round/>
            <a:headEnd type="none" w="med" len="med"/>
            <a:tailEnd type="oval" w="med" len="med"/>
          </a:ln>
          <a:effectLst/>
        </p:spPr>
      </p:cxnSp>
      <p:cxnSp>
        <p:nvCxnSpPr>
          <p:cNvPr id="11" name="Straight Connector 10"/>
          <p:cNvCxnSpPr/>
          <p:nvPr userDrawn="1"/>
        </p:nvCxnSpPr>
        <p:spPr bwMode="auto">
          <a:xfrm>
            <a:off x="9903044" y="4876800"/>
            <a:ext cx="0" cy="697117"/>
          </a:xfrm>
          <a:prstGeom prst="line">
            <a:avLst/>
          </a:prstGeom>
          <a:solidFill>
            <a:schemeClr val="accent1"/>
          </a:solidFill>
          <a:ln w="19050" cap="flat" cmpd="sng" algn="ctr">
            <a:solidFill>
              <a:schemeClr val="accent3"/>
            </a:solidFill>
            <a:prstDash val="solid"/>
            <a:round/>
            <a:headEnd type="none" w="med" len="med"/>
            <a:tailEnd type="oval" w="med" len="med"/>
          </a:ln>
          <a:effectLst/>
        </p:spPr>
      </p:cxnSp>
      <p:cxnSp>
        <p:nvCxnSpPr>
          <p:cNvPr id="12" name="Straight Connector 11"/>
          <p:cNvCxnSpPr/>
          <p:nvPr userDrawn="1"/>
        </p:nvCxnSpPr>
        <p:spPr bwMode="auto">
          <a:xfrm>
            <a:off x="6400232" y="4686677"/>
            <a:ext cx="0" cy="887240"/>
          </a:xfrm>
          <a:prstGeom prst="line">
            <a:avLst/>
          </a:prstGeom>
          <a:solidFill>
            <a:schemeClr val="accent1"/>
          </a:solidFill>
          <a:ln w="19050" cap="flat" cmpd="sng" algn="ctr">
            <a:solidFill>
              <a:schemeClr val="accent2"/>
            </a:solidFill>
            <a:prstDash val="solid"/>
            <a:round/>
            <a:headEnd type="none" w="med" len="med"/>
            <a:tailEnd type="oval" w="med" len="med"/>
          </a:ln>
          <a:effectLst/>
        </p:spPr>
      </p:cxnSp>
      <p:cxnSp>
        <p:nvCxnSpPr>
          <p:cNvPr id="13" name="Straight Connector 12"/>
          <p:cNvCxnSpPr/>
          <p:nvPr userDrawn="1"/>
        </p:nvCxnSpPr>
        <p:spPr bwMode="auto">
          <a:xfrm>
            <a:off x="13313807" y="4686677"/>
            <a:ext cx="0" cy="887240"/>
          </a:xfrm>
          <a:prstGeom prst="line">
            <a:avLst/>
          </a:prstGeom>
          <a:solidFill>
            <a:schemeClr val="accent1"/>
          </a:solidFill>
          <a:ln w="19050" cap="flat" cmpd="sng" algn="ctr">
            <a:solidFill>
              <a:schemeClr val="accent4"/>
            </a:solidFill>
            <a:prstDash val="solid"/>
            <a:round/>
            <a:headEnd type="none" w="med" len="med"/>
            <a:tailEnd type="oval" w="med" len="med"/>
          </a:ln>
          <a:effectLst/>
        </p:spPr>
      </p:cxnSp>
    </p:spTree>
    <p:extLst>
      <p:ext uri="{BB962C8B-B14F-4D97-AF65-F5344CB8AC3E}">
        <p14:creationId xmlns:p14="http://schemas.microsoft.com/office/powerpoint/2010/main" val="3979024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able/Agenda">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Table/Agenda Sample to Copy/Paste</a:t>
            </a:r>
          </a:p>
        </p:txBody>
      </p:sp>
      <p:graphicFrame>
        <p:nvGraphicFramePr>
          <p:cNvPr id="5" name="Content Placeholder 4"/>
          <p:cNvGraphicFramePr>
            <a:graphicFrameLocks/>
          </p:cNvGraphicFramePr>
          <p:nvPr userDrawn="1">
            <p:extLst>
              <p:ext uri="{D42A27DB-BD31-4B8C-83A1-F6EECF244321}">
                <p14:modId xmlns:p14="http://schemas.microsoft.com/office/powerpoint/2010/main" val="581099703"/>
              </p:ext>
            </p:extLst>
          </p:nvPr>
        </p:nvGraphicFramePr>
        <p:xfrm>
          <a:off x="0" y="1704975"/>
          <a:ext cx="14127164" cy="5513389"/>
        </p:xfrm>
        <a:graphic>
          <a:graphicData uri="http://schemas.openxmlformats.org/drawingml/2006/table">
            <a:tbl>
              <a:tblPr firstRow="1" bandRow="1">
                <a:tableStyleId>{5C22544A-7EE6-4342-B048-85BDC9FD1C3A}</a:tableStyleId>
              </a:tblPr>
              <a:tblGrid>
                <a:gridCol w="4321629">
                  <a:extLst>
                    <a:ext uri="{9D8B030D-6E8A-4147-A177-3AD203B41FA5}">
                      <a16:colId xmlns:a16="http://schemas.microsoft.com/office/drawing/2014/main" val="20000"/>
                    </a:ext>
                  </a:extLst>
                </a:gridCol>
                <a:gridCol w="9805535">
                  <a:extLst>
                    <a:ext uri="{9D8B030D-6E8A-4147-A177-3AD203B41FA5}">
                      <a16:colId xmlns:a16="http://schemas.microsoft.com/office/drawing/2014/main" val="20001"/>
                    </a:ext>
                  </a:extLst>
                </a:gridCol>
              </a:tblGrid>
              <a:tr h="787627">
                <a:tc>
                  <a:txBody>
                    <a:bodyPr/>
                    <a:lstStyle/>
                    <a:p>
                      <a:pPr marL="0" marR="0" indent="0" algn="r" defTabSz="1463040" rtl="0" eaLnBrk="1" fontAlgn="auto" latinLnBrk="0" hangingPunct="1">
                        <a:lnSpc>
                          <a:spcPct val="100000"/>
                        </a:lnSpc>
                        <a:spcBef>
                          <a:spcPts val="0"/>
                        </a:spcBef>
                        <a:spcAft>
                          <a:spcPts val="0"/>
                        </a:spcAft>
                        <a:buClrTx/>
                        <a:buSzTx/>
                        <a:buFontTx/>
                        <a:buNone/>
                        <a:tabLst/>
                        <a:defRPr/>
                      </a:pPr>
                      <a:r>
                        <a:rPr lang="en-US" sz="2400" b="1">
                          <a:solidFill>
                            <a:schemeClr val="tx1"/>
                          </a:solidFill>
                        </a:rPr>
                        <a:t>Presenter</a:t>
                      </a:r>
                      <a:r>
                        <a:rPr lang="en-US" sz="2400" b="1" baseline="0">
                          <a:solidFill>
                            <a:schemeClr val="tx1"/>
                          </a:solidFill>
                        </a:rPr>
                        <a:t> Name</a:t>
                      </a:r>
                      <a:endParaRPr lang="en-US" sz="2400" b="1">
                        <a:solidFill>
                          <a:schemeClr val="tx1"/>
                        </a:solidFill>
                      </a:endParaRPr>
                    </a:p>
                  </a:txBody>
                  <a:tcPr marR="228600" anchor="ctr">
                    <a:lnR w="76200" cap="flat" cmpd="sng" algn="ctr">
                      <a:solidFill>
                        <a:schemeClr val="tx2"/>
                      </a:solidFill>
                      <a:prstDash val="solid"/>
                      <a:round/>
                      <a:headEnd type="none" w="med" len="med"/>
                      <a:tailEnd type="none" w="med" len="med"/>
                    </a:lnR>
                    <a:lnB w="9525"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l" defTabSz="1463040" rtl="0" eaLnBrk="1" fontAlgn="auto" latinLnBrk="0" hangingPunct="1">
                        <a:lnSpc>
                          <a:spcPct val="100000"/>
                        </a:lnSpc>
                        <a:spcBef>
                          <a:spcPts val="0"/>
                        </a:spcBef>
                        <a:spcAft>
                          <a:spcPts val="0"/>
                        </a:spcAft>
                        <a:buClrTx/>
                        <a:buSzTx/>
                        <a:buFontTx/>
                        <a:buNone/>
                        <a:tabLst/>
                        <a:defRPr/>
                      </a:pPr>
                      <a:r>
                        <a:rPr kumimoji="0" lang="en-US" sz="2600" b="0" i="0" u="none" strike="noStrike" kern="1200" cap="none" spc="0" normalizeH="0" baseline="0" noProof="0">
                          <a:ln>
                            <a:noFill/>
                          </a:ln>
                          <a:solidFill>
                            <a:srgbClr val="3F4040"/>
                          </a:solidFill>
                          <a:effectLst/>
                          <a:uLnTx/>
                          <a:uFillTx/>
                          <a:latin typeface="+mn-lt"/>
                          <a:ea typeface="+mn-ea"/>
                          <a:cs typeface="+mn-cs"/>
                        </a:rPr>
                        <a:t>Section Title</a:t>
                      </a:r>
                    </a:p>
                  </a:txBody>
                  <a:tcPr marL="228600" anchor="ctr">
                    <a:lnL w="76200" cap="flat" cmpd="sng" algn="ctr">
                      <a:solidFill>
                        <a:schemeClr val="tx2"/>
                      </a:solidFill>
                      <a:prstDash val="solid"/>
                      <a:round/>
                      <a:headEnd type="none" w="med" len="med"/>
                      <a:tailEnd type="none" w="med" len="med"/>
                    </a:lnL>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0000"/>
                  </a:ext>
                </a:extLst>
              </a:tr>
              <a:tr h="787627">
                <a:tc>
                  <a:txBody>
                    <a:bodyPr/>
                    <a:lstStyle/>
                    <a:p>
                      <a:pPr marL="0" marR="0" indent="0" algn="r" defTabSz="1463040" rtl="0" eaLnBrk="1" fontAlgn="auto" latinLnBrk="0" hangingPunct="1">
                        <a:lnSpc>
                          <a:spcPct val="100000"/>
                        </a:lnSpc>
                        <a:spcBef>
                          <a:spcPts val="0"/>
                        </a:spcBef>
                        <a:spcAft>
                          <a:spcPts val="0"/>
                        </a:spcAft>
                        <a:buClrTx/>
                        <a:buSzTx/>
                        <a:buFontTx/>
                        <a:buNone/>
                        <a:tabLst/>
                        <a:defRPr/>
                      </a:pPr>
                      <a:r>
                        <a:rPr lang="en-US" sz="2400" b="1">
                          <a:solidFill>
                            <a:schemeClr val="tx1"/>
                          </a:solidFill>
                        </a:rPr>
                        <a:t>Presenter</a:t>
                      </a:r>
                      <a:r>
                        <a:rPr lang="en-US" sz="2400" b="1" baseline="0">
                          <a:solidFill>
                            <a:schemeClr val="tx1"/>
                          </a:solidFill>
                        </a:rPr>
                        <a:t> Name</a:t>
                      </a:r>
                      <a:endParaRPr lang="en-US" sz="2400" b="1">
                        <a:solidFill>
                          <a:schemeClr val="tx1"/>
                        </a:solidFill>
                      </a:endParaRPr>
                    </a:p>
                  </a:txBody>
                  <a:tcPr marR="228600" anchor="ctr">
                    <a:lnR w="76200" cap="flat" cmpd="sng" algn="ctr">
                      <a:solidFill>
                        <a:schemeClr val="accent2"/>
                      </a:solidFill>
                      <a:prstDash val="solid"/>
                      <a:round/>
                      <a:headEnd type="none" w="med" len="med"/>
                      <a:tailEnd type="none" w="med" len="med"/>
                    </a:lnR>
                    <a:lnT w="9525" cap="flat" cmpd="sng" algn="ctr">
                      <a:solidFill>
                        <a:schemeClr val="bg1"/>
                      </a:solidFill>
                      <a:prstDash val="solid"/>
                      <a:round/>
                      <a:headEnd type="none" w="med" len="med"/>
                      <a:tailEnd type="none" w="med" len="med"/>
                    </a:lnT>
                    <a:solidFill>
                      <a:schemeClr val="bg1">
                        <a:lumMod val="95000"/>
                      </a:schemeClr>
                    </a:solidFill>
                  </a:tcPr>
                </a:tc>
                <a:tc>
                  <a:txBody>
                    <a:bodyPr/>
                    <a:lstStyle/>
                    <a:p>
                      <a:pPr marL="0" marR="0" lvl="0" indent="0" algn="l" defTabSz="1463040" rtl="0" eaLnBrk="1" fontAlgn="auto" latinLnBrk="0" hangingPunct="1">
                        <a:lnSpc>
                          <a:spcPct val="100000"/>
                        </a:lnSpc>
                        <a:spcBef>
                          <a:spcPts val="0"/>
                        </a:spcBef>
                        <a:spcAft>
                          <a:spcPts val="0"/>
                        </a:spcAft>
                        <a:buClrTx/>
                        <a:buSzTx/>
                        <a:buFontTx/>
                        <a:buNone/>
                        <a:tabLst/>
                        <a:defRPr/>
                      </a:pPr>
                      <a:r>
                        <a:rPr kumimoji="0" lang="en-US" sz="2600" b="0" i="0" u="none" strike="noStrike" kern="1200" cap="none" spc="0" normalizeH="0" baseline="0" noProof="0">
                          <a:ln>
                            <a:noFill/>
                          </a:ln>
                          <a:solidFill>
                            <a:srgbClr val="3F4040"/>
                          </a:solidFill>
                          <a:effectLst/>
                          <a:uLnTx/>
                          <a:uFillTx/>
                          <a:latin typeface="+mn-lt"/>
                          <a:ea typeface="+mn-ea"/>
                          <a:cs typeface="+mn-cs"/>
                        </a:rPr>
                        <a:t>Section Title</a:t>
                      </a:r>
                    </a:p>
                  </a:txBody>
                  <a:tcPr marL="228600" anchor="ctr">
                    <a:lnL w="76200" cap="flat" cmpd="sng" algn="ctr">
                      <a:solidFill>
                        <a:schemeClr val="accent2"/>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0001"/>
                  </a:ext>
                </a:extLst>
              </a:tr>
              <a:tr h="787627">
                <a:tc>
                  <a:txBody>
                    <a:bodyPr/>
                    <a:lstStyle/>
                    <a:p>
                      <a:pPr marL="0" marR="0" indent="0" algn="r" defTabSz="1463040" rtl="0" eaLnBrk="1" fontAlgn="auto" latinLnBrk="0" hangingPunct="1">
                        <a:lnSpc>
                          <a:spcPct val="100000"/>
                        </a:lnSpc>
                        <a:spcBef>
                          <a:spcPts val="0"/>
                        </a:spcBef>
                        <a:spcAft>
                          <a:spcPts val="0"/>
                        </a:spcAft>
                        <a:buClrTx/>
                        <a:buSzTx/>
                        <a:buFontTx/>
                        <a:buNone/>
                        <a:tabLst/>
                        <a:defRPr/>
                      </a:pPr>
                      <a:r>
                        <a:rPr lang="en-US" sz="2400" b="1">
                          <a:solidFill>
                            <a:schemeClr val="tx1"/>
                          </a:solidFill>
                        </a:rPr>
                        <a:t>Presenter</a:t>
                      </a:r>
                      <a:r>
                        <a:rPr lang="en-US" sz="2400" b="1" baseline="0">
                          <a:solidFill>
                            <a:schemeClr val="tx1"/>
                          </a:solidFill>
                        </a:rPr>
                        <a:t> Name</a:t>
                      </a:r>
                      <a:endParaRPr lang="en-US" sz="2400" b="1">
                        <a:solidFill>
                          <a:schemeClr val="tx1"/>
                        </a:solidFill>
                      </a:endParaRPr>
                    </a:p>
                  </a:txBody>
                  <a:tcPr marR="228600" anchor="ctr">
                    <a:lnR w="76200" cap="flat" cmpd="sng" algn="ctr">
                      <a:solidFill>
                        <a:schemeClr val="accent3"/>
                      </a:solidFill>
                      <a:prstDash val="solid"/>
                      <a:round/>
                      <a:headEnd type="none" w="med" len="med"/>
                      <a:tailEnd type="none" w="med" len="med"/>
                    </a:lnR>
                    <a:solidFill>
                      <a:schemeClr val="bg1">
                        <a:lumMod val="95000"/>
                      </a:schemeClr>
                    </a:solidFill>
                  </a:tcPr>
                </a:tc>
                <a:tc>
                  <a:txBody>
                    <a:bodyPr/>
                    <a:lstStyle/>
                    <a:p>
                      <a:pPr marL="0" marR="0" lvl="0" indent="0" algn="l" defTabSz="1463040" rtl="0" eaLnBrk="1" fontAlgn="auto" latinLnBrk="0" hangingPunct="1">
                        <a:lnSpc>
                          <a:spcPct val="100000"/>
                        </a:lnSpc>
                        <a:spcBef>
                          <a:spcPts val="0"/>
                        </a:spcBef>
                        <a:spcAft>
                          <a:spcPts val="0"/>
                        </a:spcAft>
                        <a:buClrTx/>
                        <a:buSzTx/>
                        <a:buFontTx/>
                        <a:buNone/>
                        <a:tabLst/>
                        <a:defRPr/>
                      </a:pPr>
                      <a:r>
                        <a:rPr kumimoji="0" lang="en-US" sz="2600" b="0" i="0" u="none" strike="noStrike" kern="1200" cap="none" spc="0" normalizeH="0" baseline="0" noProof="0">
                          <a:ln>
                            <a:noFill/>
                          </a:ln>
                          <a:solidFill>
                            <a:srgbClr val="3F4040"/>
                          </a:solidFill>
                          <a:effectLst/>
                          <a:uLnTx/>
                          <a:uFillTx/>
                          <a:latin typeface="+mn-lt"/>
                          <a:ea typeface="+mn-ea"/>
                          <a:cs typeface="+mn-cs"/>
                        </a:rPr>
                        <a:t>Section Title</a:t>
                      </a:r>
                    </a:p>
                  </a:txBody>
                  <a:tcPr marL="228600" anchor="ctr">
                    <a:lnL w="76200" cap="flat" cmpd="sng" algn="ctr">
                      <a:solidFill>
                        <a:schemeClr val="accent3"/>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0002"/>
                  </a:ext>
                </a:extLst>
              </a:tr>
              <a:tr h="787627">
                <a:tc>
                  <a:txBody>
                    <a:bodyPr/>
                    <a:lstStyle/>
                    <a:p>
                      <a:pPr marL="0" marR="0" indent="0" algn="r" defTabSz="1463040" rtl="0" eaLnBrk="1" fontAlgn="auto" latinLnBrk="0" hangingPunct="1">
                        <a:lnSpc>
                          <a:spcPct val="100000"/>
                        </a:lnSpc>
                        <a:spcBef>
                          <a:spcPts val="0"/>
                        </a:spcBef>
                        <a:spcAft>
                          <a:spcPts val="0"/>
                        </a:spcAft>
                        <a:buClrTx/>
                        <a:buSzTx/>
                        <a:buFontTx/>
                        <a:buNone/>
                        <a:tabLst/>
                        <a:defRPr/>
                      </a:pPr>
                      <a:r>
                        <a:rPr lang="en-US" sz="2400" b="1">
                          <a:solidFill>
                            <a:schemeClr val="tx1"/>
                          </a:solidFill>
                        </a:rPr>
                        <a:t>Presenter</a:t>
                      </a:r>
                      <a:r>
                        <a:rPr lang="en-US" sz="2400" b="1" baseline="0">
                          <a:solidFill>
                            <a:schemeClr val="tx1"/>
                          </a:solidFill>
                        </a:rPr>
                        <a:t> Name</a:t>
                      </a:r>
                      <a:endParaRPr lang="en-US" sz="2400" b="1">
                        <a:solidFill>
                          <a:schemeClr val="tx1"/>
                        </a:solidFill>
                      </a:endParaRPr>
                    </a:p>
                  </a:txBody>
                  <a:tcPr marR="228600" anchor="ctr">
                    <a:lnR w="76200" cap="flat" cmpd="sng" algn="ctr">
                      <a:solidFill>
                        <a:schemeClr val="accent4"/>
                      </a:solidFill>
                      <a:prstDash val="solid"/>
                      <a:round/>
                      <a:headEnd type="none" w="med" len="med"/>
                      <a:tailEnd type="none" w="med" len="med"/>
                    </a:lnR>
                    <a:solidFill>
                      <a:schemeClr val="bg1">
                        <a:lumMod val="95000"/>
                      </a:schemeClr>
                    </a:solidFill>
                  </a:tcPr>
                </a:tc>
                <a:tc>
                  <a:txBody>
                    <a:bodyPr/>
                    <a:lstStyle/>
                    <a:p>
                      <a:pPr marL="0" marR="0" lvl="0" indent="0" algn="l" defTabSz="1463040" rtl="0" eaLnBrk="1" fontAlgn="auto" latinLnBrk="0" hangingPunct="1">
                        <a:lnSpc>
                          <a:spcPct val="100000"/>
                        </a:lnSpc>
                        <a:spcBef>
                          <a:spcPts val="0"/>
                        </a:spcBef>
                        <a:spcAft>
                          <a:spcPts val="0"/>
                        </a:spcAft>
                        <a:buClrTx/>
                        <a:buSzTx/>
                        <a:buFontTx/>
                        <a:buNone/>
                        <a:tabLst/>
                        <a:defRPr/>
                      </a:pPr>
                      <a:r>
                        <a:rPr kumimoji="0" lang="en-US" sz="2600" b="0" i="0" u="none" strike="noStrike" kern="1200" cap="none" spc="0" normalizeH="0" baseline="0" noProof="0">
                          <a:ln>
                            <a:noFill/>
                          </a:ln>
                          <a:solidFill>
                            <a:srgbClr val="3F4040"/>
                          </a:solidFill>
                          <a:effectLst/>
                          <a:uLnTx/>
                          <a:uFillTx/>
                          <a:latin typeface="+mn-lt"/>
                          <a:ea typeface="+mn-ea"/>
                          <a:cs typeface="+mn-cs"/>
                        </a:rPr>
                        <a:t>Section Title</a:t>
                      </a:r>
                    </a:p>
                  </a:txBody>
                  <a:tcPr marL="228600" anchor="ctr">
                    <a:lnL w="76200" cap="flat" cmpd="sng" algn="ctr">
                      <a:solidFill>
                        <a:schemeClr val="accent4"/>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0003"/>
                  </a:ext>
                </a:extLst>
              </a:tr>
              <a:tr h="787627">
                <a:tc>
                  <a:txBody>
                    <a:bodyPr/>
                    <a:lstStyle/>
                    <a:p>
                      <a:pPr marL="0" marR="0" indent="0" algn="r" defTabSz="1463040" rtl="0" eaLnBrk="1" fontAlgn="auto" latinLnBrk="0" hangingPunct="1">
                        <a:lnSpc>
                          <a:spcPct val="100000"/>
                        </a:lnSpc>
                        <a:spcBef>
                          <a:spcPts val="0"/>
                        </a:spcBef>
                        <a:spcAft>
                          <a:spcPts val="0"/>
                        </a:spcAft>
                        <a:buClrTx/>
                        <a:buSzTx/>
                        <a:buFontTx/>
                        <a:buNone/>
                        <a:tabLst/>
                        <a:defRPr/>
                      </a:pPr>
                      <a:r>
                        <a:rPr lang="en-US" sz="2400" b="1">
                          <a:solidFill>
                            <a:schemeClr val="tx1"/>
                          </a:solidFill>
                        </a:rPr>
                        <a:t>Presenter</a:t>
                      </a:r>
                      <a:r>
                        <a:rPr lang="en-US" sz="2400" b="1" baseline="0">
                          <a:solidFill>
                            <a:schemeClr val="tx1"/>
                          </a:solidFill>
                        </a:rPr>
                        <a:t> Name</a:t>
                      </a:r>
                      <a:endParaRPr lang="en-US" sz="2400" b="1">
                        <a:solidFill>
                          <a:schemeClr val="tx1"/>
                        </a:solidFill>
                      </a:endParaRPr>
                    </a:p>
                  </a:txBody>
                  <a:tcPr marR="228600" anchor="ctr">
                    <a:lnR w="76200" cap="flat" cmpd="sng" algn="ctr">
                      <a:solidFill>
                        <a:schemeClr val="accent5"/>
                      </a:solidFill>
                      <a:prstDash val="solid"/>
                      <a:round/>
                      <a:headEnd type="none" w="med" len="med"/>
                      <a:tailEnd type="none" w="med" len="med"/>
                    </a:lnR>
                    <a:solidFill>
                      <a:schemeClr val="bg1">
                        <a:lumMod val="95000"/>
                      </a:schemeClr>
                    </a:solidFill>
                  </a:tcPr>
                </a:tc>
                <a:tc>
                  <a:txBody>
                    <a:bodyPr/>
                    <a:lstStyle/>
                    <a:p>
                      <a:pPr marL="0" marR="0" lvl="0" indent="0" algn="l" defTabSz="1463040" rtl="0" eaLnBrk="1" fontAlgn="auto" latinLnBrk="0" hangingPunct="1">
                        <a:lnSpc>
                          <a:spcPct val="100000"/>
                        </a:lnSpc>
                        <a:spcBef>
                          <a:spcPts val="0"/>
                        </a:spcBef>
                        <a:spcAft>
                          <a:spcPts val="0"/>
                        </a:spcAft>
                        <a:buClrTx/>
                        <a:buSzTx/>
                        <a:buFontTx/>
                        <a:buNone/>
                        <a:tabLst/>
                        <a:defRPr/>
                      </a:pPr>
                      <a:r>
                        <a:rPr kumimoji="0" lang="en-US" sz="2600" b="0" i="0" u="none" strike="noStrike" kern="1200" cap="none" spc="0" normalizeH="0" baseline="0" noProof="0">
                          <a:ln>
                            <a:noFill/>
                          </a:ln>
                          <a:solidFill>
                            <a:srgbClr val="3F4040"/>
                          </a:solidFill>
                          <a:effectLst/>
                          <a:uLnTx/>
                          <a:uFillTx/>
                          <a:latin typeface="+mn-lt"/>
                          <a:ea typeface="+mn-ea"/>
                          <a:cs typeface="+mn-cs"/>
                        </a:rPr>
                        <a:t>Section Title</a:t>
                      </a:r>
                    </a:p>
                  </a:txBody>
                  <a:tcPr marL="228600" anchor="ctr">
                    <a:lnL w="76200" cap="flat" cmpd="sng" algn="ctr">
                      <a:solidFill>
                        <a:schemeClr val="accent5"/>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0004"/>
                  </a:ext>
                </a:extLst>
              </a:tr>
              <a:tr h="787627">
                <a:tc>
                  <a:txBody>
                    <a:bodyPr/>
                    <a:lstStyle/>
                    <a:p>
                      <a:pPr marL="0" marR="0" indent="0" algn="r" defTabSz="1463040" rtl="0" eaLnBrk="1" fontAlgn="auto" latinLnBrk="0" hangingPunct="1">
                        <a:lnSpc>
                          <a:spcPct val="100000"/>
                        </a:lnSpc>
                        <a:spcBef>
                          <a:spcPts val="0"/>
                        </a:spcBef>
                        <a:spcAft>
                          <a:spcPts val="0"/>
                        </a:spcAft>
                        <a:buClrTx/>
                        <a:buSzTx/>
                        <a:buFontTx/>
                        <a:buNone/>
                        <a:tabLst/>
                        <a:defRPr/>
                      </a:pPr>
                      <a:r>
                        <a:rPr lang="en-US" sz="2400" b="1">
                          <a:solidFill>
                            <a:schemeClr val="tx1"/>
                          </a:solidFill>
                        </a:rPr>
                        <a:t>Presenter</a:t>
                      </a:r>
                      <a:r>
                        <a:rPr lang="en-US" sz="2400" b="1" baseline="0">
                          <a:solidFill>
                            <a:schemeClr val="tx1"/>
                          </a:solidFill>
                        </a:rPr>
                        <a:t> Name</a:t>
                      </a:r>
                      <a:endParaRPr lang="en-US" sz="2400" b="1">
                        <a:solidFill>
                          <a:schemeClr val="tx1"/>
                        </a:solidFill>
                      </a:endParaRPr>
                    </a:p>
                  </a:txBody>
                  <a:tcPr marR="228600" anchor="ctr">
                    <a:lnR w="76200" cap="flat" cmpd="sng" algn="ctr">
                      <a:solidFill>
                        <a:schemeClr val="accent6"/>
                      </a:solidFill>
                      <a:prstDash val="solid"/>
                      <a:round/>
                      <a:headEnd type="none" w="med" len="med"/>
                      <a:tailEnd type="none" w="med" len="med"/>
                    </a:lnR>
                    <a:solidFill>
                      <a:schemeClr val="bg1">
                        <a:lumMod val="95000"/>
                      </a:schemeClr>
                    </a:solidFill>
                  </a:tcPr>
                </a:tc>
                <a:tc>
                  <a:txBody>
                    <a:bodyPr/>
                    <a:lstStyle/>
                    <a:p>
                      <a:pPr marL="0" marR="0" lvl="0" indent="0" algn="l" defTabSz="1463040" rtl="0" eaLnBrk="1" fontAlgn="auto" latinLnBrk="0" hangingPunct="1">
                        <a:lnSpc>
                          <a:spcPct val="100000"/>
                        </a:lnSpc>
                        <a:spcBef>
                          <a:spcPts val="0"/>
                        </a:spcBef>
                        <a:spcAft>
                          <a:spcPts val="0"/>
                        </a:spcAft>
                        <a:buClrTx/>
                        <a:buSzTx/>
                        <a:buFontTx/>
                        <a:buNone/>
                        <a:tabLst/>
                        <a:defRPr/>
                      </a:pPr>
                      <a:r>
                        <a:rPr kumimoji="0" lang="en-US" sz="2600" b="0" i="0" u="none" strike="noStrike" kern="1200" cap="none" spc="0" normalizeH="0" baseline="0" noProof="0">
                          <a:ln>
                            <a:noFill/>
                          </a:ln>
                          <a:solidFill>
                            <a:srgbClr val="3F4040"/>
                          </a:solidFill>
                          <a:effectLst/>
                          <a:uLnTx/>
                          <a:uFillTx/>
                          <a:latin typeface="+mn-lt"/>
                          <a:ea typeface="+mn-ea"/>
                          <a:cs typeface="+mn-cs"/>
                        </a:rPr>
                        <a:t>Section Title</a:t>
                      </a:r>
                    </a:p>
                  </a:txBody>
                  <a:tcPr marL="228600" anchor="ctr">
                    <a:lnL w="76200" cap="flat" cmpd="sng" algn="ctr">
                      <a:solidFill>
                        <a:schemeClr val="accent6"/>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0005"/>
                  </a:ext>
                </a:extLst>
              </a:tr>
              <a:tr h="787627">
                <a:tc>
                  <a:txBody>
                    <a:bodyPr/>
                    <a:lstStyle/>
                    <a:p>
                      <a:pPr marL="0" marR="0" indent="0" algn="r" defTabSz="1463040" rtl="0" eaLnBrk="1" fontAlgn="auto" latinLnBrk="0" hangingPunct="1">
                        <a:lnSpc>
                          <a:spcPct val="100000"/>
                        </a:lnSpc>
                        <a:spcBef>
                          <a:spcPts val="0"/>
                        </a:spcBef>
                        <a:spcAft>
                          <a:spcPts val="0"/>
                        </a:spcAft>
                        <a:buClrTx/>
                        <a:buSzTx/>
                        <a:buFontTx/>
                        <a:buNone/>
                        <a:tabLst/>
                        <a:defRPr/>
                      </a:pPr>
                      <a:r>
                        <a:rPr lang="en-US" sz="2400" b="1">
                          <a:solidFill>
                            <a:schemeClr val="tx1"/>
                          </a:solidFill>
                        </a:rPr>
                        <a:t>Presenter</a:t>
                      </a:r>
                      <a:r>
                        <a:rPr lang="en-US" sz="2400" b="1" baseline="0">
                          <a:solidFill>
                            <a:schemeClr val="tx1"/>
                          </a:solidFill>
                        </a:rPr>
                        <a:t> Name</a:t>
                      </a:r>
                      <a:endParaRPr lang="en-US" sz="2400" b="1">
                        <a:solidFill>
                          <a:schemeClr val="tx1"/>
                        </a:solidFill>
                      </a:endParaRPr>
                    </a:p>
                  </a:txBody>
                  <a:tcPr marR="228600" anchor="ctr">
                    <a:lnR w="76200" cap="flat" cmpd="sng" algn="ctr">
                      <a:solidFill>
                        <a:srgbClr val="00AA7E"/>
                      </a:solidFill>
                      <a:prstDash val="solid"/>
                      <a:round/>
                      <a:headEnd type="none" w="med" len="med"/>
                      <a:tailEnd type="none" w="med" len="med"/>
                    </a:lnR>
                    <a:solidFill>
                      <a:schemeClr val="bg1">
                        <a:lumMod val="95000"/>
                      </a:schemeClr>
                    </a:solidFill>
                  </a:tcPr>
                </a:tc>
                <a:tc>
                  <a:txBody>
                    <a:bodyPr/>
                    <a:lstStyle/>
                    <a:p>
                      <a:pPr marL="0" marR="0" lvl="0" indent="0" algn="l" defTabSz="1463040" rtl="0" eaLnBrk="1" fontAlgn="auto" latinLnBrk="0" hangingPunct="1">
                        <a:lnSpc>
                          <a:spcPct val="100000"/>
                        </a:lnSpc>
                        <a:spcBef>
                          <a:spcPts val="0"/>
                        </a:spcBef>
                        <a:spcAft>
                          <a:spcPts val="0"/>
                        </a:spcAft>
                        <a:buClrTx/>
                        <a:buSzTx/>
                        <a:buFontTx/>
                        <a:buNone/>
                        <a:tabLst/>
                        <a:defRPr/>
                      </a:pPr>
                      <a:r>
                        <a:rPr kumimoji="0" lang="en-US" sz="2600" b="0" i="0" u="none" strike="noStrike" kern="1200" cap="none" spc="0" normalizeH="0" baseline="0" noProof="0">
                          <a:ln>
                            <a:noFill/>
                          </a:ln>
                          <a:solidFill>
                            <a:srgbClr val="3F4040"/>
                          </a:solidFill>
                          <a:effectLst/>
                          <a:uLnTx/>
                          <a:uFillTx/>
                          <a:latin typeface="+mn-lt"/>
                          <a:ea typeface="+mn-ea"/>
                          <a:cs typeface="+mn-cs"/>
                        </a:rPr>
                        <a:t>Section Title</a:t>
                      </a:r>
                    </a:p>
                  </a:txBody>
                  <a:tcPr marL="228600" anchor="ctr">
                    <a:lnL w="76200" cap="flat" cmpd="sng" algn="ctr">
                      <a:solidFill>
                        <a:srgbClr val="00AA7E"/>
                      </a:solidFill>
                      <a:prstDash val="solid"/>
                      <a:round/>
                      <a:headEnd type="none" w="med" len="med"/>
                      <a:tailEnd type="none" w="med" len="med"/>
                    </a:lnL>
                    <a:lnT w="12700" cap="flat" cmpd="sng" algn="ctr">
                      <a:solidFill>
                        <a:schemeClr val="bg2"/>
                      </a:solidFill>
                      <a:prstDash val="solid"/>
                      <a:round/>
                      <a:headEnd type="none" w="med" len="med"/>
                      <a:tailEnd type="none" w="med" len="med"/>
                    </a:lnT>
                    <a:no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6050495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idebar Table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a:t>Sidebar Tables to Copy/Paste </a:t>
            </a:r>
          </a:p>
        </p:txBody>
      </p:sp>
      <p:graphicFrame>
        <p:nvGraphicFramePr>
          <p:cNvPr id="14" name="Content Placeholder 73"/>
          <p:cNvGraphicFramePr>
            <a:graphicFrameLocks/>
          </p:cNvGraphicFramePr>
          <p:nvPr userDrawn="1">
            <p:extLst>
              <p:ext uri="{D42A27DB-BD31-4B8C-83A1-F6EECF244321}">
                <p14:modId xmlns:p14="http://schemas.microsoft.com/office/powerpoint/2010/main" val="376094428"/>
              </p:ext>
            </p:extLst>
          </p:nvPr>
        </p:nvGraphicFramePr>
        <p:xfrm>
          <a:off x="10896600" y="1597025"/>
          <a:ext cx="3383280" cy="6075103"/>
        </p:xfrm>
        <a:graphic>
          <a:graphicData uri="http://schemas.openxmlformats.org/drawingml/2006/table">
            <a:tbl>
              <a:tblPr firstRow="1" bandRow="1">
                <a:tableStyleId>{5C22544A-7EE6-4342-B048-85BDC9FD1C3A}</a:tableStyleId>
              </a:tblPr>
              <a:tblGrid>
                <a:gridCol w="3383280">
                  <a:extLst>
                    <a:ext uri="{9D8B030D-6E8A-4147-A177-3AD203B41FA5}">
                      <a16:colId xmlns:a16="http://schemas.microsoft.com/office/drawing/2014/main" val="20000"/>
                    </a:ext>
                  </a:extLst>
                </a:gridCol>
              </a:tblGrid>
              <a:tr h="1301184">
                <a:tc>
                  <a:txBody>
                    <a:bodyPr/>
                    <a:lstStyle/>
                    <a:p>
                      <a:pPr marL="0" marR="0" lvl="0" indent="0" algn="l" defTabSz="914400" rtl="0" eaLnBrk="0" fontAlgn="base" latinLnBrk="0" hangingPunct="0">
                        <a:lnSpc>
                          <a:spcPct val="90000"/>
                        </a:lnSpc>
                        <a:spcBef>
                          <a:spcPts val="300"/>
                        </a:spcBef>
                        <a:spcAft>
                          <a:spcPts val="300"/>
                        </a:spcAft>
                        <a:buClr>
                          <a:srgbClr val="FFFFFF">
                            <a:lumMod val="50000"/>
                          </a:srgbClr>
                        </a:buClr>
                        <a:buSzPct val="85000"/>
                        <a:buFont typeface="Arial" panose="020B0604020202020204" pitchFamily="34" charset="0"/>
                        <a:buNone/>
                        <a:tabLst/>
                        <a:defRPr/>
                      </a:pPr>
                      <a:r>
                        <a:rPr kumimoji="0" lang="en-US" sz="2400" b="1" i="0" u="none" strike="noStrike" kern="0" cap="none" spc="0" normalizeH="0" baseline="0" noProof="0">
                          <a:ln>
                            <a:noFill/>
                          </a:ln>
                          <a:solidFill>
                            <a:srgbClr val="004B8D"/>
                          </a:solidFill>
                          <a:effectLst/>
                          <a:uLnTx/>
                          <a:uFillTx/>
                          <a:latin typeface="+mn-lt"/>
                          <a:ea typeface="+mn-ea"/>
                          <a:cs typeface="+mn-cs"/>
                        </a:rPr>
                        <a:t>Click Here to Change Top </a:t>
                      </a:r>
                      <a:br>
                        <a:rPr kumimoji="0" lang="en-US" sz="2400" b="1" i="0" u="none" strike="noStrike" kern="0" cap="none" spc="0" normalizeH="0" baseline="0" noProof="0">
                          <a:ln>
                            <a:noFill/>
                          </a:ln>
                          <a:solidFill>
                            <a:srgbClr val="004B8D"/>
                          </a:solidFill>
                          <a:effectLst/>
                          <a:uLnTx/>
                          <a:uFillTx/>
                          <a:latin typeface="+mn-lt"/>
                          <a:ea typeface="+mn-ea"/>
                          <a:cs typeface="+mn-cs"/>
                        </a:rPr>
                      </a:br>
                      <a:r>
                        <a:rPr kumimoji="0" lang="en-US" sz="2400" b="1" i="0" u="none" strike="noStrike" kern="0" cap="none" spc="0" normalizeH="0" baseline="0" noProof="0">
                          <a:ln>
                            <a:noFill/>
                          </a:ln>
                          <a:solidFill>
                            <a:srgbClr val="004B8D"/>
                          </a:solidFill>
                          <a:effectLst/>
                          <a:uLnTx/>
                          <a:uFillTx/>
                          <a:latin typeface="+mn-lt"/>
                          <a:ea typeface="+mn-ea"/>
                          <a:cs typeface="+mn-cs"/>
                        </a:rPr>
                        <a:t>Border Color</a:t>
                      </a:r>
                    </a:p>
                  </a:txBody>
                  <a:tcPr marL="182880" marR="182880" marT="182880" marB="182880">
                    <a:lnT w="76200" cap="flat" cmpd="sng" algn="ctr">
                      <a:solidFill>
                        <a:schemeClr val="accent4"/>
                      </a:solidFill>
                      <a:prstDash val="solid"/>
                      <a:round/>
                      <a:headEnd type="none" w="med" len="med"/>
                      <a:tailEnd type="none" w="med" len="med"/>
                    </a:lnT>
                    <a:lnB w="76200" cap="flat" cmpd="sng" algn="ctr">
                      <a:no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0"/>
                  </a:ext>
                </a:extLst>
              </a:tr>
              <a:tr h="4721791">
                <a:tc>
                  <a:txBody>
                    <a:bodyPr/>
                    <a:lstStyle/>
                    <a:p>
                      <a:pPr marL="0" marR="0" lvl="0" indent="0" algn="l" defTabSz="914400" rtl="0" eaLnBrk="0" fontAlgn="base" latinLnBrk="0" hangingPunct="0">
                        <a:lnSpc>
                          <a:spcPct val="90000"/>
                        </a:lnSpc>
                        <a:spcBef>
                          <a:spcPts val="300"/>
                        </a:spcBef>
                        <a:spcAft>
                          <a:spcPts val="1200"/>
                        </a:spcAft>
                        <a:buClr>
                          <a:srgbClr val="FFFFFF">
                            <a:lumMod val="50000"/>
                          </a:srgbClr>
                        </a:buClr>
                        <a:buSzPct val="85000"/>
                        <a:buFont typeface="Arial" panose="020B0604020202020204" pitchFamily="34" charset="0"/>
                        <a:buNone/>
                        <a:tabLst/>
                        <a:defRPr/>
                      </a:pPr>
                      <a:r>
                        <a:rPr kumimoji="0" lang="en-US" sz="2000" b="1" i="0" u="none" strike="noStrike" kern="0" cap="none" spc="0" normalizeH="0" baseline="0" noProof="0">
                          <a:ln>
                            <a:noFill/>
                          </a:ln>
                          <a:solidFill>
                            <a:srgbClr val="3F4040"/>
                          </a:solidFill>
                          <a:effectLst/>
                          <a:uLnTx/>
                          <a:uFillTx/>
                          <a:latin typeface="+mn-lt"/>
                          <a:ea typeface="+mn-ea"/>
                          <a:cs typeface="+mn-cs"/>
                        </a:rPr>
                        <a:t>To change color bar above:</a:t>
                      </a:r>
                    </a:p>
                    <a:p>
                      <a:pPr marL="228600" marR="0" lvl="0" indent="-228600" algn="l" defTabSz="914400" rtl="0" eaLnBrk="0" fontAlgn="base" latinLnBrk="0" hangingPunct="0">
                        <a:lnSpc>
                          <a:spcPct val="90000"/>
                        </a:lnSpc>
                        <a:spcBef>
                          <a:spcPts val="300"/>
                        </a:spcBef>
                        <a:spcAft>
                          <a:spcPts val="1200"/>
                        </a:spcAft>
                        <a:buClr>
                          <a:srgbClr val="FFFFFF">
                            <a:lumMod val="50000"/>
                          </a:srgbClr>
                        </a:buClr>
                        <a:buSzPct val="85000"/>
                        <a:buFont typeface="+mj-lt"/>
                        <a:buAutoNum type="arabicPeriod"/>
                        <a:tabLst/>
                        <a:defRPr/>
                      </a:pPr>
                      <a:r>
                        <a:rPr kumimoji="0" lang="en-US" sz="1800" b="1" i="0" u="none" strike="noStrike" kern="0" cap="none" spc="0" normalizeH="0" baseline="0" noProof="0">
                          <a:ln>
                            <a:noFill/>
                          </a:ln>
                          <a:solidFill>
                            <a:srgbClr val="3F4040"/>
                          </a:solidFill>
                          <a:effectLst/>
                          <a:uLnTx/>
                          <a:uFillTx/>
                          <a:latin typeface="+mn-lt"/>
                          <a:ea typeface="+mn-ea"/>
                          <a:cs typeface="+mn-cs"/>
                        </a:rPr>
                        <a:t>Click the blue header text in the table cell above</a:t>
                      </a:r>
                    </a:p>
                    <a:p>
                      <a:pPr marL="228600" marR="0" lvl="0" indent="-228600" algn="l" defTabSz="914400" rtl="0" eaLnBrk="0" fontAlgn="base" latinLnBrk="0" hangingPunct="0">
                        <a:lnSpc>
                          <a:spcPct val="90000"/>
                        </a:lnSpc>
                        <a:spcBef>
                          <a:spcPts val="300"/>
                        </a:spcBef>
                        <a:spcAft>
                          <a:spcPts val="1200"/>
                        </a:spcAft>
                        <a:buClr>
                          <a:srgbClr val="FFFFFF">
                            <a:lumMod val="50000"/>
                          </a:srgbClr>
                        </a:buClr>
                        <a:buSzPct val="85000"/>
                        <a:buFont typeface="+mj-lt"/>
                        <a:buAutoNum type="arabicPeriod"/>
                        <a:tabLst/>
                        <a:defRPr/>
                      </a:pPr>
                      <a:r>
                        <a:rPr kumimoji="0" lang="en-US" sz="1800" b="1" i="0" u="none" strike="noStrike" kern="0" cap="none" spc="0" normalizeH="0" baseline="0" noProof="0">
                          <a:ln>
                            <a:noFill/>
                          </a:ln>
                          <a:solidFill>
                            <a:srgbClr val="3F4040"/>
                          </a:solidFill>
                          <a:effectLst/>
                          <a:uLnTx/>
                          <a:uFillTx/>
                          <a:latin typeface="+mn-lt"/>
                          <a:ea typeface="+mn-ea"/>
                          <a:cs typeface="+mn-cs"/>
                        </a:rPr>
                        <a:t>Click on the Table  Tools Design tab</a:t>
                      </a:r>
                    </a:p>
                    <a:p>
                      <a:pPr marL="228600" marR="0" lvl="0" indent="-228600" algn="l" defTabSz="914400" rtl="0" eaLnBrk="0" fontAlgn="base" latinLnBrk="0" hangingPunct="0">
                        <a:lnSpc>
                          <a:spcPct val="90000"/>
                        </a:lnSpc>
                        <a:spcBef>
                          <a:spcPts val="300"/>
                        </a:spcBef>
                        <a:spcAft>
                          <a:spcPts val="1200"/>
                        </a:spcAft>
                        <a:buClr>
                          <a:srgbClr val="FFFFFF">
                            <a:lumMod val="50000"/>
                          </a:srgbClr>
                        </a:buClr>
                        <a:buSzPct val="85000"/>
                        <a:buFont typeface="+mj-lt"/>
                        <a:buAutoNum type="arabicPeriod"/>
                        <a:tabLst/>
                        <a:defRPr/>
                      </a:pPr>
                      <a:r>
                        <a:rPr kumimoji="0" lang="en-US" sz="1800" b="1" i="0" u="none" strike="noStrike" kern="0" cap="none" spc="0" normalizeH="0" baseline="0" noProof="0">
                          <a:ln>
                            <a:noFill/>
                          </a:ln>
                          <a:solidFill>
                            <a:srgbClr val="3F4040"/>
                          </a:solidFill>
                          <a:effectLst/>
                          <a:uLnTx/>
                          <a:uFillTx/>
                          <a:latin typeface="+mn-lt"/>
                          <a:ea typeface="+mn-ea"/>
                          <a:cs typeface="+mn-cs"/>
                        </a:rPr>
                        <a:t>Change your Pen Weight to 6pt</a:t>
                      </a:r>
                    </a:p>
                    <a:p>
                      <a:pPr marL="228600" marR="0" lvl="0" indent="-228600" algn="l" defTabSz="914400" rtl="0" eaLnBrk="0" fontAlgn="base" latinLnBrk="0" hangingPunct="0">
                        <a:lnSpc>
                          <a:spcPct val="90000"/>
                        </a:lnSpc>
                        <a:spcBef>
                          <a:spcPts val="300"/>
                        </a:spcBef>
                        <a:spcAft>
                          <a:spcPts val="1200"/>
                        </a:spcAft>
                        <a:buClr>
                          <a:srgbClr val="FFFFFF">
                            <a:lumMod val="50000"/>
                          </a:srgbClr>
                        </a:buClr>
                        <a:buSzPct val="85000"/>
                        <a:buFont typeface="+mj-lt"/>
                        <a:buAutoNum type="arabicPeriod"/>
                        <a:tabLst/>
                        <a:defRPr/>
                      </a:pPr>
                      <a:r>
                        <a:rPr kumimoji="0" lang="en-US" sz="1800" b="1" i="0" u="none" strike="noStrike" kern="0" cap="none" spc="0" normalizeH="0" baseline="0" noProof="0">
                          <a:ln>
                            <a:noFill/>
                          </a:ln>
                          <a:solidFill>
                            <a:srgbClr val="3F4040"/>
                          </a:solidFill>
                          <a:effectLst/>
                          <a:uLnTx/>
                          <a:uFillTx/>
                          <a:latin typeface="+mn-lt"/>
                          <a:ea typeface="+mn-ea"/>
                          <a:cs typeface="+mn-cs"/>
                        </a:rPr>
                        <a:t>Change your Pen Color to what you’d like to use</a:t>
                      </a:r>
                    </a:p>
                    <a:p>
                      <a:pPr marL="228600" marR="0" lvl="0" indent="-228600" algn="l" defTabSz="914400" rtl="0" eaLnBrk="0" fontAlgn="base" latinLnBrk="0" hangingPunct="0">
                        <a:lnSpc>
                          <a:spcPct val="90000"/>
                        </a:lnSpc>
                        <a:spcBef>
                          <a:spcPts val="300"/>
                        </a:spcBef>
                        <a:spcAft>
                          <a:spcPts val="1200"/>
                        </a:spcAft>
                        <a:buClr>
                          <a:srgbClr val="FFFFFF">
                            <a:lumMod val="50000"/>
                          </a:srgbClr>
                        </a:buClr>
                        <a:buSzPct val="85000"/>
                        <a:buFont typeface="+mj-lt"/>
                        <a:buAutoNum type="arabicPeriod"/>
                        <a:tabLst/>
                        <a:defRPr/>
                      </a:pPr>
                      <a:r>
                        <a:rPr kumimoji="0" lang="en-US" sz="1800" b="1" i="0" u="none" strike="noStrike" kern="0" cap="none" spc="0" normalizeH="0" baseline="0" noProof="0">
                          <a:ln>
                            <a:noFill/>
                          </a:ln>
                          <a:solidFill>
                            <a:srgbClr val="3F4040"/>
                          </a:solidFill>
                          <a:effectLst/>
                          <a:uLnTx/>
                          <a:uFillTx/>
                          <a:latin typeface="+mn-lt"/>
                          <a:ea typeface="+mn-ea"/>
                          <a:cs typeface="+mn-cs"/>
                        </a:rPr>
                        <a:t>Then apply the Top Border of the Table only</a:t>
                      </a:r>
                    </a:p>
                  </a:txBody>
                  <a:tcPr marL="182880" marR="182880" marT="182880" marB="182880">
                    <a:lnT w="76200" cap="flat" cmpd="sng" algn="ctr">
                      <a:no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10001"/>
                  </a:ext>
                </a:extLst>
              </a:tr>
            </a:tbl>
          </a:graphicData>
        </a:graphic>
      </p:graphicFrame>
      <p:graphicFrame>
        <p:nvGraphicFramePr>
          <p:cNvPr id="15" name="Content Placeholder 73"/>
          <p:cNvGraphicFramePr>
            <a:graphicFrameLocks/>
          </p:cNvGraphicFramePr>
          <p:nvPr userDrawn="1">
            <p:extLst>
              <p:ext uri="{D42A27DB-BD31-4B8C-83A1-F6EECF244321}">
                <p14:modId xmlns:p14="http://schemas.microsoft.com/office/powerpoint/2010/main" val="3401677056"/>
              </p:ext>
            </p:extLst>
          </p:nvPr>
        </p:nvGraphicFramePr>
        <p:xfrm>
          <a:off x="7366000" y="1597025"/>
          <a:ext cx="3383280" cy="6075103"/>
        </p:xfrm>
        <a:graphic>
          <a:graphicData uri="http://schemas.openxmlformats.org/drawingml/2006/table">
            <a:tbl>
              <a:tblPr firstRow="1" bandRow="1">
                <a:tableStyleId>{5C22544A-7EE6-4342-B048-85BDC9FD1C3A}</a:tableStyleId>
              </a:tblPr>
              <a:tblGrid>
                <a:gridCol w="3383280">
                  <a:extLst>
                    <a:ext uri="{9D8B030D-6E8A-4147-A177-3AD203B41FA5}">
                      <a16:colId xmlns:a16="http://schemas.microsoft.com/office/drawing/2014/main" val="20000"/>
                    </a:ext>
                  </a:extLst>
                </a:gridCol>
              </a:tblGrid>
              <a:tr h="1301184">
                <a:tc>
                  <a:txBody>
                    <a:bodyPr/>
                    <a:lstStyle/>
                    <a:p>
                      <a:pPr marL="0" marR="0" lvl="0" indent="0" algn="l" defTabSz="914400" rtl="0" eaLnBrk="0" fontAlgn="base" latinLnBrk="0" hangingPunct="0">
                        <a:lnSpc>
                          <a:spcPct val="90000"/>
                        </a:lnSpc>
                        <a:spcBef>
                          <a:spcPts val="300"/>
                        </a:spcBef>
                        <a:spcAft>
                          <a:spcPts val="300"/>
                        </a:spcAft>
                        <a:buClr>
                          <a:srgbClr val="FFFFFF">
                            <a:lumMod val="50000"/>
                          </a:srgbClr>
                        </a:buClr>
                        <a:buSzPct val="85000"/>
                        <a:buFont typeface="Arial" panose="020B0604020202020204" pitchFamily="34" charset="0"/>
                        <a:buNone/>
                        <a:tabLst/>
                        <a:defRPr/>
                      </a:pPr>
                      <a:r>
                        <a:rPr kumimoji="0" lang="en-US" sz="2400" b="1" i="0" u="none" strike="noStrike" kern="0" cap="none" spc="0" normalizeH="0" baseline="0" noProof="0">
                          <a:ln>
                            <a:noFill/>
                          </a:ln>
                          <a:solidFill>
                            <a:srgbClr val="004B8D"/>
                          </a:solidFill>
                          <a:effectLst/>
                          <a:uLnTx/>
                          <a:uFillTx/>
                          <a:latin typeface="+mn-lt"/>
                          <a:ea typeface="+mn-ea"/>
                          <a:cs typeface="+mn-cs"/>
                        </a:rPr>
                        <a:t>Click Here to Change Top </a:t>
                      </a:r>
                      <a:br>
                        <a:rPr kumimoji="0" lang="en-US" sz="2400" b="1" i="0" u="none" strike="noStrike" kern="0" cap="none" spc="0" normalizeH="0" baseline="0" noProof="0">
                          <a:ln>
                            <a:noFill/>
                          </a:ln>
                          <a:solidFill>
                            <a:srgbClr val="004B8D"/>
                          </a:solidFill>
                          <a:effectLst/>
                          <a:uLnTx/>
                          <a:uFillTx/>
                          <a:latin typeface="+mn-lt"/>
                          <a:ea typeface="+mn-ea"/>
                          <a:cs typeface="+mn-cs"/>
                        </a:rPr>
                      </a:br>
                      <a:r>
                        <a:rPr kumimoji="0" lang="en-US" sz="2400" b="1" i="0" u="none" strike="noStrike" kern="0" cap="none" spc="0" normalizeH="0" baseline="0" noProof="0">
                          <a:ln>
                            <a:noFill/>
                          </a:ln>
                          <a:solidFill>
                            <a:srgbClr val="004B8D"/>
                          </a:solidFill>
                          <a:effectLst/>
                          <a:uLnTx/>
                          <a:uFillTx/>
                          <a:latin typeface="+mn-lt"/>
                          <a:ea typeface="+mn-ea"/>
                          <a:cs typeface="+mn-cs"/>
                        </a:rPr>
                        <a:t>Border Color</a:t>
                      </a:r>
                    </a:p>
                  </a:txBody>
                  <a:tcPr marL="182880" marR="182880" marT="182880" marB="182880">
                    <a:lnT w="76200" cap="flat" cmpd="sng" algn="ctr">
                      <a:solidFill>
                        <a:schemeClr val="accent3"/>
                      </a:solidFill>
                      <a:prstDash val="solid"/>
                      <a:round/>
                      <a:headEnd type="none" w="med" len="med"/>
                      <a:tailEnd type="none" w="med" len="med"/>
                    </a:lnT>
                    <a:lnB w="76200" cap="flat" cmpd="sng" algn="ctr">
                      <a:no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0"/>
                  </a:ext>
                </a:extLst>
              </a:tr>
              <a:tr h="4721791">
                <a:tc>
                  <a:txBody>
                    <a:bodyPr/>
                    <a:lstStyle/>
                    <a:p>
                      <a:pPr marL="0" marR="0" lvl="0" indent="0" algn="l" defTabSz="914400" rtl="0" eaLnBrk="0" fontAlgn="base" latinLnBrk="0" hangingPunct="0">
                        <a:lnSpc>
                          <a:spcPct val="90000"/>
                        </a:lnSpc>
                        <a:spcBef>
                          <a:spcPts val="300"/>
                        </a:spcBef>
                        <a:spcAft>
                          <a:spcPts val="1200"/>
                        </a:spcAft>
                        <a:buClr>
                          <a:srgbClr val="FFFFFF">
                            <a:lumMod val="50000"/>
                          </a:srgbClr>
                        </a:buClr>
                        <a:buSzPct val="85000"/>
                        <a:buFont typeface="Arial" panose="020B0604020202020204" pitchFamily="34" charset="0"/>
                        <a:buNone/>
                        <a:tabLst/>
                        <a:defRPr/>
                      </a:pPr>
                      <a:r>
                        <a:rPr kumimoji="0" lang="en-US" sz="2000" b="1" i="0" u="none" strike="noStrike" kern="0" cap="none" spc="0" normalizeH="0" baseline="0" noProof="0">
                          <a:ln>
                            <a:noFill/>
                          </a:ln>
                          <a:solidFill>
                            <a:srgbClr val="3F4040"/>
                          </a:solidFill>
                          <a:effectLst/>
                          <a:uLnTx/>
                          <a:uFillTx/>
                          <a:latin typeface="+mn-lt"/>
                          <a:ea typeface="+mn-ea"/>
                          <a:cs typeface="+mn-cs"/>
                        </a:rPr>
                        <a:t>The color of the bar above can be changed the same as you would change any Table Border</a:t>
                      </a:r>
                    </a:p>
                    <a:p>
                      <a:pPr marL="0" marR="0" lvl="0" indent="0" algn="l" defTabSz="914400" rtl="0" eaLnBrk="0" fontAlgn="base" latinLnBrk="0" hangingPunct="0">
                        <a:lnSpc>
                          <a:spcPct val="90000"/>
                        </a:lnSpc>
                        <a:spcBef>
                          <a:spcPts val="300"/>
                        </a:spcBef>
                        <a:spcAft>
                          <a:spcPts val="1200"/>
                        </a:spcAft>
                        <a:buClr>
                          <a:srgbClr val="FFFFFF">
                            <a:lumMod val="50000"/>
                          </a:srgbClr>
                        </a:buClr>
                        <a:buSzPct val="85000"/>
                        <a:buFont typeface="Arial" panose="020B0604020202020204" pitchFamily="34" charset="0"/>
                        <a:buNone/>
                        <a:tabLst/>
                        <a:defRPr/>
                      </a:pPr>
                      <a:r>
                        <a:rPr kumimoji="0" lang="en-US" sz="2000" b="1" i="0" u="none" strike="noStrike" kern="0" cap="none" spc="0" normalizeH="0" baseline="0" noProof="0">
                          <a:ln>
                            <a:noFill/>
                          </a:ln>
                          <a:solidFill>
                            <a:srgbClr val="3F4040"/>
                          </a:solidFill>
                          <a:effectLst/>
                          <a:uLnTx/>
                          <a:uFillTx/>
                          <a:latin typeface="+mn-lt"/>
                          <a:ea typeface="+mn-ea"/>
                          <a:cs typeface="+mn-cs"/>
                        </a:rPr>
                        <a:t>It is a 6pt Top Border</a:t>
                      </a:r>
                    </a:p>
                    <a:p>
                      <a:pPr marL="0" marR="0" lvl="0" indent="0" algn="l" defTabSz="914400" rtl="0" eaLnBrk="0" fontAlgn="base" latinLnBrk="0" hangingPunct="0">
                        <a:lnSpc>
                          <a:spcPct val="90000"/>
                        </a:lnSpc>
                        <a:spcBef>
                          <a:spcPts val="300"/>
                        </a:spcBef>
                        <a:spcAft>
                          <a:spcPts val="1200"/>
                        </a:spcAft>
                        <a:buClr>
                          <a:srgbClr val="FFFFFF">
                            <a:lumMod val="50000"/>
                          </a:srgbClr>
                        </a:buClr>
                        <a:buSzPct val="85000"/>
                        <a:buFont typeface="Arial" panose="020B0604020202020204" pitchFamily="34" charset="0"/>
                        <a:buNone/>
                        <a:tabLst/>
                        <a:defRPr/>
                      </a:pPr>
                      <a:r>
                        <a:rPr kumimoji="0" lang="en-US" sz="2000" b="1" i="0" u="none" strike="noStrike" kern="0" cap="none" spc="0" normalizeH="0" baseline="0" noProof="0">
                          <a:ln>
                            <a:noFill/>
                          </a:ln>
                          <a:solidFill>
                            <a:srgbClr val="3F4040"/>
                          </a:solidFill>
                          <a:effectLst/>
                          <a:uLnTx/>
                          <a:uFillTx/>
                          <a:latin typeface="+mn-lt"/>
                          <a:ea typeface="+mn-ea"/>
                          <a:cs typeface="+mn-cs"/>
                        </a:rPr>
                        <a:t>Color bars in all tables (such as sample agenda) can be changed the same way by applying a 6pt Pen Weight and Theme Color</a:t>
                      </a:r>
                    </a:p>
                  </a:txBody>
                  <a:tcPr marL="182880" marR="182880" marT="182880" marB="182880">
                    <a:lnT w="76200" cap="flat" cmpd="sng" algn="ctr">
                      <a:no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10001"/>
                  </a:ext>
                </a:extLst>
              </a:tr>
            </a:tbl>
          </a:graphicData>
        </a:graphic>
      </p:graphicFrame>
      <p:graphicFrame>
        <p:nvGraphicFramePr>
          <p:cNvPr id="16" name="Content Placeholder 73"/>
          <p:cNvGraphicFramePr>
            <a:graphicFrameLocks/>
          </p:cNvGraphicFramePr>
          <p:nvPr userDrawn="1">
            <p:extLst>
              <p:ext uri="{D42A27DB-BD31-4B8C-83A1-F6EECF244321}">
                <p14:modId xmlns:p14="http://schemas.microsoft.com/office/powerpoint/2010/main" val="240238649"/>
              </p:ext>
            </p:extLst>
          </p:nvPr>
        </p:nvGraphicFramePr>
        <p:xfrm>
          <a:off x="3835400" y="1597025"/>
          <a:ext cx="3383280" cy="6075103"/>
        </p:xfrm>
        <a:graphic>
          <a:graphicData uri="http://schemas.openxmlformats.org/drawingml/2006/table">
            <a:tbl>
              <a:tblPr firstRow="1" bandRow="1">
                <a:tableStyleId>{5C22544A-7EE6-4342-B048-85BDC9FD1C3A}</a:tableStyleId>
              </a:tblPr>
              <a:tblGrid>
                <a:gridCol w="3383280">
                  <a:extLst>
                    <a:ext uri="{9D8B030D-6E8A-4147-A177-3AD203B41FA5}">
                      <a16:colId xmlns:a16="http://schemas.microsoft.com/office/drawing/2014/main" val="20000"/>
                    </a:ext>
                  </a:extLst>
                </a:gridCol>
              </a:tblGrid>
              <a:tr h="1301184">
                <a:tc>
                  <a:txBody>
                    <a:bodyPr/>
                    <a:lstStyle/>
                    <a:p>
                      <a:pPr marL="0" marR="0" lvl="0" indent="0" algn="l" defTabSz="914400" rtl="0" eaLnBrk="0" fontAlgn="base" latinLnBrk="0" hangingPunct="0">
                        <a:lnSpc>
                          <a:spcPct val="90000"/>
                        </a:lnSpc>
                        <a:spcBef>
                          <a:spcPts val="300"/>
                        </a:spcBef>
                        <a:spcAft>
                          <a:spcPts val="300"/>
                        </a:spcAft>
                        <a:buClr>
                          <a:srgbClr val="FFFFFF">
                            <a:lumMod val="50000"/>
                          </a:srgbClr>
                        </a:buClr>
                        <a:buSzPct val="85000"/>
                        <a:buFont typeface="Arial" panose="020B0604020202020204" pitchFamily="34" charset="0"/>
                        <a:buNone/>
                        <a:tabLst/>
                        <a:defRPr/>
                      </a:pPr>
                      <a:r>
                        <a:rPr kumimoji="0" lang="en-US" sz="2400" b="1" i="0" u="none" strike="noStrike" kern="0" cap="none" spc="0" normalizeH="0" baseline="0" noProof="0">
                          <a:ln>
                            <a:noFill/>
                          </a:ln>
                          <a:solidFill>
                            <a:srgbClr val="004B8D"/>
                          </a:solidFill>
                          <a:effectLst/>
                          <a:uLnTx/>
                          <a:uFillTx/>
                          <a:latin typeface="+mn-lt"/>
                          <a:ea typeface="+mn-ea"/>
                          <a:cs typeface="+mn-cs"/>
                        </a:rPr>
                        <a:t>Click Here to Change Top </a:t>
                      </a:r>
                      <a:br>
                        <a:rPr kumimoji="0" lang="en-US" sz="2400" b="1" i="0" u="none" strike="noStrike" kern="0" cap="none" spc="0" normalizeH="0" baseline="0" noProof="0">
                          <a:ln>
                            <a:noFill/>
                          </a:ln>
                          <a:solidFill>
                            <a:srgbClr val="004B8D"/>
                          </a:solidFill>
                          <a:effectLst/>
                          <a:uLnTx/>
                          <a:uFillTx/>
                          <a:latin typeface="+mn-lt"/>
                          <a:ea typeface="+mn-ea"/>
                          <a:cs typeface="+mn-cs"/>
                        </a:rPr>
                      </a:br>
                      <a:r>
                        <a:rPr kumimoji="0" lang="en-US" sz="2400" b="1" i="0" u="none" strike="noStrike" kern="0" cap="none" spc="0" normalizeH="0" baseline="0" noProof="0">
                          <a:ln>
                            <a:noFill/>
                          </a:ln>
                          <a:solidFill>
                            <a:srgbClr val="004B8D"/>
                          </a:solidFill>
                          <a:effectLst/>
                          <a:uLnTx/>
                          <a:uFillTx/>
                          <a:latin typeface="+mn-lt"/>
                          <a:ea typeface="+mn-ea"/>
                          <a:cs typeface="+mn-cs"/>
                        </a:rPr>
                        <a:t>Border Color</a:t>
                      </a:r>
                    </a:p>
                  </a:txBody>
                  <a:tcPr marL="182880" marR="182880" marT="182880" marB="182880">
                    <a:lnT w="76200" cap="flat" cmpd="sng" algn="ctr">
                      <a:solidFill>
                        <a:schemeClr val="accent2"/>
                      </a:solidFill>
                      <a:prstDash val="solid"/>
                      <a:round/>
                      <a:headEnd type="none" w="med" len="med"/>
                      <a:tailEnd type="none" w="med" len="med"/>
                    </a:lnT>
                    <a:lnB w="76200" cap="flat" cmpd="sng" algn="ctr">
                      <a:no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0"/>
                  </a:ext>
                </a:extLst>
              </a:tr>
              <a:tr h="4721791">
                <a:tc>
                  <a:txBody>
                    <a:bodyPr/>
                    <a:lstStyle/>
                    <a:p>
                      <a:pPr marL="0" marR="0" lvl="0" indent="0" algn="l" defTabSz="914400" rtl="0" eaLnBrk="0" fontAlgn="base" latinLnBrk="0" hangingPunct="0">
                        <a:lnSpc>
                          <a:spcPct val="90000"/>
                        </a:lnSpc>
                        <a:spcBef>
                          <a:spcPts val="300"/>
                        </a:spcBef>
                        <a:spcAft>
                          <a:spcPts val="1200"/>
                        </a:spcAft>
                        <a:buClr>
                          <a:srgbClr val="FFFFFF">
                            <a:lumMod val="50000"/>
                          </a:srgbClr>
                        </a:buClr>
                        <a:buSzPct val="85000"/>
                        <a:buFont typeface="Arial" panose="020B0604020202020204" pitchFamily="34" charset="0"/>
                        <a:buNone/>
                        <a:tabLst/>
                        <a:defRPr/>
                      </a:pPr>
                      <a:r>
                        <a:rPr kumimoji="0" lang="en-US" sz="2000" b="1" i="0" u="none" strike="noStrike" kern="0" cap="none" spc="0" normalizeH="0" baseline="0" noProof="0">
                          <a:ln>
                            <a:noFill/>
                          </a:ln>
                          <a:solidFill>
                            <a:srgbClr val="3F4040"/>
                          </a:solidFill>
                          <a:effectLst/>
                          <a:uLnTx/>
                          <a:uFillTx/>
                          <a:latin typeface="+mn-lt"/>
                          <a:ea typeface="+mn-ea"/>
                          <a:cs typeface="+mn-cs"/>
                        </a:rPr>
                        <a:t>To change color bar above:</a:t>
                      </a:r>
                    </a:p>
                    <a:p>
                      <a:pPr marL="228600" marR="0" lvl="0" indent="-228600" algn="l" defTabSz="914400" rtl="0" eaLnBrk="0" fontAlgn="base" latinLnBrk="0" hangingPunct="0">
                        <a:lnSpc>
                          <a:spcPct val="90000"/>
                        </a:lnSpc>
                        <a:spcBef>
                          <a:spcPts val="300"/>
                        </a:spcBef>
                        <a:spcAft>
                          <a:spcPts val="1200"/>
                        </a:spcAft>
                        <a:buClr>
                          <a:srgbClr val="FFFFFF">
                            <a:lumMod val="50000"/>
                          </a:srgbClr>
                        </a:buClr>
                        <a:buSzPct val="85000"/>
                        <a:buFont typeface="+mj-lt"/>
                        <a:buAutoNum type="arabicPeriod"/>
                        <a:tabLst/>
                        <a:defRPr/>
                      </a:pPr>
                      <a:r>
                        <a:rPr kumimoji="0" lang="en-US" sz="1800" b="1" i="0" u="none" strike="noStrike" kern="0" cap="none" spc="0" normalizeH="0" baseline="0" noProof="0">
                          <a:ln>
                            <a:noFill/>
                          </a:ln>
                          <a:solidFill>
                            <a:srgbClr val="3F4040"/>
                          </a:solidFill>
                          <a:effectLst/>
                          <a:uLnTx/>
                          <a:uFillTx/>
                          <a:latin typeface="+mn-lt"/>
                          <a:ea typeface="+mn-ea"/>
                          <a:cs typeface="+mn-cs"/>
                        </a:rPr>
                        <a:t>Click the blue header text in the table cell above</a:t>
                      </a:r>
                    </a:p>
                    <a:p>
                      <a:pPr marL="228600" marR="0" lvl="0" indent="-228600" algn="l" defTabSz="914400" rtl="0" eaLnBrk="0" fontAlgn="base" latinLnBrk="0" hangingPunct="0">
                        <a:lnSpc>
                          <a:spcPct val="90000"/>
                        </a:lnSpc>
                        <a:spcBef>
                          <a:spcPts val="300"/>
                        </a:spcBef>
                        <a:spcAft>
                          <a:spcPts val="1200"/>
                        </a:spcAft>
                        <a:buClr>
                          <a:srgbClr val="FFFFFF">
                            <a:lumMod val="50000"/>
                          </a:srgbClr>
                        </a:buClr>
                        <a:buSzPct val="85000"/>
                        <a:buFont typeface="+mj-lt"/>
                        <a:buAutoNum type="arabicPeriod"/>
                        <a:tabLst/>
                        <a:defRPr/>
                      </a:pPr>
                      <a:r>
                        <a:rPr kumimoji="0" lang="en-US" sz="1800" b="1" i="0" u="none" strike="noStrike" kern="0" cap="none" spc="0" normalizeH="0" baseline="0" noProof="0">
                          <a:ln>
                            <a:noFill/>
                          </a:ln>
                          <a:solidFill>
                            <a:srgbClr val="3F4040"/>
                          </a:solidFill>
                          <a:effectLst/>
                          <a:uLnTx/>
                          <a:uFillTx/>
                          <a:latin typeface="+mn-lt"/>
                          <a:ea typeface="+mn-ea"/>
                          <a:cs typeface="+mn-cs"/>
                        </a:rPr>
                        <a:t>Click on the Table  Tools Design tab</a:t>
                      </a:r>
                    </a:p>
                    <a:p>
                      <a:pPr marL="228600" marR="0" lvl="0" indent="-228600" algn="l" defTabSz="914400" rtl="0" eaLnBrk="0" fontAlgn="base" latinLnBrk="0" hangingPunct="0">
                        <a:lnSpc>
                          <a:spcPct val="90000"/>
                        </a:lnSpc>
                        <a:spcBef>
                          <a:spcPts val="300"/>
                        </a:spcBef>
                        <a:spcAft>
                          <a:spcPts val="1200"/>
                        </a:spcAft>
                        <a:buClr>
                          <a:srgbClr val="FFFFFF">
                            <a:lumMod val="50000"/>
                          </a:srgbClr>
                        </a:buClr>
                        <a:buSzPct val="85000"/>
                        <a:buFont typeface="+mj-lt"/>
                        <a:buAutoNum type="arabicPeriod"/>
                        <a:tabLst/>
                        <a:defRPr/>
                      </a:pPr>
                      <a:r>
                        <a:rPr kumimoji="0" lang="en-US" sz="1800" b="1" i="0" u="none" strike="noStrike" kern="0" cap="none" spc="0" normalizeH="0" baseline="0" noProof="0">
                          <a:ln>
                            <a:noFill/>
                          </a:ln>
                          <a:solidFill>
                            <a:srgbClr val="3F4040"/>
                          </a:solidFill>
                          <a:effectLst/>
                          <a:uLnTx/>
                          <a:uFillTx/>
                          <a:latin typeface="+mn-lt"/>
                          <a:ea typeface="+mn-ea"/>
                          <a:cs typeface="+mn-cs"/>
                        </a:rPr>
                        <a:t>Change your Pen Weight to 6pt</a:t>
                      </a:r>
                    </a:p>
                    <a:p>
                      <a:pPr marL="228600" marR="0" lvl="0" indent="-228600" algn="l" defTabSz="914400" rtl="0" eaLnBrk="0" fontAlgn="base" latinLnBrk="0" hangingPunct="0">
                        <a:lnSpc>
                          <a:spcPct val="90000"/>
                        </a:lnSpc>
                        <a:spcBef>
                          <a:spcPts val="300"/>
                        </a:spcBef>
                        <a:spcAft>
                          <a:spcPts val="1200"/>
                        </a:spcAft>
                        <a:buClr>
                          <a:srgbClr val="FFFFFF">
                            <a:lumMod val="50000"/>
                          </a:srgbClr>
                        </a:buClr>
                        <a:buSzPct val="85000"/>
                        <a:buFont typeface="+mj-lt"/>
                        <a:buAutoNum type="arabicPeriod"/>
                        <a:tabLst/>
                        <a:defRPr/>
                      </a:pPr>
                      <a:r>
                        <a:rPr kumimoji="0" lang="en-US" sz="1800" b="1" i="0" u="none" strike="noStrike" kern="0" cap="none" spc="0" normalizeH="0" baseline="0" noProof="0">
                          <a:ln>
                            <a:noFill/>
                          </a:ln>
                          <a:solidFill>
                            <a:srgbClr val="3F4040"/>
                          </a:solidFill>
                          <a:effectLst/>
                          <a:uLnTx/>
                          <a:uFillTx/>
                          <a:latin typeface="+mn-lt"/>
                          <a:ea typeface="+mn-ea"/>
                          <a:cs typeface="+mn-cs"/>
                        </a:rPr>
                        <a:t>Change your Pen Color to what you’d like to use</a:t>
                      </a:r>
                    </a:p>
                    <a:p>
                      <a:pPr marL="228600" marR="0" lvl="0" indent="-228600" algn="l" defTabSz="914400" rtl="0" eaLnBrk="0" fontAlgn="base" latinLnBrk="0" hangingPunct="0">
                        <a:lnSpc>
                          <a:spcPct val="90000"/>
                        </a:lnSpc>
                        <a:spcBef>
                          <a:spcPts val="300"/>
                        </a:spcBef>
                        <a:spcAft>
                          <a:spcPts val="1200"/>
                        </a:spcAft>
                        <a:buClr>
                          <a:srgbClr val="FFFFFF">
                            <a:lumMod val="50000"/>
                          </a:srgbClr>
                        </a:buClr>
                        <a:buSzPct val="85000"/>
                        <a:buFont typeface="+mj-lt"/>
                        <a:buAutoNum type="arabicPeriod"/>
                        <a:tabLst/>
                        <a:defRPr/>
                      </a:pPr>
                      <a:r>
                        <a:rPr kumimoji="0" lang="en-US" sz="1800" b="1" i="0" u="none" strike="noStrike" kern="0" cap="none" spc="0" normalizeH="0" baseline="0" noProof="0">
                          <a:ln>
                            <a:noFill/>
                          </a:ln>
                          <a:solidFill>
                            <a:srgbClr val="3F4040"/>
                          </a:solidFill>
                          <a:effectLst/>
                          <a:uLnTx/>
                          <a:uFillTx/>
                          <a:latin typeface="+mn-lt"/>
                          <a:ea typeface="+mn-ea"/>
                          <a:cs typeface="+mn-cs"/>
                        </a:rPr>
                        <a:t>Then apply the Top Border of the Table only</a:t>
                      </a:r>
                    </a:p>
                  </a:txBody>
                  <a:tcPr marL="182880" marR="182880" marT="182880" marB="182880">
                    <a:lnT w="76200" cap="flat" cmpd="sng" algn="ctr">
                      <a:no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10001"/>
                  </a:ext>
                </a:extLst>
              </a:tr>
            </a:tbl>
          </a:graphicData>
        </a:graphic>
      </p:graphicFrame>
      <p:graphicFrame>
        <p:nvGraphicFramePr>
          <p:cNvPr id="17" name="Content Placeholder 73"/>
          <p:cNvGraphicFramePr>
            <a:graphicFrameLocks/>
          </p:cNvGraphicFramePr>
          <p:nvPr userDrawn="1">
            <p:extLst>
              <p:ext uri="{D42A27DB-BD31-4B8C-83A1-F6EECF244321}">
                <p14:modId xmlns:p14="http://schemas.microsoft.com/office/powerpoint/2010/main" val="854463308"/>
              </p:ext>
            </p:extLst>
          </p:nvPr>
        </p:nvGraphicFramePr>
        <p:xfrm>
          <a:off x="304800" y="1597025"/>
          <a:ext cx="3383280" cy="6075103"/>
        </p:xfrm>
        <a:graphic>
          <a:graphicData uri="http://schemas.openxmlformats.org/drawingml/2006/table">
            <a:tbl>
              <a:tblPr firstRow="1" bandRow="1">
                <a:tableStyleId>{5C22544A-7EE6-4342-B048-85BDC9FD1C3A}</a:tableStyleId>
              </a:tblPr>
              <a:tblGrid>
                <a:gridCol w="3383280">
                  <a:extLst>
                    <a:ext uri="{9D8B030D-6E8A-4147-A177-3AD203B41FA5}">
                      <a16:colId xmlns:a16="http://schemas.microsoft.com/office/drawing/2014/main" val="20000"/>
                    </a:ext>
                  </a:extLst>
                </a:gridCol>
              </a:tblGrid>
              <a:tr h="1301184">
                <a:tc>
                  <a:txBody>
                    <a:bodyPr/>
                    <a:lstStyle/>
                    <a:p>
                      <a:pPr marL="0" marR="0" lvl="0" indent="0" algn="l" defTabSz="914400" rtl="0" eaLnBrk="0" fontAlgn="base" latinLnBrk="0" hangingPunct="0">
                        <a:lnSpc>
                          <a:spcPct val="90000"/>
                        </a:lnSpc>
                        <a:spcBef>
                          <a:spcPts val="300"/>
                        </a:spcBef>
                        <a:spcAft>
                          <a:spcPts val="300"/>
                        </a:spcAft>
                        <a:buClr>
                          <a:srgbClr val="FFFFFF">
                            <a:lumMod val="50000"/>
                          </a:srgbClr>
                        </a:buClr>
                        <a:buSzPct val="85000"/>
                        <a:buFont typeface="Arial" panose="020B0604020202020204" pitchFamily="34" charset="0"/>
                        <a:buNone/>
                        <a:tabLst/>
                        <a:defRPr/>
                      </a:pPr>
                      <a:r>
                        <a:rPr kumimoji="0" lang="en-US" sz="2400" b="1" i="0" u="none" strike="noStrike" kern="0" cap="none" spc="0" normalizeH="0" baseline="0" noProof="0">
                          <a:ln>
                            <a:noFill/>
                          </a:ln>
                          <a:solidFill>
                            <a:srgbClr val="004B8D"/>
                          </a:solidFill>
                          <a:effectLst/>
                          <a:uLnTx/>
                          <a:uFillTx/>
                          <a:latin typeface="+mn-lt"/>
                          <a:ea typeface="+mn-ea"/>
                          <a:cs typeface="+mn-cs"/>
                        </a:rPr>
                        <a:t>Click Here to Change Top </a:t>
                      </a:r>
                      <a:br>
                        <a:rPr kumimoji="0" lang="en-US" sz="2400" b="1" i="0" u="none" strike="noStrike" kern="0" cap="none" spc="0" normalizeH="0" baseline="0" noProof="0">
                          <a:ln>
                            <a:noFill/>
                          </a:ln>
                          <a:solidFill>
                            <a:srgbClr val="004B8D"/>
                          </a:solidFill>
                          <a:effectLst/>
                          <a:uLnTx/>
                          <a:uFillTx/>
                          <a:latin typeface="+mn-lt"/>
                          <a:ea typeface="+mn-ea"/>
                          <a:cs typeface="+mn-cs"/>
                        </a:rPr>
                      </a:br>
                      <a:r>
                        <a:rPr kumimoji="0" lang="en-US" sz="2400" b="1" i="0" u="none" strike="noStrike" kern="0" cap="none" spc="0" normalizeH="0" baseline="0" noProof="0">
                          <a:ln>
                            <a:noFill/>
                          </a:ln>
                          <a:solidFill>
                            <a:srgbClr val="004B8D"/>
                          </a:solidFill>
                          <a:effectLst/>
                          <a:uLnTx/>
                          <a:uFillTx/>
                          <a:latin typeface="+mn-lt"/>
                          <a:ea typeface="+mn-ea"/>
                          <a:cs typeface="+mn-cs"/>
                        </a:rPr>
                        <a:t>Border Color</a:t>
                      </a:r>
                    </a:p>
                  </a:txBody>
                  <a:tcPr marL="182880" marR="182880" marT="182880" marB="182880">
                    <a:lnT w="76200" cap="flat" cmpd="sng" algn="ctr">
                      <a:solidFill>
                        <a:schemeClr val="tx2"/>
                      </a:solidFill>
                      <a:prstDash val="solid"/>
                      <a:round/>
                      <a:headEnd type="none" w="med" len="med"/>
                      <a:tailEnd type="none" w="med" len="med"/>
                    </a:lnT>
                    <a:lnB w="76200" cap="flat" cmpd="sng" algn="ctr">
                      <a:no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0"/>
                  </a:ext>
                </a:extLst>
              </a:tr>
              <a:tr h="4721791">
                <a:tc>
                  <a:txBody>
                    <a:bodyPr/>
                    <a:lstStyle/>
                    <a:p>
                      <a:pPr marL="0" marR="0" lvl="0" indent="0" algn="l" defTabSz="914400" rtl="0" eaLnBrk="0" fontAlgn="base" latinLnBrk="0" hangingPunct="0">
                        <a:lnSpc>
                          <a:spcPct val="90000"/>
                        </a:lnSpc>
                        <a:spcBef>
                          <a:spcPts val="300"/>
                        </a:spcBef>
                        <a:spcAft>
                          <a:spcPts val="1200"/>
                        </a:spcAft>
                        <a:buClr>
                          <a:srgbClr val="FFFFFF">
                            <a:lumMod val="50000"/>
                          </a:srgbClr>
                        </a:buClr>
                        <a:buSzPct val="85000"/>
                        <a:buFont typeface="Arial" panose="020B0604020202020204" pitchFamily="34" charset="0"/>
                        <a:buNone/>
                        <a:tabLst/>
                        <a:defRPr/>
                      </a:pPr>
                      <a:r>
                        <a:rPr kumimoji="0" lang="en-US" sz="2000" b="1" i="0" u="none" strike="noStrike" kern="0" cap="none" spc="0" normalizeH="0" baseline="0" noProof="0">
                          <a:ln>
                            <a:noFill/>
                          </a:ln>
                          <a:solidFill>
                            <a:srgbClr val="3F4040"/>
                          </a:solidFill>
                          <a:effectLst/>
                          <a:uLnTx/>
                          <a:uFillTx/>
                          <a:latin typeface="+mn-lt"/>
                          <a:ea typeface="+mn-ea"/>
                          <a:cs typeface="+mn-cs"/>
                        </a:rPr>
                        <a:t>The color of the bar above can be changed the same as you would change any Table Border</a:t>
                      </a:r>
                    </a:p>
                    <a:p>
                      <a:pPr marL="0" marR="0" lvl="0" indent="0" algn="l" defTabSz="914400" rtl="0" eaLnBrk="0" fontAlgn="base" latinLnBrk="0" hangingPunct="0">
                        <a:lnSpc>
                          <a:spcPct val="90000"/>
                        </a:lnSpc>
                        <a:spcBef>
                          <a:spcPts val="300"/>
                        </a:spcBef>
                        <a:spcAft>
                          <a:spcPts val="1200"/>
                        </a:spcAft>
                        <a:buClr>
                          <a:srgbClr val="FFFFFF">
                            <a:lumMod val="50000"/>
                          </a:srgbClr>
                        </a:buClr>
                        <a:buSzPct val="85000"/>
                        <a:buFont typeface="Arial" panose="020B0604020202020204" pitchFamily="34" charset="0"/>
                        <a:buNone/>
                        <a:tabLst/>
                        <a:defRPr/>
                      </a:pPr>
                      <a:r>
                        <a:rPr kumimoji="0" lang="en-US" sz="2000" b="1" i="0" u="none" strike="noStrike" kern="0" cap="none" spc="0" normalizeH="0" baseline="0" noProof="0">
                          <a:ln>
                            <a:noFill/>
                          </a:ln>
                          <a:solidFill>
                            <a:srgbClr val="3F4040"/>
                          </a:solidFill>
                          <a:effectLst/>
                          <a:uLnTx/>
                          <a:uFillTx/>
                          <a:latin typeface="+mn-lt"/>
                          <a:ea typeface="+mn-ea"/>
                          <a:cs typeface="+mn-cs"/>
                        </a:rPr>
                        <a:t>It is a 6pt Top Border</a:t>
                      </a:r>
                    </a:p>
                    <a:p>
                      <a:pPr marL="0" marR="0" lvl="0" indent="0" algn="l" defTabSz="914400" rtl="0" eaLnBrk="0" fontAlgn="base" latinLnBrk="0" hangingPunct="0">
                        <a:lnSpc>
                          <a:spcPct val="90000"/>
                        </a:lnSpc>
                        <a:spcBef>
                          <a:spcPts val="300"/>
                        </a:spcBef>
                        <a:spcAft>
                          <a:spcPts val="1200"/>
                        </a:spcAft>
                        <a:buClr>
                          <a:srgbClr val="FFFFFF">
                            <a:lumMod val="50000"/>
                          </a:srgbClr>
                        </a:buClr>
                        <a:buSzPct val="85000"/>
                        <a:buFont typeface="Arial" panose="020B0604020202020204" pitchFamily="34" charset="0"/>
                        <a:buNone/>
                        <a:tabLst/>
                        <a:defRPr/>
                      </a:pPr>
                      <a:r>
                        <a:rPr kumimoji="0" lang="en-US" sz="2000" b="1" i="0" u="none" strike="noStrike" kern="0" cap="none" spc="0" normalizeH="0" baseline="0" noProof="0">
                          <a:ln>
                            <a:noFill/>
                          </a:ln>
                          <a:solidFill>
                            <a:srgbClr val="3F4040"/>
                          </a:solidFill>
                          <a:effectLst/>
                          <a:uLnTx/>
                          <a:uFillTx/>
                          <a:latin typeface="+mn-lt"/>
                          <a:ea typeface="+mn-ea"/>
                          <a:cs typeface="+mn-cs"/>
                        </a:rPr>
                        <a:t>Color bars in all tables (such as sample agenda) can be changed the same way by applying a 6pt Pen Weight and Theme Color</a:t>
                      </a:r>
                    </a:p>
                  </a:txBody>
                  <a:tcPr marL="182880" marR="182880" marT="182880" marB="182880">
                    <a:lnT w="76200" cap="flat" cmpd="sng" algn="ctr">
                      <a:no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67074358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Lines, Arrows, Call Ou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Lines, Arrows and Call Outs to Copy and Paste</a:t>
            </a:r>
          </a:p>
        </p:txBody>
      </p:sp>
      <p:cxnSp>
        <p:nvCxnSpPr>
          <p:cNvPr id="5" name="Straight Connector 4"/>
          <p:cNvCxnSpPr/>
          <p:nvPr userDrawn="1"/>
        </p:nvCxnSpPr>
        <p:spPr bwMode="auto">
          <a:xfrm>
            <a:off x="565086" y="3158011"/>
            <a:ext cx="4845113" cy="0"/>
          </a:xfrm>
          <a:prstGeom prst="line">
            <a:avLst/>
          </a:prstGeom>
          <a:solidFill>
            <a:schemeClr val="accent1"/>
          </a:solidFill>
          <a:ln w="57150" cap="flat" cmpd="sng" algn="ctr">
            <a:solidFill>
              <a:schemeClr val="accent1"/>
            </a:solidFill>
            <a:prstDash val="solid"/>
            <a:round/>
            <a:headEnd type="none" w="med" len="med"/>
            <a:tailEnd type="none" w="med" len="med"/>
          </a:ln>
          <a:effectLst/>
        </p:spPr>
      </p:cxnSp>
      <p:cxnSp>
        <p:nvCxnSpPr>
          <p:cNvPr id="6" name="Straight Connector 5"/>
          <p:cNvCxnSpPr/>
          <p:nvPr userDrawn="1"/>
        </p:nvCxnSpPr>
        <p:spPr bwMode="auto">
          <a:xfrm>
            <a:off x="565086" y="2500134"/>
            <a:ext cx="4845113" cy="0"/>
          </a:xfrm>
          <a:prstGeom prst="line">
            <a:avLst/>
          </a:prstGeom>
          <a:solidFill>
            <a:schemeClr val="accent1"/>
          </a:solidFill>
          <a:ln w="12700" cap="flat" cmpd="sng" algn="ctr">
            <a:solidFill>
              <a:schemeClr val="accent1"/>
            </a:solidFill>
            <a:prstDash val="solid"/>
            <a:round/>
            <a:headEnd type="none" w="med" len="med"/>
            <a:tailEnd type="none" w="med" len="med"/>
          </a:ln>
          <a:effectLst/>
        </p:spPr>
      </p:cxnSp>
      <p:sp>
        <p:nvSpPr>
          <p:cNvPr id="7" name="TextBox 6"/>
          <p:cNvSpPr txBox="1"/>
          <p:nvPr userDrawn="1"/>
        </p:nvSpPr>
        <p:spPr bwMode="auto">
          <a:xfrm>
            <a:off x="481043" y="2606289"/>
            <a:ext cx="2813458" cy="350865"/>
          </a:xfrm>
          <a:prstGeom prst="rect">
            <a:avLst/>
          </a:prstGeom>
          <a:noFill/>
          <a:ln w="9525">
            <a:noFill/>
            <a:miter lim="800000"/>
            <a:headEnd/>
            <a:tailEnd/>
          </a:ln>
        </p:spPr>
        <p:txBody>
          <a:bodyPr wrap="square" rtlCol="0">
            <a:spAutoFit/>
          </a:bodyPr>
          <a:lstStyle/>
          <a:p>
            <a:pPr eaLnBrk="0" hangingPunct="0">
              <a:lnSpc>
                <a:spcPct val="105000"/>
              </a:lnSpc>
            </a:pPr>
            <a:r>
              <a:rPr lang="en-US" sz="1600" b="1">
                <a:solidFill>
                  <a:srgbClr val="004B8D"/>
                </a:solidFill>
              </a:rPr>
              <a:t>1pt</a:t>
            </a:r>
            <a:r>
              <a:rPr lang="en-US" sz="1600">
                <a:solidFill>
                  <a:srgbClr val="004B8D"/>
                </a:solidFill>
              </a:rPr>
              <a:t> </a:t>
            </a:r>
            <a:r>
              <a:rPr lang="en-US" sz="1600">
                <a:solidFill>
                  <a:srgbClr val="3F4040"/>
                </a:solidFill>
              </a:rPr>
              <a:t>Template Header Line</a:t>
            </a:r>
          </a:p>
        </p:txBody>
      </p:sp>
      <p:sp>
        <p:nvSpPr>
          <p:cNvPr id="8" name="TextBox 7"/>
          <p:cNvSpPr txBox="1"/>
          <p:nvPr userDrawn="1"/>
        </p:nvSpPr>
        <p:spPr bwMode="auto">
          <a:xfrm>
            <a:off x="458407" y="3250949"/>
            <a:ext cx="2836094" cy="332912"/>
          </a:xfrm>
          <a:prstGeom prst="rect">
            <a:avLst/>
          </a:prstGeom>
          <a:noFill/>
          <a:ln w="9525">
            <a:noFill/>
            <a:miter lim="800000"/>
            <a:headEnd/>
            <a:tailEnd/>
          </a:ln>
        </p:spPr>
        <p:txBody>
          <a:bodyPr wrap="square" rtlCol="0">
            <a:spAutoFit/>
          </a:bodyPr>
          <a:lstStyle/>
          <a:p>
            <a:pPr eaLnBrk="0" hangingPunct="0">
              <a:lnSpc>
                <a:spcPct val="105000"/>
              </a:lnSpc>
            </a:pPr>
            <a:r>
              <a:rPr lang="en-US" sz="1600" b="1">
                <a:solidFill>
                  <a:srgbClr val="004B8D"/>
                </a:solidFill>
              </a:rPr>
              <a:t>4.5pt </a:t>
            </a:r>
            <a:r>
              <a:rPr lang="en-US" sz="1600">
                <a:solidFill>
                  <a:srgbClr val="3F4040"/>
                </a:solidFill>
              </a:rPr>
              <a:t>Callout/Tombstone Line</a:t>
            </a:r>
          </a:p>
        </p:txBody>
      </p:sp>
      <p:graphicFrame>
        <p:nvGraphicFramePr>
          <p:cNvPr id="9" name="Table 8"/>
          <p:cNvGraphicFramePr>
            <a:graphicFrameLocks noGrp="1"/>
          </p:cNvGraphicFramePr>
          <p:nvPr userDrawn="1">
            <p:extLst>
              <p:ext uri="{D42A27DB-BD31-4B8C-83A1-F6EECF244321}">
                <p14:modId xmlns:p14="http://schemas.microsoft.com/office/powerpoint/2010/main" val="1159961741"/>
              </p:ext>
            </p:extLst>
          </p:nvPr>
        </p:nvGraphicFramePr>
        <p:xfrm>
          <a:off x="593746" y="5124451"/>
          <a:ext cx="2295144" cy="713232"/>
        </p:xfrm>
        <a:graphic>
          <a:graphicData uri="http://schemas.openxmlformats.org/drawingml/2006/table">
            <a:tbl>
              <a:tblPr firstRow="1" bandRow="1">
                <a:tableStyleId>{5C22544A-7EE6-4342-B048-85BDC9FD1C3A}</a:tableStyleId>
              </a:tblPr>
              <a:tblGrid>
                <a:gridCol w="2295144">
                  <a:extLst>
                    <a:ext uri="{9D8B030D-6E8A-4147-A177-3AD203B41FA5}">
                      <a16:colId xmlns:a16="http://schemas.microsoft.com/office/drawing/2014/main" val="20000"/>
                    </a:ext>
                  </a:extLst>
                </a:gridCol>
              </a:tblGrid>
              <a:tr h="3657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a:solidFill>
                            <a:schemeClr val="tx1"/>
                          </a:solidFill>
                        </a:rPr>
                        <a:t>6pt Table Border</a:t>
                      </a:r>
                    </a:p>
                  </a:txBody>
                  <a:tcPr>
                    <a:lnL w="76200" cap="flat" cmpd="sng" algn="ctr">
                      <a:solidFill>
                        <a:schemeClr val="accent1"/>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0"/>
                  </a:ext>
                </a:extLst>
              </a:tr>
              <a:tr h="3474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a:solidFill>
                            <a:schemeClr val="tx1"/>
                          </a:solidFill>
                        </a:rPr>
                        <a:t>Blue Callout</a:t>
                      </a:r>
                    </a:p>
                  </a:txBody>
                  <a:tcPr marT="0" marB="0" anchor="ctr">
                    <a:lnL w="76200" cap="flat" cmpd="sng" algn="ctr">
                      <a:solidFill>
                        <a:schemeClr val="accent1"/>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1"/>
                  </a:ext>
                </a:extLst>
              </a:tr>
            </a:tbl>
          </a:graphicData>
        </a:graphic>
      </p:graphicFrame>
      <p:graphicFrame>
        <p:nvGraphicFramePr>
          <p:cNvPr id="10" name="Table 9"/>
          <p:cNvGraphicFramePr>
            <a:graphicFrameLocks noGrp="1"/>
          </p:cNvGraphicFramePr>
          <p:nvPr userDrawn="1">
            <p:extLst>
              <p:ext uri="{D42A27DB-BD31-4B8C-83A1-F6EECF244321}">
                <p14:modId xmlns:p14="http://schemas.microsoft.com/office/powerpoint/2010/main" val="3269118204"/>
              </p:ext>
            </p:extLst>
          </p:nvPr>
        </p:nvGraphicFramePr>
        <p:xfrm>
          <a:off x="593746" y="6095539"/>
          <a:ext cx="2295144" cy="365760"/>
        </p:xfrm>
        <a:graphic>
          <a:graphicData uri="http://schemas.openxmlformats.org/drawingml/2006/table">
            <a:tbl>
              <a:tblPr firstRow="1" bandRow="1">
                <a:tableStyleId>{5C22544A-7EE6-4342-B048-85BDC9FD1C3A}</a:tableStyleId>
              </a:tblPr>
              <a:tblGrid>
                <a:gridCol w="2295144">
                  <a:extLst>
                    <a:ext uri="{9D8B030D-6E8A-4147-A177-3AD203B41FA5}">
                      <a16:colId xmlns:a16="http://schemas.microsoft.com/office/drawing/2014/main" val="20000"/>
                    </a:ext>
                  </a:extLst>
                </a:gridCol>
              </a:tblGrid>
              <a:tr h="3657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a:solidFill>
                            <a:schemeClr val="tx1"/>
                          </a:solidFill>
                        </a:rPr>
                        <a:t>Single Blue</a:t>
                      </a:r>
                    </a:p>
                  </a:txBody>
                  <a:tcPr anchor="ctr">
                    <a:lnL w="76200" cap="flat" cmpd="sng" algn="ctr">
                      <a:solidFill>
                        <a:schemeClr val="accent1"/>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0"/>
                  </a:ext>
                </a:extLst>
              </a:tr>
            </a:tbl>
          </a:graphicData>
        </a:graphic>
      </p:graphicFrame>
      <p:sp>
        <p:nvSpPr>
          <p:cNvPr id="11" name="Freeform 7"/>
          <p:cNvSpPr>
            <a:spLocks/>
          </p:cNvSpPr>
          <p:nvPr userDrawn="1"/>
        </p:nvSpPr>
        <p:spPr bwMode="auto">
          <a:xfrm>
            <a:off x="11207476" y="3097412"/>
            <a:ext cx="506556" cy="365037"/>
          </a:xfrm>
          <a:custGeom>
            <a:avLst/>
            <a:gdLst>
              <a:gd name="T0" fmla="*/ 162 w 162"/>
              <a:gd name="T1" fmla="*/ 102 h 117"/>
              <a:gd name="T2" fmla="*/ 157 w 162"/>
              <a:gd name="T3" fmla="*/ 112 h 117"/>
              <a:gd name="T4" fmla="*/ 138 w 162"/>
              <a:gd name="T5" fmla="*/ 110 h 117"/>
              <a:gd name="T6" fmla="*/ 82 w 162"/>
              <a:gd name="T7" fmla="*/ 42 h 117"/>
              <a:gd name="T8" fmla="*/ 25 w 162"/>
              <a:gd name="T9" fmla="*/ 110 h 117"/>
              <a:gd name="T10" fmla="*/ 6 w 162"/>
              <a:gd name="T11" fmla="*/ 112 h 117"/>
              <a:gd name="T12" fmla="*/ 4 w 162"/>
              <a:gd name="T13" fmla="*/ 93 h 117"/>
              <a:gd name="T14" fmla="*/ 82 w 162"/>
              <a:gd name="T15" fmla="*/ 0 h 117"/>
              <a:gd name="T16" fmla="*/ 159 w 162"/>
              <a:gd name="T17" fmla="*/ 93 h 117"/>
              <a:gd name="T18" fmla="*/ 162 w 162"/>
              <a:gd name="T19" fmla="*/ 102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 h="117">
                <a:moveTo>
                  <a:pt x="162" y="102"/>
                </a:moveTo>
                <a:cubicBezTo>
                  <a:pt x="162" y="105"/>
                  <a:pt x="161" y="109"/>
                  <a:pt x="157" y="112"/>
                </a:cubicBezTo>
                <a:cubicBezTo>
                  <a:pt x="152" y="117"/>
                  <a:pt x="143" y="116"/>
                  <a:pt x="138" y="110"/>
                </a:cubicBezTo>
                <a:cubicBezTo>
                  <a:pt x="82" y="42"/>
                  <a:pt x="82" y="42"/>
                  <a:pt x="82" y="42"/>
                </a:cubicBezTo>
                <a:cubicBezTo>
                  <a:pt x="25" y="110"/>
                  <a:pt x="25" y="110"/>
                  <a:pt x="25" y="110"/>
                </a:cubicBezTo>
                <a:cubicBezTo>
                  <a:pt x="20" y="116"/>
                  <a:pt x="12" y="117"/>
                  <a:pt x="6" y="112"/>
                </a:cubicBezTo>
                <a:cubicBezTo>
                  <a:pt x="0" y="107"/>
                  <a:pt x="0" y="99"/>
                  <a:pt x="4" y="93"/>
                </a:cubicBezTo>
                <a:cubicBezTo>
                  <a:pt x="82" y="0"/>
                  <a:pt x="82" y="0"/>
                  <a:pt x="82" y="0"/>
                </a:cubicBezTo>
                <a:cubicBezTo>
                  <a:pt x="159" y="93"/>
                  <a:pt x="159" y="93"/>
                  <a:pt x="159" y="93"/>
                </a:cubicBezTo>
                <a:cubicBezTo>
                  <a:pt x="161" y="95"/>
                  <a:pt x="162" y="99"/>
                  <a:pt x="162" y="10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solidFill>
                <a:srgbClr val="3F4040"/>
              </a:solidFill>
            </a:endParaRPr>
          </a:p>
        </p:txBody>
      </p:sp>
      <p:sp>
        <p:nvSpPr>
          <p:cNvPr id="12" name="Freeform 17"/>
          <p:cNvSpPr>
            <a:spLocks/>
          </p:cNvSpPr>
          <p:nvPr userDrawn="1"/>
        </p:nvSpPr>
        <p:spPr bwMode="auto">
          <a:xfrm>
            <a:off x="10072338" y="3026653"/>
            <a:ext cx="361069" cy="506556"/>
          </a:xfrm>
          <a:custGeom>
            <a:avLst/>
            <a:gdLst>
              <a:gd name="T0" fmla="*/ 15 w 116"/>
              <a:gd name="T1" fmla="*/ 162 h 162"/>
              <a:gd name="T2" fmla="*/ 4 w 116"/>
              <a:gd name="T3" fmla="*/ 157 h 162"/>
              <a:gd name="T4" fmla="*/ 6 w 116"/>
              <a:gd name="T5" fmla="*/ 138 h 162"/>
              <a:gd name="T6" fmla="*/ 74 w 116"/>
              <a:gd name="T7" fmla="*/ 82 h 162"/>
              <a:gd name="T8" fmla="*/ 6 w 116"/>
              <a:gd name="T9" fmla="*/ 25 h 162"/>
              <a:gd name="T10" fmla="*/ 4 w 116"/>
              <a:gd name="T11" fmla="*/ 6 h 162"/>
              <a:gd name="T12" fmla="*/ 23 w 116"/>
              <a:gd name="T13" fmla="*/ 4 h 162"/>
              <a:gd name="T14" fmla="*/ 116 w 116"/>
              <a:gd name="T15" fmla="*/ 82 h 162"/>
              <a:gd name="T16" fmla="*/ 23 w 116"/>
              <a:gd name="T17" fmla="*/ 159 h 162"/>
              <a:gd name="T18" fmla="*/ 15 w 116"/>
              <a:gd name="T19" fmla="*/ 16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6" h="162">
                <a:moveTo>
                  <a:pt x="15" y="162"/>
                </a:moveTo>
                <a:cubicBezTo>
                  <a:pt x="11" y="162"/>
                  <a:pt x="7" y="161"/>
                  <a:pt x="4" y="157"/>
                </a:cubicBezTo>
                <a:cubicBezTo>
                  <a:pt x="0" y="152"/>
                  <a:pt x="0" y="143"/>
                  <a:pt x="6" y="138"/>
                </a:cubicBezTo>
                <a:cubicBezTo>
                  <a:pt x="74" y="82"/>
                  <a:pt x="74" y="82"/>
                  <a:pt x="74" y="82"/>
                </a:cubicBezTo>
                <a:cubicBezTo>
                  <a:pt x="6" y="25"/>
                  <a:pt x="6" y="25"/>
                  <a:pt x="6" y="25"/>
                </a:cubicBezTo>
                <a:cubicBezTo>
                  <a:pt x="0" y="20"/>
                  <a:pt x="0" y="12"/>
                  <a:pt x="4" y="6"/>
                </a:cubicBezTo>
                <a:cubicBezTo>
                  <a:pt x="9" y="0"/>
                  <a:pt x="18" y="0"/>
                  <a:pt x="23" y="4"/>
                </a:cubicBezTo>
                <a:cubicBezTo>
                  <a:pt x="116" y="82"/>
                  <a:pt x="116" y="82"/>
                  <a:pt x="116" y="82"/>
                </a:cubicBezTo>
                <a:cubicBezTo>
                  <a:pt x="23" y="159"/>
                  <a:pt x="23" y="159"/>
                  <a:pt x="23" y="159"/>
                </a:cubicBezTo>
                <a:cubicBezTo>
                  <a:pt x="21" y="161"/>
                  <a:pt x="18" y="162"/>
                  <a:pt x="15" y="16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solidFill>
                <a:srgbClr val="3F4040"/>
              </a:solidFill>
            </a:endParaRPr>
          </a:p>
        </p:txBody>
      </p:sp>
      <p:sp>
        <p:nvSpPr>
          <p:cNvPr id="13" name="Freeform 22"/>
          <p:cNvSpPr>
            <a:spLocks/>
          </p:cNvSpPr>
          <p:nvPr userDrawn="1"/>
        </p:nvSpPr>
        <p:spPr bwMode="auto">
          <a:xfrm>
            <a:off x="7649964" y="3026653"/>
            <a:ext cx="365037" cy="506556"/>
          </a:xfrm>
          <a:custGeom>
            <a:avLst/>
            <a:gdLst>
              <a:gd name="T0" fmla="*/ 102 w 117"/>
              <a:gd name="T1" fmla="*/ 0 h 162"/>
              <a:gd name="T2" fmla="*/ 112 w 117"/>
              <a:gd name="T3" fmla="*/ 5 h 162"/>
              <a:gd name="T4" fmla="*/ 110 w 117"/>
              <a:gd name="T5" fmla="*/ 23 h 162"/>
              <a:gd name="T6" fmla="*/ 42 w 117"/>
              <a:gd name="T7" fmla="*/ 80 h 162"/>
              <a:gd name="T8" fmla="*/ 110 w 117"/>
              <a:gd name="T9" fmla="*/ 137 h 162"/>
              <a:gd name="T10" fmla="*/ 112 w 117"/>
              <a:gd name="T11" fmla="*/ 156 h 162"/>
              <a:gd name="T12" fmla="*/ 93 w 117"/>
              <a:gd name="T13" fmla="*/ 158 h 162"/>
              <a:gd name="T14" fmla="*/ 0 w 117"/>
              <a:gd name="T15" fmla="*/ 80 h 162"/>
              <a:gd name="T16" fmla="*/ 93 w 117"/>
              <a:gd name="T17" fmla="*/ 3 h 162"/>
              <a:gd name="T18" fmla="*/ 102 w 117"/>
              <a:gd name="T19" fmla="*/ 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 h="162">
                <a:moveTo>
                  <a:pt x="102" y="0"/>
                </a:moveTo>
                <a:cubicBezTo>
                  <a:pt x="105" y="0"/>
                  <a:pt x="109" y="1"/>
                  <a:pt x="112" y="5"/>
                </a:cubicBezTo>
                <a:cubicBezTo>
                  <a:pt x="117" y="10"/>
                  <a:pt x="116" y="19"/>
                  <a:pt x="110" y="23"/>
                </a:cubicBezTo>
                <a:cubicBezTo>
                  <a:pt x="42" y="80"/>
                  <a:pt x="42" y="80"/>
                  <a:pt x="42" y="80"/>
                </a:cubicBezTo>
                <a:cubicBezTo>
                  <a:pt x="110" y="137"/>
                  <a:pt x="110" y="137"/>
                  <a:pt x="110" y="137"/>
                </a:cubicBezTo>
                <a:cubicBezTo>
                  <a:pt x="116" y="142"/>
                  <a:pt x="117" y="150"/>
                  <a:pt x="112" y="156"/>
                </a:cubicBezTo>
                <a:cubicBezTo>
                  <a:pt x="107" y="162"/>
                  <a:pt x="99" y="162"/>
                  <a:pt x="93" y="158"/>
                </a:cubicBezTo>
                <a:cubicBezTo>
                  <a:pt x="0" y="80"/>
                  <a:pt x="0" y="80"/>
                  <a:pt x="0" y="80"/>
                </a:cubicBezTo>
                <a:cubicBezTo>
                  <a:pt x="93" y="3"/>
                  <a:pt x="93" y="3"/>
                  <a:pt x="93" y="3"/>
                </a:cubicBezTo>
                <a:cubicBezTo>
                  <a:pt x="96" y="1"/>
                  <a:pt x="99" y="0"/>
                  <a:pt x="102"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solidFill>
                <a:srgbClr val="3F4040"/>
              </a:solidFill>
            </a:endParaRPr>
          </a:p>
        </p:txBody>
      </p:sp>
      <p:sp>
        <p:nvSpPr>
          <p:cNvPr id="14" name="Freeform 27"/>
          <p:cNvSpPr>
            <a:spLocks/>
          </p:cNvSpPr>
          <p:nvPr userDrawn="1"/>
        </p:nvSpPr>
        <p:spPr bwMode="auto">
          <a:xfrm>
            <a:off x="8789069" y="3098735"/>
            <a:ext cx="509201" cy="362391"/>
          </a:xfrm>
          <a:custGeom>
            <a:avLst/>
            <a:gdLst>
              <a:gd name="T0" fmla="*/ 0 w 163"/>
              <a:gd name="T1" fmla="*/ 15 h 116"/>
              <a:gd name="T2" fmla="*/ 5 w 163"/>
              <a:gd name="T3" fmla="*/ 4 h 116"/>
              <a:gd name="T4" fmla="*/ 24 w 163"/>
              <a:gd name="T5" fmla="*/ 6 h 116"/>
              <a:gd name="T6" fmla="*/ 81 w 163"/>
              <a:gd name="T7" fmla="*/ 74 h 116"/>
              <a:gd name="T8" fmla="*/ 137 w 163"/>
              <a:gd name="T9" fmla="*/ 6 h 116"/>
              <a:gd name="T10" fmla="*/ 156 w 163"/>
              <a:gd name="T11" fmla="*/ 4 h 116"/>
              <a:gd name="T12" fmla="*/ 158 w 163"/>
              <a:gd name="T13" fmla="*/ 23 h 116"/>
              <a:gd name="T14" fmla="*/ 81 w 163"/>
              <a:gd name="T15" fmla="*/ 116 h 116"/>
              <a:gd name="T16" fmla="*/ 3 w 163"/>
              <a:gd name="T17" fmla="*/ 23 h 116"/>
              <a:gd name="T18" fmla="*/ 0 w 163"/>
              <a:gd name="T19" fmla="*/ 15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116">
                <a:moveTo>
                  <a:pt x="0" y="15"/>
                </a:moveTo>
                <a:cubicBezTo>
                  <a:pt x="0" y="11"/>
                  <a:pt x="2" y="7"/>
                  <a:pt x="5" y="4"/>
                </a:cubicBezTo>
                <a:cubicBezTo>
                  <a:pt x="11" y="0"/>
                  <a:pt x="19" y="0"/>
                  <a:pt x="24" y="6"/>
                </a:cubicBezTo>
                <a:cubicBezTo>
                  <a:pt x="81" y="74"/>
                  <a:pt x="81" y="74"/>
                  <a:pt x="81" y="74"/>
                </a:cubicBezTo>
                <a:cubicBezTo>
                  <a:pt x="137" y="6"/>
                  <a:pt x="137" y="6"/>
                  <a:pt x="137" y="6"/>
                </a:cubicBezTo>
                <a:cubicBezTo>
                  <a:pt x="142" y="0"/>
                  <a:pt x="151" y="0"/>
                  <a:pt x="156" y="4"/>
                </a:cubicBezTo>
                <a:cubicBezTo>
                  <a:pt x="162" y="9"/>
                  <a:pt x="163" y="18"/>
                  <a:pt x="158" y="23"/>
                </a:cubicBezTo>
                <a:cubicBezTo>
                  <a:pt x="81" y="116"/>
                  <a:pt x="81" y="116"/>
                  <a:pt x="81" y="116"/>
                </a:cubicBezTo>
                <a:cubicBezTo>
                  <a:pt x="3" y="23"/>
                  <a:pt x="3" y="23"/>
                  <a:pt x="3" y="23"/>
                </a:cubicBezTo>
                <a:cubicBezTo>
                  <a:pt x="1" y="21"/>
                  <a:pt x="0" y="18"/>
                  <a:pt x="0" y="1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solidFill>
                <a:srgbClr val="3F4040"/>
              </a:solidFill>
            </a:endParaRPr>
          </a:p>
        </p:txBody>
      </p:sp>
      <p:cxnSp>
        <p:nvCxnSpPr>
          <p:cNvPr id="15" name="Straight Arrow Connector 14"/>
          <p:cNvCxnSpPr/>
          <p:nvPr userDrawn="1"/>
        </p:nvCxnSpPr>
        <p:spPr bwMode="auto">
          <a:xfrm>
            <a:off x="9035144" y="2606289"/>
            <a:ext cx="1163370" cy="0"/>
          </a:xfrm>
          <a:prstGeom prst="straightConnector1">
            <a:avLst/>
          </a:prstGeom>
          <a:solidFill>
            <a:schemeClr val="accent1"/>
          </a:solidFill>
          <a:ln w="38100" cap="flat" cmpd="sng" algn="ctr">
            <a:solidFill>
              <a:schemeClr val="accent1"/>
            </a:solidFill>
            <a:prstDash val="solid"/>
            <a:round/>
            <a:headEnd type="none" w="med" len="med"/>
            <a:tailEnd type="arrow" w="lg" len="med"/>
          </a:ln>
          <a:effectLst/>
        </p:spPr>
      </p:cxnSp>
      <p:cxnSp>
        <p:nvCxnSpPr>
          <p:cNvPr id="16" name="Straight Arrow Connector 15"/>
          <p:cNvCxnSpPr/>
          <p:nvPr userDrawn="1"/>
        </p:nvCxnSpPr>
        <p:spPr bwMode="auto">
          <a:xfrm>
            <a:off x="7649964" y="2606289"/>
            <a:ext cx="1163370" cy="0"/>
          </a:xfrm>
          <a:prstGeom prst="straightConnector1">
            <a:avLst/>
          </a:prstGeom>
          <a:solidFill>
            <a:schemeClr val="accent1"/>
          </a:solidFill>
          <a:ln w="19050" cap="flat" cmpd="sng" algn="ctr">
            <a:solidFill>
              <a:schemeClr val="accent1"/>
            </a:solidFill>
            <a:prstDash val="solid"/>
            <a:round/>
            <a:headEnd type="none" w="med" len="med"/>
            <a:tailEnd type="arrow" w="lg" len="med"/>
          </a:ln>
          <a:effectLst/>
        </p:spPr>
      </p:cxnSp>
      <p:cxnSp>
        <p:nvCxnSpPr>
          <p:cNvPr id="17" name="Straight Arrow Connector 16"/>
          <p:cNvCxnSpPr/>
          <p:nvPr userDrawn="1"/>
        </p:nvCxnSpPr>
        <p:spPr bwMode="auto">
          <a:xfrm>
            <a:off x="10556127" y="2606289"/>
            <a:ext cx="1163370" cy="0"/>
          </a:xfrm>
          <a:prstGeom prst="straightConnector1">
            <a:avLst/>
          </a:prstGeom>
          <a:solidFill>
            <a:schemeClr val="accent1"/>
          </a:solidFill>
          <a:ln w="57150" cap="flat" cmpd="sng" algn="ctr">
            <a:solidFill>
              <a:schemeClr val="accent1"/>
            </a:solidFill>
            <a:prstDash val="solid"/>
            <a:round/>
            <a:headEnd type="none" w="med" len="med"/>
            <a:tailEnd type="arrow" w="lg" len="med"/>
          </a:ln>
          <a:effectLst/>
        </p:spPr>
      </p:cxnSp>
      <p:sp>
        <p:nvSpPr>
          <p:cNvPr id="18" name="TextBox 17"/>
          <p:cNvSpPr txBox="1"/>
          <p:nvPr userDrawn="1"/>
        </p:nvSpPr>
        <p:spPr bwMode="auto">
          <a:xfrm>
            <a:off x="473037" y="4715997"/>
            <a:ext cx="5220063" cy="383182"/>
          </a:xfrm>
          <a:prstGeom prst="rect">
            <a:avLst/>
          </a:prstGeom>
          <a:noFill/>
          <a:ln w="9525">
            <a:noFill/>
            <a:miter lim="800000"/>
            <a:headEnd/>
            <a:tailEnd/>
          </a:ln>
        </p:spPr>
        <p:txBody>
          <a:bodyPr wrap="square" rtlCol="0">
            <a:spAutoFit/>
          </a:bodyPr>
          <a:lstStyle/>
          <a:p>
            <a:pPr eaLnBrk="0" hangingPunct="0">
              <a:lnSpc>
                <a:spcPct val="105000"/>
              </a:lnSpc>
            </a:pPr>
            <a:r>
              <a:rPr lang="en-US" sz="1800" b="1">
                <a:solidFill>
                  <a:srgbClr val="004B8D"/>
                </a:solidFill>
              </a:rPr>
              <a:t>Call Out  and Section Tracker Options</a:t>
            </a:r>
          </a:p>
        </p:txBody>
      </p:sp>
      <p:sp>
        <p:nvSpPr>
          <p:cNvPr id="19" name="TextBox 18"/>
          <p:cNvSpPr txBox="1"/>
          <p:nvPr userDrawn="1"/>
        </p:nvSpPr>
        <p:spPr bwMode="auto">
          <a:xfrm>
            <a:off x="473038" y="2040190"/>
            <a:ext cx="2960483" cy="363048"/>
          </a:xfrm>
          <a:prstGeom prst="rect">
            <a:avLst/>
          </a:prstGeom>
          <a:noFill/>
          <a:ln w="9525">
            <a:noFill/>
            <a:miter lim="800000"/>
            <a:headEnd/>
            <a:tailEnd/>
          </a:ln>
        </p:spPr>
        <p:txBody>
          <a:bodyPr wrap="square" rtlCol="0">
            <a:spAutoFit/>
          </a:bodyPr>
          <a:lstStyle/>
          <a:p>
            <a:pPr eaLnBrk="0" hangingPunct="0">
              <a:lnSpc>
                <a:spcPct val="105000"/>
              </a:lnSpc>
            </a:pPr>
            <a:r>
              <a:rPr lang="en-US" sz="1800" b="1">
                <a:solidFill>
                  <a:srgbClr val="004B8D"/>
                </a:solidFill>
              </a:rPr>
              <a:t>Line Styles</a:t>
            </a:r>
          </a:p>
        </p:txBody>
      </p:sp>
      <p:sp>
        <p:nvSpPr>
          <p:cNvPr id="20" name="TextBox 19"/>
          <p:cNvSpPr txBox="1"/>
          <p:nvPr userDrawn="1"/>
        </p:nvSpPr>
        <p:spPr bwMode="auto">
          <a:xfrm>
            <a:off x="7595644" y="2040190"/>
            <a:ext cx="2960483" cy="363048"/>
          </a:xfrm>
          <a:prstGeom prst="rect">
            <a:avLst/>
          </a:prstGeom>
          <a:noFill/>
          <a:ln w="9525">
            <a:noFill/>
            <a:miter lim="800000"/>
            <a:headEnd/>
            <a:tailEnd/>
          </a:ln>
        </p:spPr>
        <p:txBody>
          <a:bodyPr wrap="square" rtlCol="0">
            <a:spAutoFit/>
          </a:bodyPr>
          <a:lstStyle/>
          <a:p>
            <a:pPr eaLnBrk="0" hangingPunct="0">
              <a:lnSpc>
                <a:spcPct val="105000"/>
              </a:lnSpc>
            </a:pPr>
            <a:r>
              <a:rPr lang="en-US" sz="1800" b="1">
                <a:solidFill>
                  <a:srgbClr val="004B8D"/>
                </a:solidFill>
              </a:rPr>
              <a:t>Arrow Styles</a:t>
            </a:r>
          </a:p>
        </p:txBody>
      </p:sp>
      <p:sp>
        <p:nvSpPr>
          <p:cNvPr id="21" name="Rectangular Callout 20"/>
          <p:cNvSpPr/>
          <p:nvPr userDrawn="1"/>
        </p:nvSpPr>
        <p:spPr bwMode="auto">
          <a:xfrm>
            <a:off x="548685" y="6650389"/>
            <a:ext cx="2084866" cy="615553"/>
          </a:xfrm>
          <a:prstGeom prst="wedgeRectCallout">
            <a:avLst>
              <a:gd name="adj1" fmla="val -21891"/>
              <a:gd name="adj2" fmla="val 100000"/>
            </a:avLst>
          </a:prstGeom>
          <a:solidFill>
            <a:schemeClr val="bg1">
              <a:lumMod val="95000"/>
            </a:schemeClr>
          </a:solidFill>
          <a:ln w="28575" cap="rnd">
            <a:solidFill>
              <a:schemeClr val="accent1"/>
            </a:solidFill>
            <a:round/>
            <a:headEnd/>
            <a:tailEnd/>
          </a:ln>
          <a:effectLst/>
        </p:spPr>
        <p:txBody>
          <a:bodyPr wrap="none" lIns="182880" tIns="182880" rIns="365760" bIns="182880" rtlCol="0" anchor="ctr">
            <a:spAutoFit/>
          </a:bodyPr>
          <a:lstStyle/>
          <a:p>
            <a:pPr marR="0" lvl="0" indent="0" defTabSz="914400" fontAlgn="auto">
              <a:lnSpc>
                <a:spcPct val="100000"/>
              </a:lnSpc>
              <a:spcBef>
                <a:spcPts val="0"/>
              </a:spcBef>
              <a:spcAft>
                <a:spcPts val="0"/>
              </a:spcAft>
              <a:buClrTx/>
              <a:buSzTx/>
              <a:buFontTx/>
              <a:buNone/>
              <a:tabLst/>
            </a:pPr>
            <a:r>
              <a:rPr lang="en-US" sz="1600" b="1"/>
              <a:t>Blue with arrow</a:t>
            </a:r>
          </a:p>
        </p:txBody>
      </p:sp>
      <p:sp>
        <p:nvSpPr>
          <p:cNvPr id="22" name="Rectangular Callout 21"/>
          <p:cNvSpPr/>
          <p:nvPr userDrawn="1"/>
        </p:nvSpPr>
        <p:spPr bwMode="auto">
          <a:xfrm>
            <a:off x="3360635" y="6650389"/>
            <a:ext cx="2233945" cy="615553"/>
          </a:xfrm>
          <a:prstGeom prst="wedgeRectCallout">
            <a:avLst>
              <a:gd name="adj1" fmla="val -21891"/>
              <a:gd name="adj2" fmla="val 100000"/>
            </a:avLst>
          </a:prstGeom>
          <a:solidFill>
            <a:schemeClr val="bg1">
              <a:lumMod val="95000"/>
            </a:schemeClr>
          </a:solidFill>
          <a:ln w="28575" cap="rnd">
            <a:solidFill>
              <a:schemeClr val="accent2"/>
            </a:solidFill>
            <a:round/>
            <a:headEnd/>
            <a:tailEnd/>
          </a:ln>
          <a:effectLst/>
        </p:spPr>
        <p:txBody>
          <a:bodyPr wrap="none" lIns="182880" tIns="182880" rIns="365760" bIns="182880" rtlCol="0" anchor="ctr">
            <a:spAutoFit/>
          </a:bodyPr>
          <a:lstStyle/>
          <a:p>
            <a:pPr marR="0" lvl="0" indent="0" defTabSz="914400" fontAlgn="auto">
              <a:lnSpc>
                <a:spcPct val="100000"/>
              </a:lnSpc>
              <a:spcBef>
                <a:spcPts val="0"/>
              </a:spcBef>
              <a:spcAft>
                <a:spcPts val="0"/>
              </a:spcAft>
              <a:buClrTx/>
              <a:buSzTx/>
              <a:buFontTx/>
              <a:buNone/>
              <a:tabLst/>
            </a:pPr>
            <a:r>
              <a:rPr lang="en-US" sz="1600" b="1"/>
              <a:t>Green with arrow</a:t>
            </a:r>
          </a:p>
        </p:txBody>
      </p:sp>
      <p:sp>
        <p:nvSpPr>
          <p:cNvPr id="23" name="Rectangular Callout 22"/>
          <p:cNvSpPr/>
          <p:nvPr userDrawn="1"/>
        </p:nvSpPr>
        <p:spPr bwMode="auto">
          <a:xfrm>
            <a:off x="6209907" y="6650390"/>
            <a:ext cx="2644314" cy="615553"/>
          </a:xfrm>
          <a:prstGeom prst="wedgeRectCallout">
            <a:avLst>
              <a:gd name="adj1" fmla="val -21891"/>
              <a:gd name="adj2" fmla="val 100000"/>
            </a:avLst>
          </a:prstGeom>
          <a:solidFill>
            <a:schemeClr val="bg1">
              <a:lumMod val="95000"/>
            </a:schemeClr>
          </a:solidFill>
          <a:ln w="28575" cap="rnd">
            <a:solidFill>
              <a:schemeClr val="accent3"/>
            </a:solidFill>
            <a:round/>
            <a:headEnd/>
            <a:tailEnd/>
          </a:ln>
          <a:effectLst/>
        </p:spPr>
        <p:txBody>
          <a:bodyPr wrap="none" lIns="182880" tIns="182880" rIns="365760" bIns="182880" rtlCol="0" anchor="ctr">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kern="1200">
                <a:solidFill>
                  <a:schemeClr val="tx1"/>
                </a:solidFill>
                <a:latin typeface="+mn-lt"/>
                <a:ea typeface="+mn-ea"/>
                <a:cs typeface="+mn-cs"/>
              </a:rPr>
              <a:t>Light Blue with arrow</a:t>
            </a:r>
          </a:p>
        </p:txBody>
      </p:sp>
      <p:sp>
        <p:nvSpPr>
          <p:cNvPr id="24" name="Rectangular Callout 23"/>
          <p:cNvSpPr/>
          <p:nvPr userDrawn="1"/>
        </p:nvSpPr>
        <p:spPr bwMode="auto">
          <a:xfrm>
            <a:off x="9301771" y="6650389"/>
            <a:ext cx="2280304" cy="615553"/>
          </a:xfrm>
          <a:prstGeom prst="wedgeRectCallout">
            <a:avLst>
              <a:gd name="adj1" fmla="val -21891"/>
              <a:gd name="adj2" fmla="val 100000"/>
            </a:avLst>
          </a:prstGeom>
          <a:solidFill>
            <a:schemeClr val="bg1">
              <a:lumMod val="95000"/>
            </a:schemeClr>
          </a:solidFill>
          <a:ln w="28575" cap="rnd">
            <a:solidFill>
              <a:schemeClr val="accent4"/>
            </a:solidFill>
            <a:round/>
            <a:headEnd/>
            <a:tailEnd/>
          </a:ln>
          <a:effectLst/>
        </p:spPr>
        <p:txBody>
          <a:bodyPr wrap="none" lIns="182880" tIns="182880" rIns="365760" bIns="182880" rtlCol="0" anchor="ctr">
            <a:spAutoFit/>
          </a:bodyPr>
          <a:lstStyle/>
          <a:p>
            <a:pPr marR="0" lvl="0" indent="0" defTabSz="914400" fontAlgn="auto">
              <a:lnSpc>
                <a:spcPct val="100000"/>
              </a:lnSpc>
              <a:spcBef>
                <a:spcPts val="0"/>
              </a:spcBef>
              <a:spcAft>
                <a:spcPts val="0"/>
              </a:spcAft>
              <a:buClrTx/>
              <a:buSzTx/>
              <a:buFontTx/>
              <a:buNone/>
              <a:tabLst/>
            </a:pPr>
            <a:r>
              <a:rPr lang="en-US" sz="1600" b="1"/>
              <a:t>Yellow with arrow</a:t>
            </a:r>
          </a:p>
        </p:txBody>
      </p:sp>
      <p:graphicFrame>
        <p:nvGraphicFramePr>
          <p:cNvPr id="25" name="Table 24"/>
          <p:cNvGraphicFramePr>
            <a:graphicFrameLocks noGrp="1"/>
          </p:cNvGraphicFramePr>
          <p:nvPr userDrawn="1">
            <p:extLst>
              <p:ext uri="{D42A27DB-BD31-4B8C-83A1-F6EECF244321}">
                <p14:modId xmlns:p14="http://schemas.microsoft.com/office/powerpoint/2010/main" val="3743050195"/>
              </p:ext>
            </p:extLst>
          </p:nvPr>
        </p:nvGraphicFramePr>
        <p:xfrm>
          <a:off x="3397957" y="5124451"/>
          <a:ext cx="2295144" cy="713232"/>
        </p:xfrm>
        <a:graphic>
          <a:graphicData uri="http://schemas.openxmlformats.org/drawingml/2006/table">
            <a:tbl>
              <a:tblPr firstRow="1" bandRow="1">
                <a:tableStyleId>{5C22544A-7EE6-4342-B048-85BDC9FD1C3A}</a:tableStyleId>
              </a:tblPr>
              <a:tblGrid>
                <a:gridCol w="2295144">
                  <a:extLst>
                    <a:ext uri="{9D8B030D-6E8A-4147-A177-3AD203B41FA5}">
                      <a16:colId xmlns:a16="http://schemas.microsoft.com/office/drawing/2014/main" val="20000"/>
                    </a:ext>
                  </a:extLst>
                </a:gridCol>
              </a:tblGrid>
              <a:tr h="3657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a:solidFill>
                            <a:schemeClr val="tx1"/>
                          </a:solidFill>
                        </a:rPr>
                        <a:t>6pt Table Border</a:t>
                      </a:r>
                    </a:p>
                  </a:txBody>
                  <a:tcPr>
                    <a:lnL w="76200" cap="flat" cmpd="sng" algn="ctr">
                      <a:solidFill>
                        <a:schemeClr val="accent2"/>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0"/>
                  </a:ext>
                </a:extLst>
              </a:tr>
              <a:tr h="3474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kern="1200">
                          <a:solidFill>
                            <a:schemeClr val="tx1"/>
                          </a:solidFill>
                          <a:latin typeface="+mn-lt"/>
                          <a:ea typeface="+mn-ea"/>
                          <a:cs typeface="+mn-cs"/>
                        </a:rPr>
                        <a:t>Blue Callout</a:t>
                      </a:r>
                    </a:p>
                  </a:txBody>
                  <a:tcPr>
                    <a:lnL w="76200" cap="flat" cmpd="sng" algn="ctr">
                      <a:solidFill>
                        <a:schemeClr val="accent2"/>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1"/>
                  </a:ext>
                </a:extLst>
              </a:tr>
            </a:tbl>
          </a:graphicData>
        </a:graphic>
      </p:graphicFrame>
      <p:graphicFrame>
        <p:nvGraphicFramePr>
          <p:cNvPr id="26" name="Table 25"/>
          <p:cNvGraphicFramePr>
            <a:graphicFrameLocks noGrp="1"/>
          </p:cNvGraphicFramePr>
          <p:nvPr userDrawn="1">
            <p:extLst>
              <p:ext uri="{D42A27DB-BD31-4B8C-83A1-F6EECF244321}">
                <p14:modId xmlns:p14="http://schemas.microsoft.com/office/powerpoint/2010/main" val="1627441518"/>
              </p:ext>
            </p:extLst>
          </p:nvPr>
        </p:nvGraphicFramePr>
        <p:xfrm>
          <a:off x="3397957" y="6095539"/>
          <a:ext cx="2295144" cy="365760"/>
        </p:xfrm>
        <a:graphic>
          <a:graphicData uri="http://schemas.openxmlformats.org/drawingml/2006/table">
            <a:tbl>
              <a:tblPr firstRow="1" bandRow="1">
                <a:tableStyleId>{5C22544A-7EE6-4342-B048-85BDC9FD1C3A}</a:tableStyleId>
              </a:tblPr>
              <a:tblGrid>
                <a:gridCol w="2295144">
                  <a:extLst>
                    <a:ext uri="{9D8B030D-6E8A-4147-A177-3AD203B41FA5}">
                      <a16:colId xmlns:a16="http://schemas.microsoft.com/office/drawing/2014/main" val="20000"/>
                    </a:ext>
                  </a:extLst>
                </a:gridCol>
              </a:tblGrid>
              <a:tr h="3657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a:solidFill>
                            <a:schemeClr val="tx1"/>
                          </a:solidFill>
                        </a:rPr>
                        <a:t>Single Blue</a:t>
                      </a:r>
                    </a:p>
                  </a:txBody>
                  <a:tcPr anchor="ctr">
                    <a:lnL w="76200" cap="flat" cmpd="sng" algn="ctr">
                      <a:solidFill>
                        <a:schemeClr val="accent2"/>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0"/>
                  </a:ext>
                </a:extLst>
              </a:tr>
            </a:tbl>
          </a:graphicData>
        </a:graphic>
      </p:graphicFrame>
      <p:graphicFrame>
        <p:nvGraphicFramePr>
          <p:cNvPr id="27" name="Table 26"/>
          <p:cNvGraphicFramePr>
            <a:graphicFrameLocks noGrp="1"/>
          </p:cNvGraphicFramePr>
          <p:nvPr userDrawn="1">
            <p:extLst>
              <p:ext uri="{D42A27DB-BD31-4B8C-83A1-F6EECF244321}">
                <p14:modId xmlns:p14="http://schemas.microsoft.com/office/powerpoint/2010/main" val="2425364660"/>
              </p:ext>
            </p:extLst>
          </p:nvPr>
        </p:nvGraphicFramePr>
        <p:xfrm>
          <a:off x="6247229" y="5124451"/>
          <a:ext cx="2295144" cy="713232"/>
        </p:xfrm>
        <a:graphic>
          <a:graphicData uri="http://schemas.openxmlformats.org/drawingml/2006/table">
            <a:tbl>
              <a:tblPr firstRow="1" bandRow="1">
                <a:tableStyleId>{5C22544A-7EE6-4342-B048-85BDC9FD1C3A}</a:tableStyleId>
              </a:tblPr>
              <a:tblGrid>
                <a:gridCol w="2295144">
                  <a:extLst>
                    <a:ext uri="{9D8B030D-6E8A-4147-A177-3AD203B41FA5}">
                      <a16:colId xmlns:a16="http://schemas.microsoft.com/office/drawing/2014/main" val="20000"/>
                    </a:ext>
                  </a:extLst>
                </a:gridCol>
              </a:tblGrid>
              <a:tr h="3657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a:solidFill>
                            <a:schemeClr val="tx1"/>
                          </a:solidFill>
                        </a:rPr>
                        <a:t>6pt Table Border</a:t>
                      </a:r>
                    </a:p>
                  </a:txBody>
                  <a:tcPr>
                    <a:lnL w="76200" cap="flat" cmpd="sng" algn="ctr">
                      <a:solidFill>
                        <a:schemeClr val="accent3"/>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0"/>
                  </a:ext>
                </a:extLst>
              </a:tr>
              <a:tr h="3474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kern="1200">
                          <a:solidFill>
                            <a:schemeClr val="tx1"/>
                          </a:solidFill>
                          <a:latin typeface="+mn-lt"/>
                          <a:ea typeface="+mn-ea"/>
                          <a:cs typeface="+mn-cs"/>
                        </a:rPr>
                        <a:t>Blue Callout</a:t>
                      </a:r>
                    </a:p>
                  </a:txBody>
                  <a:tcPr>
                    <a:lnL w="76200" cap="flat" cmpd="sng" algn="ctr">
                      <a:solidFill>
                        <a:schemeClr val="accent3"/>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1"/>
                  </a:ext>
                </a:extLst>
              </a:tr>
            </a:tbl>
          </a:graphicData>
        </a:graphic>
      </p:graphicFrame>
      <p:graphicFrame>
        <p:nvGraphicFramePr>
          <p:cNvPr id="28" name="Table 27"/>
          <p:cNvGraphicFramePr>
            <a:graphicFrameLocks noGrp="1"/>
          </p:cNvGraphicFramePr>
          <p:nvPr userDrawn="1">
            <p:extLst>
              <p:ext uri="{D42A27DB-BD31-4B8C-83A1-F6EECF244321}">
                <p14:modId xmlns:p14="http://schemas.microsoft.com/office/powerpoint/2010/main" val="1512205812"/>
              </p:ext>
            </p:extLst>
          </p:nvPr>
        </p:nvGraphicFramePr>
        <p:xfrm>
          <a:off x="6247229" y="6095539"/>
          <a:ext cx="2295144" cy="365760"/>
        </p:xfrm>
        <a:graphic>
          <a:graphicData uri="http://schemas.openxmlformats.org/drawingml/2006/table">
            <a:tbl>
              <a:tblPr firstRow="1" bandRow="1">
                <a:tableStyleId>{5C22544A-7EE6-4342-B048-85BDC9FD1C3A}</a:tableStyleId>
              </a:tblPr>
              <a:tblGrid>
                <a:gridCol w="2295144">
                  <a:extLst>
                    <a:ext uri="{9D8B030D-6E8A-4147-A177-3AD203B41FA5}">
                      <a16:colId xmlns:a16="http://schemas.microsoft.com/office/drawing/2014/main" val="20000"/>
                    </a:ext>
                  </a:extLst>
                </a:gridCol>
              </a:tblGrid>
              <a:tr h="3657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a:solidFill>
                            <a:schemeClr val="tx1"/>
                          </a:solidFill>
                        </a:rPr>
                        <a:t>Single Blue</a:t>
                      </a:r>
                    </a:p>
                  </a:txBody>
                  <a:tcPr anchor="ctr">
                    <a:lnL w="76200" cap="flat" cmpd="sng" algn="ctr">
                      <a:solidFill>
                        <a:schemeClr val="accent3"/>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0"/>
                  </a:ext>
                </a:extLst>
              </a:tr>
            </a:tbl>
          </a:graphicData>
        </a:graphic>
      </p:graphicFrame>
      <p:graphicFrame>
        <p:nvGraphicFramePr>
          <p:cNvPr id="29" name="Table 28"/>
          <p:cNvGraphicFramePr>
            <a:graphicFrameLocks noGrp="1"/>
          </p:cNvGraphicFramePr>
          <p:nvPr userDrawn="1">
            <p:extLst>
              <p:ext uri="{D42A27DB-BD31-4B8C-83A1-F6EECF244321}">
                <p14:modId xmlns:p14="http://schemas.microsoft.com/office/powerpoint/2010/main" val="1659088458"/>
              </p:ext>
            </p:extLst>
          </p:nvPr>
        </p:nvGraphicFramePr>
        <p:xfrm>
          <a:off x="9301772" y="5124451"/>
          <a:ext cx="2296898" cy="713232"/>
        </p:xfrm>
        <a:graphic>
          <a:graphicData uri="http://schemas.openxmlformats.org/drawingml/2006/table">
            <a:tbl>
              <a:tblPr firstRow="1" bandRow="1">
                <a:tableStyleId>{5C22544A-7EE6-4342-B048-85BDC9FD1C3A}</a:tableStyleId>
              </a:tblPr>
              <a:tblGrid>
                <a:gridCol w="2296898">
                  <a:extLst>
                    <a:ext uri="{9D8B030D-6E8A-4147-A177-3AD203B41FA5}">
                      <a16:colId xmlns:a16="http://schemas.microsoft.com/office/drawing/2014/main" val="20000"/>
                    </a:ext>
                  </a:extLst>
                </a:gridCol>
              </a:tblGrid>
              <a:tr h="3657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a:solidFill>
                            <a:schemeClr val="tx1"/>
                          </a:solidFill>
                        </a:rPr>
                        <a:t>6pt Table Border</a:t>
                      </a:r>
                    </a:p>
                  </a:txBody>
                  <a:tcPr>
                    <a:lnL w="76200" cap="flat" cmpd="sng" algn="ctr">
                      <a:solidFill>
                        <a:schemeClr val="accent4"/>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0"/>
                  </a:ext>
                </a:extLst>
              </a:tr>
              <a:tr h="3474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kern="1200">
                          <a:solidFill>
                            <a:schemeClr val="tx1"/>
                          </a:solidFill>
                          <a:latin typeface="+mn-lt"/>
                          <a:ea typeface="+mn-ea"/>
                          <a:cs typeface="+mn-cs"/>
                        </a:rPr>
                        <a:t>Blue Callout</a:t>
                      </a:r>
                    </a:p>
                  </a:txBody>
                  <a:tcPr>
                    <a:lnL w="76200" cap="flat" cmpd="sng" algn="ctr">
                      <a:solidFill>
                        <a:schemeClr val="accent4"/>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1"/>
                  </a:ext>
                </a:extLst>
              </a:tr>
            </a:tbl>
          </a:graphicData>
        </a:graphic>
      </p:graphicFrame>
      <p:graphicFrame>
        <p:nvGraphicFramePr>
          <p:cNvPr id="30" name="Table 29"/>
          <p:cNvGraphicFramePr>
            <a:graphicFrameLocks noGrp="1"/>
          </p:cNvGraphicFramePr>
          <p:nvPr userDrawn="1">
            <p:extLst>
              <p:ext uri="{D42A27DB-BD31-4B8C-83A1-F6EECF244321}">
                <p14:modId xmlns:p14="http://schemas.microsoft.com/office/powerpoint/2010/main" val="404844375"/>
              </p:ext>
            </p:extLst>
          </p:nvPr>
        </p:nvGraphicFramePr>
        <p:xfrm>
          <a:off x="9301772" y="6095539"/>
          <a:ext cx="2296898" cy="365760"/>
        </p:xfrm>
        <a:graphic>
          <a:graphicData uri="http://schemas.openxmlformats.org/drawingml/2006/table">
            <a:tbl>
              <a:tblPr firstRow="1" bandRow="1">
                <a:tableStyleId>{5C22544A-7EE6-4342-B048-85BDC9FD1C3A}</a:tableStyleId>
              </a:tblPr>
              <a:tblGrid>
                <a:gridCol w="2296898">
                  <a:extLst>
                    <a:ext uri="{9D8B030D-6E8A-4147-A177-3AD203B41FA5}">
                      <a16:colId xmlns:a16="http://schemas.microsoft.com/office/drawing/2014/main" val="20000"/>
                    </a:ext>
                  </a:extLst>
                </a:gridCol>
              </a:tblGrid>
              <a:tr h="3657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a:solidFill>
                            <a:schemeClr val="tx1"/>
                          </a:solidFill>
                        </a:rPr>
                        <a:t>Single Blue</a:t>
                      </a:r>
                    </a:p>
                  </a:txBody>
                  <a:tcPr anchor="ctr">
                    <a:lnL w="76200" cap="flat" cmpd="sng" algn="ctr">
                      <a:solidFill>
                        <a:schemeClr val="accent4"/>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32730228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Icon Library 1">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Icon Library to Copy/Paste, Fill Color Can be Changed As Needed</a:t>
            </a:r>
          </a:p>
        </p:txBody>
      </p:sp>
      <p:sp>
        <p:nvSpPr>
          <p:cNvPr id="134" name="Rectangle 133"/>
          <p:cNvSpPr/>
          <p:nvPr userDrawn="1"/>
        </p:nvSpPr>
        <p:spPr>
          <a:xfrm>
            <a:off x="506947" y="1658372"/>
            <a:ext cx="1742785" cy="30777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a:ln>
                  <a:noFill/>
                </a:ln>
                <a:solidFill>
                  <a:srgbClr val="004B8D"/>
                </a:solidFill>
                <a:effectLst/>
                <a:uLnTx/>
                <a:uFillTx/>
                <a:latin typeface="Arial"/>
                <a:ea typeface="+mj-ea"/>
                <a:cs typeface="+mj-cs"/>
              </a:rPr>
              <a:t>Office/Technology</a:t>
            </a:r>
            <a:endParaRPr kumimoji="0" lang="en-US" sz="1050" b="1" i="0" u="none" strike="noStrike" kern="0" cap="none" spc="0" normalizeH="0" baseline="0" noProof="0">
              <a:ln>
                <a:noFill/>
              </a:ln>
              <a:solidFill>
                <a:sysClr val="windowText" lastClr="000000"/>
              </a:solidFill>
              <a:effectLst/>
              <a:uLnTx/>
              <a:uFillTx/>
            </a:endParaRPr>
          </a:p>
        </p:txBody>
      </p:sp>
      <p:sp>
        <p:nvSpPr>
          <p:cNvPr id="469" name="Rectangle 468"/>
          <p:cNvSpPr/>
          <p:nvPr userDrawn="1"/>
        </p:nvSpPr>
        <p:spPr>
          <a:xfrm>
            <a:off x="7387617" y="1658372"/>
            <a:ext cx="891591" cy="307777"/>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a:ln>
                  <a:noFill/>
                </a:ln>
                <a:solidFill>
                  <a:schemeClr val="accent2"/>
                </a:solidFill>
                <a:effectLst/>
                <a:uLnTx/>
                <a:uFillTx/>
                <a:latin typeface="+mn-lt"/>
                <a:ea typeface="+mj-ea"/>
                <a:cs typeface="+mj-cs"/>
              </a:rPr>
              <a:t>Security</a:t>
            </a:r>
            <a:endParaRPr kumimoji="0" lang="en-US" sz="1050" b="1" i="0" u="none" strike="noStrike" kern="0" cap="none" spc="0" normalizeH="0" baseline="0" noProof="0">
              <a:ln>
                <a:noFill/>
              </a:ln>
              <a:solidFill>
                <a:schemeClr val="accent2"/>
              </a:solidFill>
              <a:effectLst/>
              <a:uLnTx/>
              <a:uFillTx/>
            </a:endParaRPr>
          </a:p>
        </p:txBody>
      </p:sp>
      <p:cxnSp>
        <p:nvCxnSpPr>
          <p:cNvPr id="470" name="Straight Connector 469"/>
          <p:cNvCxnSpPr/>
          <p:nvPr userDrawn="1"/>
        </p:nvCxnSpPr>
        <p:spPr bwMode="auto">
          <a:xfrm>
            <a:off x="552985" y="1973434"/>
            <a:ext cx="6750640" cy="0"/>
          </a:xfrm>
          <a:prstGeom prst="line">
            <a:avLst/>
          </a:prstGeom>
          <a:solidFill>
            <a:schemeClr val="accent1"/>
          </a:solidFill>
          <a:ln w="12700" cap="flat" cmpd="sng" algn="ctr">
            <a:solidFill>
              <a:schemeClr val="accent1"/>
            </a:solidFill>
            <a:prstDash val="solid"/>
            <a:round/>
            <a:headEnd type="none" w="med" len="med"/>
            <a:tailEnd type="none" w="med" len="med"/>
          </a:ln>
          <a:effectLst/>
        </p:spPr>
      </p:cxnSp>
      <p:cxnSp>
        <p:nvCxnSpPr>
          <p:cNvPr id="472" name="Straight Connector 471"/>
          <p:cNvCxnSpPr/>
          <p:nvPr userDrawn="1"/>
        </p:nvCxnSpPr>
        <p:spPr bwMode="auto">
          <a:xfrm>
            <a:off x="7461829" y="1973434"/>
            <a:ext cx="5559690" cy="0"/>
          </a:xfrm>
          <a:prstGeom prst="line">
            <a:avLst/>
          </a:prstGeom>
          <a:solidFill>
            <a:schemeClr val="accent1"/>
          </a:solidFill>
          <a:ln w="12700" cap="flat" cmpd="sng" algn="ctr">
            <a:solidFill>
              <a:schemeClr val="accent2"/>
            </a:solidFill>
            <a:prstDash val="solid"/>
            <a:round/>
            <a:headEnd type="none" w="med" len="med"/>
            <a:tailEnd type="none" w="med" len="med"/>
          </a:ln>
          <a:effectLst/>
        </p:spPr>
      </p:cxnSp>
      <p:sp>
        <p:nvSpPr>
          <p:cNvPr id="566" name="Rectangle 565"/>
          <p:cNvSpPr/>
          <p:nvPr userDrawn="1"/>
        </p:nvSpPr>
        <p:spPr>
          <a:xfrm>
            <a:off x="7407668" y="4925002"/>
            <a:ext cx="771365"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a:ln>
                  <a:noFill/>
                </a:ln>
                <a:solidFill>
                  <a:schemeClr val="accent4">
                    <a:lumMod val="75000"/>
                  </a:schemeClr>
                </a:solidFill>
                <a:effectLst/>
                <a:uLnTx/>
                <a:uFillTx/>
                <a:latin typeface="+mn-lt"/>
                <a:ea typeface="+mj-ea"/>
                <a:cs typeface="+mj-cs"/>
              </a:rPr>
              <a:t>People</a:t>
            </a:r>
          </a:p>
        </p:txBody>
      </p:sp>
      <p:cxnSp>
        <p:nvCxnSpPr>
          <p:cNvPr id="567" name="Straight Connector 566"/>
          <p:cNvCxnSpPr/>
          <p:nvPr userDrawn="1"/>
        </p:nvCxnSpPr>
        <p:spPr bwMode="auto">
          <a:xfrm>
            <a:off x="7453388" y="5240064"/>
            <a:ext cx="1551716" cy="0"/>
          </a:xfrm>
          <a:prstGeom prst="line">
            <a:avLst/>
          </a:prstGeom>
          <a:solidFill>
            <a:schemeClr val="accent1"/>
          </a:solidFill>
          <a:ln w="12700" cap="flat" cmpd="sng" algn="ctr">
            <a:solidFill>
              <a:schemeClr val="accent4"/>
            </a:solidFill>
            <a:prstDash val="solid"/>
            <a:round/>
            <a:headEnd type="none" w="med" len="med"/>
            <a:tailEnd type="none" w="med" len="med"/>
          </a:ln>
          <a:effectLst/>
        </p:spPr>
      </p:cxnSp>
      <p:sp>
        <p:nvSpPr>
          <p:cNvPr id="437" name="Freeform 436"/>
          <p:cNvSpPr>
            <a:spLocks noEditPoints="1"/>
          </p:cNvSpPr>
          <p:nvPr userDrawn="1"/>
        </p:nvSpPr>
        <p:spPr bwMode="auto">
          <a:xfrm>
            <a:off x="12496498" y="2163279"/>
            <a:ext cx="339502" cy="452463"/>
          </a:xfrm>
          <a:custGeom>
            <a:avLst/>
            <a:gdLst>
              <a:gd name="T0" fmla="*/ 85 w 342"/>
              <a:gd name="T1" fmla="*/ 186 h 456"/>
              <a:gd name="T2" fmla="*/ 257 w 342"/>
              <a:gd name="T3" fmla="*/ 186 h 456"/>
              <a:gd name="T4" fmla="*/ 257 w 342"/>
              <a:gd name="T5" fmla="*/ 129 h 456"/>
              <a:gd name="T6" fmla="*/ 232 w 342"/>
              <a:gd name="T7" fmla="*/ 68 h 456"/>
              <a:gd name="T8" fmla="*/ 171 w 342"/>
              <a:gd name="T9" fmla="*/ 43 h 456"/>
              <a:gd name="T10" fmla="*/ 111 w 342"/>
              <a:gd name="T11" fmla="*/ 68 h 456"/>
              <a:gd name="T12" fmla="*/ 85 w 342"/>
              <a:gd name="T13" fmla="*/ 129 h 456"/>
              <a:gd name="T14" fmla="*/ 85 w 342"/>
              <a:gd name="T15" fmla="*/ 186 h 456"/>
              <a:gd name="T16" fmla="*/ 171 w 342"/>
              <a:gd name="T17" fmla="*/ 271 h 456"/>
              <a:gd name="T18" fmla="*/ 135 w 342"/>
              <a:gd name="T19" fmla="*/ 307 h 456"/>
              <a:gd name="T20" fmla="*/ 157 w 342"/>
              <a:gd name="T21" fmla="*/ 339 h 456"/>
              <a:gd name="T22" fmla="*/ 157 w 342"/>
              <a:gd name="T23" fmla="*/ 364 h 456"/>
              <a:gd name="T24" fmla="*/ 171 w 342"/>
              <a:gd name="T25" fmla="*/ 378 h 456"/>
              <a:gd name="T26" fmla="*/ 185 w 342"/>
              <a:gd name="T27" fmla="*/ 364 h 456"/>
              <a:gd name="T28" fmla="*/ 185 w 342"/>
              <a:gd name="T29" fmla="*/ 339 h 456"/>
              <a:gd name="T30" fmla="*/ 207 w 342"/>
              <a:gd name="T31" fmla="*/ 307 h 456"/>
              <a:gd name="T32" fmla="*/ 171 w 342"/>
              <a:gd name="T33" fmla="*/ 271 h 456"/>
              <a:gd name="T34" fmla="*/ 299 w 342"/>
              <a:gd name="T35" fmla="*/ 186 h 456"/>
              <a:gd name="T36" fmla="*/ 299 w 342"/>
              <a:gd name="T37" fmla="*/ 186 h 456"/>
              <a:gd name="T38" fmla="*/ 342 w 342"/>
              <a:gd name="T39" fmla="*/ 228 h 456"/>
              <a:gd name="T40" fmla="*/ 342 w 342"/>
              <a:gd name="T41" fmla="*/ 414 h 456"/>
              <a:gd name="T42" fmla="*/ 299 w 342"/>
              <a:gd name="T43" fmla="*/ 456 h 456"/>
              <a:gd name="T44" fmla="*/ 43 w 342"/>
              <a:gd name="T45" fmla="*/ 456 h 456"/>
              <a:gd name="T46" fmla="*/ 0 w 342"/>
              <a:gd name="T47" fmla="*/ 414 h 456"/>
              <a:gd name="T48" fmla="*/ 0 w 342"/>
              <a:gd name="T49" fmla="*/ 228 h 456"/>
              <a:gd name="T50" fmla="*/ 43 w 342"/>
              <a:gd name="T51" fmla="*/ 186 h 456"/>
              <a:gd name="T52" fmla="*/ 43 w 342"/>
              <a:gd name="T53" fmla="*/ 129 h 456"/>
              <a:gd name="T54" fmla="*/ 80 w 342"/>
              <a:gd name="T55" fmla="*/ 38 h 456"/>
              <a:gd name="T56" fmla="*/ 171 w 342"/>
              <a:gd name="T57" fmla="*/ 0 h 456"/>
              <a:gd name="T58" fmla="*/ 262 w 342"/>
              <a:gd name="T59" fmla="*/ 38 h 456"/>
              <a:gd name="T60" fmla="*/ 299 w 342"/>
              <a:gd name="T61" fmla="*/ 129 h 456"/>
              <a:gd name="T62" fmla="*/ 299 w 342"/>
              <a:gd name="T63" fmla="*/ 186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2" h="456">
                <a:moveTo>
                  <a:pt x="85" y="186"/>
                </a:moveTo>
                <a:cubicBezTo>
                  <a:pt x="257" y="186"/>
                  <a:pt x="257" y="186"/>
                  <a:pt x="257" y="186"/>
                </a:cubicBezTo>
                <a:cubicBezTo>
                  <a:pt x="257" y="129"/>
                  <a:pt x="257" y="129"/>
                  <a:pt x="257" y="129"/>
                </a:cubicBezTo>
                <a:cubicBezTo>
                  <a:pt x="257" y="105"/>
                  <a:pt x="247" y="84"/>
                  <a:pt x="232" y="68"/>
                </a:cubicBezTo>
                <a:cubicBezTo>
                  <a:pt x="216" y="53"/>
                  <a:pt x="195" y="43"/>
                  <a:pt x="171" y="43"/>
                </a:cubicBezTo>
                <a:cubicBezTo>
                  <a:pt x="147" y="43"/>
                  <a:pt x="126" y="53"/>
                  <a:pt x="111" y="68"/>
                </a:cubicBezTo>
                <a:cubicBezTo>
                  <a:pt x="95" y="84"/>
                  <a:pt x="85" y="105"/>
                  <a:pt x="85" y="129"/>
                </a:cubicBezTo>
                <a:cubicBezTo>
                  <a:pt x="85" y="186"/>
                  <a:pt x="85" y="186"/>
                  <a:pt x="85" y="186"/>
                </a:cubicBezTo>
                <a:close/>
                <a:moveTo>
                  <a:pt x="171" y="271"/>
                </a:moveTo>
                <a:cubicBezTo>
                  <a:pt x="151" y="271"/>
                  <a:pt x="135" y="287"/>
                  <a:pt x="135" y="307"/>
                </a:cubicBezTo>
                <a:cubicBezTo>
                  <a:pt x="135" y="321"/>
                  <a:pt x="144" y="334"/>
                  <a:pt x="157" y="339"/>
                </a:cubicBezTo>
                <a:cubicBezTo>
                  <a:pt x="157" y="364"/>
                  <a:pt x="157" y="364"/>
                  <a:pt x="157" y="364"/>
                </a:cubicBezTo>
                <a:cubicBezTo>
                  <a:pt x="157" y="372"/>
                  <a:pt x="163" y="378"/>
                  <a:pt x="171" y="378"/>
                </a:cubicBezTo>
                <a:cubicBezTo>
                  <a:pt x="179" y="378"/>
                  <a:pt x="185" y="372"/>
                  <a:pt x="185" y="364"/>
                </a:cubicBezTo>
                <a:cubicBezTo>
                  <a:pt x="185" y="339"/>
                  <a:pt x="185" y="339"/>
                  <a:pt x="185" y="339"/>
                </a:cubicBezTo>
                <a:cubicBezTo>
                  <a:pt x="198" y="334"/>
                  <a:pt x="207" y="321"/>
                  <a:pt x="207" y="307"/>
                </a:cubicBezTo>
                <a:cubicBezTo>
                  <a:pt x="207" y="287"/>
                  <a:pt x="191" y="271"/>
                  <a:pt x="171" y="271"/>
                </a:cubicBezTo>
                <a:close/>
                <a:moveTo>
                  <a:pt x="299" y="186"/>
                </a:moveTo>
                <a:cubicBezTo>
                  <a:pt x="299" y="186"/>
                  <a:pt x="299" y="186"/>
                  <a:pt x="299" y="186"/>
                </a:cubicBezTo>
                <a:cubicBezTo>
                  <a:pt x="323" y="186"/>
                  <a:pt x="342" y="205"/>
                  <a:pt x="342" y="228"/>
                </a:cubicBezTo>
                <a:cubicBezTo>
                  <a:pt x="342" y="414"/>
                  <a:pt x="342" y="414"/>
                  <a:pt x="342" y="414"/>
                </a:cubicBezTo>
                <a:cubicBezTo>
                  <a:pt x="342" y="437"/>
                  <a:pt x="323" y="456"/>
                  <a:pt x="299" y="456"/>
                </a:cubicBezTo>
                <a:cubicBezTo>
                  <a:pt x="43" y="456"/>
                  <a:pt x="43" y="456"/>
                  <a:pt x="43" y="456"/>
                </a:cubicBezTo>
                <a:cubicBezTo>
                  <a:pt x="19" y="456"/>
                  <a:pt x="0" y="437"/>
                  <a:pt x="0" y="414"/>
                </a:cubicBezTo>
                <a:cubicBezTo>
                  <a:pt x="0" y="228"/>
                  <a:pt x="0" y="228"/>
                  <a:pt x="0" y="228"/>
                </a:cubicBezTo>
                <a:cubicBezTo>
                  <a:pt x="0" y="205"/>
                  <a:pt x="19" y="186"/>
                  <a:pt x="43" y="186"/>
                </a:cubicBezTo>
                <a:cubicBezTo>
                  <a:pt x="43" y="129"/>
                  <a:pt x="43" y="129"/>
                  <a:pt x="43" y="129"/>
                </a:cubicBezTo>
                <a:cubicBezTo>
                  <a:pt x="43" y="93"/>
                  <a:pt x="57" y="61"/>
                  <a:pt x="80" y="38"/>
                </a:cubicBezTo>
                <a:cubicBezTo>
                  <a:pt x="104" y="15"/>
                  <a:pt x="136" y="0"/>
                  <a:pt x="171" y="0"/>
                </a:cubicBezTo>
                <a:cubicBezTo>
                  <a:pt x="206" y="0"/>
                  <a:pt x="239" y="15"/>
                  <a:pt x="262" y="38"/>
                </a:cubicBezTo>
                <a:cubicBezTo>
                  <a:pt x="285" y="61"/>
                  <a:pt x="299" y="93"/>
                  <a:pt x="299" y="129"/>
                </a:cubicBezTo>
                <a:lnTo>
                  <a:pt x="299" y="186"/>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441" name="Freeform 45"/>
          <p:cNvSpPr>
            <a:spLocks noEditPoints="1"/>
          </p:cNvSpPr>
          <p:nvPr userDrawn="1"/>
        </p:nvSpPr>
        <p:spPr bwMode="auto">
          <a:xfrm>
            <a:off x="12497625" y="2803929"/>
            <a:ext cx="337249" cy="450612"/>
          </a:xfrm>
          <a:custGeom>
            <a:avLst/>
            <a:gdLst>
              <a:gd name="T0" fmla="*/ 85 w 341"/>
              <a:gd name="T1" fmla="*/ 185 h 455"/>
              <a:gd name="T2" fmla="*/ 199 w 341"/>
              <a:gd name="T3" fmla="*/ 185 h 455"/>
              <a:gd name="T4" fmla="*/ 199 w 341"/>
              <a:gd name="T5" fmla="*/ 185 h 455"/>
              <a:gd name="T6" fmla="*/ 298 w 341"/>
              <a:gd name="T7" fmla="*/ 185 h 455"/>
              <a:gd name="T8" fmla="*/ 341 w 341"/>
              <a:gd name="T9" fmla="*/ 227 h 455"/>
              <a:gd name="T10" fmla="*/ 341 w 341"/>
              <a:gd name="T11" fmla="*/ 412 h 455"/>
              <a:gd name="T12" fmla="*/ 298 w 341"/>
              <a:gd name="T13" fmla="*/ 455 h 455"/>
              <a:gd name="T14" fmla="*/ 43 w 341"/>
              <a:gd name="T15" fmla="*/ 455 h 455"/>
              <a:gd name="T16" fmla="*/ 0 w 341"/>
              <a:gd name="T17" fmla="*/ 412 h 455"/>
              <a:gd name="T18" fmla="*/ 0 w 341"/>
              <a:gd name="T19" fmla="*/ 227 h 455"/>
              <a:gd name="T20" fmla="*/ 43 w 341"/>
              <a:gd name="T21" fmla="*/ 185 h 455"/>
              <a:gd name="T22" fmla="*/ 43 w 341"/>
              <a:gd name="T23" fmla="*/ 128 h 455"/>
              <a:gd name="T24" fmla="*/ 80 w 341"/>
              <a:gd name="T25" fmla="*/ 38 h 455"/>
              <a:gd name="T26" fmla="*/ 170 w 341"/>
              <a:gd name="T27" fmla="*/ 0 h 455"/>
              <a:gd name="T28" fmla="*/ 261 w 341"/>
              <a:gd name="T29" fmla="*/ 38 h 455"/>
              <a:gd name="T30" fmla="*/ 298 w 341"/>
              <a:gd name="T31" fmla="*/ 128 h 455"/>
              <a:gd name="T32" fmla="*/ 298 w 341"/>
              <a:gd name="T33" fmla="*/ 135 h 455"/>
              <a:gd name="T34" fmla="*/ 277 w 341"/>
              <a:gd name="T35" fmla="*/ 156 h 455"/>
              <a:gd name="T36" fmla="*/ 255 w 341"/>
              <a:gd name="T37" fmla="*/ 135 h 455"/>
              <a:gd name="T38" fmla="*/ 255 w 341"/>
              <a:gd name="T39" fmla="*/ 128 h 455"/>
              <a:gd name="T40" fmla="*/ 231 w 341"/>
              <a:gd name="T41" fmla="*/ 68 h 455"/>
              <a:gd name="T42" fmla="*/ 170 w 341"/>
              <a:gd name="T43" fmla="*/ 43 h 455"/>
              <a:gd name="T44" fmla="*/ 110 w 341"/>
              <a:gd name="T45" fmla="*/ 68 h 455"/>
              <a:gd name="T46" fmla="*/ 85 w 341"/>
              <a:gd name="T47" fmla="*/ 128 h 455"/>
              <a:gd name="T48" fmla="*/ 85 w 341"/>
              <a:gd name="T49" fmla="*/ 185 h 455"/>
              <a:gd name="T50" fmla="*/ 170 w 341"/>
              <a:gd name="T51" fmla="*/ 270 h 455"/>
              <a:gd name="T52" fmla="*/ 135 w 341"/>
              <a:gd name="T53" fmla="*/ 305 h 455"/>
              <a:gd name="T54" fmla="*/ 156 w 341"/>
              <a:gd name="T55" fmla="*/ 338 h 455"/>
              <a:gd name="T56" fmla="*/ 156 w 341"/>
              <a:gd name="T57" fmla="*/ 362 h 455"/>
              <a:gd name="T58" fmla="*/ 170 w 341"/>
              <a:gd name="T59" fmla="*/ 376 h 455"/>
              <a:gd name="T60" fmla="*/ 184 w 341"/>
              <a:gd name="T61" fmla="*/ 362 h 455"/>
              <a:gd name="T62" fmla="*/ 184 w 341"/>
              <a:gd name="T63" fmla="*/ 338 h 455"/>
              <a:gd name="T64" fmla="*/ 206 w 341"/>
              <a:gd name="T65" fmla="*/ 305 h 455"/>
              <a:gd name="T66" fmla="*/ 170 w 341"/>
              <a:gd name="T67" fmla="*/ 270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1" h="455">
                <a:moveTo>
                  <a:pt x="85" y="185"/>
                </a:moveTo>
                <a:cubicBezTo>
                  <a:pt x="199" y="185"/>
                  <a:pt x="199" y="185"/>
                  <a:pt x="199" y="185"/>
                </a:cubicBezTo>
                <a:cubicBezTo>
                  <a:pt x="199" y="185"/>
                  <a:pt x="199" y="185"/>
                  <a:pt x="199" y="185"/>
                </a:cubicBezTo>
                <a:cubicBezTo>
                  <a:pt x="298" y="185"/>
                  <a:pt x="298" y="185"/>
                  <a:pt x="298" y="185"/>
                </a:cubicBezTo>
                <a:cubicBezTo>
                  <a:pt x="322" y="185"/>
                  <a:pt x="341" y="204"/>
                  <a:pt x="341" y="227"/>
                </a:cubicBezTo>
                <a:cubicBezTo>
                  <a:pt x="341" y="412"/>
                  <a:pt x="341" y="412"/>
                  <a:pt x="341" y="412"/>
                </a:cubicBezTo>
                <a:cubicBezTo>
                  <a:pt x="341" y="435"/>
                  <a:pt x="322" y="455"/>
                  <a:pt x="298" y="455"/>
                </a:cubicBezTo>
                <a:cubicBezTo>
                  <a:pt x="43" y="455"/>
                  <a:pt x="43" y="455"/>
                  <a:pt x="43" y="455"/>
                </a:cubicBezTo>
                <a:cubicBezTo>
                  <a:pt x="19" y="455"/>
                  <a:pt x="0" y="435"/>
                  <a:pt x="0" y="412"/>
                </a:cubicBezTo>
                <a:cubicBezTo>
                  <a:pt x="0" y="227"/>
                  <a:pt x="0" y="227"/>
                  <a:pt x="0" y="227"/>
                </a:cubicBezTo>
                <a:cubicBezTo>
                  <a:pt x="0" y="204"/>
                  <a:pt x="19" y="185"/>
                  <a:pt x="43" y="185"/>
                </a:cubicBezTo>
                <a:cubicBezTo>
                  <a:pt x="43" y="128"/>
                  <a:pt x="43" y="128"/>
                  <a:pt x="43" y="128"/>
                </a:cubicBezTo>
                <a:cubicBezTo>
                  <a:pt x="43" y="93"/>
                  <a:pt x="57" y="61"/>
                  <a:pt x="80" y="38"/>
                </a:cubicBezTo>
                <a:cubicBezTo>
                  <a:pt x="103" y="14"/>
                  <a:pt x="135" y="0"/>
                  <a:pt x="170" y="0"/>
                </a:cubicBezTo>
                <a:cubicBezTo>
                  <a:pt x="206" y="0"/>
                  <a:pt x="238" y="14"/>
                  <a:pt x="261" y="38"/>
                </a:cubicBezTo>
                <a:cubicBezTo>
                  <a:pt x="284" y="61"/>
                  <a:pt x="298" y="93"/>
                  <a:pt x="298" y="128"/>
                </a:cubicBezTo>
                <a:cubicBezTo>
                  <a:pt x="298" y="135"/>
                  <a:pt x="298" y="135"/>
                  <a:pt x="298" y="135"/>
                </a:cubicBezTo>
                <a:cubicBezTo>
                  <a:pt x="298" y="147"/>
                  <a:pt x="289" y="156"/>
                  <a:pt x="277" y="156"/>
                </a:cubicBezTo>
                <a:cubicBezTo>
                  <a:pt x="265" y="156"/>
                  <a:pt x="255" y="147"/>
                  <a:pt x="255" y="135"/>
                </a:cubicBezTo>
                <a:cubicBezTo>
                  <a:pt x="255" y="128"/>
                  <a:pt x="255" y="128"/>
                  <a:pt x="255" y="128"/>
                </a:cubicBezTo>
                <a:cubicBezTo>
                  <a:pt x="255" y="104"/>
                  <a:pt x="246" y="83"/>
                  <a:pt x="231" y="68"/>
                </a:cubicBezTo>
                <a:cubicBezTo>
                  <a:pt x="215" y="52"/>
                  <a:pt x="194" y="43"/>
                  <a:pt x="170" y="43"/>
                </a:cubicBezTo>
                <a:cubicBezTo>
                  <a:pt x="147" y="43"/>
                  <a:pt x="125" y="52"/>
                  <a:pt x="110" y="68"/>
                </a:cubicBezTo>
                <a:cubicBezTo>
                  <a:pt x="95" y="83"/>
                  <a:pt x="85" y="104"/>
                  <a:pt x="85" y="128"/>
                </a:cubicBezTo>
                <a:cubicBezTo>
                  <a:pt x="85" y="185"/>
                  <a:pt x="85" y="185"/>
                  <a:pt x="85" y="185"/>
                </a:cubicBezTo>
                <a:close/>
                <a:moveTo>
                  <a:pt x="170" y="270"/>
                </a:moveTo>
                <a:cubicBezTo>
                  <a:pt x="151" y="270"/>
                  <a:pt x="135" y="286"/>
                  <a:pt x="135" y="305"/>
                </a:cubicBezTo>
                <a:cubicBezTo>
                  <a:pt x="135" y="320"/>
                  <a:pt x="144" y="332"/>
                  <a:pt x="156" y="338"/>
                </a:cubicBezTo>
                <a:cubicBezTo>
                  <a:pt x="156" y="362"/>
                  <a:pt x="156" y="362"/>
                  <a:pt x="156" y="362"/>
                </a:cubicBezTo>
                <a:cubicBezTo>
                  <a:pt x="156" y="370"/>
                  <a:pt x="163" y="376"/>
                  <a:pt x="170" y="376"/>
                </a:cubicBezTo>
                <a:cubicBezTo>
                  <a:pt x="178" y="376"/>
                  <a:pt x="184" y="370"/>
                  <a:pt x="184" y="362"/>
                </a:cubicBezTo>
                <a:cubicBezTo>
                  <a:pt x="184" y="338"/>
                  <a:pt x="184" y="338"/>
                  <a:pt x="184" y="338"/>
                </a:cubicBezTo>
                <a:cubicBezTo>
                  <a:pt x="197" y="332"/>
                  <a:pt x="206" y="320"/>
                  <a:pt x="206" y="305"/>
                </a:cubicBezTo>
                <a:cubicBezTo>
                  <a:pt x="206" y="286"/>
                  <a:pt x="190" y="270"/>
                  <a:pt x="170" y="27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445" name="Freeform 27"/>
          <p:cNvSpPr>
            <a:spLocks noEditPoints="1"/>
          </p:cNvSpPr>
          <p:nvPr userDrawn="1"/>
        </p:nvSpPr>
        <p:spPr bwMode="auto">
          <a:xfrm>
            <a:off x="12472407" y="3452845"/>
            <a:ext cx="387684" cy="387684"/>
          </a:xfrm>
          <a:custGeom>
            <a:avLst/>
            <a:gdLst>
              <a:gd name="T0" fmla="*/ 286 w 435"/>
              <a:gd name="T1" fmla="*/ 0 h 435"/>
              <a:gd name="T2" fmla="*/ 136 w 435"/>
              <a:gd name="T3" fmla="*/ 149 h 435"/>
              <a:gd name="T4" fmla="*/ 150 w 435"/>
              <a:gd name="T5" fmla="*/ 212 h 435"/>
              <a:gd name="T6" fmla="*/ 4 w 435"/>
              <a:gd name="T7" fmla="*/ 357 h 435"/>
              <a:gd name="T8" fmla="*/ 0 w 435"/>
              <a:gd name="T9" fmla="*/ 367 h 435"/>
              <a:gd name="T10" fmla="*/ 0 w 435"/>
              <a:gd name="T11" fmla="*/ 421 h 435"/>
              <a:gd name="T12" fmla="*/ 14 w 435"/>
              <a:gd name="T13" fmla="*/ 435 h 435"/>
              <a:gd name="T14" fmla="*/ 68 w 435"/>
              <a:gd name="T15" fmla="*/ 435 h 435"/>
              <a:gd name="T16" fmla="*/ 78 w 435"/>
              <a:gd name="T17" fmla="*/ 431 h 435"/>
              <a:gd name="T18" fmla="*/ 223 w 435"/>
              <a:gd name="T19" fmla="*/ 285 h 435"/>
              <a:gd name="T20" fmla="*/ 286 w 435"/>
              <a:gd name="T21" fmla="*/ 299 h 435"/>
              <a:gd name="T22" fmla="*/ 435 w 435"/>
              <a:gd name="T23" fmla="*/ 149 h 435"/>
              <a:gd name="T24" fmla="*/ 286 w 435"/>
              <a:gd name="T25" fmla="*/ 0 h 435"/>
              <a:gd name="T26" fmla="*/ 326 w 435"/>
              <a:gd name="T27" fmla="*/ 68 h 435"/>
              <a:gd name="T28" fmla="*/ 367 w 435"/>
              <a:gd name="T29" fmla="*/ 108 h 435"/>
              <a:gd name="T30" fmla="*/ 326 w 435"/>
              <a:gd name="T31" fmla="*/ 149 h 435"/>
              <a:gd name="T32" fmla="*/ 286 w 435"/>
              <a:gd name="T33" fmla="*/ 108 h 435"/>
              <a:gd name="T34" fmla="*/ 326 w 435"/>
              <a:gd name="T35" fmla="*/ 68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5" h="435">
                <a:moveTo>
                  <a:pt x="286" y="0"/>
                </a:moveTo>
                <a:cubicBezTo>
                  <a:pt x="203" y="0"/>
                  <a:pt x="136" y="67"/>
                  <a:pt x="136" y="149"/>
                </a:cubicBezTo>
                <a:cubicBezTo>
                  <a:pt x="136" y="171"/>
                  <a:pt x="141" y="193"/>
                  <a:pt x="150" y="212"/>
                </a:cubicBezTo>
                <a:cubicBezTo>
                  <a:pt x="4" y="357"/>
                  <a:pt x="4" y="357"/>
                  <a:pt x="4" y="357"/>
                </a:cubicBezTo>
                <a:cubicBezTo>
                  <a:pt x="1" y="360"/>
                  <a:pt x="0" y="363"/>
                  <a:pt x="0" y="367"/>
                </a:cubicBezTo>
                <a:cubicBezTo>
                  <a:pt x="0" y="421"/>
                  <a:pt x="0" y="421"/>
                  <a:pt x="0" y="421"/>
                </a:cubicBezTo>
                <a:cubicBezTo>
                  <a:pt x="0" y="429"/>
                  <a:pt x="6" y="435"/>
                  <a:pt x="14" y="435"/>
                </a:cubicBezTo>
                <a:cubicBezTo>
                  <a:pt x="68" y="435"/>
                  <a:pt x="68" y="435"/>
                  <a:pt x="68" y="435"/>
                </a:cubicBezTo>
                <a:cubicBezTo>
                  <a:pt x="72" y="435"/>
                  <a:pt x="75" y="433"/>
                  <a:pt x="78" y="431"/>
                </a:cubicBezTo>
                <a:cubicBezTo>
                  <a:pt x="223" y="285"/>
                  <a:pt x="223" y="285"/>
                  <a:pt x="223" y="285"/>
                </a:cubicBezTo>
                <a:cubicBezTo>
                  <a:pt x="242" y="294"/>
                  <a:pt x="263" y="299"/>
                  <a:pt x="286" y="299"/>
                </a:cubicBezTo>
                <a:cubicBezTo>
                  <a:pt x="368" y="299"/>
                  <a:pt x="435" y="232"/>
                  <a:pt x="435" y="149"/>
                </a:cubicBezTo>
                <a:cubicBezTo>
                  <a:pt x="435" y="67"/>
                  <a:pt x="368" y="0"/>
                  <a:pt x="286" y="0"/>
                </a:cubicBezTo>
                <a:close/>
                <a:moveTo>
                  <a:pt x="326" y="68"/>
                </a:moveTo>
                <a:cubicBezTo>
                  <a:pt x="349" y="68"/>
                  <a:pt x="367" y="86"/>
                  <a:pt x="367" y="108"/>
                </a:cubicBezTo>
                <a:cubicBezTo>
                  <a:pt x="367" y="131"/>
                  <a:pt x="349" y="149"/>
                  <a:pt x="326" y="149"/>
                </a:cubicBezTo>
                <a:cubicBezTo>
                  <a:pt x="304" y="149"/>
                  <a:pt x="286" y="131"/>
                  <a:pt x="286" y="108"/>
                </a:cubicBezTo>
                <a:cubicBezTo>
                  <a:pt x="286" y="86"/>
                  <a:pt x="304" y="68"/>
                  <a:pt x="326" y="68"/>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627" name="Freeform 6"/>
          <p:cNvSpPr>
            <a:spLocks/>
          </p:cNvSpPr>
          <p:nvPr userDrawn="1"/>
        </p:nvSpPr>
        <p:spPr bwMode="auto">
          <a:xfrm>
            <a:off x="12463826" y="5350371"/>
            <a:ext cx="404847" cy="403054"/>
          </a:xfrm>
          <a:custGeom>
            <a:avLst/>
            <a:gdLst>
              <a:gd name="T0" fmla="*/ 84 w 446"/>
              <a:gd name="T1" fmla="*/ 444 h 444"/>
              <a:gd name="T2" fmla="*/ 76 w 446"/>
              <a:gd name="T3" fmla="*/ 442 h 444"/>
              <a:gd name="T4" fmla="*/ 71 w 446"/>
              <a:gd name="T5" fmla="*/ 426 h 444"/>
              <a:gd name="T6" fmla="*/ 121 w 446"/>
              <a:gd name="T7" fmla="*/ 274 h 444"/>
              <a:gd name="T8" fmla="*/ 7 w 446"/>
              <a:gd name="T9" fmla="*/ 192 h 444"/>
              <a:gd name="T10" fmla="*/ 1 w 446"/>
              <a:gd name="T11" fmla="*/ 176 h 444"/>
              <a:gd name="T12" fmla="*/ 15 w 446"/>
              <a:gd name="T13" fmla="*/ 167 h 444"/>
              <a:gd name="T14" fmla="*/ 157 w 446"/>
              <a:gd name="T15" fmla="*/ 167 h 444"/>
              <a:gd name="T16" fmla="*/ 210 w 446"/>
              <a:gd name="T17" fmla="*/ 9 h 444"/>
              <a:gd name="T18" fmla="*/ 223 w 446"/>
              <a:gd name="T19" fmla="*/ 0 h 444"/>
              <a:gd name="T20" fmla="*/ 236 w 446"/>
              <a:gd name="T21" fmla="*/ 9 h 444"/>
              <a:gd name="T22" fmla="*/ 289 w 446"/>
              <a:gd name="T23" fmla="*/ 167 h 444"/>
              <a:gd name="T24" fmla="*/ 431 w 446"/>
              <a:gd name="T25" fmla="*/ 167 h 444"/>
              <a:gd name="T26" fmla="*/ 445 w 446"/>
              <a:gd name="T27" fmla="*/ 176 h 444"/>
              <a:gd name="T28" fmla="*/ 439 w 446"/>
              <a:gd name="T29" fmla="*/ 192 h 444"/>
              <a:gd name="T30" fmla="*/ 325 w 446"/>
              <a:gd name="T31" fmla="*/ 274 h 444"/>
              <a:gd name="T32" fmla="*/ 375 w 446"/>
              <a:gd name="T33" fmla="*/ 426 h 444"/>
              <a:gd name="T34" fmla="*/ 370 w 446"/>
              <a:gd name="T35" fmla="*/ 442 h 444"/>
              <a:gd name="T36" fmla="*/ 362 w 446"/>
              <a:gd name="T37" fmla="*/ 444 h 444"/>
              <a:gd name="T38" fmla="*/ 354 w 446"/>
              <a:gd name="T39" fmla="*/ 442 h 444"/>
              <a:gd name="T40" fmla="*/ 223 w 446"/>
              <a:gd name="T41" fmla="*/ 348 h 444"/>
              <a:gd name="T42" fmla="*/ 92 w 446"/>
              <a:gd name="T43" fmla="*/ 442 h 444"/>
              <a:gd name="T44" fmla="*/ 84 w 446"/>
              <a:gd name="T45" fmla="*/ 444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6" h="444">
                <a:moveTo>
                  <a:pt x="84" y="444"/>
                </a:moveTo>
                <a:cubicBezTo>
                  <a:pt x="81" y="444"/>
                  <a:pt x="78" y="443"/>
                  <a:pt x="76" y="442"/>
                </a:cubicBezTo>
                <a:cubicBezTo>
                  <a:pt x="71" y="438"/>
                  <a:pt x="69" y="432"/>
                  <a:pt x="71" y="426"/>
                </a:cubicBezTo>
                <a:cubicBezTo>
                  <a:pt x="121" y="274"/>
                  <a:pt x="121" y="274"/>
                  <a:pt x="121" y="274"/>
                </a:cubicBezTo>
                <a:cubicBezTo>
                  <a:pt x="7" y="192"/>
                  <a:pt x="7" y="192"/>
                  <a:pt x="7" y="192"/>
                </a:cubicBezTo>
                <a:cubicBezTo>
                  <a:pt x="2" y="188"/>
                  <a:pt x="0" y="182"/>
                  <a:pt x="1" y="176"/>
                </a:cubicBezTo>
                <a:cubicBezTo>
                  <a:pt x="3" y="170"/>
                  <a:pt x="9" y="167"/>
                  <a:pt x="15" y="167"/>
                </a:cubicBezTo>
                <a:cubicBezTo>
                  <a:pt x="157" y="167"/>
                  <a:pt x="157" y="167"/>
                  <a:pt x="157" y="167"/>
                </a:cubicBezTo>
                <a:cubicBezTo>
                  <a:pt x="210" y="9"/>
                  <a:pt x="210" y="9"/>
                  <a:pt x="210" y="9"/>
                </a:cubicBezTo>
                <a:cubicBezTo>
                  <a:pt x="212" y="4"/>
                  <a:pt x="217" y="0"/>
                  <a:pt x="223" y="0"/>
                </a:cubicBezTo>
                <a:cubicBezTo>
                  <a:pt x="229" y="0"/>
                  <a:pt x="234" y="4"/>
                  <a:pt x="236" y="9"/>
                </a:cubicBezTo>
                <a:cubicBezTo>
                  <a:pt x="289" y="167"/>
                  <a:pt x="289" y="167"/>
                  <a:pt x="289" y="167"/>
                </a:cubicBezTo>
                <a:cubicBezTo>
                  <a:pt x="431" y="167"/>
                  <a:pt x="431" y="167"/>
                  <a:pt x="431" y="167"/>
                </a:cubicBezTo>
                <a:cubicBezTo>
                  <a:pt x="437" y="167"/>
                  <a:pt x="443" y="170"/>
                  <a:pt x="445" y="176"/>
                </a:cubicBezTo>
                <a:cubicBezTo>
                  <a:pt x="446" y="182"/>
                  <a:pt x="444" y="188"/>
                  <a:pt x="439" y="192"/>
                </a:cubicBezTo>
                <a:cubicBezTo>
                  <a:pt x="325" y="274"/>
                  <a:pt x="325" y="274"/>
                  <a:pt x="325" y="274"/>
                </a:cubicBezTo>
                <a:cubicBezTo>
                  <a:pt x="375" y="426"/>
                  <a:pt x="375" y="426"/>
                  <a:pt x="375" y="426"/>
                </a:cubicBezTo>
                <a:cubicBezTo>
                  <a:pt x="377" y="432"/>
                  <a:pt x="375" y="438"/>
                  <a:pt x="370" y="442"/>
                </a:cubicBezTo>
                <a:cubicBezTo>
                  <a:pt x="368" y="443"/>
                  <a:pt x="365" y="444"/>
                  <a:pt x="362" y="444"/>
                </a:cubicBezTo>
                <a:cubicBezTo>
                  <a:pt x="359" y="444"/>
                  <a:pt x="356" y="443"/>
                  <a:pt x="354" y="442"/>
                </a:cubicBezTo>
                <a:cubicBezTo>
                  <a:pt x="223" y="348"/>
                  <a:pt x="223" y="348"/>
                  <a:pt x="223" y="348"/>
                </a:cubicBezTo>
                <a:cubicBezTo>
                  <a:pt x="92" y="442"/>
                  <a:pt x="92" y="442"/>
                  <a:pt x="92" y="442"/>
                </a:cubicBezTo>
                <a:cubicBezTo>
                  <a:pt x="90" y="443"/>
                  <a:pt x="87" y="444"/>
                  <a:pt x="84" y="444"/>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421" name="Freeform 16"/>
          <p:cNvSpPr>
            <a:spLocks noEditPoints="1"/>
          </p:cNvSpPr>
          <p:nvPr userDrawn="1"/>
        </p:nvSpPr>
        <p:spPr bwMode="auto">
          <a:xfrm>
            <a:off x="8444840" y="5426209"/>
            <a:ext cx="423040" cy="305678"/>
          </a:xfrm>
          <a:custGeom>
            <a:avLst/>
            <a:gdLst>
              <a:gd name="T0" fmla="*/ 12 w 448"/>
              <a:gd name="T1" fmla="*/ 324 h 324"/>
              <a:gd name="T2" fmla="*/ 142 w 448"/>
              <a:gd name="T3" fmla="*/ 279 h 324"/>
              <a:gd name="T4" fmla="*/ 161 w 448"/>
              <a:gd name="T5" fmla="*/ 199 h 324"/>
              <a:gd name="T6" fmla="*/ 154 w 448"/>
              <a:gd name="T7" fmla="*/ 195 h 324"/>
              <a:gd name="T8" fmla="*/ 155 w 448"/>
              <a:gd name="T9" fmla="*/ 179 h 324"/>
              <a:gd name="T10" fmla="*/ 184 w 448"/>
              <a:gd name="T11" fmla="*/ 184 h 324"/>
              <a:gd name="T12" fmla="*/ 176 w 448"/>
              <a:gd name="T13" fmla="*/ 199 h 324"/>
              <a:gd name="T14" fmla="*/ 183 w 448"/>
              <a:gd name="T15" fmla="*/ 278 h 324"/>
              <a:gd name="T16" fmla="*/ 210 w 448"/>
              <a:gd name="T17" fmla="*/ 175 h 324"/>
              <a:gd name="T18" fmla="*/ 317 w 448"/>
              <a:gd name="T19" fmla="*/ 249 h 324"/>
              <a:gd name="T20" fmla="*/ 350 w 448"/>
              <a:gd name="T21" fmla="*/ 221 h 324"/>
              <a:gd name="T22" fmla="*/ 339 w 448"/>
              <a:gd name="T23" fmla="*/ 299 h 324"/>
              <a:gd name="T24" fmla="*/ 340 w 448"/>
              <a:gd name="T25" fmla="*/ 324 h 324"/>
              <a:gd name="T26" fmla="*/ 409 w 448"/>
              <a:gd name="T27" fmla="*/ 219 h 324"/>
              <a:gd name="T28" fmla="*/ 350 w 448"/>
              <a:gd name="T29" fmla="*/ 221 h 324"/>
              <a:gd name="T30" fmla="*/ 298 w 448"/>
              <a:gd name="T31" fmla="*/ 195 h 324"/>
              <a:gd name="T32" fmla="*/ 305 w 448"/>
              <a:gd name="T33" fmla="*/ 190 h 324"/>
              <a:gd name="T34" fmla="*/ 312 w 448"/>
              <a:gd name="T35" fmla="*/ 119 h 324"/>
              <a:gd name="T36" fmla="*/ 369 w 448"/>
              <a:gd name="T37" fmla="*/ 117 h 324"/>
              <a:gd name="T38" fmla="*/ 378 w 448"/>
              <a:gd name="T39" fmla="*/ 118 h 324"/>
              <a:gd name="T40" fmla="*/ 352 w 448"/>
              <a:gd name="T41" fmla="*/ 185 h 324"/>
              <a:gd name="T42" fmla="*/ 396 w 448"/>
              <a:gd name="T43" fmla="*/ 209 h 324"/>
              <a:gd name="T44" fmla="*/ 354 w 448"/>
              <a:gd name="T45" fmla="*/ 39 h 324"/>
              <a:gd name="T46" fmla="*/ 266 w 448"/>
              <a:gd name="T47" fmla="*/ 176 h 324"/>
              <a:gd name="T48" fmla="*/ 106 w 448"/>
              <a:gd name="T49" fmla="*/ 111 h 324"/>
              <a:gd name="T50" fmla="*/ 110 w 448"/>
              <a:gd name="T51" fmla="*/ 121 h 324"/>
              <a:gd name="T52" fmla="*/ 219 w 448"/>
              <a:gd name="T53" fmla="*/ 123 h 324"/>
              <a:gd name="T54" fmla="*/ 223 w 448"/>
              <a:gd name="T55" fmla="*/ 111 h 324"/>
              <a:gd name="T56" fmla="*/ 231 w 448"/>
              <a:gd name="T57" fmla="*/ 67 h 324"/>
              <a:gd name="T58" fmla="*/ 165 w 448"/>
              <a:gd name="T59" fmla="*/ 0 h 324"/>
              <a:gd name="T60" fmla="*/ 100 w 448"/>
              <a:gd name="T61" fmla="*/ 67 h 324"/>
              <a:gd name="T62" fmla="*/ 106 w 448"/>
              <a:gd name="T63" fmla="*/ 111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48" h="324">
                <a:moveTo>
                  <a:pt x="325" y="324"/>
                </a:moveTo>
                <a:cubicBezTo>
                  <a:pt x="219" y="324"/>
                  <a:pt x="116" y="324"/>
                  <a:pt x="12" y="324"/>
                </a:cubicBezTo>
                <a:cubicBezTo>
                  <a:pt x="0" y="233"/>
                  <a:pt x="28" y="197"/>
                  <a:pt x="123" y="178"/>
                </a:cubicBezTo>
                <a:cubicBezTo>
                  <a:pt x="129" y="212"/>
                  <a:pt x="136" y="245"/>
                  <a:pt x="142" y="279"/>
                </a:cubicBezTo>
                <a:cubicBezTo>
                  <a:pt x="144" y="278"/>
                  <a:pt x="147" y="278"/>
                  <a:pt x="149" y="278"/>
                </a:cubicBezTo>
                <a:cubicBezTo>
                  <a:pt x="151" y="257"/>
                  <a:pt x="158" y="212"/>
                  <a:pt x="161" y="199"/>
                </a:cubicBezTo>
                <a:cubicBezTo>
                  <a:pt x="158" y="199"/>
                  <a:pt x="158" y="199"/>
                  <a:pt x="158" y="199"/>
                </a:cubicBezTo>
                <a:cubicBezTo>
                  <a:pt x="156" y="199"/>
                  <a:pt x="155" y="197"/>
                  <a:pt x="154" y="195"/>
                </a:cubicBezTo>
                <a:cubicBezTo>
                  <a:pt x="150" y="184"/>
                  <a:pt x="150" y="184"/>
                  <a:pt x="150" y="184"/>
                </a:cubicBezTo>
                <a:cubicBezTo>
                  <a:pt x="150" y="181"/>
                  <a:pt x="151" y="179"/>
                  <a:pt x="155" y="179"/>
                </a:cubicBezTo>
                <a:cubicBezTo>
                  <a:pt x="181" y="179"/>
                  <a:pt x="181" y="179"/>
                  <a:pt x="181" y="179"/>
                </a:cubicBezTo>
                <a:cubicBezTo>
                  <a:pt x="184" y="180"/>
                  <a:pt x="185" y="182"/>
                  <a:pt x="184" y="184"/>
                </a:cubicBezTo>
                <a:cubicBezTo>
                  <a:pt x="181" y="195"/>
                  <a:pt x="181" y="195"/>
                  <a:pt x="181" y="195"/>
                </a:cubicBezTo>
                <a:cubicBezTo>
                  <a:pt x="180" y="198"/>
                  <a:pt x="178" y="199"/>
                  <a:pt x="176" y="199"/>
                </a:cubicBezTo>
                <a:cubicBezTo>
                  <a:pt x="173" y="199"/>
                  <a:pt x="173" y="199"/>
                  <a:pt x="173" y="199"/>
                </a:cubicBezTo>
                <a:cubicBezTo>
                  <a:pt x="175" y="212"/>
                  <a:pt x="181" y="257"/>
                  <a:pt x="183" y="278"/>
                </a:cubicBezTo>
                <a:cubicBezTo>
                  <a:pt x="185" y="278"/>
                  <a:pt x="188" y="278"/>
                  <a:pt x="190" y="279"/>
                </a:cubicBezTo>
                <a:cubicBezTo>
                  <a:pt x="197" y="245"/>
                  <a:pt x="203" y="211"/>
                  <a:pt x="210" y="175"/>
                </a:cubicBezTo>
                <a:cubicBezTo>
                  <a:pt x="238" y="186"/>
                  <a:pt x="266" y="194"/>
                  <a:pt x="291" y="208"/>
                </a:cubicBezTo>
                <a:cubicBezTo>
                  <a:pt x="303" y="216"/>
                  <a:pt x="313" y="234"/>
                  <a:pt x="317" y="249"/>
                </a:cubicBezTo>
                <a:cubicBezTo>
                  <a:pt x="323" y="272"/>
                  <a:pt x="323" y="297"/>
                  <a:pt x="325" y="324"/>
                </a:cubicBezTo>
                <a:close/>
                <a:moveTo>
                  <a:pt x="350" y="221"/>
                </a:moveTo>
                <a:cubicBezTo>
                  <a:pt x="346" y="238"/>
                  <a:pt x="341" y="254"/>
                  <a:pt x="336" y="268"/>
                </a:cubicBezTo>
                <a:cubicBezTo>
                  <a:pt x="337" y="278"/>
                  <a:pt x="338" y="289"/>
                  <a:pt x="339" y="299"/>
                </a:cubicBezTo>
                <a:cubicBezTo>
                  <a:pt x="339" y="307"/>
                  <a:pt x="340" y="314"/>
                  <a:pt x="340" y="322"/>
                </a:cubicBezTo>
                <a:cubicBezTo>
                  <a:pt x="340" y="323"/>
                  <a:pt x="340" y="323"/>
                  <a:pt x="340" y="324"/>
                </a:cubicBezTo>
                <a:cubicBezTo>
                  <a:pt x="448" y="324"/>
                  <a:pt x="448" y="324"/>
                  <a:pt x="448" y="324"/>
                </a:cubicBezTo>
                <a:cubicBezTo>
                  <a:pt x="446" y="302"/>
                  <a:pt x="442" y="241"/>
                  <a:pt x="409" y="219"/>
                </a:cubicBezTo>
                <a:cubicBezTo>
                  <a:pt x="388" y="210"/>
                  <a:pt x="369" y="205"/>
                  <a:pt x="354" y="203"/>
                </a:cubicBezTo>
                <a:cubicBezTo>
                  <a:pt x="352" y="210"/>
                  <a:pt x="351" y="218"/>
                  <a:pt x="350" y="221"/>
                </a:cubicBezTo>
                <a:close/>
                <a:moveTo>
                  <a:pt x="266" y="180"/>
                </a:moveTo>
                <a:cubicBezTo>
                  <a:pt x="277" y="184"/>
                  <a:pt x="288" y="189"/>
                  <a:pt x="298" y="195"/>
                </a:cubicBezTo>
                <a:cubicBezTo>
                  <a:pt x="299" y="196"/>
                  <a:pt x="301" y="197"/>
                  <a:pt x="302" y="197"/>
                </a:cubicBezTo>
                <a:cubicBezTo>
                  <a:pt x="303" y="195"/>
                  <a:pt x="304" y="192"/>
                  <a:pt x="305" y="190"/>
                </a:cubicBezTo>
                <a:cubicBezTo>
                  <a:pt x="306" y="179"/>
                  <a:pt x="304" y="167"/>
                  <a:pt x="301" y="163"/>
                </a:cubicBezTo>
                <a:cubicBezTo>
                  <a:pt x="294" y="149"/>
                  <a:pt x="292" y="124"/>
                  <a:pt x="312" y="119"/>
                </a:cubicBezTo>
                <a:cubicBezTo>
                  <a:pt x="337" y="112"/>
                  <a:pt x="354" y="77"/>
                  <a:pt x="354" y="77"/>
                </a:cubicBezTo>
                <a:cubicBezTo>
                  <a:pt x="374" y="81"/>
                  <a:pt x="369" y="117"/>
                  <a:pt x="369" y="117"/>
                </a:cubicBezTo>
                <a:cubicBezTo>
                  <a:pt x="372" y="110"/>
                  <a:pt x="374" y="110"/>
                  <a:pt x="376" y="110"/>
                </a:cubicBezTo>
                <a:cubicBezTo>
                  <a:pt x="379" y="111"/>
                  <a:pt x="378" y="118"/>
                  <a:pt x="378" y="118"/>
                </a:cubicBezTo>
                <a:cubicBezTo>
                  <a:pt x="378" y="147"/>
                  <a:pt x="369" y="140"/>
                  <a:pt x="369" y="140"/>
                </a:cubicBezTo>
                <a:cubicBezTo>
                  <a:pt x="369" y="163"/>
                  <a:pt x="352" y="185"/>
                  <a:pt x="352" y="185"/>
                </a:cubicBezTo>
                <a:cubicBezTo>
                  <a:pt x="352" y="191"/>
                  <a:pt x="351" y="195"/>
                  <a:pt x="353" y="198"/>
                </a:cubicBezTo>
                <a:cubicBezTo>
                  <a:pt x="365" y="199"/>
                  <a:pt x="380" y="203"/>
                  <a:pt x="396" y="209"/>
                </a:cubicBezTo>
                <a:cubicBezTo>
                  <a:pt x="385" y="189"/>
                  <a:pt x="388" y="141"/>
                  <a:pt x="389" y="99"/>
                </a:cubicBezTo>
                <a:cubicBezTo>
                  <a:pt x="391" y="50"/>
                  <a:pt x="354" y="39"/>
                  <a:pt x="354" y="39"/>
                </a:cubicBezTo>
                <a:cubicBezTo>
                  <a:pt x="294" y="19"/>
                  <a:pt x="267" y="65"/>
                  <a:pt x="267" y="65"/>
                </a:cubicBezTo>
                <a:cubicBezTo>
                  <a:pt x="248" y="96"/>
                  <a:pt x="266" y="176"/>
                  <a:pt x="266" y="176"/>
                </a:cubicBezTo>
                <a:cubicBezTo>
                  <a:pt x="267" y="177"/>
                  <a:pt x="267" y="179"/>
                  <a:pt x="266" y="180"/>
                </a:cubicBezTo>
                <a:close/>
                <a:moveTo>
                  <a:pt x="106" y="111"/>
                </a:moveTo>
                <a:cubicBezTo>
                  <a:pt x="107" y="111"/>
                  <a:pt x="107" y="111"/>
                  <a:pt x="108" y="110"/>
                </a:cubicBezTo>
                <a:cubicBezTo>
                  <a:pt x="108" y="115"/>
                  <a:pt x="109" y="118"/>
                  <a:pt x="110" y="121"/>
                </a:cubicBezTo>
                <a:cubicBezTo>
                  <a:pt x="129" y="161"/>
                  <a:pt x="137" y="170"/>
                  <a:pt x="165" y="170"/>
                </a:cubicBezTo>
                <a:cubicBezTo>
                  <a:pt x="193" y="170"/>
                  <a:pt x="201" y="156"/>
                  <a:pt x="219" y="123"/>
                </a:cubicBezTo>
                <a:cubicBezTo>
                  <a:pt x="221" y="120"/>
                  <a:pt x="222" y="115"/>
                  <a:pt x="222" y="111"/>
                </a:cubicBezTo>
                <a:cubicBezTo>
                  <a:pt x="223" y="111"/>
                  <a:pt x="223" y="111"/>
                  <a:pt x="223" y="111"/>
                </a:cubicBezTo>
                <a:cubicBezTo>
                  <a:pt x="227" y="111"/>
                  <a:pt x="231" y="102"/>
                  <a:pt x="233" y="90"/>
                </a:cubicBezTo>
                <a:cubicBezTo>
                  <a:pt x="233" y="83"/>
                  <a:pt x="233" y="71"/>
                  <a:pt x="231" y="67"/>
                </a:cubicBezTo>
                <a:cubicBezTo>
                  <a:pt x="230" y="65"/>
                  <a:pt x="229" y="65"/>
                  <a:pt x="228" y="65"/>
                </a:cubicBezTo>
                <a:cubicBezTo>
                  <a:pt x="222" y="17"/>
                  <a:pt x="196" y="0"/>
                  <a:pt x="165" y="0"/>
                </a:cubicBezTo>
                <a:cubicBezTo>
                  <a:pt x="134" y="0"/>
                  <a:pt x="108" y="17"/>
                  <a:pt x="103" y="65"/>
                </a:cubicBezTo>
                <a:cubicBezTo>
                  <a:pt x="102" y="65"/>
                  <a:pt x="101" y="66"/>
                  <a:pt x="100" y="67"/>
                </a:cubicBezTo>
                <a:cubicBezTo>
                  <a:pt x="98" y="71"/>
                  <a:pt x="97" y="83"/>
                  <a:pt x="98" y="89"/>
                </a:cubicBezTo>
                <a:cubicBezTo>
                  <a:pt x="98" y="102"/>
                  <a:pt x="102" y="111"/>
                  <a:pt x="106" y="11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422" name="Freeform 20"/>
          <p:cNvSpPr>
            <a:spLocks noEditPoints="1"/>
          </p:cNvSpPr>
          <p:nvPr userDrawn="1"/>
        </p:nvSpPr>
        <p:spPr bwMode="auto">
          <a:xfrm>
            <a:off x="8576306" y="6605247"/>
            <a:ext cx="160109" cy="480326"/>
          </a:xfrm>
          <a:custGeom>
            <a:avLst/>
            <a:gdLst>
              <a:gd name="T0" fmla="*/ 29 w 156"/>
              <a:gd name="T1" fmla="*/ 115 h 468"/>
              <a:gd name="T2" fmla="*/ 44 w 156"/>
              <a:gd name="T3" fmla="*/ 26 h 468"/>
              <a:gd name="T4" fmla="*/ 115 w 156"/>
              <a:gd name="T5" fmla="*/ 47 h 468"/>
              <a:gd name="T6" fmla="*/ 94 w 156"/>
              <a:gd name="T7" fmla="*/ 104 h 468"/>
              <a:gd name="T8" fmla="*/ 104 w 156"/>
              <a:gd name="T9" fmla="*/ 70 h 468"/>
              <a:gd name="T10" fmla="*/ 107 w 156"/>
              <a:gd name="T11" fmla="*/ 53 h 468"/>
              <a:gd name="T12" fmla="*/ 94 w 156"/>
              <a:gd name="T13" fmla="*/ 34 h 468"/>
              <a:gd name="T14" fmla="*/ 64 w 156"/>
              <a:gd name="T15" fmla="*/ 83 h 468"/>
              <a:gd name="T16" fmla="*/ 33 w 156"/>
              <a:gd name="T17" fmla="*/ 116 h 468"/>
              <a:gd name="T18" fmla="*/ 132 w 156"/>
              <a:gd name="T19" fmla="*/ 366 h 468"/>
              <a:gd name="T20" fmla="*/ 116 w 156"/>
              <a:gd name="T21" fmla="*/ 224 h 468"/>
              <a:gd name="T22" fmla="*/ 124 w 156"/>
              <a:gd name="T23" fmla="*/ 188 h 468"/>
              <a:gd name="T24" fmla="*/ 128 w 156"/>
              <a:gd name="T25" fmla="*/ 266 h 468"/>
              <a:gd name="T26" fmla="*/ 153 w 156"/>
              <a:gd name="T27" fmla="*/ 265 h 468"/>
              <a:gd name="T28" fmla="*/ 123 w 156"/>
              <a:gd name="T29" fmla="*/ 116 h 468"/>
              <a:gd name="T30" fmla="*/ 78 w 156"/>
              <a:gd name="T31" fmla="*/ 163 h 468"/>
              <a:gd name="T32" fmla="*/ 62 w 156"/>
              <a:gd name="T33" fmla="*/ 112 h 468"/>
              <a:gd name="T34" fmla="*/ 32 w 156"/>
              <a:gd name="T35" fmla="*/ 118 h 468"/>
              <a:gd name="T36" fmla="*/ 26 w 156"/>
              <a:gd name="T37" fmla="*/ 117 h 468"/>
              <a:gd name="T38" fmla="*/ 3 w 156"/>
              <a:gd name="T39" fmla="*/ 265 h 468"/>
              <a:gd name="T40" fmla="*/ 28 w 156"/>
              <a:gd name="T41" fmla="*/ 266 h 468"/>
              <a:gd name="T42" fmla="*/ 32 w 156"/>
              <a:gd name="T43" fmla="*/ 188 h 468"/>
              <a:gd name="T44" fmla="*/ 40 w 156"/>
              <a:gd name="T45" fmla="*/ 224 h 468"/>
              <a:gd name="T46" fmla="*/ 38 w 156"/>
              <a:gd name="T47" fmla="*/ 366 h 468"/>
              <a:gd name="T48" fmla="*/ 38 w 156"/>
              <a:gd name="T49" fmla="*/ 366 h 468"/>
              <a:gd name="T50" fmla="*/ 38 w 156"/>
              <a:gd name="T51" fmla="*/ 415 h 468"/>
              <a:gd name="T52" fmla="*/ 38 w 156"/>
              <a:gd name="T53" fmla="*/ 455 h 468"/>
              <a:gd name="T54" fmla="*/ 74 w 156"/>
              <a:gd name="T55" fmla="*/ 455 h 468"/>
              <a:gd name="T56" fmla="*/ 74 w 156"/>
              <a:gd name="T57" fmla="*/ 366 h 468"/>
              <a:gd name="T58" fmla="*/ 82 w 156"/>
              <a:gd name="T59" fmla="*/ 449 h 468"/>
              <a:gd name="T60" fmla="*/ 100 w 156"/>
              <a:gd name="T61" fmla="*/ 468 h 468"/>
              <a:gd name="T62" fmla="*/ 118 w 156"/>
              <a:gd name="T63" fmla="*/ 366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6" h="468">
                <a:moveTo>
                  <a:pt x="33" y="116"/>
                </a:moveTo>
                <a:cubicBezTo>
                  <a:pt x="31" y="115"/>
                  <a:pt x="30" y="115"/>
                  <a:pt x="29" y="115"/>
                </a:cubicBezTo>
                <a:cubicBezTo>
                  <a:pt x="36" y="109"/>
                  <a:pt x="45" y="99"/>
                  <a:pt x="43" y="92"/>
                </a:cubicBezTo>
                <a:cubicBezTo>
                  <a:pt x="43" y="92"/>
                  <a:pt x="33" y="45"/>
                  <a:pt x="44" y="26"/>
                </a:cubicBezTo>
                <a:cubicBezTo>
                  <a:pt x="44" y="26"/>
                  <a:pt x="60" y="0"/>
                  <a:pt x="94" y="11"/>
                </a:cubicBezTo>
                <a:cubicBezTo>
                  <a:pt x="94" y="11"/>
                  <a:pt x="116" y="18"/>
                  <a:pt x="115" y="47"/>
                </a:cubicBezTo>
                <a:cubicBezTo>
                  <a:pt x="115" y="71"/>
                  <a:pt x="113" y="99"/>
                  <a:pt x="119" y="110"/>
                </a:cubicBezTo>
                <a:cubicBezTo>
                  <a:pt x="110" y="107"/>
                  <a:pt x="101" y="105"/>
                  <a:pt x="94" y="104"/>
                </a:cubicBezTo>
                <a:cubicBezTo>
                  <a:pt x="93" y="102"/>
                  <a:pt x="94" y="100"/>
                  <a:pt x="93" y="96"/>
                </a:cubicBezTo>
                <a:cubicBezTo>
                  <a:pt x="93" y="96"/>
                  <a:pt x="104" y="84"/>
                  <a:pt x="104" y="70"/>
                </a:cubicBezTo>
                <a:cubicBezTo>
                  <a:pt x="104" y="70"/>
                  <a:pt x="108" y="74"/>
                  <a:pt x="109" y="57"/>
                </a:cubicBezTo>
                <a:cubicBezTo>
                  <a:pt x="109" y="57"/>
                  <a:pt x="109" y="53"/>
                  <a:pt x="107" y="53"/>
                </a:cubicBezTo>
                <a:cubicBezTo>
                  <a:pt x="106" y="53"/>
                  <a:pt x="105" y="53"/>
                  <a:pt x="103" y="57"/>
                </a:cubicBezTo>
                <a:cubicBezTo>
                  <a:pt x="103" y="57"/>
                  <a:pt x="106" y="36"/>
                  <a:pt x="94" y="34"/>
                </a:cubicBezTo>
                <a:cubicBezTo>
                  <a:pt x="94" y="34"/>
                  <a:pt x="85" y="54"/>
                  <a:pt x="70" y="58"/>
                </a:cubicBezTo>
                <a:cubicBezTo>
                  <a:pt x="58" y="61"/>
                  <a:pt x="60" y="76"/>
                  <a:pt x="64" y="83"/>
                </a:cubicBezTo>
                <a:cubicBezTo>
                  <a:pt x="65" y="86"/>
                  <a:pt x="67" y="93"/>
                  <a:pt x="66" y="99"/>
                </a:cubicBezTo>
                <a:cubicBezTo>
                  <a:pt x="57" y="122"/>
                  <a:pt x="44" y="118"/>
                  <a:pt x="33" y="116"/>
                </a:cubicBezTo>
                <a:close/>
                <a:moveTo>
                  <a:pt x="118" y="366"/>
                </a:moveTo>
                <a:cubicBezTo>
                  <a:pt x="132" y="366"/>
                  <a:pt x="132" y="366"/>
                  <a:pt x="132" y="366"/>
                </a:cubicBezTo>
                <a:cubicBezTo>
                  <a:pt x="133" y="366"/>
                  <a:pt x="133" y="366"/>
                  <a:pt x="134" y="366"/>
                </a:cubicBezTo>
                <a:cubicBezTo>
                  <a:pt x="134" y="352"/>
                  <a:pt x="123" y="249"/>
                  <a:pt x="116" y="224"/>
                </a:cubicBezTo>
                <a:cubicBezTo>
                  <a:pt x="115" y="221"/>
                  <a:pt x="120" y="202"/>
                  <a:pt x="124" y="185"/>
                </a:cubicBezTo>
                <a:cubicBezTo>
                  <a:pt x="124" y="186"/>
                  <a:pt x="124" y="187"/>
                  <a:pt x="124" y="188"/>
                </a:cubicBezTo>
                <a:cubicBezTo>
                  <a:pt x="126" y="201"/>
                  <a:pt x="128" y="214"/>
                  <a:pt x="128" y="220"/>
                </a:cubicBezTo>
                <a:cubicBezTo>
                  <a:pt x="130" y="240"/>
                  <a:pt x="128" y="246"/>
                  <a:pt x="128" y="266"/>
                </a:cubicBezTo>
                <a:cubicBezTo>
                  <a:pt x="128" y="278"/>
                  <a:pt x="130" y="281"/>
                  <a:pt x="139" y="282"/>
                </a:cubicBezTo>
                <a:cubicBezTo>
                  <a:pt x="149" y="283"/>
                  <a:pt x="153" y="277"/>
                  <a:pt x="153" y="265"/>
                </a:cubicBezTo>
                <a:cubicBezTo>
                  <a:pt x="153" y="250"/>
                  <a:pt x="156" y="153"/>
                  <a:pt x="135" y="124"/>
                </a:cubicBezTo>
                <a:cubicBezTo>
                  <a:pt x="133" y="120"/>
                  <a:pt x="123" y="116"/>
                  <a:pt x="123" y="116"/>
                </a:cubicBezTo>
                <a:cubicBezTo>
                  <a:pt x="116" y="112"/>
                  <a:pt x="102" y="109"/>
                  <a:pt x="94" y="108"/>
                </a:cubicBezTo>
                <a:cubicBezTo>
                  <a:pt x="92" y="123"/>
                  <a:pt x="78" y="162"/>
                  <a:pt x="78" y="163"/>
                </a:cubicBezTo>
                <a:cubicBezTo>
                  <a:pt x="78" y="162"/>
                  <a:pt x="69" y="138"/>
                  <a:pt x="64" y="118"/>
                </a:cubicBezTo>
                <a:cubicBezTo>
                  <a:pt x="63" y="117"/>
                  <a:pt x="62" y="115"/>
                  <a:pt x="62" y="112"/>
                </a:cubicBezTo>
                <a:cubicBezTo>
                  <a:pt x="57" y="118"/>
                  <a:pt x="51" y="120"/>
                  <a:pt x="45" y="120"/>
                </a:cubicBezTo>
                <a:cubicBezTo>
                  <a:pt x="40" y="120"/>
                  <a:pt x="36" y="119"/>
                  <a:pt x="32" y="118"/>
                </a:cubicBezTo>
                <a:cubicBezTo>
                  <a:pt x="30" y="118"/>
                  <a:pt x="28" y="117"/>
                  <a:pt x="26" y="117"/>
                </a:cubicBezTo>
                <a:cubicBezTo>
                  <a:pt x="26" y="117"/>
                  <a:pt x="26" y="117"/>
                  <a:pt x="26" y="117"/>
                </a:cubicBezTo>
                <a:cubicBezTo>
                  <a:pt x="23" y="119"/>
                  <a:pt x="21" y="121"/>
                  <a:pt x="21" y="121"/>
                </a:cubicBezTo>
                <a:cubicBezTo>
                  <a:pt x="0" y="143"/>
                  <a:pt x="3" y="250"/>
                  <a:pt x="3" y="265"/>
                </a:cubicBezTo>
                <a:cubicBezTo>
                  <a:pt x="3" y="277"/>
                  <a:pt x="7" y="283"/>
                  <a:pt x="17" y="282"/>
                </a:cubicBezTo>
                <a:cubicBezTo>
                  <a:pt x="26" y="281"/>
                  <a:pt x="28" y="278"/>
                  <a:pt x="28" y="266"/>
                </a:cubicBezTo>
                <a:cubicBezTo>
                  <a:pt x="28" y="246"/>
                  <a:pt x="26" y="240"/>
                  <a:pt x="28" y="220"/>
                </a:cubicBezTo>
                <a:cubicBezTo>
                  <a:pt x="28" y="214"/>
                  <a:pt x="30" y="201"/>
                  <a:pt x="32" y="188"/>
                </a:cubicBezTo>
                <a:cubicBezTo>
                  <a:pt x="32" y="187"/>
                  <a:pt x="32" y="186"/>
                  <a:pt x="32" y="185"/>
                </a:cubicBezTo>
                <a:cubicBezTo>
                  <a:pt x="36" y="202"/>
                  <a:pt x="41" y="221"/>
                  <a:pt x="40" y="224"/>
                </a:cubicBezTo>
                <a:cubicBezTo>
                  <a:pt x="33" y="249"/>
                  <a:pt x="22" y="352"/>
                  <a:pt x="22" y="366"/>
                </a:cubicBezTo>
                <a:cubicBezTo>
                  <a:pt x="38" y="366"/>
                  <a:pt x="38" y="366"/>
                  <a:pt x="38" y="366"/>
                </a:cubicBezTo>
                <a:cubicBezTo>
                  <a:pt x="38" y="366"/>
                  <a:pt x="38" y="366"/>
                  <a:pt x="38" y="366"/>
                </a:cubicBezTo>
                <a:cubicBezTo>
                  <a:pt x="38" y="366"/>
                  <a:pt x="38" y="366"/>
                  <a:pt x="38" y="366"/>
                </a:cubicBezTo>
                <a:cubicBezTo>
                  <a:pt x="38" y="367"/>
                  <a:pt x="38" y="367"/>
                  <a:pt x="38" y="368"/>
                </a:cubicBezTo>
                <a:cubicBezTo>
                  <a:pt x="38" y="415"/>
                  <a:pt x="38" y="415"/>
                  <a:pt x="38" y="415"/>
                </a:cubicBezTo>
                <a:cubicBezTo>
                  <a:pt x="38" y="424"/>
                  <a:pt x="38" y="432"/>
                  <a:pt x="38" y="441"/>
                </a:cubicBezTo>
                <a:cubicBezTo>
                  <a:pt x="38" y="447"/>
                  <a:pt x="38" y="450"/>
                  <a:pt x="38" y="455"/>
                </a:cubicBezTo>
                <a:cubicBezTo>
                  <a:pt x="39" y="466"/>
                  <a:pt x="40" y="468"/>
                  <a:pt x="56" y="468"/>
                </a:cubicBezTo>
                <a:cubicBezTo>
                  <a:pt x="72" y="468"/>
                  <a:pt x="73" y="466"/>
                  <a:pt x="74" y="455"/>
                </a:cubicBezTo>
                <a:cubicBezTo>
                  <a:pt x="74" y="450"/>
                  <a:pt x="74" y="445"/>
                  <a:pt x="74" y="441"/>
                </a:cubicBezTo>
                <a:cubicBezTo>
                  <a:pt x="74" y="366"/>
                  <a:pt x="74" y="366"/>
                  <a:pt x="74" y="366"/>
                </a:cubicBezTo>
                <a:cubicBezTo>
                  <a:pt x="82" y="366"/>
                  <a:pt x="82" y="366"/>
                  <a:pt x="82" y="366"/>
                </a:cubicBezTo>
                <a:cubicBezTo>
                  <a:pt x="82" y="449"/>
                  <a:pt x="82" y="449"/>
                  <a:pt x="82" y="449"/>
                </a:cubicBezTo>
                <a:cubicBezTo>
                  <a:pt x="82" y="451"/>
                  <a:pt x="82" y="453"/>
                  <a:pt x="82" y="455"/>
                </a:cubicBezTo>
                <a:cubicBezTo>
                  <a:pt x="83" y="466"/>
                  <a:pt x="84" y="468"/>
                  <a:pt x="100" y="468"/>
                </a:cubicBezTo>
                <a:cubicBezTo>
                  <a:pt x="114" y="468"/>
                  <a:pt x="117" y="466"/>
                  <a:pt x="118" y="456"/>
                </a:cubicBezTo>
                <a:lnTo>
                  <a:pt x="118" y="366"/>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23" name="Group 422"/>
          <p:cNvGrpSpPr/>
          <p:nvPr userDrawn="1"/>
        </p:nvGrpSpPr>
        <p:grpSpPr>
          <a:xfrm>
            <a:off x="8563482" y="5952709"/>
            <a:ext cx="185756" cy="477841"/>
            <a:chOff x="3665538" y="7015163"/>
            <a:chExt cx="690563" cy="1776412"/>
          </a:xfrm>
          <a:solidFill>
            <a:schemeClr val="accent4"/>
          </a:solidFill>
        </p:grpSpPr>
        <p:sp>
          <p:nvSpPr>
            <p:cNvPr id="424" name="Freeform 24"/>
            <p:cNvSpPr>
              <a:spLocks/>
            </p:cNvSpPr>
            <p:nvPr/>
          </p:nvSpPr>
          <p:spPr bwMode="auto">
            <a:xfrm>
              <a:off x="3665538" y="7362825"/>
              <a:ext cx="690563" cy="1428750"/>
            </a:xfrm>
            <a:custGeom>
              <a:avLst/>
              <a:gdLst>
                <a:gd name="T0" fmla="*/ 167 w 177"/>
                <a:gd name="T1" fmla="*/ 53 h 366"/>
                <a:gd name="T2" fmla="*/ 165 w 177"/>
                <a:gd name="T3" fmla="*/ 38 h 366"/>
                <a:gd name="T4" fmla="*/ 151 w 177"/>
                <a:gd name="T5" fmla="*/ 17 h 366"/>
                <a:gd name="T6" fmla="*/ 110 w 177"/>
                <a:gd name="T7" fmla="*/ 0 h 366"/>
                <a:gd name="T8" fmla="*/ 100 w 177"/>
                <a:gd name="T9" fmla="*/ 53 h 366"/>
                <a:gd name="T10" fmla="*/ 96 w 177"/>
                <a:gd name="T11" fmla="*/ 52 h 366"/>
                <a:gd name="T12" fmla="*/ 91 w 177"/>
                <a:gd name="T13" fmla="*/ 13 h 366"/>
                <a:gd name="T14" fmla="*/ 93 w 177"/>
                <a:gd name="T15" fmla="*/ 13 h 366"/>
                <a:gd name="T16" fmla="*/ 95 w 177"/>
                <a:gd name="T17" fmla="*/ 10 h 366"/>
                <a:gd name="T18" fmla="*/ 97 w 177"/>
                <a:gd name="T19" fmla="*/ 5 h 366"/>
                <a:gd name="T20" fmla="*/ 95 w 177"/>
                <a:gd name="T21" fmla="*/ 2 h 366"/>
                <a:gd name="T22" fmla="*/ 89 w 177"/>
                <a:gd name="T23" fmla="*/ 2 h 366"/>
                <a:gd name="T24" fmla="*/ 87 w 177"/>
                <a:gd name="T25" fmla="*/ 2 h 366"/>
                <a:gd name="T26" fmla="*/ 81 w 177"/>
                <a:gd name="T27" fmla="*/ 2 h 366"/>
                <a:gd name="T28" fmla="*/ 79 w 177"/>
                <a:gd name="T29" fmla="*/ 5 h 366"/>
                <a:gd name="T30" fmla="*/ 81 w 177"/>
                <a:gd name="T31" fmla="*/ 10 h 366"/>
                <a:gd name="T32" fmla="*/ 84 w 177"/>
                <a:gd name="T33" fmla="*/ 13 h 366"/>
                <a:gd name="T34" fmla="*/ 85 w 177"/>
                <a:gd name="T35" fmla="*/ 13 h 366"/>
                <a:gd name="T36" fmla="*/ 80 w 177"/>
                <a:gd name="T37" fmla="*/ 52 h 366"/>
                <a:gd name="T38" fmla="*/ 76 w 177"/>
                <a:gd name="T39" fmla="*/ 53 h 366"/>
                <a:gd name="T40" fmla="*/ 66 w 177"/>
                <a:gd name="T41" fmla="*/ 0 h 366"/>
                <a:gd name="T42" fmla="*/ 25 w 177"/>
                <a:gd name="T43" fmla="*/ 17 h 366"/>
                <a:gd name="T44" fmla="*/ 12 w 177"/>
                <a:gd name="T45" fmla="*/ 38 h 366"/>
                <a:gd name="T46" fmla="*/ 9 w 177"/>
                <a:gd name="T47" fmla="*/ 53 h 366"/>
                <a:gd name="T48" fmla="*/ 2 w 177"/>
                <a:gd name="T49" fmla="*/ 130 h 366"/>
                <a:gd name="T50" fmla="*/ 2 w 177"/>
                <a:gd name="T51" fmla="*/ 173 h 366"/>
                <a:gd name="T52" fmla="*/ 16 w 177"/>
                <a:gd name="T53" fmla="*/ 191 h 366"/>
                <a:gd name="T54" fmla="*/ 31 w 177"/>
                <a:gd name="T55" fmla="*/ 175 h 366"/>
                <a:gd name="T56" fmla="*/ 31 w 177"/>
                <a:gd name="T57" fmla="*/ 114 h 366"/>
                <a:gd name="T58" fmla="*/ 39 w 177"/>
                <a:gd name="T59" fmla="*/ 76 h 366"/>
                <a:gd name="T60" fmla="*/ 41 w 177"/>
                <a:gd name="T61" fmla="*/ 76 h 366"/>
                <a:gd name="T62" fmla="*/ 41 w 177"/>
                <a:gd name="T63" fmla="*/ 90 h 366"/>
                <a:gd name="T64" fmla="*/ 41 w 177"/>
                <a:gd name="T65" fmla="*/ 339 h 366"/>
                <a:gd name="T66" fmla="*/ 41 w 177"/>
                <a:gd name="T67" fmla="*/ 353 h 366"/>
                <a:gd name="T68" fmla="*/ 64 w 177"/>
                <a:gd name="T69" fmla="*/ 366 h 366"/>
                <a:gd name="T70" fmla="*/ 84 w 177"/>
                <a:gd name="T71" fmla="*/ 353 h 366"/>
                <a:gd name="T72" fmla="*/ 85 w 177"/>
                <a:gd name="T73" fmla="*/ 338 h 366"/>
                <a:gd name="T74" fmla="*/ 85 w 177"/>
                <a:gd name="T75" fmla="*/ 178 h 366"/>
                <a:gd name="T76" fmla="*/ 89 w 177"/>
                <a:gd name="T77" fmla="*/ 178 h 366"/>
                <a:gd name="T78" fmla="*/ 92 w 177"/>
                <a:gd name="T79" fmla="*/ 178 h 366"/>
                <a:gd name="T80" fmla="*/ 92 w 177"/>
                <a:gd name="T81" fmla="*/ 338 h 366"/>
                <a:gd name="T82" fmla="*/ 92 w 177"/>
                <a:gd name="T83" fmla="*/ 353 h 366"/>
                <a:gd name="T84" fmla="*/ 112 w 177"/>
                <a:gd name="T85" fmla="*/ 366 h 366"/>
                <a:gd name="T86" fmla="*/ 136 w 177"/>
                <a:gd name="T87" fmla="*/ 353 h 366"/>
                <a:gd name="T88" fmla="*/ 136 w 177"/>
                <a:gd name="T89" fmla="*/ 339 h 366"/>
                <a:gd name="T90" fmla="*/ 136 w 177"/>
                <a:gd name="T91" fmla="*/ 90 h 366"/>
                <a:gd name="T92" fmla="*/ 136 w 177"/>
                <a:gd name="T93" fmla="*/ 76 h 366"/>
                <a:gd name="T94" fmla="*/ 138 w 177"/>
                <a:gd name="T95" fmla="*/ 76 h 366"/>
                <a:gd name="T96" fmla="*/ 146 w 177"/>
                <a:gd name="T97" fmla="*/ 114 h 366"/>
                <a:gd name="T98" fmla="*/ 145 w 177"/>
                <a:gd name="T99" fmla="*/ 175 h 366"/>
                <a:gd name="T100" fmla="*/ 161 w 177"/>
                <a:gd name="T101" fmla="*/ 191 h 366"/>
                <a:gd name="T102" fmla="*/ 175 w 177"/>
                <a:gd name="T103" fmla="*/ 173 h 366"/>
                <a:gd name="T104" fmla="*/ 175 w 177"/>
                <a:gd name="T105" fmla="*/ 130 h 366"/>
                <a:gd name="T106" fmla="*/ 167 w 177"/>
                <a:gd name="T107" fmla="*/ 53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7" h="366">
                  <a:moveTo>
                    <a:pt x="167" y="53"/>
                  </a:moveTo>
                  <a:cubicBezTo>
                    <a:pt x="167" y="48"/>
                    <a:pt x="166" y="43"/>
                    <a:pt x="165" y="38"/>
                  </a:cubicBezTo>
                  <a:cubicBezTo>
                    <a:pt x="163" y="30"/>
                    <a:pt x="158" y="21"/>
                    <a:pt x="151" y="17"/>
                  </a:cubicBezTo>
                  <a:cubicBezTo>
                    <a:pt x="139" y="10"/>
                    <a:pt x="124" y="6"/>
                    <a:pt x="110" y="0"/>
                  </a:cubicBezTo>
                  <a:cubicBezTo>
                    <a:pt x="106" y="19"/>
                    <a:pt x="103" y="36"/>
                    <a:pt x="100" y="53"/>
                  </a:cubicBezTo>
                  <a:cubicBezTo>
                    <a:pt x="99" y="53"/>
                    <a:pt x="98" y="53"/>
                    <a:pt x="96" y="52"/>
                  </a:cubicBezTo>
                  <a:cubicBezTo>
                    <a:pt x="96" y="42"/>
                    <a:pt x="92" y="19"/>
                    <a:pt x="91" y="13"/>
                  </a:cubicBezTo>
                  <a:cubicBezTo>
                    <a:pt x="93" y="13"/>
                    <a:pt x="93" y="13"/>
                    <a:pt x="93" y="13"/>
                  </a:cubicBezTo>
                  <a:cubicBezTo>
                    <a:pt x="94" y="13"/>
                    <a:pt x="95" y="12"/>
                    <a:pt x="95" y="10"/>
                  </a:cubicBezTo>
                  <a:cubicBezTo>
                    <a:pt x="97" y="5"/>
                    <a:pt x="97" y="5"/>
                    <a:pt x="97" y="5"/>
                  </a:cubicBezTo>
                  <a:cubicBezTo>
                    <a:pt x="97" y="4"/>
                    <a:pt x="97" y="3"/>
                    <a:pt x="95" y="2"/>
                  </a:cubicBezTo>
                  <a:cubicBezTo>
                    <a:pt x="89" y="2"/>
                    <a:pt x="89" y="2"/>
                    <a:pt x="89" y="2"/>
                  </a:cubicBezTo>
                  <a:cubicBezTo>
                    <a:pt x="87" y="2"/>
                    <a:pt x="87" y="2"/>
                    <a:pt x="87" y="2"/>
                  </a:cubicBezTo>
                  <a:cubicBezTo>
                    <a:pt x="81" y="2"/>
                    <a:pt x="81" y="2"/>
                    <a:pt x="81" y="2"/>
                  </a:cubicBezTo>
                  <a:cubicBezTo>
                    <a:pt x="80" y="3"/>
                    <a:pt x="79" y="4"/>
                    <a:pt x="79" y="5"/>
                  </a:cubicBezTo>
                  <a:cubicBezTo>
                    <a:pt x="81" y="10"/>
                    <a:pt x="81" y="10"/>
                    <a:pt x="81" y="10"/>
                  </a:cubicBezTo>
                  <a:cubicBezTo>
                    <a:pt x="82" y="12"/>
                    <a:pt x="82" y="13"/>
                    <a:pt x="84" y="13"/>
                  </a:cubicBezTo>
                  <a:cubicBezTo>
                    <a:pt x="85" y="13"/>
                    <a:pt x="85" y="13"/>
                    <a:pt x="85" y="13"/>
                  </a:cubicBezTo>
                  <a:cubicBezTo>
                    <a:pt x="84" y="19"/>
                    <a:pt x="81" y="42"/>
                    <a:pt x="80" y="52"/>
                  </a:cubicBezTo>
                  <a:cubicBezTo>
                    <a:pt x="79" y="53"/>
                    <a:pt x="78" y="53"/>
                    <a:pt x="76" y="53"/>
                  </a:cubicBezTo>
                  <a:cubicBezTo>
                    <a:pt x="73" y="36"/>
                    <a:pt x="70" y="19"/>
                    <a:pt x="66" y="0"/>
                  </a:cubicBezTo>
                  <a:cubicBezTo>
                    <a:pt x="52" y="6"/>
                    <a:pt x="38" y="10"/>
                    <a:pt x="25" y="17"/>
                  </a:cubicBezTo>
                  <a:cubicBezTo>
                    <a:pt x="19" y="21"/>
                    <a:pt x="14" y="30"/>
                    <a:pt x="12" y="38"/>
                  </a:cubicBezTo>
                  <a:cubicBezTo>
                    <a:pt x="10" y="43"/>
                    <a:pt x="10" y="48"/>
                    <a:pt x="9" y="53"/>
                  </a:cubicBezTo>
                  <a:cubicBezTo>
                    <a:pt x="4" y="78"/>
                    <a:pt x="0" y="103"/>
                    <a:pt x="2" y="130"/>
                  </a:cubicBezTo>
                  <a:cubicBezTo>
                    <a:pt x="2" y="144"/>
                    <a:pt x="2" y="159"/>
                    <a:pt x="2" y="173"/>
                  </a:cubicBezTo>
                  <a:cubicBezTo>
                    <a:pt x="2" y="186"/>
                    <a:pt x="5" y="190"/>
                    <a:pt x="16" y="191"/>
                  </a:cubicBezTo>
                  <a:cubicBezTo>
                    <a:pt x="27" y="191"/>
                    <a:pt x="31" y="187"/>
                    <a:pt x="31" y="175"/>
                  </a:cubicBezTo>
                  <a:cubicBezTo>
                    <a:pt x="31" y="154"/>
                    <a:pt x="32" y="134"/>
                    <a:pt x="31" y="114"/>
                  </a:cubicBezTo>
                  <a:cubicBezTo>
                    <a:pt x="29" y="100"/>
                    <a:pt x="35" y="88"/>
                    <a:pt x="39" y="76"/>
                  </a:cubicBezTo>
                  <a:cubicBezTo>
                    <a:pt x="39" y="76"/>
                    <a:pt x="40" y="76"/>
                    <a:pt x="41" y="76"/>
                  </a:cubicBezTo>
                  <a:cubicBezTo>
                    <a:pt x="41" y="81"/>
                    <a:pt x="41" y="85"/>
                    <a:pt x="41" y="90"/>
                  </a:cubicBezTo>
                  <a:cubicBezTo>
                    <a:pt x="41" y="173"/>
                    <a:pt x="41" y="256"/>
                    <a:pt x="41" y="339"/>
                  </a:cubicBezTo>
                  <a:cubicBezTo>
                    <a:pt x="41" y="344"/>
                    <a:pt x="40" y="349"/>
                    <a:pt x="41" y="353"/>
                  </a:cubicBezTo>
                  <a:cubicBezTo>
                    <a:pt x="41" y="364"/>
                    <a:pt x="45" y="366"/>
                    <a:pt x="64" y="366"/>
                  </a:cubicBezTo>
                  <a:cubicBezTo>
                    <a:pt x="80" y="366"/>
                    <a:pt x="84" y="364"/>
                    <a:pt x="84" y="353"/>
                  </a:cubicBezTo>
                  <a:cubicBezTo>
                    <a:pt x="85" y="348"/>
                    <a:pt x="85" y="343"/>
                    <a:pt x="85" y="338"/>
                  </a:cubicBezTo>
                  <a:cubicBezTo>
                    <a:pt x="85" y="285"/>
                    <a:pt x="85" y="231"/>
                    <a:pt x="85" y="178"/>
                  </a:cubicBezTo>
                  <a:cubicBezTo>
                    <a:pt x="85" y="178"/>
                    <a:pt x="89" y="178"/>
                    <a:pt x="89" y="178"/>
                  </a:cubicBezTo>
                  <a:cubicBezTo>
                    <a:pt x="90" y="178"/>
                    <a:pt x="91" y="178"/>
                    <a:pt x="92" y="178"/>
                  </a:cubicBezTo>
                  <a:cubicBezTo>
                    <a:pt x="92" y="231"/>
                    <a:pt x="92" y="285"/>
                    <a:pt x="92" y="338"/>
                  </a:cubicBezTo>
                  <a:cubicBezTo>
                    <a:pt x="92" y="343"/>
                    <a:pt x="92" y="348"/>
                    <a:pt x="92" y="353"/>
                  </a:cubicBezTo>
                  <a:cubicBezTo>
                    <a:pt x="93" y="364"/>
                    <a:pt x="96" y="366"/>
                    <a:pt x="112" y="366"/>
                  </a:cubicBezTo>
                  <a:cubicBezTo>
                    <a:pt x="131" y="366"/>
                    <a:pt x="135" y="364"/>
                    <a:pt x="136" y="353"/>
                  </a:cubicBezTo>
                  <a:cubicBezTo>
                    <a:pt x="136" y="349"/>
                    <a:pt x="136" y="344"/>
                    <a:pt x="136" y="339"/>
                  </a:cubicBezTo>
                  <a:cubicBezTo>
                    <a:pt x="136" y="256"/>
                    <a:pt x="136" y="173"/>
                    <a:pt x="136" y="90"/>
                  </a:cubicBezTo>
                  <a:cubicBezTo>
                    <a:pt x="136" y="85"/>
                    <a:pt x="136" y="81"/>
                    <a:pt x="136" y="76"/>
                  </a:cubicBezTo>
                  <a:cubicBezTo>
                    <a:pt x="136" y="76"/>
                    <a:pt x="137" y="76"/>
                    <a:pt x="138" y="76"/>
                  </a:cubicBezTo>
                  <a:cubicBezTo>
                    <a:pt x="142" y="88"/>
                    <a:pt x="147" y="100"/>
                    <a:pt x="146" y="114"/>
                  </a:cubicBezTo>
                  <a:cubicBezTo>
                    <a:pt x="144" y="134"/>
                    <a:pt x="145" y="154"/>
                    <a:pt x="145" y="175"/>
                  </a:cubicBezTo>
                  <a:cubicBezTo>
                    <a:pt x="146" y="187"/>
                    <a:pt x="149" y="191"/>
                    <a:pt x="161" y="191"/>
                  </a:cubicBezTo>
                  <a:cubicBezTo>
                    <a:pt x="171" y="190"/>
                    <a:pt x="174" y="186"/>
                    <a:pt x="175" y="173"/>
                  </a:cubicBezTo>
                  <a:cubicBezTo>
                    <a:pt x="175" y="159"/>
                    <a:pt x="174" y="144"/>
                    <a:pt x="175" y="130"/>
                  </a:cubicBezTo>
                  <a:cubicBezTo>
                    <a:pt x="177" y="103"/>
                    <a:pt x="172" y="78"/>
                    <a:pt x="167"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 name="Freeform 25"/>
            <p:cNvSpPr>
              <a:spLocks/>
            </p:cNvSpPr>
            <p:nvPr/>
          </p:nvSpPr>
          <p:spPr bwMode="auto">
            <a:xfrm>
              <a:off x="3875088" y="7015163"/>
              <a:ext cx="266700" cy="339725"/>
            </a:xfrm>
            <a:custGeom>
              <a:avLst/>
              <a:gdLst>
                <a:gd name="T0" fmla="*/ 5 w 68"/>
                <a:gd name="T1" fmla="*/ 57 h 87"/>
                <a:gd name="T2" fmla="*/ 6 w 68"/>
                <a:gd name="T3" fmla="*/ 56 h 87"/>
                <a:gd name="T4" fmla="*/ 7 w 68"/>
                <a:gd name="T5" fmla="*/ 63 h 87"/>
                <a:gd name="T6" fmla="*/ 33 w 68"/>
                <a:gd name="T7" fmla="*/ 87 h 87"/>
                <a:gd name="T8" fmla="*/ 33 w 68"/>
                <a:gd name="T9" fmla="*/ 87 h 87"/>
                <a:gd name="T10" fmla="*/ 33 w 68"/>
                <a:gd name="T11" fmla="*/ 87 h 87"/>
                <a:gd name="T12" fmla="*/ 34 w 68"/>
                <a:gd name="T13" fmla="*/ 87 h 87"/>
                <a:gd name="T14" fmla="*/ 35 w 68"/>
                <a:gd name="T15" fmla="*/ 87 h 87"/>
                <a:gd name="T16" fmla="*/ 35 w 68"/>
                <a:gd name="T17" fmla="*/ 87 h 87"/>
                <a:gd name="T18" fmla="*/ 35 w 68"/>
                <a:gd name="T19" fmla="*/ 87 h 87"/>
                <a:gd name="T20" fmla="*/ 61 w 68"/>
                <a:gd name="T21" fmla="*/ 63 h 87"/>
                <a:gd name="T22" fmla="*/ 62 w 68"/>
                <a:gd name="T23" fmla="*/ 56 h 87"/>
                <a:gd name="T24" fmla="*/ 63 w 68"/>
                <a:gd name="T25" fmla="*/ 57 h 87"/>
                <a:gd name="T26" fmla="*/ 68 w 68"/>
                <a:gd name="T27" fmla="*/ 46 h 87"/>
                <a:gd name="T28" fmla="*/ 67 w 68"/>
                <a:gd name="T29" fmla="*/ 34 h 87"/>
                <a:gd name="T30" fmla="*/ 65 w 68"/>
                <a:gd name="T31" fmla="*/ 33 h 87"/>
                <a:gd name="T32" fmla="*/ 35 w 68"/>
                <a:gd name="T33" fmla="*/ 0 h 87"/>
                <a:gd name="T34" fmla="*/ 35 w 68"/>
                <a:gd name="T35" fmla="*/ 0 h 87"/>
                <a:gd name="T36" fmla="*/ 35 w 68"/>
                <a:gd name="T37" fmla="*/ 0 h 87"/>
                <a:gd name="T38" fmla="*/ 34 w 68"/>
                <a:gd name="T39" fmla="*/ 0 h 87"/>
                <a:gd name="T40" fmla="*/ 33 w 68"/>
                <a:gd name="T41" fmla="*/ 0 h 87"/>
                <a:gd name="T42" fmla="*/ 33 w 68"/>
                <a:gd name="T43" fmla="*/ 0 h 87"/>
                <a:gd name="T44" fmla="*/ 33 w 68"/>
                <a:gd name="T45" fmla="*/ 0 h 87"/>
                <a:gd name="T46" fmla="*/ 3 w 68"/>
                <a:gd name="T47" fmla="*/ 33 h 87"/>
                <a:gd name="T48" fmla="*/ 2 w 68"/>
                <a:gd name="T49" fmla="*/ 34 h 87"/>
                <a:gd name="T50" fmla="*/ 1 w 68"/>
                <a:gd name="T51" fmla="*/ 46 h 87"/>
                <a:gd name="T52" fmla="*/ 5 w 68"/>
                <a:gd name="T53" fmla="*/ 5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8" h="87">
                  <a:moveTo>
                    <a:pt x="5" y="57"/>
                  </a:moveTo>
                  <a:cubicBezTo>
                    <a:pt x="6" y="57"/>
                    <a:pt x="6" y="56"/>
                    <a:pt x="6" y="56"/>
                  </a:cubicBezTo>
                  <a:cubicBezTo>
                    <a:pt x="6" y="59"/>
                    <a:pt x="7" y="61"/>
                    <a:pt x="7" y="63"/>
                  </a:cubicBezTo>
                  <a:cubicBezTo>
                    <a:pt x="16" y="79"/>
                    <a:pt x="20" y="86"/>
                    <a:pt x="33" y="87"/>
                  </a:cubicBezTo>
                  <a:cubicBezTo>
                    <a:pt x="33" y="87"/>
                    <a:pt x="33" y="87"/>
                    <a:pt x="33" y="87"/>
                  </a:cubicBezTo>
                  <a:cubicBezTo>
                    <a:pt x="33" y="87"/>
                    <a:pt x="33" y="87"/>
                    <a:pt x="33" y="87"/>
                  </a:cubicBezTo>
                  <a:cubicBezTo>
                    <a:pt x="34" y="87"/>
                    <a:pt x="34" y="87"/>
                    <a:pt x="34" y="87"/>
                  </a:cubicBezTo>
                  <a:cubicBezTo>
                    <a:pt x="34" y="87"/>
                    <a:pt x="35" y="87"/>
                    <a:pt x="35" y="87"/>
                  </a:cubicBezTo>
                  <a:cubicBezTo>
                    <a:pt x="35" y="87"/>
                    <a:pt x="35" y="87"/>
                    <a:pt x="35" y="87"/>
                  </a:cubicBezTo>
                  <a:cubicBezTo>
                    <a:pt x="35" y="87"/>
                    <a:pt x="35" y="87"/>
                    <a:pt x="35" y="87"/>
                  </a:cubicBezTo>
                  <a:cubicBezTo>
                    <a:pt x="48" y="86"/>
                    <a:pt x="52" y="79"/>
                    <a:pt x="61" y="63"/>
                  </a:cubicBezTo>
                  <a:cubicBezTo>
                    <a:pt x="62" y="61"/>
                    <a:pt x="62" y="59"/>
                    <a:pt x="62" y="56"/>
                  </a:cubicBezTo>
                  <a:cubicBezTo>
                    <a:pt x="63" y="56"/>
                    <a:pt x="63" y="57"/>
                    <a:pt x="63" y="57"/>
                  </a:cubicBezTo>
                  <a:cubicBezTo>
                    <a:pt x="65" y="57"/>
                    <a:pt x="67" y="52"/>
                    <a:pt x="68" y="46"/>
                  </a:cubicBezTo>
                  <a:cubicBezTo>
                    <a:pt x="68" y="43"/>
                    <a:pt x="68" y="36"/>
                    <a:pt x="67" y="34"/>
                  </a:cubicBezTo>
                  <a:cubicBezTo>
                    <a:pt x="66" y="33"/>
                    <a:pt x="66" y="33"/>
                    <a:pt x="65" y="33"/>
                  </a:cubicBezTo>
                  <a:cubicBezTo>
                    <a:pt x="62" y="10"/>
                    <a:pt x="50" y="1"/>
                    <a:pt x="35" y="0"/>
                  </a:cubicBezTo>
                  <a:cubicBezTo>
                    <a:pt x="35" y="0"/>
                    <a:pt x="35" y="0"/>
                    <a:pt x="35" y="0"/>
                  </a:cubicBezTo>
                  <a:cubicBezTo>
                    <a:pt x="35" y="0"/>
                    <a:pt x="35" y="0"/>
                    <a:pt x="35" y="0"/>
                  </a:cubicBezTo>
                  <a:cubicBezTo>
                    <a:pt x="35" y="0"/>
                    <a:pt x="34" y="0"/>
                    <a:pt x="34" y="0"/>
                  </a:cubicBezTo>
                  <a:cubicBezTo>
                    <a:pt x="34" y="0"/>
                    <a:pt x="34" y="0"/>
                    <a:pt x="33" y="0"/>
                  </a:cubicBezTo>
                  <a:cubicBezTo>
                    <a:pt x="33" y="0"/>
                    <a:pt x="33" y="0"/>
                    <a:pt x="33" y="0"/>
                  </a:cubicBezTo>
                  <a:cubicBezTo>
                    <a:pt x="33" y="0"/>
                    <a:pt x="33" y="0"/>
                    <a:pt x="33" y="0"/>
                  </a:cubicBezTo>
                  <a:cubicBezTo>
                    <a:pt x="18" y="1"/>
                    <a:pt x="6" y="10"/>
                    <a:pt x="3" y="33"/>
                  </a:cubicBezTo>
                  <a:cubicBezTo>
                    <a:pt x="3" y="33"/>
                    <a:pt x="2" y="33"/>
                    <a:pt x="2" y="34"/>
                  </a:cubicBezTo>
                  <a:cubicBezTo>
                    <a:pt x="1" y="36"/>
                    <a:pt x="0" y="43"/>
                    <a:pt x="1" y="46"/>
                  </a:cubicBezTo>
                  <a:cubicBezTo>
                    <a:pt x="1" y="52"/>
                    <a:pt x="3" y="57"/>
                    <a:pt x="5"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39" name="Freeform 27"/>
          <p:cNvSpPr>
            <a:spLocks noEditPoints="1"/>
          </p:cNvSpPr>
          <p:nvPr userDrawn="1"/>
        </p:nvSpPr>
        <p:spPr bwMode="auto">
          <a:xfrm>
            <a:off x="8459142" y="2803929"/>
            <a:ext cx="394436" cy="450612"/>
          </a:xfrm>
          <a:custGeom>
            <a:avLst/>
            <a:gdLst>
              <a:gd name="T0" fmla="*/ 7 w 398"/>
              <a:gd name="T1" fmla="*/ 45 h 455"/>
              <a:gd name="T2" fmla="*/ 199 w 398"/>
              <a:gd name="T3" fmla="*/ 0 h 455"/>
              <a:gd name="T4" fmla="*/ 308 w 398"/>
              <a:gd name="T5" fmla="*/ 12 h 455"/>
              <a:gd name="T6" fmla="*/ 392 w 398"/>
              <a:gd name="T7" fmla="*/ 45 h 455"/>
              <a:gd name="T8" fmla="*/ 398 w 398"/>
              <a:gd name="T9" fmla="*/ 57 h 455"/>
              <a:gd name="T10" fmla="*/ 398 w 398"/>
              <a:gd name="T11" fmla="*/ 227 h 455"/>
              <a:gd name="T12" fmla="*/ 342 w 398"/>
              <a:gd name="T13" fmla="*/ 359 h 455"/>
              <a:gd name="T14" fmla="*/ 204 w 398"/>
              <a:gd name="T15" fmla="*/ 454 h 455"/>
              <a:gd name="T16" fmla="*/ 199 w 398"/>
              <a:gd name="T17" fmla="*/ 455 h 455"/>
              <a:gd name="T18" fmla="*/ 194 w 398"/>
              <a:gd name="T19" fmla="*/ 454 h 455"/>
              <a:gd name="T20" fmla="*/ 57 w 398"/>
              <a:gd name="T21" fmla="*/ 359 h 455"/>
              <a:gd name="T22" fmla="*/ 0 w 398"/>
              <a:gd name="T23" fmla="*/ 227 h 455"/>
              <a:gd name="T24" fmla="*/ 0 w 398"/>
              <a:gd name="T25" fmla="*/ 57 h 455"/>
              <a:gd name="T26" fmla="*/ 7 w 398"/>
              <a:gd name="T27" fmla="*/ 45 h 455"/>
              <a:gd name="T28" fmla="*/ 122 w 398"/>
              <a:gd name="T29" fmla="*/ 236 h 455"/>
              <a:gd name="T30" fmla="*/ 116 w 398"/>
              <a:gd name="T31" fmla="*/ 245 h 455"/>
              <a:gd name="T32" fmla="*/ 114 w 398"/>
              <a:gd name="T33" fmla="*/ 256 h 455"/>
              <a:gd name="T34" fmla="*/ 122 w 398"/>
              <a:gd name="T35" fmla="*/ 276 h 455"/>
              <a:gd name="T36" fmla="*/ 142 w 398"/>
              <a:gd name="T37" fmla="*/ 284 h 455"/>
              <a:gd name="T38" fmla="*/ 153 w 398"/>
              <a:gd name="T39" fmla="*/ 282 h 455"/>
              <a:gd name="T40" fmla="*/ 162 w 398"/>
              <a:gd name="T41" fmla="*/ 276 h 455"/>
              <a:gd name="T42" fmla="*/ 181 w 398"/>
              <a:gd name="T43" fmla="*/ 257 h 455"/>
              <a:gd name="T44" fmla="*/ 199 w 398"/>
              <a:gd name="T45" fmla="*/ 239 h 455"/>
              <a:gd name="T46" fmla="*/ 218 w 398"/>
              <a:gd name="T47" fmla="*/ 257 h 455"/>
              <a:gd name="T48" fmla="*/ 236 w 398"/>
              <a:gd name="T49" fmla="*/ 276 h 455"/>
              <a:gd name="T50" fmla="*/ 245 w 398"/>
              <a:gd name="T51" fmla="*/ 282 h 455"/>
              <a:gd name="T52" fmla="*/ 256 w 398"/>
              <a:gd name="T53" fmla="*/ 284 h 455"/>
              <a:gd name="T54" fmla="*/ 276 w 398"/>
              <a:gd name="T55" fmla="*/ 276 h 455"/>
              <a:gd name="T56" fmla="*/ 285 w 398"/>
              <a:gd name="T57" fmla="*/ 256 h 455"/>
              <a:gd name="T58" fmla="*/ 282 w 398"/>
              <a:gd name="T59" fmla="*/ 245 h 455"/>
              <a:gd name="T60" fmla="*/ 276 w 398"/>
              <a:gd name="T61" fmla="*/ 236 h 455"/>
              <a:gd name="T62" fmla="*/ 258 w 398"/>
              <a:gd name="T63" fmla="*/ 217 h 455"/>
              <a:gd name="T64" fmla="*/ 239 w 398"/>
              <a:gd name="T65" fmla="*/ 199 h 455"/>
              <a:gd name="T66" fmla="*/ 258 w 398"/>
              <a:gd name="T67" fmla="*/ 181 h 455"/>
              <a:gd name="T68" fmla="*/ 276 w 398"/>
              <a:gd name="T69" fmla="*/ 162 h 455"/>
              <a:gd name="T70" fmla="*/ 282 w 398"/>
              <a:gd name="T71" fmla="*/ 153 h 455"/>
              <a:gd name="T72" fmla="*/ 285 w 398"/>
              <a:gd name="T73" fmla="*/ 142 h 455"/>
              <a:gd name="T74" fmla="*/ 276 w 398"/>
              <a:gd name="T75" fmla="*/ 122 h 455"/>
              <a:gd name="T76" fmla="*/ 256 w 398"/>
              <a:gd name="T77" fmla="*/ 114 h 455"/>
              <a:gd name="T78" fmla="*/ 245 w 398"/>
              <a:gd name="T79" fmla="*/ 116 h 455"/>
              <a:gd name="T80" fmla="*/ 236 w 398"/>
              <a:gd name="T81" fmla="*/ 122 h 455"/>
              <a:gd name="T82" fmla="*/ 218 w 398"/>
              <a:gd name="T83" fmla="*/ 140 h 455"/>
              <a:gd name="T84" fmla="*/ 199 w 398"/>
              <a:gd name="T85" fmla="*/ 159 h 455"/>
              <a:gd name="T86" fmla="*/ 181 w 398"/>
              <a:gd name="T87" fmla="*/ 140 h 455"/>
              <a:gd name="T88" fmla="*/ 162 w 398"/>
              <a:gd name="T89" fmla="*/ 122 h 455"/>
              <a:gd name="T90" fmla="*/ 153 w 398"/>
              <a:gd name="T91" fmla="*/ 116 h 455"/>
              <a:gd name="T92" fmla="*/ 142 w 398"/>
              <a:gd name="T93" fmla="*/ 114 h 455"/>
              <a:gd name="T94" fmla="*/ 122 w 398"/>
              <a:gd name="T95" fmla="*/ 122 h 455"/>
              <a:gd name="T96" fmla="*/ 114 w 398"/>
              <a:gd name="T97" fmla="*/ 142 h 455"/>
              <a:gd name="T98" fmla="*/ 116 w 398"/>
              <a:gd name="T99" fmla="*/ 153 h 455"/>
              <a:gd name="T100" fmla="*/ 122 w 398"/>
              <a:gd name="T101" fmla="*/ 162 h 455"/>
              <a:gd name="T102" fmla="*/ 141 w 398"/>
              <a:gd name="T103" fmla="*/ 181 h 455"/>
              <a:gd name="T104" fmla="*/ 159 w 398"/>
              <a:gd name="T105" fmla="*/ 199 h 455"/>
              <a:gd name="T106" fmla="*/ 141 w 398"/>
              <a:gd name="T107" fmla="*/ 217 h 455"/>
              <a:gd name="T108" fmla="*/ 122 w 398"/>
              <a:gd name="T109" fmla="*/ 236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98" h="455">
                <a:moveTo>
                  <a:pt x="7" y="45"/>
                </a:moveTo>
                <a:cubicBezTo>
                  <a:pt x="52" y="15"/>
                  <a:pt x="133" y="0"/>
                  <a:pt x="199" y="0"/>
                </a:cubicBezTo>
                <a:cubicBezTo>
                  <a:pt x="234" y="0"/>
                  <a:pt x="273" y="4"/>
                  <a:pt x="308" y="12"/>
                </a:cubicBezTo>
                <a:cubicBezTo>
                  <a:pt x="341" y="19"/>
                  <a:pt x="370" y="30"/>
                  <a:pt x="392" y="45"/>
                </a:cubicBezTo>
                <a:cubicBezTo>
                  <a:pt x="396" y="47"/>
                  <a:pt x="398" y="52"/>
                  <a:pt x="398" y="57"/>
                </a:cubicBezTo>
                <a:cubicBezTo>
                  <a:pt x="398" y="227"/>
                  <a:pt x="398" y="227"/>
                  <a:pt x="398" y="227"/>
                </a:cubicBezTo>
                <a:cubicBezTo>
                  <a:pt x="398" y="275"/>
                  <a:pt x="375" y="321"/>
                  <a:pt x="342" y="359"/>
                </a:cubicBezTo>
                <a:cubicBezTo>
                  <a:pt x="301" y="406"/>
                  <a:pt x="246" y="441"/>
                  <a:pt x="204" y="454"/>
                </a:cubicBezTo>
                <a:cubicBezTo>
                  <a:pt x="203" y="455"/>
                  <a:pt x="201" y="455"/>
                  <a:pt x="199" y="455"/>
                </a:cubicBezTo>
                <a:cubicBezTo>
                  <a:pt x="197" y="455"/>
                  <a:pt x="196" y="455"/>
                  <a:pt x="194" y="454"/>
                </a:cubicBezTo>
                <a:cubicBezTo>
                  <a:pt x="152" y="441"/>
                  <a:pt x="97" y="406"/>
                  <a:pt x="57" y="359"/>
                </a:cubicBezTo>
                <a:cubicBezTo>
                  <a:pt x="24" y="321"/>
                  <a:pt x="0" y="275"/>
                  <a:pt x="0" y="227"/>
                </a:cubicBezTo>
                <a:cubicBezTo>
                  <a:pt x="0" y="57"/>
                  <a:pt x="0" y="57"/>
                  <a:pt x="0" y="57"/>
                </a:cubicBezTo>
                <a:cubicBezTo>
                  <a:pt x="0" y="52"/>
                  <a:pt x="3" y="47"/>
                  <a:pt x="7" y="45"/>
                </a:cubicBezTo>
                <a:close/>
                <a:moveTo>
                  <a:pt x="122" y="236"/>
                </a:moveTo>
                <a:cubicBezTo>
                  <a:pt x="120" y="238"/>
                  <a:pt x="117" y="241"/>
                  <a:pt x="116" y="245"/>
                </a:cubicBezTo>
                <a:cubicBezTo>
                  <a:pt x="115" y="248"/>
                  <a:pt x="114" y="252"/>
                  <a:pt x="114" y="256"/>
                </a:cubicBezTo>
                <a:cubicBezTo>
                  <a:pt x="114" y="264"/>
                  <a:pt x="117" y="271"/>
                  <a:pt x="122" y="276"/>
                </a:cubicBezTo>
                <a:cubicBezTo>
                  <a:pt x="127" y="281"/>
                  <a:pt x="134" y="284"/>
                  <a:pt x="142" y="284"/>
                </a:cubicBezTo>
                <a:cubicBezTo>
                  <a:pt x="146" y="284"/>
                  <a:pt x="150" y="283"/>
                  <a:pt x="153" y="282"/>
                </a:cubicBezTo>
                <a:cubicBezTo>
                  <a:pt x="157" y="281"/>
                  <a:pt x="160" y="278"/>
                  <a:pt x="162" y="276"/>
                </a:cubicBezTo>
                <a:cubicBezTo>
                  <a:pt x="181" y="257"/>
                  <a:pt x="181" y="257"/>
                  <a:pt x="181" y="257"/>
                </a:cubicBezTo>
                <a:cubicBezTo>
                  <a:pt x="199" y="239"/>
                  <a:pt x="199" y="239"/>
                  <a:pt x="199" y="239"/>
                </a:cubicBezTo>
                <a:cubicBezTo>
                  <a:pt x="218" y="257"/>
                  <a:pt x="218" y="257"/>
                  <a:pt x="218" y="257"/>
                </a:cubicBezTo>
                <a:cubicBezTo>
                  <a:pt x="236" y="276"/>
                  <a:pt x="236" y="276"/>
                  <a:pt x="236" y="276"/>
                </a:cubicBezTo>
                <a:cubicBezTo>
                  <a:pt x="238" y="278"/>
                  <a:pt x="242" y="281"/>
                  <a:pt x="245" y="282"/>
                </a:cubicBezTo>
                <a:cubicBezTo>
                  <a:pt x="248" y="283"/>
                  <a:pt x="252" y="284"/>
                  <a:pt x="256" y="284"/>
                </a:cubicBezTo>
                <a:cubicBezTo>
                  <a:pt x="264" y="284"/>
                  <a:pt x="271" y="281"/>
                  <a:pt x="276" y="276"/>
                </a:cubicBezTo>
                <a:cubicBezTo>
                  <a:pt x="281" y="271"/>
                  <a:pt x="285" y="264"/>
                  <a:pt x="285" y="256"/>
                </a:cubicBezTo>
                <a:cubicBezTo>
                  <a:pt x="285" y="252"/>
                  <a:pt x="284" y="248"/>
                  <a:pt x="282" y="245"/>
                </a:cubicBezTo>
                <a:cubicBezTo>
                  <a:pt x="281" y="241"/>
                  <a:pt x="279" y="238"/>
                  <a:pt x="276" y="236"/>
                </a:cubicBezTo>
                <a:cubicBezTo>
                  <a:pt x="258" y="217"/>
                  <a:pt x="258" y="217"/>
                  <a:pt x="258" y="217"/>
                </a:cubicBezTo>
                <a:cubicBezTo>
                  <a:pt x="239" y="199"/>
                  <a:pt x="239" y="199"/>
                  <a:pt x="239" y="199"/>
                </a:cubicBezTo>
                <a:cubicBezTo>
                  <a:pt x="258" y="181"/>
                  <a:pt x="258" y="181"/>
                  <a:pt x="258" y="181"/>
                </a:cubicBezTo>
                <a:cubicBezTo>
                  <a:pt x="276" y="162"/>
                  <a:pt x="276" y="162"/>
                  <a:pt x="276" y="162"/>
                </a:cubicBezTo>
                <a:cubicBezTo>
                  <a:pt x="279" y="160"/>
                  <a:pt x="281" y="157"/>
                  <a:pt x="282" y="153"/>
                </a:cubicBezTo>
                <a:cubicBezTo>
                  <a:pt x="284" y="150"/>
                  <a:pt x="285" y="146"/>
                  <a:pt x="285" y="142"/>
                </a:cubicBezTo>
                <a:cubicBezTo>
                  <a:pt x="285" y="134"/>
                  <a:pt x="281" y="127"/>
                  <a:pt x="276" y="122"/>
                </a:cubicBezTo>
                <a:cubicBezTo>
                  <a:pt x="271" y="117"/>
                  <a:pt x="264" y="114"/>
                  <a:pt x="256" y="114"/>
                </a:cubicBezTo>
                <a:cubicBezTo>
                  <a:pt x="252" y="114"/>
                  <a:pt x="248" y="114"/>
                  <a:pt x="245" y="116"/>
                </a:cubicBezTo>
                <a:cubicBezTo>
                  <a:pt x="242" y="117"/>
                  <a:pt x="238" y="119"/>
                  <a:pt x="236" y="122"/>
                </a:cubicBezTo>
                <a:cubicBezTo>
                  <a:pt x="218" y="140"/>
                  <a:pt x="218" y="140"/>
                  <a:pt x="218" y="140"/>
                </a:cubicBezTo>
                <a:cubicBezTo>
                  <a:pt x="199" y="159"/>
                  <a:pt x="199" y="159"/>
                  <a:pt x="199" y="159"/>
                </a:cubicBezTo>
                <a:cubicBezTo>
                  <a:pt x="181" y="140"/>
                  <a:pt x="181" y="140"/>
                  <a:pt x="181" y="140"/>
                </a:cubicBezTo>
                <a:cubicBezTo>
                  <a:pt x="162" y="122"/>
                  <a:pt x="162" y="122"/>
                  <a:pt x="162" y="122"/>
                </a:cubicBezTo>
                <a:cubicBezTo>
                  <a:pt x="160" y="119"/>
                  <a:pt x="157" y="117"/>
                  <a:pt x="153" y="116"/>
                </a:cubicBezTo>
                <a:cubicBezTo>
                  <a:pt x="150" y="114"/>
                  <a:pt x="146" y="114"/>
                  <a:pt x="142" y="114"/>
                </a:cubicBezTo>
                <a:cubicBezTo>
                  <a:pt x="134" y="114"/>
                  <a:pt x="127" y="117"/>
                  <a:pt x="122" y="122"/>
                </a:cubicBezTo>
                <a:cubicBezTo>
                  <a:pt x="117" y="127"/>
                  <a:pt x="114" y="134"/>
                  <a:pt x="114" y="142"/>
                </a:cubicBezTo>
                <a:cubicBezTo>
                  <a:pt x="114" y="146"/>
                  <a:pt x="115" y="150"/>
                  <a:pt x="116" y="153"/>
                </a:cubicBezTo>
                <a:cubicBezTo>
                  <a:pt x="117" y="157"/>
                  <a:pt x="120" y="160"/>
                  <a:pt x="122" y="162"/>
                </a:cubicBezTo>
                <a:cubicBezTo>
                  <a:pt x="141" y="181"/>
                  <a:pt x="141" y="181"/>
                  <a:pt x="141" y="181"/>
                </a:cubicBezTo>
                <a:cubicBezTo>
                  <a:pt x="159" y="199"/>
                  <a:pt x="159" y="199"/>
                  <a:pt x="159" y="199"/>
                </a:cubicBezTo>
                <a:cubicBezTo>
                  <a:pt x="141" y="217"/>
                  <a:pt x="141" y="217"/>
                  <a:pt x="141" y="217"/>
                </a:cubicBezTo>
                <a:lnTo>
                  <a:pt x="122" y="236"/>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443" name="Freeform 31"/>
          <p:cNvSpPr>
            <a:spLocks/>
          </p:cNvSpPr>
          <p:nvPr userDrawn="1"/>
        </p:nvSpPr>
        <p:spPr bwMode="auto">
          <a:xfrm>
            <a:off x="8415451" y="2208921"/>
            <a:ext cx="481818" cy="361178"/>
          </a:xfrm>
          <a:custGeom>
            <a:avLst/>
            <a:gdLst>
              <a:gd name="T0" fmla="*/ 7 w 401"/>
              <a:gd name="T1" fmla="*/ 156 h 301"/>
              <a:gd name="T2" fmla="*/ 0 w 401"/>
              <a:gd name="T3" fmla="*/ 138 h 301"/>
              <a:gd name="T4" fmla="*/ 7 w 401"/>
              <a:gd name="T5" fmla="*/ 120 h 301"/>
              <a:gd name="T6" fmla="*/ 45 w 401"/>
              <a:gd name="T7" fmla="*/ 83 h 301"/>
              <a:gd name="T8" fmla="*/ 62 w 401"/>
              <a:gd name="T9" fmla="*/ 75 h 301"/>
              <a:gd name="T10" fmla="*/ 80 w 401"/>
              <a:gd name="T11" fmla="*/ 83 h 301"/>
              <a:gd name="T12" fmla="*/ 163 w 401"/>
              <a:gd name="T13" fmla="*/ 165 h 301"/>
              <a:gd name="T14" fmla="*/ 321 w 401"/>
              <a:gd name="T15" fmla="*/ 7 h 301"/>
              <a:gd name="T16" fmla="*/ 338 w 401"/>
              <a:gd name="T17" fmla="*/ 0 h 301"/>
              <a:gd name="T18" fmla="*/ 356 w 401"/>
              <a:gd name="T19" fmla="*/ 7 h 301"/>
              <a:gd name="T20" fmla="*/ 394 w 401"/>
              <a:gd name="T21" fmla="*/ 45 h 301"/>
              <a:gd name="T22" fmla="*/ 401 w 401"/>
              <a:gd name="T23" fmla="*/ 63 h 301"/>
              <a:gd name="T24" fmla="*/ 394 w 401"/>
              <a:gd name="T25" fmla="*/ 81 h 301"/>
              <a:gd name="T26" fmla="*/ 181 w 401"/>
              <a:gd name="T27" fmla="*/ 294 h 301"/>
              <a:gd name="T28" fmla="*/ 163 w 401"/>
              <a:gd name="T29" fmla="*/ 301 h 301"/>
              <a:gd name="T30" fmla="*/ 145 w 401"/>
              <a:gd name="T31" fmla="*/ 294 h 301"/>
              <a:gd name="T32" fmla="*/ 7 w 401"/>
              <a:gd name="T33" fmla="*/ 156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01" h="301">
                <a:moveTo>
                  <a:pt x="7" y="156"/>
                </a:moveTo>
                <a:cubicBezTo>
                  <a:pt x="2" y="151"/>
                  <a:pt x="0" y="145"/>
                  <a:pt x="0" y="138"/>
                </a:cubicBezTo>
                <a:cubicBezTo>
                  <a:pt x="0" y="131"/>
                  <a:pt x="2" y="125"/>
                  <a:pt x="7" y="120"/>
                </a:cubicBezTo>
                <a:cubicBezTo>
                  <a:pt x="45" y="83"/>
                  <a:pt x="45" y="83"/>
                  <a:pt x="45" y="83"/>
                </a:cubicBezTo>
                <a:cubicBezTo>
                  <a:pt x="49" y="78"/>
                  <a:pt x="55" y="75"/>
                  <a:pt x="62" y="75"/>
                </a:cubicBezTo>
                <a:cubicBezTo>
                  <a:pt x="69" y="75"/>
                  <a:pt x="76" y="78"/>
                  <a:pt x="80" y="83"/>
                </a:cubicBezTo>
                <a:cubicBezTo>
                  <a:pt x="163" y="165"/>
                  <a:pt x="163" y="165"/>
                  <a:pt x="163" y="165"/>
                </a:cubicBezTo>
                <a:cubicBezTo>
                  <a:pt x="321" y="7"/>
                  <a:pt x="321" y="7"/>
                  <a:pt x="321" y="7"/>
                </a:cubicBezTo>
                <a:cubicBezTo>
                  <a:pt x="325" y="3"/>
                  <a:pt x="331" y="0"/>
                  <a:pt x="338" y="0"/>
                </a:cubicBezTo>
                <a:cubicBezTo>
                  <a:pt x="345" y="0"/>
                  <a:pt x="352" y="3"/>
                  <a:pt x="356" y="7"/>
                </a:cubicBezTo>
                <a:cubicBezTo>
                  <a:pt x="394" y="45"/>
                  <a:pt x="394" y="45"/>
                  <a:pt x="394" y="45"/>
                </a:cubicBezTo>
                <a:cubicBezTo>
                  <a:pt x="398" y="49"/>
                  <a:pt x="401" y="56"/>
                  <a:pt x="401" y="63"/>
                </a:cubicBezTo>
                <a:cubicBezTo>
                  <a:pt x="401" y="70"/>
                  <a:pt x="398" y="76"/>
                  <a:pt x="394" y="81"/>
                </a:cubicBezTo>
                <a:cubicBezTo>
                  <a:pt x="181" y="294"/>
                  <a:pt x="181" y="294"/>
                  <a:pt x="181" y="294"/>
                </a:cubicBezTo>
                <a:cubicBezTo>
                  <a:pt x="176" y="298"/>
                  <a:pt x="170" y="301"/>
                  <a:pt x="163" y="301"/>
                </a:cubicBezTo>
                <a:cubicBezTo>
                  <a:pt x="156" y="301"/>
                  <a:pt x="149" y="298"/>
                  <a:pt x="145" y="294"/>
                </a:cubicBezTo>
                <a:lnTo>
                  <a:pt x="7" y="156"/>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55" name="Group 454"/>
          <p:cNvGrpSpPr/>
          <p:nvPr userDrawn="1"/>
        </p:nvGrpSpPr>
        <p:grpSpPr>
          <a:xfrm>
            <a:off x="8436237" y="3445003"/>
            <a:ext cx="440246" cy="403368"/>
            <a:chOff x="3474632" y="11763809"/>
            <a:chExt cx="606425" cy="555626"/>
          </a:xfrm>
          <a:solidFill>
            <a:schemeClr val="accent2"/>
          </a:solidFill>
        </p:grpSpPr>
        <p:sp>
          <p:nvSpPr>
            <p:cNvPr id="456" name="Freeform 23"/>
            <p:cNvSpPr>
              <a:spLocks/>
            </p:cNvSpPr>
            <p:nvPr/>
          </p:nvSpPr>
          <p:spPr bwMode="auto">
            <a:xfrm>
              <a:off x="3474632" y="11984472"/>
              <a:ext cx="606425" cy="334963"/>
            </a:xfrm>
            <a:custGeom>
              <a:avLst/>
              <a:gdLst>
                <a:gd name="T0" fmla="*/ 217 w 222"/>
                <a:gd name="T1" fmla="*/ 25 h 122"/>
                <a:gd name="T2" fmla="*/ 176 w 222"/>
                <a:gd name="T3" fmla="*/ 0 h 122"/>
                <a:gd name="T4" fmla="*/ 176 w 222"/>
                <a:gd name="T5" fmla="*/ 0 h 122"/>
                <a:gd name="T6" fmla="*/ 111 w 222"/>
                <a:gd name="T7" fmla="*/ 20 h 122"/>
                <a:gd name="T8" fmla="*/ 46 w 222"/>
                <a:gd name="T9" fmla="*/ 0 h 122"/>
                <a:gd name="T10" fmla="*/ 46 w 222"/>
                <a:gd name="T11" fmla="*/ 0 h 122"/>
                <a:gd name="T12" fmla="*/ 4 w 222"/>
                <a:gd name="T13" fmla="*/ 25 h 122"/>
                <a:gd name="T14" fmla="*/ 3 w 222"/>
                <a:gd name="T15" fmla="*/ 38 h 122"/>
                <a:gd name="T16" fmla="*/ 16 w 222"/>
                <a:gd name="T17" fmla="*/ 39 h 122"/>
                <a:gd name="T18" fmla="*/ 42 w 222"/>
                <a:gd name="T19" fmla="*/ 22 h 122"/>
                <a:gd name="T20" fmla="*/ 42 w 222"/>
                <a:gd name="T21" fmla="*/ 26 h 122"/>
                <a:gd name="T22" fmla="*/ 49 w 222"/>
                <a:gd name="T23" fmla="*/ 61 h 122"/>
                <a:gd name="T24" fmla="*/ 19 w 222"/>
                <a:gd name="T25" fmla="*/ 109 h 122"/>
                <a:gd name="T26" fmla="*/ 26 w 222"/>
                <a:gd name="T27" fmla="*/ 120 h 122"/>
                <a:gd name="T28" fmla="*/ 37 w 222"/>
                <a:gd name="T29" fmla="*/ 114 h 122"/>
                <a:gd name="T30" fmla="*/ 58 w 222"/>
                <a:gd name="T31" fmla="*/ 78 h 122"/>
                <a:gd name="T32" fmla="*/ 111 w 222"/>
                <a:gd name="T33" fmla="*/ 108 h 122"/>
                <a:gd name="T34" fmla="*/ 164 w 222"/>
                <a:gd name="T35" fmla="*/ 78 h 122"/>
                <a:gd name="T36" fmla="*/ 184 w 222"/>
                <a:gd name="T37" fmla="*/ 114 h 122"/>
                <a:gd name="T38" fmla="*/ 193 w 222"/>
                <a:gd name="T39" fmla="*/ 121 h 122"/>
                <a:gd name="T40" fmla="*/ 195 w 222"/>
                <a:gd name="T41" fmla="*/ 120 h 122"/>
                <a:gd name="T42" fmla="*/ 202 w 222"/>
                <a:gd name="T43" fmla="*/ 109 h 122"/>
                <a:gd name="T44" fmla="*/ 173 w 222"/>
                <a:gd name="T45" fmla="*/ 62 h 122"/>
                <a:gd name="T46" fmla="*/ 179 w 222"/>
                <a:gd name="T47" fmla="*/ 26 h 122"/>
                <a:gd name="T48" fmla="*/ 179 w 222"/>
                <a:gd name="T49" fmla="*/ 22 h 122"/>
                <a:gd name="T50" fmla="*/ 205 w 222"/>
                <a:gd name="T51" fmla="*/ 39 h 122"/>
                <a:gd name="T52" fmla="*/ 211 w 222"/>
                <a:gd name="T53" fmla="*/ 42 h 122"/>
                <a:gd name="T54" fmla="*/ 218 w 222"/>
                <a:gd name="T55" fmla="*/ 38 h 122"/>
                <a:gd name="T56" fmla="*/ 217 w 222"/>
                <a:gd name="T57" fmla="*/ 25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2" h="122">
                  <a:moveTo>
                    <a:pt x="217" y="25"/>
                  </a:moveTo>
                  <a:cubicBezTo>
                    <a:pt x="204" y="15"/>
                    <a:pt x="190" y="6"/>
                    <a:pt x="176" y="0"/>
                  </a:cubicBezTo>
                  <a:cubicBezTo>
                    <a:pt x="176" y="0"/>
                    <a:pt x="176" y="0"/>
                    <a:pt x="176" y="0"/>
                  </a:cubicBezTo>
                  <a:cubicBezTo>
                    <a:pt x="157" y="13"/>
                    <a:pt x="135" y="20"/>
                    <a:pt x="111" y="20"/>
                  </a:cubicBezTo>
                  <a:cubicBezTo>
                    <a:pt x="87" y="20"/>
                    <a:pt x="64" y="13"/>
                    <a:pt x="46" y="0"/>
                  </a:cubicBezTo>
                  <a:cubicBezTo>
                    <a:pt x="46" y="0"/>
                    <a:pt x="46" y="0"/>
                    <a:pt x="46" y="0"/>
                  </a:cubicBezTo>
                  <a:cubicBezTo>
                    <a:pt x="31" y="6"/>
                    <a:pt x="17" y="15"/>
                    <a:pt x="4" y="25"/>
                  </a:cubicBezTo>
                  <a:cubicBezTo>
                    <a:pt x="0" y="29"/>
                    <a:pt x="0" y="34"/>
                    <a:pt x="3" y="38"/>
                  </a:cubicBezTo>
                  <a:cubicBezTo>
                    <a:pt x="6" y="42"/>
                    <a:pt x="12" y="43"/>
                    <a:pt x="16" y="39"/>
                  </a:cubicBezTo>
                  <a:cubicBezTo>
                    <a:pt x="24" y="32"/>
                    <a:pt x="33" y="27"/>
                    <a:pt x="42" y="22"/>
                  </a:cubicBezTo>
                  <a:cubicBezTo>
                    <a:pt x="42" y="23"/>
                    <a:pt x="42" y="25"/>
                    <a:pt x="42" y="26"/>
                  </a:cubicBezTo>
                  <a:cubicBezTo>
                    <a:pt x="42" y="39"/>
                    <a:pt x="44" y="51"/>
                    <a:pt x="49" y="61"/>
                  </a:cubicBezTo>
                  <a:cubicBezTo>
                    <a:pt x="35" y="74"/>
                    <a:pt x="24" y="90"/>
                    <a:pt x="19" y="109"/>
                  </a:cubicBezTo>
                  <a:cubicBezTo>
                    <a:pt x="18" y="114"/>
                    <a:pt x="21" y="119"/>
                    <a:pt x="26" y="120"/>
                  </a:cubicBezTo>
                  <a:cubicBezTo>
                    <a:pt x="31" y="122"/>
                    <a:pt x="36" y="119"/>
                    <a:pt x="37" y="114"/>
                  </a:cubicBezTo>
                  <a:cubicBezTo>
                    <a:pt x="41" y="100"/>
                    <a:pt x="48" y="88"/>
                    <a:pt x="58" y="78"/>
                  </a:cubicBezTo>
                  <a:cubicBezTo>
                    <a:pt x="70" y="97"/>
                    <a:pt x="89" y="108"/>
                    <a:pt x="111" y="108"/>
                  </a:cubicBezTo>
                  <a:cubicBezTo>
                    <a:pt x="132" y="108"/>
                    <a:pt x="151" y="97"/>
                    <a:pt x="164" y="78"/>
                  </a:cubicBezTo>
                  <a:cubicBezTo>
                    <a:pt x="173" y="88"/>
                    <a:pt x="181" y="100"/>
                    <a:pt x="184" y="114"/>
                  </a:cubicBezTo>
                  <a:cubicBezTo>
                    <a:pt x="185" y="118"/>
                    <a:pt x="189" y="121"/>
                    <a:pt x="193" y="121"/>
                  </a:cubicBezTo>
                  <a:cubicBezTo>
                    <a:pt x="194" y="121"/>
                    <a:pt x="194" y="121"/>
                    <a:pt x="195" y="120"/>
                  </a:cubicBezTo>
                  <a:cubicBezTo>
                    <a:pt x="200" y="119"/>
                    <a:pt x="203" y="114"/>
                    <a:pt x="202" y="109"/>
                  </a:cubicBezTo>
                  <a:cubicBezTo>
                    <a:pt x="197" y="90"/>
                    <a:pt x="187" y="74"/>
                    <a:pt x="173" y="62"/>
                  </a:cubicBezTo>
                  <a:cubicBezTo>
                    <a:pt x="177" y="51"/>
                    <a:pt x="179" y="39"/>
                    <a:pt x="179" y="26"/>
                  </a:cubicBezTo>
                  <a:cubicBezTo>
                    <a:pt x="179" y="25"/>
                    <a:pt x="179" y="23"/>
                    <a:pt x="179" y="22"/>
                  </a:cubicBezTo>
                  <a:cubicBezTo>
                    <a:pt x="188" y="27"/>
                    <a:pt x="197" y="32"/>
                    <a:pt x="205" y="39"/>
                  </a:cubicBezTo>
                  <a:cubicBezTo>
                    <a:pt x="207" y="41"/>
                    <a:pt x="209" y="42"/>
                    <a:pt x="211" y="42"/>
                  </a:cubicBezTo>
                  <a:cubicBezTo>
                    <a:pt x="214" y="42"/>
                    <a:pt x="217" y="40"/>
                    <a:pt x="218" y="38"/>
                  </a:cubicBezTo>
                  <a:cubicBezTo>
                    <a:pt x="222" y="34"/>
                    <a:pt x="221" y="29"/>
                    <a:pt x="217"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57" name="Freeform 24"/>
            <p:cNvSpPr>
              <a:spLocks/>
            </p:cNvSpPr>
            <p:nvPr/>
          </p:nvSpPr>
          <p:spPr bwMode="auto">
            <a:xfrm>
              <a:off x="3523844" y="11763809"/>
              <a:ext cx="504825" cy="227013"/>
            </a:xfrm>
            <a:custGeom>
              <a:avLst/>
              <a:gdLst>
                <a:gd name="T0" fmla="*/ 93 w 185"/>
                <a:gd name="T1" fmla="*/ 83 h 83"/>
                <a:gd name="T2" fmla="*/ 184 w 185"/>
                <a:gd name="T3" fmla="*/ 12 h 83"/>
                <a:gd name="T4" fmla="*/ 177 w 185"/>
                <a:gd name="T5" fmla="*/ 1 h 83"/>
                <a:gd name="T6" fmla="*/ 166 w 185"/>
                <a:gd name="T7" fmla="*/ 8 h 83"/>
                <a:gd name="T8" fmla="*/ 140 w 185"/>
                <a:gd name="T9" fmla="*/ 48 h 83"/>
                <a:gd name="T10" fmla="*/ 93 w 185"/>
                <a:gd name="T11" fmla="*/ 25 h 83"/>
                <a:gd name="T12" fmla="*/ 45 w 185"/>
                <a:gd name="T13" fmla="*/ 48 h 83"/>
                <a:gd name="T14" fmla="*/ 19 w 185"/>
                <a:gd name="T15" fmla="*/ 8 h 83"/>
                <a:gd name="T16" fmla="*/ 8 w 185"/>
                <a:gd name="T17" fmla="*/ 1 h 83"/>
                <a:gd name="T18" fmla="*/ 1 w 185"/>
                <a:gd name="T19" fmla="*/ 12 h 83"/>
                <a:gd name="T20" fmla="*/ 93 w 185"/>
                <a:gd name="T21"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5" h="83">
                  <a:moveTo>
                    <a:pt x="93" y="83"/>
                  </a:moveTo>
                  <a:cubicBezTo>
                    <a:pt x="136" y="83"/>
                    <a:pt x="173" y="54"/>
                    <a:pt x="184" y="12"/>
                  </a:cubicBezTo>
                  <a:cubicBezTo>
                    <a:pt x="185" y="7"/>
                    <a:pt x="182" y="2"/>
                    <a:pt x="177" y="1"/>
                  </a:cubicBezTo>
                  <a:cubicBezTo>
                    <a:pt x="172" y="0"/>
                    <a:pt x="167" y="3"/>
                    <a:pt x="166" y="8"/>
                  </a:cubicBezTo>
                  <a:cubicBezTo>
                    <a:pt x="162" y="24"/>
                    <a:pt x="153" y="38"/>
                    <a:pt x="140" y="48"/>
                  </a:cubicBezTo>
                  <a:cubicBezTo>
                    <a:pt x="128" y="33"/>
                    <a:pt x="111" y="25"/>
                    <a:pt x="93" y="25"/>
                  </a:cubicBezTo>
                  <a:cubicBezTo>
                    <a:pt x="74" y="25"/>
                    <a:pt x="57" y="33"/>
                    <a:pt x="45" y="48"/>
                  </a:cubicBezTo>
                  <a:cubicBezTo>
                    <a:pt x="32" y="38"/>
                    <a:pt x="23" y="24"/>
                    <a:pt x="19" y="8"/>
                  </a:cubicBezTo>
                  <a:cubicBezTo>
                    <a:pt x="18" y="3"/>
                    <a:pt x="13" y="0"/>
                    <a:pt x="8" y="1"/>
                  </a:cubicBezTo>
                  <a:cubicBezTo>
                    <a:pt x="3" y="2"/>
                    <a:pt x="0" y="7"/>
                    <a:pt x="1" y="12"/>
                  </a:cubicBezTo>
                  <a:cubicBezTo>
                    <a:pt x="12" y="54"/>
                    <a:pt x="49" y="83"/>
                    <a:pt x="93" y="8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58" name="Group 457"/>
          <p:cNvGrpSpPr/>
          <p:nvPr userDrawn="1"/>
        </p:nvGrpSpPr>
        <p:grpSpPr>
          <a:xfrm>
            <a:off x="8413764" y="4072289"/>
            <a:ext cx="485193" cy="478277"/>
            <a:chOff x="529820" y="11753491"/>
            <a:chExt cx="668336" cy="658812"/>
          </a:xfrm>
          <a:solidFill>
            <a:schemeClr val="accent2"/>
          </a:solidFill>
        </p:grpSpPr>
        <p:sp>
          <p:nvSpPr>
            <p:cNvPr id="459" name="Freeform 26"/>
            <p:cNvSpPr>
              <a:spLocks noEditPoints="1"/>
            </p:cNvSpPr>
            <p:nvPr/>
          </p:nvSpPr>
          <p:spPr bwMode="auto">
            <a:xfrm>
              <a:off x="529820" y="11882078"/>
              <a:ext cx="504825" cy="530225"/>
            </a:xfrm>
            <a:custGeom>
              <a:avLst/>
              <a:gdLst>
                <a:gd name="T0" fmla="*/ 148 w 184"/>
                <a:gd name="T1" fmla="*/ 38 h 194"/>
                <a:gd name="T2" fmla="*/ 153 w 184"/>
                <a:gd name="T3" fmla="*/ 26 h 194"/>
                <a:gd name="T4" fmla="*/ 149 w 184"/>
                <a:gd name="T5" fmla="*/ 14 h 194"/>
                <a:gd name="T6" fmla="*/ 124 w 184"/>
                <a:gd name="T7" fmla="*/ 3 h 194"/>
                <a:gd name="T8" fmla="*/ 112 w 184"/>
                <a:gd name="T9" fmla="*/ 7 h 194"/>
                <a:gd name="T10" fmla="*/ 106 w 184"/>
                <a:gd name="T11" fmla="*/ 18 h 194"/>
                <a:gd name="T12" fmla="*/ 19 w 184"/>
                <a:gd name="T13" fmla="*/ 65 h 194"/>
                <a:gd name="T14" fmla="*/ 59 w 184"/>
                <a:gd name="T15" fmla="*/ 174 h 194"/>
                <a:gd name="T16" fmla="*/ 168 w 184"/>
                <a:gd name="T17" fmla="*/ 135 h 194"/>
                <a:gd name="T18" fmla="*/ 148 w 184"/>
                <a:gd name="T19" fmla="*/ 38 h 194"/>
                <a:gd name="T20" fmla="*/ 157 w 184"/>
                <a:gd name="T21" fmla="*/ 107 h 194"/>
                <a:gd name="T22" fmla="*/ 147 w 184"/>
                <a:gd name="T23" fmla="*/ 115 h 194"/>
                <a:gd name="T24" fmla="*/ 144 w 184"/>
                <a:gd name="T25" fmla="*/ 114 h 194"/>
                <a:gd name="T26" fmla="*/ 139 w 184"/>
                <a:gd name="T27" fmla="*/ 105 h 194"/>
                <a:gd name="T28" fmla="*/ 123 w 184"/>
                <a:gd name="T29" fmla="*/ 64 h 194"/>
                <a:gd name="T30" fmla="*/ 121 w 184"/>
                <a:gd name="T31" fmla="*/ 51 h 194"/>
                <a:gd name="T32" fmla="*/ 134 w 184"/>
                <a:gd name="T33" fmla="*/ 50 h 194"/>
                <a:gd name="T34" fmla="*/ 157 w 184"/>
                <a:gd name="T35" fmla="*/ 10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4" h="194">
                  <a:moveTo>
                    <a:pt x="148" y="38"/>
                  </a:moveTo>
                  <a:cubicBezTo>
                    <a:pt x="153" y="26"/>
                    <a:pt x="153" y="26"/>
                    <a:pt x="153" y="26"/>
                  </a:cubicBezTo>
                  <a:cubicBezTo>
                    <a:pt x="155" y="22"/>
                    <a:pt x="153" y="16"/>
                    <a:pt x="149" y="14"/>
                  </a:cubicBezTo>
                  <a:cubicBezTo>
                    <a:pt x="124" y="3"/>
                    <a:pt x="124" y="3"/>
                    <a:pt x="124" y="3"/>
                  </a:cubicBezTo>
                  <a:cubicBezTo>
                    <a:pt x="119" y="0"/>
                    <a:pt x="114" y="2"/>
                    <a:pt x="112" y="7"/>
                  </a:cubicBezTo>
                  <a:cubicBezTo>
                    <a:pt x="106" y="18"/>
                    <a:pt x="106" y="18"/>
                    <a:pt x="106" y="18"/>
                  </a:cubicBezTo>
                  <a:cubicBezTo>
                    <a:pt x="71" y="13"/>
                    <a:pt x="35" y="31"/>
                    <a:pt x="19" y="65"/>
                  </a:cubicBezTo>
                  <a:cubicBezTo>
                    <a:pt x="0" y="106"/>
                    <a:pt x="17" y="155"/>
                    <a:pt x="59" y="174"/>
                  </a:cubicBezTo>
                  <a:cubicBezTo>
                    <a:pt x="100" y="194"/>
                    <a:pt x="149" y="176"/>
                    <a:pt x="168" y="135"/>
                  </a:cubicBezTo>
                  <a:cubicBezTo>
                    <a:pt x="184" y="100"/>
                    <a:pt x="175" y="61"/>
                    <a:pt x="148" y="38"/>
                  </a:cubicBezTo>
                  <a:close/>
                  <a:moveTo>
                    <a:pt x="157" y="107"/>
                  </a:moveTo>
                  <a:cubicBezTo>
                    <a:pt x="157" y="112"/>
                    <a:pt x="152" y="115"/>
                    <a:pt x="147" y="115"/>
                  </a:cubicBezTo>
                  <a:cubicBezTo>
                    <a:pt x="146" y="115"/>
                    <a:pt x="145" y="115"/>
                    <a:pt x="144" y="114"/>
                  </a:cubicBezTo>
                  <a:cubicBezTo>
                    <a:pt x="141" y="112"/>
                    <a:pt x="139" y="109"/>
                    <a:pt x="139" y="105"/>
                  </a:cubicBezTo>
                  <a:cubicBezTo>
                    <a:pt x="141" y="90"/>
                    <a:pt x="135" y="74"/>
                    <a:pt x="123" y="64"/>
                  </a:cubicBezTo>
                  <a:cubicBezTo>
                    <a:pt x="119" y="61"/>
                    <a:pt x="118" y="55"/>
                    <a:pt x="121" y="51"/>
                  </a:cubicBezTo>
                  <a:cubicBezTo>
                    <a:pt x="125" y="48"/>
                    <a:pt x="130" y="47"/>
                    <a:pt x="134" y="50"/>
                  </a:cubicBezTo>
                  <a:cubicBezTo>
                    <a:pt x="151" y="64"/>
                    <a:pt x="160" y="85"/>
                    <a:pt x="157" y="10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0" name="Freeform 27"/>
            <p:cNvSpPr>
              <a:spLocks/>
            </p:cNvSpPr>
            <p:nvPr/>
          </p:nvSpPr>
          <p:spPr bwMode="auto">
            <a:xfrm>
              <a:off x="894944" y="11796353"/>
              <a:ext cx="212725" cy="112713"/>
            </a:xfrm>
            <a:custGeom>
              <a:avLst/>
              <a:gdLst>
                <a:gd name="T0" fmla="*/ 72 w 78"/>
                <a:gd name="T1" fmla="*/ 22 h 41"/>
                <a:gd name="T2" fmla="*/ 39 w 78"/>
                <a:gd name="T3" fmla="*/ 6 h 41"/>
                <a:gd name="T4" fmla="*/ 39 w 78"/>
                <a:gd name="T5" fmla="*/ 6 h 41"/>
                <a:gd name="T6" fmla="*/ 39 w 78"/>
                <a:gd name="T7" fmla="*/ 6 h 41"/>
                <a:gd name="T8" fmla="*/ 2 w 78"/>
                <a:gd name="T9" fmla="*/ 20 h 41"/>
                <a:gd name="T10" fmla="*/ 2 w 78"/>
                <a:gd name="T11" fmla="*/ 20 h 41"/>
                <a:gd name="T12" fmla="*/ 7 w 78"/>
                <a:gd name="T13" fmla="*/ 32 h 41"/>
                <a:gd name="T14" fmla="*/ 19 w 78"/>
                <a:gd name="T15" fmla="*/ 28 h 41"/>
                <a:gd name="T16" fmla="*/ 19 w 78"/>
                <a:gd name="T17" fmla="*/ 28 h 41"/>
                <a:gd name="T18" fmla="*/ 19 w 78"/>
                <a:gd name="T19" fmla="*/ 28 h 41"/>
                <a:gd name="T20" fmla="*/ 31 w 78"/>
                <a:gd name="T21" fmla="*/ 23 h 41"/>
                <a:gd name="T22" fmla="*/ 31 w 78"/>
                <a:gd name="T23" fmla="*/ 23 h 41"/>
                <a:gd name="T24" fmla="*/ 31 w 78"/>
                <a:gd name="T25" fmla="*/ 23 h 41"/>
                <a:gd name="T26" fmla="*/ 64 w 78"/>
                <a:gd name="T27" fmla="*/ 39 h 41"/>
                <a:gd name="T28" fmla="*/ 76 w 78"/>
                <a:gd name="T29" fmla="*/ 34 h 41"/>
                <a:gd name="T30" fmla="*/ 72 w 78"/>
                <a:gd name="T31" fmla="*/ 2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8" h="41">
                  <a:moveTo>
                    <a:pt x="72" y="22"/>
                  </a:moveTo>
                  <a:cubicBezTo>
                    <a:pt x="72" y="22"/>
                    <a:pt x="39" y="6"/>
                    <a:pt x="39" y="6"/>
                  </a:cubicBezTo>
                  <a:cubicBezTo>
                    <a:pt x="39" y="6"/>
                    <a:pt x="39" y="6"/>
                    <a:pt x="39" y="6"/>
                  </a:cubicBezTo>
                  <a:cubicBezTo>
                    <a:pt x="39" y="6"/>
                    <a:pt x="39" y="6"/>
                    <a:pt x="39" y="6"/>
                  </a:cubicBezTo>
                  <a:cubicBezTo>
                    <a:pt x="25" y="0"/>
                    <a:pt x="9" y="6"/>
                    <a:pt x="2" y="20"/>
                  </a:cubicBezTo>
                  <a:cubicBezTo>
                    <a:pt x="2" y="20"/>
                    <a:pt x="2" y="20"/>
                    <a:pt x="2" y="20"/>
                  </a:cubicBezTo>
                  <a:cubicBezTo>
                    <a:pt x="0" y="24"/>
                    <a:pt x="2" y="30"/>
                    <a:pt x="7" y="32"/>
                  </a:cubicBezTo>
                  <a:cubicBezTo>
                    <a:pt x="11" y="34"/>
                    <a:pt x="17" y="32"/>
                    <a:pt x="19" y="28"/>
                  </a:cubicBezTo>
                  <a:cubicBezTo>
                    <a:pt x="19" y="28"/>
                    <a:pt x="19" y="28"/>
                    <a:pt x="19" y="28"/>
                  </a:cubicBezTo>
                  <a:cubicBezTo>
                    <a:pt x="19" y="28"/>
                    <a:pt x="19" y="28"/>
                    <a:pt x="19" y="28"/>
                  </a:cubicBezTo>
                  <a:cubicBezTo>
                    <a:pt x="21" y="23"/>
                    <a:pt x="26" y="21"/>
                    <a:pt x="31" y="23"/>
                  </a:cubicBezTo>
                  <a:cubicBezTo>
                    <a:pt x="31" y="23"/>
                    <a:pt x="31" y="23"/>
                    <a:pt x="31" y="23"/>
                  </a:cubicBezTo>
                  <a:cubicBezTo>
                    <a:pt x="31" y="23"/>
                    <a:pt x="31" y="23"/>
                    <a:pt x="31" y="23"/>
                  </a:cubicBezTo>
                  <a:cubicBezTo>
                    <a:pt x="31" y="23"/>
                    <a:pt x="64" y="38"/>
                    <a:pt x="64" y="39"/>
                  </a:cubicBezTo>
                  <a:cubicBezTo>
                    <a:pt x="69" y="41"/>
                    <a:pt x="74" y="39"/>
                    <a:pt x="76" y="34"/>
                  </a:cubicBezTo>
                  <a:cubicBezTo>
                    <a:pt x="78" y="30"/>
                    <a:pt x="77" y="24"/>
                    <a:pt x="72" y="2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1" name="Freeform 28"/>
            <p:cNvSpPr>
              <a:spLocks/>
            </p:cNvSpPr>
            <p:nvPr/>
          </p:nvSpPr>
          <p:spPr bwMode="auto">
            <a:xfrm>
              <a:off x="1123544" y="11891603"/>
              <a:ext cx="74612" cy="49213"/>
            </a:xfrm>
            <a:custGeom>
              <a:avLst/>
              <a:gdLst>
                <a:gd name="T0" fmla="*/ 23 w 27"/>
                <a:gd name="T1" fmla="*/ 9 h 18"/>
                <a:gd name="T2" fmla="*/ 7 w 27"/>
                <a:gd name="T3" fmla="*/ 1 h 18"/>
                <a:gd name="T4" fmla="*/ 1 w 27"/>
                <a:gd name="T5" fmla="*/ 3 h 18"/>
                <a:gd name="T6" fmla="*/ 3 w 27"/>
                <a:gd name="T7" fmla="*/ 9 h 18"/>
                <a:gd name="T8" fmla="*/ 19 w 27"/>
                <a:gd name="T9" fmla="*/ 17 h 18"/>
                <a:gd name="T10" fmla="*/ 26 w 27"/>
                <a:gd name="T11" fmla="*/ 15 h 18"/>
                <a:gd name="T12" fmla="*/ 23 w 27"/>
                <a:gd name="T13" fmla="*/ 9 h 18"/>
              </a:gdLst>
              <a:ahLst/>
              <a:cxnLst>
                <a:cxn ang="0">
                  <a:pos x="T0" y="T1"/>
                </a:cxn>
                <a:cxn ang="0">
                  <a:pos x="T2" y="T3"/>
                </a:cxn>
                <a:cxn ang="0">
                  <a:pos x="T4" y="T5"/>
                </a:cxn>
                <a:cxn ang="0">
                  <a:pos x="T6" y="T7"/>
                </a:cxn>
                <a:cxn ang="0">
                  <a:pos x="T8" y="T9"/>
                </a:cxn>
                <a:cxn ang="0">
                  <a:pos x="T10" y="T11"/>
                </a:cxn>
                <a:cxn ang="0">
                  <a:pos x="T12" y="T13"/>
                </a:cxn>
              </a:cxnLst>
              <a:rect l="0" t="0" r="r" b="b"/>
              <a:pathLst>
                <a:path w="27" h="18">
                  <a:moveTo>
                    <a:pt x="23" y="9"/>
                  </a:moveTo>
                  <a:cubicBezTo>
                    <a:pt x="7" y="1"/>
                    <a:pt x="7" y="1"/>
                    <a:pt x="7" y="1"/>
                  </a:cubicBezTo>
                  <a:cubicBezTo>
                    <a:pt x="4" y="0"/>
                    <a:pt x="2" y="1"/>
                    <a:pt x="1" y="3"/>
                  </a:cubicBezTo>
                  <a:cubicBezTo>
                    <a:pt x="0" y="5"/>
                    <a:pt x="1" y="8"/>
                    <a:pt x="3" y="9"/>
                  </a:cubicBezTo>
                  <a:cubicBezTo>
                    <a:pt x="19" y="17"/>
                    <a:pt x="19" y="17"/>
                    <a:pt x="19" y="17"/>
                  </a:cubicBezTo>
                  <a:cubicBezTo>
                    <a:pt x="22" y="18"/>
                    <a:pt x="24" y="17"/>
                    <a:pt x="26" y="15"/>
                  </a:cubicBezTo>
                  <a:cubicBezTo>
                    <a:pt x="27" y="12"/>
                    <a:pt x="26" y="10"/>
                    <a:pt x="23"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2" name="Freeform 29"/>
            <p:cNvSpPr>
              <a:spLocks/>
            </p:cNvSpPr>
            <p:nvPr/>
          </p:nvSpPr>
          <p:spPr bwMode="auto">
            <a:xfrm>
              <a:off x="974319" y="11901128"/>
              <a:ext cx="69850" cy="57150"/>
            </a:xfrm>
            <a:custGeom>
              <a:avLst/>
              <a:gdLst>
                <a:gd name="T0" fmla="*/ 18 w 26"/>
                <a:gd name="T1" fmla="*/ 2 h 21"/>
                <a:gd name="T2" fmla="*/ 3 w 26"/>
                <a:gd name="T3" fmla="*/ 12 h 21"/>
                <a:gd name="T4" fmla="*/ 2 w 26"/>
                <a:gd name="T5" fmla="*/ 19 h 21"/>
                <a:gd name="T6" fmla="*/ 8 w 26"/>
                <a:gd name="T7" fmla="*/ 20 h 21"/>
                <a:gd name="T8" fmla="*/ 23 w 26"/>
                <a:gd name="T9" fmla="*/ 9 h 21"/>
                <a:gd name="T10" fmla="*/ 24 w 26"/>
                <a:gd name="T11" fmla="*/ 3 h 21"/>
                <a:gd name="T12" fmla="*/ 18 w 2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26" h="21">
                  <a:moveTo>
                    <a:pt x="18" y="2"/>
                  </a:moveTo>
                  <a:cubicBezTo>
                    <a:pt x="3" y="12"/>
                    <a:pt x="3" y="12"/>
                    <a:pt x="3" y="12"/>
                  </a:cubicBezTo>
                  <a:cubicBezTo>
                    <a:pt x="1" y="14"/>
                    <a:pt x="0" y="16"/>
                    <a:pt x="2" y="19"/>
                  </a:cubicBezTo>
                  <a:cubicBezTo>
                    <a:pt x="3" y="21"/>
                    <a:pt x="6" y="21"/>
                    <a:pt x="8" y="20"/>
                  </a:cubicBezTo>
                  <a:cubicBezTo>
                    <a:pt x="23" y="9"/>
                    <a:pt x="23" y="9"/>
                    <a:pt x="23" y="9"/>
                  </a:cubicBezTo>
                  <a:cubicBezTo>
                    <a:pt x="25" y="8"/>
                    <a:pt x="26" y="5"/>
                    <a:pt x="24" y="3"/>
                  </a:cubicBezTo>
                  <a:cubicBezTo>
                    <a:pt x="23" y="1"/>
                    <a:pt x="20" y="0"/>
                    <a:pt x="18" y="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3" name="Freeform 30"/>
            <p:cNvSpPr>
              <a:spLocks/>
            </p:cNvSpPr>
            <p:nvPr/>
          </p:nvSpPr>
          <p:spPr bwMode="auto">
            <a:xfrm>
              <a:off x="1118782" y="11799528"/>
              <a:ext cx="68262" cy="57150"/>
            </a:xfrm>
            <a:custGeom>
              <a:avLst/>
              <a:gdLst>
                <a:gd name="T0" fmla="*/ 7 w 25"/>
                <a:gd name="T1" fmla="*/ 20 h 21"/>
                <a:gd name="T2" fmla="*/ 22 w 25"/>
                <a:gd name="T3" fmla="*/ 9 h 21"/>
                <a:gd name="T4" fmla="*/ 24 w 25"/>
                <a:gd name="T5" fmla="*/ 3 h 21"/>
                <a:gd name="T6" fmla="*/ 17 w 25"/>
                <a:gd name="T7" fmla="*/ 2 h 21"/>
                <a:gd name="T8" fmla="*/ 2 w 25"/>
                <a:gd name="T9" fmla="*/ 12 h 21"/>
                <a:gd name="T10" fmla="*/ 1 w 25"/>
                <a:gd name="T11" fmla="*/ 19 h 21"/>
                <a:gd name="T12" fmla="*/ 7 w 25"/>
                <a:gd name="T13" fmla="*/ 20 h 21"/>
              </a:gdLst>
              <a:ahLst/>
              <a:cxnLst>
                <a:cxn ang="0">
                  <a:pos x="T0" y="T1"/>
                </a:cxn>
                <a:cxn ang="0">
                  <a:pos x="T2" y="T3"/>
                </a:cxn>
                <a:cxn ang="0">
                  <a:pos x="T4" y="T5"/>
                </a:cxn>
                <a:cxn ang="0">
                  <a:pos x="T6" y="T7"/>
                </a:cxn>
                <a:cxn ang="0">
                  <a:pos x="T8" y="T9"/>
                </a:cxn>
                <a:cxn ang="0">
                  <a:pos x="T10" y="T11"/>
                </a:cxn>
                <a:cxn ang="0">
                  <a:pos x="T12" y="T13"/>
                </a:cxn>
              </a:cxnLst>
              <a:rect l="0" t="0" r="r" b="b"/>
              <a:pathLst>
                <a:path w="25" h="21">
                  <a:moveTo>
                    <a:pt x="7" y="20"/>
                  </a:moveTo>
                  <a:cubicBezTo>
                    <a:pt x="22" y="9"/>
                    <a:pt x="22" y="9"/>
                    <a:pt x="22" y="9"/>
                  </a:cubicBezTo>
                  <a:cubicBezTo>
                    <a:pt x="25" y="8"/>
                    <a:pt x="25" y="5"/>
                    <a:pt x="24" y="3"/>
                  </a:cubicBezTo>
                  <a:cubicBezTo>
                    <a:pt x="22" y="1"/>
                    <a:pt x="19" y="0"/>
                    <a:pt x="17" y="2"/>
                  </a:cubicBezTo>
                  <a:cubicBezTo>
                    <a:pt x="2" y="12"/>
                    <a:pt x="2" y="12"/>
                    <a:pt x="2" y="12"/>
                  </a:cubicBezTo>
                  <a:cubicBezTo>
                    <a:pt x="0" y="14"/>
                    <a:pt x="0" y="17"/>
                    <a:pt x="1" y="19"/>
                  </a:cubicBezTo>
                  <a:cubicBezTo>
                    <a:pt x="3" y="21"/>
                    <a:pt x="5" y="21"/>
                    <a:pt x="7" y="2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4" name="Freeform 31"/>
            <p:cNvSpPr>
              <a:spLocks/>
            </p:cNvSpPr>
            <p:nvPr/>
          </p:nvSpPr>
          <p:spPr bwMode="auto">
            <a:xfrm>
              <a:off x="1072744" y="11928116"/>
              <a:ext cx="30162" cy="76200"/>
            </a:xfrm>
            <a:custGeom>
              <a:avLst/>
              <a:gdLst>
                <a:gd name="T0" fmla="*/ 5 w 11"/>
                <a:gd name="T1" fmla="*/ 1 h 28"/>
                <a:gd name="T2" fmla="*/ 0 w 11"/>
                <a:gd name="T3" fmla="*/ 5 h 28"/>
                <a:gd name="T4" fmla="*/ 2 w 11"/>
                <a:gd name="T5" fmla="*/ 24 h 28"/>
                <a:gd name="T6" fmla="*/ 7 w 11"/>
                <a:gd name="T7" fmla="*/ 28 h 28"/>
                <a:gd name="T8" fmla="*/ 11 w 11"/>
                <a:gd name="T9" fmla="*/ 23 h 28"/>
                <a:gd name="T10" fmla="*/ 10 w 11"/>
                <a:gd name="T11" fmla="*/ 5 h 28"/>
                <a:gd name="T12" fmla="*/ 5 w 11"/>
                <a:gd name="T13" fmla="*/ 1 h 28"/>
              </a:gdLst>
              <a:ahLst/>
              <a:cxnLst>
                <a:cxn ang="0">
                  <a:pos x="T0" y="T1"/>
                </a:cxn>
                <a:cxn ang="0">
                  <a:pos x="T2" y="T3"/>
                </a:cxn>
                <a:cxn ang="0">
                  <a:pos x="T4" y="T5"/>
                </a:cxn>
                <a:cxn ang="0">
                  <a:pos x="T6" y="T7"/>
                </a:cxn>
                <a:cxn ang="0">
                  <a:pos x="T8" y="T9"/>
                </a:cxn>
                <a:cxn ang="0">
                  <a:pos x="T10" y="T11"/>
                </a:cxn>
                <a:cxn ang="0">
                  <a:pos x="T12" y="T13"/>
                </a:cxn>
              </a:cxnLst>
              <a:rect l="0" t="0" r="r" b="b"/>
              <a:pathLst>
                <a:path w="11" h="28">
                  <a:moveTo>
                    <a:pt x="5" y="1"/>
                  </a:moveTo>
                  <a:cubicBezTo>
                    <a:pt x="2" y="1"/>
                    <a:pt x="0" y="3"/>
                    <a:pt x="0" y="5"/>
                  </a:cubicBezTo>
                  <a:cubicBezTo>
                    <a:pt x="2" y="24"/>
                    <a:pt x="2" y="24"/>
                    <a:pt x="2" y="24"/>
                  </a:cubicBezTo>
                  <a:cubicBezTo>
                    <a:pt x="2" y="26"/>
                    <a:pt x="5" y="28"/>
                    <a:pt x="7" y="28"/>
                  </a:cubicBezTo>
                  <a:cubicBezTo>
                    <a:pt x="10" y="28"/>
                    <a:pt x="11" y="25"/>
                    <a:pt x="11" y="23"/>
                  </a:cubicBezTo>
                  <a:cubicBezTo>
                    <a:pt x="10" y="5"/>
                    <a:pt x="10" y="5"/>
                    <a:pt x="10" y="5"/>
                  </a:cubicBezTo>
                  <a:cubicBezTo>
                    <a:pt x="9" y="2"/>
                    <a:pt x="7" y="0"/>
                    <a:pt x="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5" name="Freeform 32"/>
            <p:cNvSpPr>
              <a:spLocks/>
            </p:cNvSpPr>
            <p:nvPr/>
          </p:nvSpPr>
          <p:spPr bwMode="auto">
            <a:xfrm>
              <a:off x="1058457" y="11753491"/>
              <a:ext cx="30162" cy="76200"/>
            </a:xfrm>
            <a:custGeom>
              <a:avLst/>
              <a:gdLst>
                <a:gd name="T0" fmla="*/ 6 w 11"/>
                <a:gd name="T1" fmla="*/ 28 h 28"/>
                <a:gd name="T2" fmla="*/ 11 w 11"/>
                <a:gd name="T3" fmla="*/ 23 h 28"/>
                <a:gd name="T4" fmla="*/ 9 w 11"/>
                <a:gd name="T5" fmla="*/ 5 h 28"/>
                <a:gd name="T6" fmla="*/ 4 w 11"/>
                <a:gd name="T7" fmla="*/ 1 h 28"/>
                <a:gd name="T8" fmla="*/ 0 w 11"/>
                <a:gd name="T9" fmla="*/ 6 h 28"/>
                <a:gd name="T10" fmla="*/ 1 w 11"/>
                <a:gd name="T11" fmla="*/ 24 h 28"/>
                <a:gd name="T12" fmla="*/ 6 w 11"/>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11" h="28">
                  <a:moveTo>
                    <a:pt x="6" y="28"/>
                  </a:moveTo>
                  <a:cubicBezTo>
                    <a:pt x="9" y="28"/>
                    <a:pt x="11" y="26"/>
                    <a:pt x="11" y="23"/>
                  </a:cubicBezTo>
                  <a:cubicBezTo>
                    <a:pt x="9" y="5"/>
                    <a:pt x="9" y="5"/>
                    <a:pt x="9" y="5"/>
                  </a:cubicBezTo>
                  <a:cubicBezTo>
                    <a:pt x="9" y="2"/>
                    <a:pt x="7" y="0"/>
                    <a:pt x="4" y="1"/>
                  </a:cubicBezTo>
                  <a:cubicBezTo>
                    <a:pt x="2" y="1"/>
                    <a:pt x="0" y="3"/>
                    <a:pt x="0" y="6"/>
                  </a:cubicBezTo>
                  <a:cubicBezTo>
                    <a:pt x="1" y="24"/>
                    <a:pt x="1" y="24"/>
                    <a:pt x="1" y="24"/>
                  </a:cubicBezTo>
                  <a:cubicBezTo>
                    <a:pt x="2" y="26"/>
                    <a:pt x="4" y="28"/>
                    <a:pt x="6" y="2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630" name="Freeform 16"/>
          <p:cNvSpPr>
            <a:spLocks noEditPoints="1"/>
          </p:cNvSpPr>
          <p:nvPr userDrawn="1"/>
        </p:nvSpPr>
        <p:spPr bwMode="auto">
          <a:xfrm>
            <a:off x="12472407" y="6025057"/>
            <a:ext cx="396871" cy="451098"/>
          </a:xfrm>
          <a:custGeom>
            <a:avLst/>
            <a:gdLst>
              <a:gd name="T0" fmla="*/ 43 w 402"/>
              <a:gd name="T1" fmla="*/ 436 h 457"/>
              <a:gd name="T2" fmla="*/ 22 w 402"/>
              <a:gd name="T3" fmla="*/ 457 h 457"/>
              <a:gd name="T4" fmla="*/ 0 w 402"/>
              <a:gd name="T5" fmla="*/ 436 h 457"/>
              <a:gd name="T6" fmla="*/ 0 w 402"/>
              <a:gd name="T7" fmla="*/ 22 h 457"/>
              <a:gd name="T8" fmla="*/ 22 w 402"/>
              <a:gd name="T9" fmla="*/ 0 h 457"/>
              <a:gd name="T10" fmla="*/ 43 w 402"/>
              <a:gd name="T11" fmla="*/ 22 h 457"/>
              <a:gd name="T12" fmla="*/ 43 w 402"/>
              <a:gd name="T13" fmla="*/ 436 h 457"/>
              <a:gd name="T14" fmla="*/ 328 w 402"/>
              <a:gd name="T15" fmla="*/ 156 h 457"/>
              <a:gd name="T16" fmla="*/ 398 w 402"/>
              <a:gd name="T17" fmla="*/ 279 h 457"/>
              <a:gd name="T18" fmla="*/ 393 w 402"/>
              <a:gd name="T19" fmla="*/ 298 h 457"/>
              <a:gd name="T20" fmla="*/ 386 w 402"/>
              <a:gd name="T21" fmla="*/ 300 h 457"/>
              <a:gd name="T22" fmla="*/ 86 w 402"/>
              <a:gd name="T23" fmla="*/ 300 h 457"/>
              <a:gd name="T24" fmla="*/ 72 w 402"/>
              <a:gd name="T25" fmla="*/ 286 h 457"/>
              <a:gd name="T26" fmla="*/ 72 w 402"/>
              <a:gd name="T27" fmla="*/ 29 h 457"/>
              <a:gd name="T28" fmla="*/ 86 w 402"/>
              <a:gd name="T29" fmla="*/ 15 h 457"/>
              <a:gd name="T30" fmla="*/ 386 w 402"/>
              <a:gd name="T31" fmla="*/ 15 h 457"/>
              <a:gd name="T32" fmla="*/ 400 w 402"/>
              <a:gd name="T33" fmla="*/ 29 h 457"/>
              <a:gd name="T34" fmla="*/ 397 w 402"/>
              <a:gd name="T35" fmla="*/ 37 h 457"/>
              <a:gd name="T36" fmla="*/ 328 w 402"/>
              <a:gd name="T37" fmla="*/ 156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2" h="457">
                <a:moveTo>
                  <a:pt x="43" y="436"/>
                </a:moveTo>
                <a:cubicBezTo>
                  <a:pt x="43" y="447"/>
                  <a:pt x="34" y="457"/>
                  <a:pt x="22" y="457"/>
                </a:cubicBezTo>
                <a:cubicBezTo>
                  <a:pt x="10" y="457"/>
                  <a:pt x="0" y="447"/>
                  <a:pt x="0" y="436"/>
                </a:cubicBezTo>
                <a:cubicBezTo>
                  <a:pt x="0" y="22"/>
                  <a:pt x="0" y="22"/>
                  <a:pt x="0" y="22"/>
                </a:cubicBezTo>
                <a:cubicBezTo>
                  <a:pt x="0" y="10"/>
                  <a:pt x="10" y="0"/>
                  <a:pt x="22" y="0"/>
                </a:cubicBezTo>
                <a:cubicBezTo>
                  <a:pt x="34" y="0"/>
                  <a:pt x="43" y="10"/>
                  <a:pt x="43" y="22"/>
                </a:cubicBezTo>
                <a:cubicBezTo>
                  <a:pt x="43" y="436"/>
                  <a:pt x="43" y="436"/>
                  <a:pt x="43" y="436"/>
                </a:cubicBezTo>
                <a:close/>
                <a:moveTo>
                  <a:pt x="328" y="156"/>
                </a:moveTo>
                <a:cubicBezTo>
                  <a:pt x="398" y="279"/>
                  <a:pt x="398" y="279"/>
                  <a:pt x="398" y="279"/>
                </a:cubicBezTo>
                <a:cubicBezTo>
                  <a:pt x="402" y="286"/>
                  <a:pt x="399" y="294"/>
                  <a:pt x="393" y="298"/>
                </a:cubicBezTo>
                <a:cubicBezTo>
                  <a:pt x="390" y="300"/>
                  <a:pt x="388" y="300"/>
                  <a:pt x="386" y="300"/>
                </a:cubicBezTo>
                <a:cubicBezTo>
                  <a:pt x="86" y="300"/>
                  <a:pt x="86" y="300"/>
                  <a:pt x="86" y="300"/>
                </a:cubicBezTo>
                <a:cubicBezTo>
                  <a:pt x="78" y="300"/>
                  <a:pt x="72" y="294"/>
                  <a:pt x="72" y="286"/>
                </a:cubicBezTo>
                <a:cubicBezTo>
                  <a:pt x="72" y="29"/>
                  <a:pt x="72" y="29"/>
                  <a:pt x="72" y="29"/>
                </a:cubicBezTo>
                <a:cubicBezTo>
                  <a:pt x="72" y="21"/>
                  <a:pt x="78" y="15"/>
                  <a:pt x="86" y="15"/>
                </a:cubicBezTo>
                <a:cubicBezTo>
                  <a:pt x="386" y="15"/>
                  <a:pt x="386" y="15"/>
                  <a:pt x="386" y="15"/>
                </a:cubicBezTo>
                <a:cubicBezTo>
                  <a:pt x="393" y="15"/>
                  <a:pt x="400" y="21"/>
                  <a:pt x="400" y="29"/>
                </a:cubicBezTo>
                <a:cubicBezTo>
                  <a:pt x="400" y="32"/>
                  <a:pt x="399" y="35"/>
                  <a:pt x="397" y="37"/>
                </a:cubicBezTo>
                <a:lnTo>
                  <a:pt x="328" y="156"/>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447" name="Freeform 31"/>
          <p:cNvSpPr>
            <a:spLocks/>
          </p:cNvSpPr>
          <p:nvPr userDrawn="1"/>
        </p:nvSpPr>
        <p:spPr bwMode="auto">
          <a:xfrm>
            <a:off x="10514818" y="2174049"/>
            <a:ext cx="430926" cy="430923"/>
          </a:xfrm>
          <a:custGeom>
            <a:avLst/>
            <a:gdLst/>
            <a:ahLst/>
            <a:cxnLst/>
            <a:rect l="l" t="t" r="r" b="b"/>
            <a:pathLst>
              <a:path w="770956" h="770952">
                <a:moveTo>
                  <a:pt x="547946" y="242665"/>
                </a:moveTo>
                <a:cubicBezTo>
                  <a:pt x="540117" y="242665"/>
                  <a:pt x="533407" y="246016"/>
                  <a:pt x="528934" y="250483"/>
                </a:cubicBezTo>
                <a:cubicBezTo>
                  <a:pt x="528934" y="250483"/>
                  <a:pt x="528934" y="250483"/>
                  <a:pt x="352231" y="426949"/>
                </a:cubicBezTo>
                <a:cubicBezTo>
                  <a:pt x="352231" y="426949"/>
                  <a:pt x="352231" y="426949"/>
                  <a:pt x="259407" y="335365"/>
                </a:cubicBezTo>
                <a:cubicBezTo>
                  <a:pt x="254933" y="329781"/>
                  <a:pt x="247105" y="326430"/>
                  <a:pt x="239276" y="326430"/>
                </a:cubicBezTo>
                <a:cubicBezTo>
                  <a:pt x="231448" y="326430"/>
                  <a:pt x="224737" y="329781"/>
                  <a:pt x="220264" y="335365"/>
                </a:cubicBezTo>
                <a:cubicBezTo>
                  <a:pt x="220264" y="335365"/>
                  <a:pt x="220264" y="335365"/>
                  <a:pt x="177766" y="376690"/>
                </a:cubicBezTo>
                <a:cubicBezTo>
                  <a:pt x="172174" y="382274"/>
                  <a:pt x="169937" y="388975"/>
                  <a:pt x="169937" y="396793"/>
                </a:cubicBezTo>
                <a:cubicBezTo>
                  <a:pt x="169937" y="404611"/>
                  <a:pt x="172174" y="411313"/>
                  <a:pt x="177766" y="416897"/>
                </a:cubicBezTo>
                <a:lnTo>
                  <a:pt x="332101" y="571025"/>
                </a:lnTo>
                <a:cubicBezTo>
                  <a:pt x="336574" y="575493"/>
                  <a:pt x="344403" y="578843"/>
                  <a:pt x="352231" y="578843"/>
                </a:cubicBezTo>
                <a:cubicBezTo>
                  <a:pt x="360060" y="578843"/>
                  <a:pt x="366770" y="575493"/>
                  <a:pt x="372362" y="571025"/>
                </a:cubicBezTo>
                <a:cubicBezTo>
                  <a:pt x="372362" y="571025"/>
                  <a:pt x="372362" y="571025"/>
                  <a:pt x="610575" y="333132"/>
                </a:cubicBezTo>
                <a:cubicBezTo>
                  <a:pt x="615048" y="327547"/>
                  <a:pt x="618403" y="320846"/>
                  <a:pt x="618403" y="313028"/>
                </a:cubicBezTo>
                <a:cubicBezTo>
                  <a:pt x="618403" y="305210"/>
                  <a:pt x="615048" y="297392"/>
                  <a:pt x="610575" y="292924"/>
                </a:cubicBezTo>
                <a:cubicBezTo>
                  <a:pt x="610575" y="292924"/>
                  <a:pt x="610575" y="292924"/>
                  <a:pt x="568077" y="250483"/>
                </a:cubicBezTo>
                <a:cubicBezTo>
                  <a:pt x="563603" y="246016"/>
                  <a:pt x="555775" y="242665"/>
                  <a:pt x="547946" y="242665"/>
                </a:cubicBezTo>
                <a:close/>
                <a:moveTo>
                  <a:pt x="385478" y="0"/>
                </a:moveTo>
                <a:lnTo>
                  <a:pt x="420352" y="31412"/>
                </a:lnTo>
                <a:lnTo>
                  <a:pt x="460681" y="7405"/>
                </a:lnTo>
                <a:lnTo>
                  <a:pt x="488754" y="45017"/>
                </a:lnTo>
                <a:lnTo>
                  <a:pt x="532993" y="29342"/>
                </a:lnTo>
                <a:lnTo>
                  <a:pt x="553193" y="71707"/>
                </a:lnTo>
                <a:lnTo>
                  <a:pt x="599638" y="64964"/>
                </a:lnTo>
                <a:lnTo>
                  <a:pt x="611182" y="110455"/>
                </a:lnTo>
                <a:lnTo>
                  <a:pt x="658052" y="112903"/>
                </a:lnTo>
                <a:lnTo>
                  <a:pt x="660500" y="159773"/>
                </a:lnTo>
                <a:lnTo>
                  <a:pt x="705991" y="171317"/>
                </a:lnTo>
                <a:lnTo>
                  <a:pt x="699248" y="217762"/>
                </a:lnTo>
                <a:lnTo>
                  <a:pt x="741613" y="237962"/>
                </a:lnTo>
                <a:lnTo>
                  <a:pt x="725939" y="282200"/>
                </a:lnTo>
                <a:lnTo>
                  <a:pt x="763551" y="310273"/>
                </a:lnTo>
                <a:lnTo>
                  <a:pt x="739544" y="350603"/>
                </a:lnTo>
                <a:lnTo>
                  <a:pt x="770956" y="385476"/>
                </a:lnTo>
                <a:lnTo>
                  <a:pt x="739544" y="420349"/>
                </a:lnTo>
                <a:lnTo>
                  <a:pt x="763551" y="460679"/>
                </a:lnTo>
                <a:lnTo>
                  <a:pt x="725939" y="488752"/>
                </a:lnTo>
                <a:lnTo>
                  <a:pt x="741613" y="532990"/>
                </a:lnTo>
                <a:lnTo>
                  <a:pt x="699248" y="553190"/>
                </a:lnTo>
                <a:lnTo>
                  <a:pt x="705991" y="599635"/>
                </a:lnTo>
                <a:lnTo>
                  <a:pt x="660500" y="611179"/>
                </a:lnTo>
                <a:lnTo>
                  <a:pt x="658052" y="658049"/>
                </a:lnTo>
                <a:lnTo>
                  <a:pt x="611182" y="660497"/>
                </a:lnTo>
                <a:lnTo>
                  <a:pt x="599638" y="705988"/>
                </a:lnTo>
                <a:lnTo>
                  <a:pt x="553193" y="699245"/>
                </a:lnTo>
                <a:lnTo>
                  <a:pt x="532993" y="741610"/>
                </a:lnTo>
                <a:lnTo>
                  <a:pt x="488754" y="725935"/>
                </a:lnTo>
                <a:lnTo>
                  <a:pt x="460681" y="763547"/>
                </a:lnTo>
                <a:lnTo>
                  <a:pt x="420352" y="739540"/>
                </a:lnTo>
                <a:lnTo>
                  <a:pt x="385478" y="770952"/>
                </a:lnTo>
                <a:lnTo>
                  <a:pt x="350604" y="739540"/>
                </a:lnTo>
                <a:lnTo>
                  <a:pt x="310275" y="763547"/>
                </a:lnTo>
                <a:lnTo>
                  <a:pt x="282202" y="725935"/>
                </a:lnTo>
                <a:lnTo>
                  <a:pt x="237963" y="741610"/>
                </a:lnTo>
                <a:lnTo>
                  <a:pt x="217763" y="699245"/>
                </a:lnTo>
                <a:lnTo>
                  <a:pt x="171318" y="705988"/>
                </a:lnTo>
                <a:lnTo>
                  <a:pt x="159774" y="660497"/>
                </a:lnTo>
                <a:lnTo>
                  <a:pt x="112904" y="658049"/>
                </a:lnTo>
                <a:lnTo>
                  <a:pt x="110456" y="611179"/>
                </a:lnTo>
                <a:lnTo>
                  <a:pt x="64965" y="599635"/>
                </a:lnTo>
                <a:lnTo>
                  <a:pt x="71708" y="553190"/>
                </a:lnTo>
                <a:lnTo>
                  <a:pt x="29343" y="532990"/>
                </a:lnTo>
                <a:lnTo>
                  <a:pt x="45017" y="488752"/>
                </a:lnTo>
                <a:lnTo>
                  <a:pt x="7405" y="460679"/>
                </a:lnTo>
                <a:lnTo>
                  <a:pt x="31412" y="420349"/>
                </a:lnTo>
                <a:lnTo>
                  <a:pt x="0" y="385476"/>
                </a:lnTo>
                <a:lnTo>
                  <a:pt x="31412" y="350603"/>
                </a:lnTo>
                <a:lnTo>
                  <a:pt x="7405" y="310273"/>
                </a:lnTo>
                <a:lnTo>
                  <a:pt x="45017" y="282200"/>
                </a:lnTo>
                <a:lnTo>
                  <a:pt x="29343" y="237962"/>
                </a:lnTo>
                <a:lnTo>
                  <a:pt x="71708" y="217762"/>
                </a:lnTo>
                <a:lnTo>
                  <a:pt x="64965" y="171317"/>
                </a:lnTo>
                <a:lnTo>
                  <a:pt x="110456" y="159773"/>
                </a:lnTo>
                <a:lnTo>
                  <a:pt x="112904" y="112903"/>
                </a:lnTo>
                <a:lnTo>
                  <a:pt x="159774" y="110455"/>
                </a:lnTo>
                <a:lnTo>
                  <a:pt x="171318" y="64964"/>
                </a:lnTo>
                <a:lnTo>
                  <a:pt x="217763" y="71707"/>
                </a:lnTo>
                <a:lnTo>
                  <a:pt x="237963" y="29342"/>
                </a:lnTo>
                <a:lnTo>
                  <a:pt x="282202" y="45017"/>
                </a:lnTo>
                <a:lnTo>
                  <a:pt x="310275" y="7405"/>
                </a:lnTo>
                <a:lnTo>
                  <a:pt x="350604" y="3141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448" name="Freeform 25"/>
          <p:cNvSpPr>
            <a:spLocks noEditPoints="1"/>
          </p:cNvSpPr>
          <p:nvPr userDrawn="1"/>
        </p:nvSpPr>
        <p:spPr bwMode="auto">
          <a:xfrm>
            <a:off x="10521691" y="2820647"/>
            <a:ext cx="417180" cy="417177"/>
          </a:xfrm>
          <a:custGeom>
            <a:avLst/>
            <a:gdLst>
              <a:gd name="T0" fmla="*/ 201 w 238"/>
              <a:gd name="T1" fmla="*/ 0 h 238"/>
              <a:gd name="T2" fmla="*/ 36 w 238"/>
              <a:gd name="T3" fmla="*/ 0 h 238"/>
              <a:gd name="T4" fmla="*/ 0 w 238"/>
              <a:gd name="T5" fmla="*/ 37 h 238"/>
              <a:gd name="T6" fmla="*/ 0 w 238"/>
              <a:gd name="T7" fmla="*/ 183 h 238"/>
              <a:gd name="T8" fmla="*/ 32 w 238"/>
              <a:gd name="T9" fmla="*/ 219 h 238"/>
              <a:gd name="T10" fmla="*/ 32 w 238"/>
              <a:gd name="T11" fmla="*/ 229 h 238"/>
              <a:gd name="T12" fmla="*/ 41 w 238"/>
              <a:gd name="T13" fmla="*/ 238 h 238"/>
              <a:gd name="T14" fmla="*/ 68 w 238"/>
              <a:gd name="T15" fmla="*/ 238 h 238"/>
              <a:gd name="T16" fmla="*/ 78 w 238"/>
              <a:gd name="T17" fmla="*/ 229 h 238"/>
              <a:gd name="T18" fmla="*/ 78 w 238"/>
              <a:gd name="T19" fmla="*/ 220 h 238"/>
              <a:gd name="T20" fmla="*/ 160 w 238"/>
              <a:gd name="T21" fmla="*/ 220 h 238"/>
              <a:gd name="T22" fmla="*/ 160 w 238"/>
              <a:gd name="T23" fmla="*/ 229 h 238"/>
              <a:gd name="T24" fmla="*/ 169 w 238"/>
              <a:gd name="T25" fmla="*/ 238 h 238"/>
              <a:gd name="T26" fmla="*/ 197 w 238"/>
              <a:gd name="T27" fmla="*/ 238 h 238"/>
              <a:gd name="T28" fmla="*/ 206 w 238"/>
              <a:gd name="T29" fmla="*/ 229 h 238"/>
              <a:gd name="T30" fmla="*/ 206 w 238"/>
              <a:gd name="T31" fmla="*/ 219 h 238"/>
              <a:gd name="T32" fmla="*/ 238 w 238"/>
              <a:gd name="T33" fmla="*/ 183 h 238"/>
              <a:gd name="T34" fmla="*/ 238 w 238"/>
              <a:gd name="T35" fmla="*/ 37 h 238"/>
              <a:gd name="T36" fmla="*/ 201 w 238"/>
              <a:gd name="T37" fmla="*/ 0 h 238"/>
              <a:gd name="T38" fmla="*/ 184 w 238"/>
              <a:gd name="T39" fmla="*/ 168 h 238"/>
              <a:gd name="T40" fmla="*/ 137 w 238"/>
              <a:gd name="T41" fmla="*/ 141 h 238"/>
              <a:gd name="T42" fmla="*/ 119 w 238"/>
              <a:gd name="T43" fmla="*/ 147 h 238"/>
              <a:gd name="T44" fmla="*/ 101 w 238"/>
              <a:gd name="T45" fmla="*/ 141 h 238"/>
              <a:gd name="T46" fmla="*/ 53 w 238"/>
              <a:gd name="T47" fmla="*/ 168 h 238"/>
              <a:gd name="T48" fmla="*/ 44 w 238"/>
              <a:gd name="T49" fmla="*/ 152 h 238"/>
              <a:gd name="T50" fmla="*/ 92 w 238"/>
              <a:gd name="T51" fmla="*/ 125 h 238"/>
              <a:gd name="T52" fmla="*/ 91 w 238"/>
              <a:gd name="T53" fmla="*/ 120 h 238"/>
              <a:gd name="T54" fmla="*/ 110 w 238"/>
              <a:gd name="T55" fmla="*/ 94 h 238"/>
              <a:gd name="T56" fmla="*/ 110 w 238"/>
              <a:gd name="T57" fmla="*/ 39 h 238"/>
              <a:gd name="T58" fmla="*/ 128 w 238"/>
              <a:gd name="T59" fmla="*/ 39 h 238"/>
              <a:gd name="T60" fmla="*/ 128 w 238"/>
              <a:gd name="T61" fmla="*/ 94 h 238"/>
              <a:gd name="T62" fmla="*/ 146 w 238"/>
              <a:gd name="T63" fmla="*/ 120 h 238"/>
              <a:gd name="T64" fmla="*/ 146 w 238"/>
              <a:gd name="T65" fmla="*/ 125 h 238"/>
              <a:gd name="T66" fmla="*/ 193 w 238"/>
              <a:gd name="T67" fmla="*/ 152 h 238"/>
              <a:gd name="T68" fmla="*/ 184 w 238"/>
              <a:gd name="T69" fmla="*/ 16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8" h="238">
                <a:moveTo>
                  <a:pt x="201" y="0"/>
                </a:moveTo>
                <a:cubicBezTo>
                  <a:pt x="36" y="0"/>
                  <a:pt x="36" y="0"/>
                  <a:pt x="36" y="0"/>
                </a:cubicBezTo>
                <a:cubicBezTo>
                  <a:pt x="16" y="0"/>
                  <a:pt x="0" y="16"/>
                  <a:pt x="0" y="37"/>
                </a:cubicBezTo>
                <a:cubicBezTo>
                  <a:pt x="0" y="183"/>
                  <a:pt x="0" y="183"/>
                  <a:pt x="0" y="183"/>
                </a:cubicBezTo>
                <a:cubicBezTo>
                  <a:pt x="0" y="202"/>
                  <a:pt x="14" y="217"/>
                  <a:pt x="32" y="219"/>
                </a:cubicBezTo>
                <a:cubicBezTo>
                  <a:pt x="32" y="229"/>
                  <a:pt x="32" y="229"/>
                  <a:pt x="32" y="229"/>
                </a:cubicBezTo>
                <a:cubicBezTo>
                  <a:pt x="32" y="234"/>
                  <a:pt x="36" y="238"/>
                  <a:pt x="41" y="238"/>
                </a:cubicBezTo>
                <a:cubicBezTo>
                  <a:pt x="68" y="238"/>
                  <a:pt x="68" y="238"/>
                  <a:pt x="68" y="238"/>
                </a:cubicBezTo>
                <a:cubicBezTo>
                  <a:pt x="73" y="238"/>
                  <a:pt x="78" y="234"/>
                  <a:pt x="78" y="229"/>
                </a:cubicBezTo>
                <a:cubicBezTo>
                  <a:pt x="78" y="220"/>
                  <a:pt x="78" y="220"/>
                  <a:pt x="78" y="220"/>
                </a:cubicBezTo>
                <a:cubicBezTo>
                  <a:pt x="160" y="220"/>
                  <a:pt x="160" y="220"/>
                  <a:pt x="160" y="220"/>
                </a:cubicBezTo>
                <a:cubicBezTo>
                  <a:pt x="160" y="229"/>
                  <a:pt x="160" y="229"/>
                  <a:pt x="160" y="229"/>
                </a:cubicBezTo>
                <a:cubicBezTo>
                  <a:pt x="160" y="234"/>
                  <a:pt x="164" y="238"/>
                  <a:pt x="169" y="238"/>
                </a:cubicBezTo>
                <a:cubicBezTo>
                  <a:pt x="197" y="238"/>
                  <a:pt x="197" y="238"/>
                  <a:pt x="197" y="238"/>
                </a:cubicBezTo>
                <a:cubicBezTo>
                  <a:pt x="202" y="238"/>
                  <a:pt x="206" y="234"/>
                  <a:pt x="206" y="229"/>
                </a:cubicBezTo>
                <a:cubicBezTo>
                  <a:pt x="206" y="219"/>
                  <a:pt x="206" y="219"/>
                  <a:pt x="206" y="219"/>
                </a:cubicBezTo>
                <a:cubicBezTo>
                  <a:pt x="224" y="217"/>
                  <a:pt x="238" y="202"/>
                  <a:pt x="238" y="183"/>
                </a:cubicBezTo>
                <a:cubicBezTo>
                  <a:pt x="238" y="37"/>
                  <a:pt x="238" y="37"/>
                  <a:pt x="238" y="37"/>
                </a:cubicBezTo>
                <a:cubicBezTo>
                  <a:pt x="238" y="16"/>
                  <a:pt x="221" y="0"/>
                  <a:pt x="201" y="0"/>
                </a:cubicBezTo>
                <a:close/>
                <a:moveTo>
                  <a:pt x="184" y="168"/>
                </a:moveTo>
                <a:cubicBezTo>
                  <a:pt x="137" y="141"/>
                  <a:pt x="137" y="141"/>
                  <a:pt x="137" y="141"/>
                </a:cubicBezTo>
                <a:cubicBezTo>
                  <a:pt x="132" y="145"/>
                  <a:pt x="126" y="147"/>
                  <a:pt x="119" y="147"/>
                </a:cubicBezTo>
                <a:cubicBezTo>
                  <a:pt x="112" y="147"/>
                  <a:pt x="106" y="145"/>
                  <a:pt x="101" y="141"/>
                </a:cubicBezTo>
                <a:cubicBezTo>
                  <a:pt x="53" y="168"/>
                  <a:pt x="53" y="168"/>
                  <a:pt x="53" y="168"/>
                </a:cubicBezTo>
                <a:cubicBezTo>
                  <a:pt x="44" y="152"/>
                  <a:pt x="44" y="152"/>
                  <a:pt x="44" y="152"/>
                </a:cubicBezTo>
                <a:cubicBezTo>
                  <a:pt x="92" y="125"/>
                  <a:pt x="92" y="125"/>
                  <a:pt x="92" y="125"/>
                </a:cubicBezTo>
                <a:cubicBezTo>
                  <a:pt x="91" y="123"/>
                  <a:pt x="91" y="122"/>
                  <a:pt x="91" y="120"/>
                </a:cubicBezTo>
                <a:cubicBezTo>
                  <a:pt x="91" y="108"/>
                  <a:pt x="99" y="98"/>
                  <a:pt x="110" y="94"/>
                </a:cubicBezTo>
                <a:cubicBezTo>
                  <a:pt x="110" y="39"/>
                  <a:pt x="110" y="39"/>
                  <a:pt x="110" y="39"/>
                </a:cubicBezTo>
                <a:cubicBezTo>
                  <a:pt x="128" y="39"/>
                  <a:pt x="128" y="39"/>
                  <a:pt x="128" y="39"/>
                </a:cubicBezTo>
                <a:cubicBezTo>
                  <a:pt x="128" y="94"/>
                  <a:pt x="128" y="94"/>
                  <a:pt x="128" y="94"/>
                </a:cubicBezTo>
                <a:cubicBezTo>
                  <a:pt x="139" y="98"/>
                  <a:pt x="146" y="108"/>
                  <a:pt x="146" y="120"/>
                </a:cubicBezTo>
                <a:cubicBezTo>
                  <a:pt x="146" y="122"/>
                  <a:pt x="146" y="123"/>
                  <a:pt x="146" y="125"/>
                </a:cubicBezTo>
                <a:cubicBezTo>
                  <a:pt x="193" y="152"/>
                  <a:pt x="193" y="152"/>
                  <a:pt x="193" y="152"/>
                </a:cubicBezTo>
                <a:lnTo>
                  <a:pt x="184" y="168"/>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454" name="Freeform 16"/>
          <p:cNvSpPr>
            <a:spLocks noEditPoints="1"/>
          </p:cNvSpPr>
          <p:nvPr userDrawn="1"/>
        </p:nvSpPr>
        <p:spPr bwMode="auto">
          <a:xfrm>
            <a:off x="10494024" y="4075170"/>
            <a:ext cx="472515" cy="472515"/>
          </a:xfrm>
          <a:custGeom>
            <a:avLst/>
            <a:gdLst>
              <a:gd name="T0" fmla="*/ 119 w 238"/>
              <a:gd name="T1" fmla="*/ 0 h 238"/>
              <a:gd name="T2" fmla="*/ 0 w 238"/>
              <a:gd name="T3" fmla="*/ 119 h 238"/>
              <a:gd name="T4" fmla="*/ 119 w 238"/>
              <a:gd name="T5" fmla="*/ 238 h 238"/>
              <a:gd name="T6" fmla="*/ 238 w 238"/>
              <a:gd name="T7" fmla="*/ 119 h 238"/>
              <a:gd name="T8" fmla="*/ 119 w 238"/>
              <a:gd name="T9" fmla="*/ 0 h 238"/>
              <a:gd name="T10" fmla="*/ 119 w 238"/>
              <a:gd name="T11" fmla="*/ 220 h 238"/>
              <a:gd name="T12" fmla="*/ 19 w 238"/>
              <a:gd name="T13" fmla="*/ 119 h 238"/>
              <a:gd name="T14" fmla="*/ 119 w 238"/>
              <a:gd name="T15" fmla="*/ 18 h 238"/>
              <a:gd name="T16" fmla="*/ 220 w 238"/>
              <a:gd name="T17" fmla="*/ 119 h 238"/>
              <a:gd name="T18" fmla="*/ 119 w 238"/>
              <a:gd name="T19" fmla="*/ 220 h 238"/>
              <a:gd name="T20" fmla="*/ 119 w 238"/>
              <a:gd name="T21" fmla="*/ 37 h 238"/>
              <a:gd name="T22" fmla="*/ 37 w 238"/>
              <a:gd name="T23" fmla="*/ 119 h 238"/>
              <a:gd name="T24" fmla="*/ 119 w 238"/>
              <a:gd name="T25" fmla="*/ 201 h 238"/>
              <a:gd name="T26" fmla="*/ 202 w 238"/>
              <a:gd name="T27" fmla="*/ 119 h 238"/>
              <a:gd name="T28" fmla="*/ 119 w 238"/>
              <a:gd name="T29" fmla="*/ 37 h 238"/>
              <a:gd name="T30" fmla="*/ 63 w 238"/>
              <a:gd name="T31" fmla="*/ 137 h 238"/>
              <a:gd name="T32" fmla="*/ 60 w 238"/>
              <a:gd name="T33" fmla="*/ 134 h 238"/>
              <a:gd name="T34" fmla="*/ 60 w 238"/>
              <a:gd name="T35" fmla="*/ 104 h 238"/>
              <a:gd name="T36" fmla="*/ 63 w 238"/>
              <a:gd name="T37" fmla="*/ 101 h 238"/>
              <a:gd name="T38" fmla="*/ 176 w 238"/>
              <a:gd name="T39" fmla="*/ 101 h 238"/>
              <a:gd name="T40" fmla="*/ 179 w 238"/>
              <a:gd name="T41" fmla="*/ 104 h 238"/>
              <a:gd name="T42" fmla="*/ 179 w 238"/>
              <a:gd name="T43" fmla="*/ 134 h 238"/>
              <a:gd name="T44" fmla="*/ 176 w 238"/>
              <a:gd name="T45" fmla="*/ 137 h 238"/>
              <a:gd name="T46" fmla="*/ 63 w 238"/>
              <a:gd name="T47" fmla="*/ 137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8" h="238">
                <a:moveTo>
                  <a:pt x="119" y="0"/>
                </a:moveTo>
                <a:cubicBezTo>
                  <a:pt x="54" y="0"/>
                  <a:pt x="0" y="53"/>
                  <a:pt x="0" y="119"/>
                </a:cubicBezTo>
                <a:cubicBezTo>
                  <a:pt x="0" y="185"/>
                  <a:pt x="54" y="238"/>
                  <a:pt x="119" y="238"/>
                </a:cubicBezTo>
                <a:cubicBezTo>
                  <a:pt x="185" y="238"/>
                  <a:pt x="238" y="185"/>
                  <a:pt x="238" y="119"/>
                </a:cubicBezTo>
                <a:cubicBezTo>
                  <a:pt x="238" y="53"/>
                  <a:pt x="185" y="0"/>
                  <a:pt x="119" y="0"/>
                </a:cubicBezTo>
                <a:close/>
                <a:moveTo>
                  <a:pt x="119" y="220"/>
                </a:moveTo>
                <a:cubicBezTo>
                  <a:pt x="64" y="220"/>
                  <a:pt x="19" y="175"/>
                  <a:pt x="19" y="119"/>
                </a:cubicBezTo>
                <a:cubicBezTo>
                  <a:pt x="19" y="63"/>
                  <a:pt x="64" y="18"/>
                  <a:pt x="119" y="18"/>
                </a:cubicBezTo>
                <a:cubicBezTo>
                  <a:pt x="175" y="18"/>
                  <a:pt x="220" y="63"/>
                  <a:pt x="220" y="119"/>
                </a:cubicBezTo>
                <a:cubicBezTo>
                  <a:pt x="220" y="175"/>
                  <a:pt x="175" y="220"/>
                  <a:pt x="119" y="220"/>
                </a:cubicBezTo>
                <a:close/>
                <a:moveTo>
                  <a:pt x="119" y="37"/>
                </a:moveTo>
                <a:cubicBezTo>
                  <a:pt x="74" y="37"/>
                  <a:pt x="37" y="74"/>
                  <a:pt x="37" y="119"/>
                </a:cubicBezTo>
                <a:cubicBezTo>
                  <a:pt x="37" y="164"/>
                  <a:pt x="74" y="201"/>
                  <a:pt x="119" y="201"/>
                </a:cubicBezTo>
                <a:cubicBezTo>
                  <a:pt x="165" y="201"/>
                  <a:pt x="202" y="164"/>
                  <a:pt x="202" y="119"/>
                </a:cubicBezTo>
                <a:cubicBezTo>
                  <a:pt x="202" y="74"/>
                  <a:pt x="165" y="37"/>
                  <a:pt x="119" y="37"/>
                </a:cubicBezTo>
                <a:close/>
                <a:moveTo>
                  <a:pt x="63" y="137"/>
                </a:moveTo>
                <a:cubicBezTo>
                  <a:pt x="61" y="137"/>
                  <a:pt x="60" y="136"/>
                  <a:pt x="60" y="134"/>
                </a:cubicBezTo>
                <a:cubicBezTo>
                  <a:pt x="60" y="104"/>
                  <a:pt x="60" y="104"/>
                  <a:pt x="60" y="104"/>
                </a:cubicBezTo>
                <a:cubicBezTo>
                  <a:pt x="60" y="102"/>
                  <a:pt x="61" y="101"/>
                  <a:pt x="63" y="101"/>
                </a:cubicBezTo>
                <a:cubicBezTo>
                  <a:pt x="176" y="101"/>
                  <a:pt x="176" y="101"/>
                  <a:pt x="176" y="101"/>
                </a:cubicBezTo>
                <a:cubicBezTo>
                  <a:pt x="177" y="101"/>
                  <a:pt x="179" y="102"/>
                  <a:pt x="179" y="104"/>
                </a:cubicBezTo>
                <a:cubicBezTo>
                  <a:pt x="179" y="134"/>
                  <a:pt x="179" y="134"/>
                  <a:pt x="179" y="134"/>
                </a:cubicBezTo>
                <a:cubicBezTo>
                  <a:pt x="179" y="136"/>
                  <a:pt x="177" y="137"/>
                  <a:pt x="176" y="137"/>
                </a:cubicBezTo>
                <a:lnTo>
                  <a:pt x="63" y="137"/>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467" name="Freeform 39"/>
          <p:cNvSpPr>
            <a:spLocks noEditPoints="1"/>
          </p:cNvSpPr>
          <p:nvPr userDrawn="1"/>
        </p:nvSpPr>
        <p:spPr bwMode="auto">
          <a:xfrm>
            <a:off x="10472681" y="3428925"/>
            <a:ext cx="515201" cy="435524"/>
          </a:xfrm>
          <a:custGeom>
            <a:avLst/>
            <a:gdLst>
              <a:gd name="T0" fmla="*/ 247 w 444"/>
              <a:gd name="T1" fmla="*/ 15 h 375"/>
              <a:gd name="T2" fmla="*/ 439 w 444"/>
              <a:gd name="T3" fmla="*/ 331 h 375"/>
              <a:gd name="T4" fmla="*/ 444 w 444"/>
              <a:gd name="T5" fmla="*/ 347 h 375"/>
              <a:gd name="T6" fmla="*/ 416 w 444"/>
              <a:gd name="T7" fmla="*/ 375 h 375"/>
              <a:gd name="T8" fmla="*/ 416 w 444"/>
              <a:gd name="T9" fmla="*/ 375 h 375"/>
              <a:gd name="T10" fmla="*/ 28 w 444"/>
              <a:gd name="T11" fmla="*/ 375 h 375"/>
              <a:gd name="T12" fmla="*/ 28 w 444"/>
              <a:gd name="T13" fmla="*/ 375 h 375"/>
              <a:gd name="T14" fmla="*/ 0 w 444"/>
              <a:gd name="T15" fmla="*/ 347 h 375"/>
              <a:gd name="T16" fmla="*/ 5 w 444"/>
              <a:gd name="T17" fmla="*/ 331 h 375"/>
              <a:gd name="T18" fmla="*/ 197 w 444"/>
              <a:gd name="T19" fmla="*/ 15 h 375"/>
              <a:gd name="T20" fmla="*/ 222 w 444"/>
              <a:gd name="T21" fmla="*/ 0 h 375"/>
              <a:gd name="T22" fmla="*/ 247 w 444"/>
              <a:gd name="T23" fmla="*/ 15 h 375"/>
              <a:gd name="T24" fmla="*/ 222 w 444"/>
              <a:gd name="T25" fmla="*/ 97 h 375"/>
              <a:gd name="T26" fmla="*/ 194 w 444"/>
              <a:gd name="T27" fmla="*/ 125 h 375"/>
              <a:gd name="T28" fmla="*/ 194 w 444"/>
              <a:gd name="T29" fmla="*/ 222 h 375"/>
              <a:gd name="T30" fmla="*/ 222 w 444"/>
              <a:gd name="T31" fmla="*/ 250 h 375"/>
              <a:gd name="T32" fmla="*/ 250 w 444"/>
              <a:gd name="T33" fmla="*/ 222 h 375"/>
              <a:gd name="T34" fmla="*/ 250 w 444"/>
              <a:gd name="T35" fmla="*/ 125 h 375"/>
              <a:gd name="T36" fmla="*/ 222 w 444"/>
              <a:gd name="T37" fmla="*/ 97 h 375"/>
              <a:gd name="T38" fmla="*/ 222 w 444"/>
              <a:gd name="T39" fmla="*/ 277 h 375"/>
              <a:gd name="T40" fmla="*/ 194 w 444"/>
              <a:gd name="T41" fmla="*/ 305 h 375"/>
              <a:gd name="T42" fmla="*/ 222 w 444"/>
              <a:gd name="T43" fmla="*/ 333 h 375"/>
              <a:gd name="T44" fmla="*/ 250 w 444"/>
              <a:gd name="T45" fmla="*/ 305 h 375"/>
              <a:gd name="T46" fmla="*/ 222 w 444"/>
              <a:gd name="T47" fmla="*/ 277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44" h="375">
                <a:moveTo>
                  <a:pt x="247" y="15"/>
                </a:moveTo>
                <a:cubicBezTo>
                  <a:pt x="439" y="331"/>
                  <a:pt x="439" y="331"/>
                  <a:pt x="439" y="331"/>
                </a:cubicBezTo>
                <a:cubicBezTo>
                  <a:pt x="442" y="335"/>
                  <a:pt x="444" y="341"/>
                  <a:pt x="444" y="347"/>
                </a:cubicBezTo>
                <a:cubicBezTo>
                  <a:pt x="444" y="362"/>
                  <a:pt x="432" y="375"/>
                  <a:pt x="416" y="375"/>
                </a:cubicBezTo>
                <a:cubicBezTo>
                  <a:pt x="416" y="375"/>
                  <a:pt x="416" y="375"/>
                  <a:pt x="416" y="375"/>
                </a:cubicBezTo>
                <a:cubicBezTo>
                  <a:pt x="28" y="375"/>
                  <a:pt x="28" y="375"/>
                  <a:pt x="28" y="375"/>
                </a:cubicBezTo>
                <a:cubicBezTo>
                  <a:pt x="28" y="375"/>
                  <a:pt x="28" y="375"/>
                  <a:pt x="28" y="375"/>
                </a:cubicBezTo>
                <a:cubicBezTo>
                  <a:pt x="12" y="375"/>
                  <a:pt x="0" y="362"/>
                  <a:pt x="0" y="347"/>
                </a:cubicBezTo>
                <a:cubicBezTo>
                  <a:pt x="0" y="341"/>
                  <a:pt x="2" y="335"/>
                  <a:pt x="5" y="331"/>
                </a:cubicBezTo>
                <a:cubicBezTo>
                  <a:pt x="197" y="15"/>
                  <a:pt x="197" y="15"/>
                  <a:pt x="197" y="15"/>
                </a:cubicBezTo>
                <a:cubicBezTo>
                  <a:pt x="202" y="6"/>
                  <a:pt x="211" y="0"/>
                  <a:pt x="222" y="0"/>
                </a:cubicBezTo>
                <a:cubicBezTo>
                  <a:pt x="233" y="0"/>
                  <a:pt x="242" y="6"/>
                  <a:pt x="247" y="15"/>
                </a:cubicBezTo>
                <a:close/>
                <a:moveTo>
                  <a:pt x="222" y="97"/>
                </a:moveTo>
                <a:cubicBezTo>
                  <a:pt x="207" y="97"/>
                  <a:pt x="194" y="109"/>
                  <a:pt x="194" y="125"/>
                </a:cubicBezTo>
                <a:cubicBezTo>
                  <a:pt x="194" y="222"/>
                  <a:pt x="194" y="222"/>
                  <a:pt x="194" y="222"/>
                </a:cubicBezTo>
                <a:cubicBezTo>
                  <a:pt x="194" y="237"/>
                  <a:pt x="207" y="250"/>
                  <a:pt x="222" y="250"/>
                </a:cubicBezTo>
                <a:cubicBezTo>
                  <a:pt x="237" y="250"/>
                  <a:pt x="250" y="237"/>
                  <a:pt x="250" y="222"/>
                </a:cubicBezTo>
                <a:cubicBezTo>
                  <a:pt x="250" y="125"/>
                  <a:pt x="250" y="125"/>
                  <a:pt x="250" y="125"/>
                </a:cubicBezTo>
                <a:cubicBezTo>
                  <a:pt x="250" y="110"/>
                  <a:pt x="237" y="97"/>
                  <a:pt x="222" y="97"/>
                </a:cubicBezTo>
                <a:close/>
                <a:moveTo>
                  <a:pt x="222" y="277"/>
                </a:moveTo>
                <a:cubicBezTo>
                  <a:pt x="207" y="277"/>
                  <a:pt x="194" y="290"/>
                  <a:pt x="194" y="305"/>
                </a:cubicBezTo>
                <a:cubicBezTo>
                  <a:pt x="194" y="321"/>
                  <a:pt x="207" y="333"/>
                  <a:pt x="222" y="333"/>
                </a:cubicBezTo>
                <a:cubicBezTo>
                  <a:pt x="237" y="333"/>
                  <a:pt x="250" y="321"/>
                  <a:pt x="250" y="305"/>
                </a:cubicBezTo>
                <a:cubicBezTo>
                  <a:pt x="250" y="290"/>
                  <a:pt x="237" y="277"/>
                  <a:pt x="222" y="27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622" name="Freeform 19"/>
          <p:cNvSpPr>
            <a:spLocks noEditPoints="1"/>
          </p:cNvSpPr>
          <p:nvPr userDrawn="1"/>
        </p:nvSpPr>
        <p:spPr bwMode="auto">
          <a:xfrm>
            <a:off x="10552954" y="6703269"/>
            <a:ext cx="354655" cy="266510"/>
          </a:xfrm>
          <a:custGeom>
            <a:avLst/>
            <a:gdLst>
              <a:gd name="T0" fmla="*/ 39 w 422"/>
              <a:gd name="T1" fmla="*/ 0 h 317"/>
              <a:gd name="T2" fmla="*/ 382 w 422"/>
              <a:gd name="T3" fmla="*/ 0 h 317"/>
              <a:gd name="T4" fmla="*/ 422 w 422"/>
              <a:gd name="T5" fmla="*/ 40 h 317"/>
              <a:gd name="T6" fmla="*/ 422 w 422"/>
              <a:gd name="T7" fmla="*/ 66 h 317"/>
              <a:gd name="T8" fmla="*/ 422 w 422"/>
              <a:gd name="T9" fmla="*/ 132 h 317"/>
              <a:gd name="T10" fmla="*/ 422 w 422"/>
              <a:gd name="T11" fmla="*/ 277 h 317"/>
              <a:gd name="T12" fmla="*/ 382 w 422"/>
              <a:gd name="T13" fmla="*/ 317 h 317"/>
              <a:gd name="T14" fmla="*/ 39 w 422"/>
              <a:gd name="T15" fmla="*/ 317 h 317"/>
              <a:gd name="T16" fmla="*/ 0 w 422"/>
              <a:gd name="T17" fmla="*/ 277 h 317"/>
              <a:gd name="T18" fmla="*/ 0 w 422"/>
              <a:gd name="T19" fmla="*/ 132 h 317"/>
              <a:gd name="T20" fmla="*/ 0 w 422"/>
              <a:gd name="T21" fmla="*/ 66 h 317"/>
              <a:gd name="T22" fmla="*/ 0 w 422"/>
              <a:gd name="T23" fmla="*/ 40 h 317"/>
              <a:gd name="T24" fmla="*/ 39 w 422"/>
              <a:gd name="T25" fmla="*/ 0 h 317"/>
              <a:gd name="T26" fmla="*/ 382 w 422"/>
              <a:gd name="T27" fmla="*/ 66 h 317"/>
              <a:gd name="T28" fmla="*/ 39 w 422"/>
              <a:gd name="T29" fmla="*/ 66 h 317"/>
              <a:gd name="T30" fmla="*/ 39 w 422"/>
              <a:gd name="T31" fmla="*/ 132 h 317"/>
              <a:gd name="T32" fmla="*/ 382 w 422"/>
              <a:gd name="T33" fmla="*/ 132 h 317"/>
              <a:gd name="T34" fmla="*/ 382 w 422"/>
              <a:gd name="T35" fmla="*/ 66 h 317"/>
              <a:gd name="T36" fmla="*/ 53 w 422"/>
              <a:gd name="T37" fmla="*/ 224 h 317"/>
              <a:gd name="T38" fmla="*/ 39 w 422"/>
              <a:gd name="T39" fmla="*/ 238 h 317"/>
              <a:gd name="T40" fmla="*/ 53 w 422"/>
              <a:gd name="T41" fmla="*/ 251 h 317"/>
              <a:gd name="T42" fmla="*/ 211 w 422"/>
              <a:gd name="T43" fmla="*/ 251 h 317"/>
              <a:gd name="T44" fmla="*/ 224 w 422"/>
              <a:gd name="T45" fmla="*/ 238 h 317"/>
              <a:gd name="T46" fmla="*/ 211 w 422"/>
              <a:gd name="T47" fmla="*/ 224 h 317"/>
              <a:gd name="T48" fmla="*/ 53 w 422"/>
              <a:gd name="T49" fmla="*/ 224 h 317"/>
              <a:gd name="T50" fmla="*/ 277 w 422"/>
              <a:gd name="T51" fmla="*/ 224 h 317"/>
              <a:gd name="T52" fmla="*/ 264 w 422"/>
              <a:gd name="T53" fmla="*/ 238 h 317"/>
              <a:gd name="T54" fmla="*/ 277 w 422"/>
              <a:gd name="T55" fmla="*/ 251 h 317"/>
              <a:gd name="T56" fmla="*/ 369 w 422"/>
              <a:gd name="T57" fmla="*/ 251 h 317"/>
              <a:gd name="T58" fmla="*/ 382 w 422"/>
              <a:gd name="T59" fmla="*/ 238 h 317"/>
              <a:gd name="T60" fmla="*/ 369 w 422"/>
              <a:gd name="T61" fmla="*/ 224 h 317"/>
              <a:gd name="T62" fmla="*/ 277 w 422"/>
              <a:gd name="T63" fmla="*/ 224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22" h="317">
                <a:moveTo>
                  <a:pt x="39" y="0"/>
                </a:moveTo>
                <a:cubicBezTo>
                  <a:pt x="382" y="0"/>
                  <a:pt x="382" y="0"/>
                  <a:pt x="382" y="0"/>
                </a:cubicBezTo>
                <a:cubicBezTo>
                  <a:pt x="404" y="0"/>
                  <a:pt x="422" y="18"/>
                  <a:pt x="422" y="40"/>
                </a:cubicBezTo>
                <a:cubicBezTo>
                  <a:pt x="422" y="66"/>
                  <a:pt x="422" y="66"/>
                  <a:pt x="422" y="66"/>
                </a:cubicBezTo>
                <a:cubicBezTo>
                  <a:pt x="422" y="132"/>
                  <a:pt x="422" y="132"/>
                  <a:pt x="422" y="132"/>
                </a:cubicBezTo>
                <a:cubicBezTo>
                  <a:pt x="422" y="277"/>
                  <a:pt x="422" y="277"/>
                  <a:pt x="422" y="277"/>
                </a:cubicBezTo>
                <a:cubicBezTo>
                  <a:pt x="422" y="299"/>
                  <a:pt x="404" y="317"/>
                  <a:pt x="382" y="317"/>
                </a:cubicBezTo>
                <a:cubicBezTo>
                  <a:pt x="39" y="317"/>
                  <a:pt x="39" y="317"/>
                  <a:pt x="39" y="317"/>
                </a:cubicBezTo>
                <a:cubicBezTo>
                  <a:pt x="18" y="317"/>
                  <a:pt x="0" y="299"/>
                  <a:pt x="0" y="277"/>
                </a:cubicBezTo>
                <a:cubicBezTo>
                  <a:pt x="0" y="132"/>
                  <a:pt x="0" y="132"/>
                  <a:pt x="0" y="132"/>
                </a:cubicBezTo>
                <a:cubicBezTo>
                  <a:pt x="0" y="66"/>
                  <a:pt x="0" y="66"/>
                  <a:pt x="0" y="66"/>
                </a:cubicBezTo>
                <a:cubicBezTo>
                  <a:pt x="0" y="40"/>
                  <a:pt x="0" y="40"/>
                  <a:pt x="0" y="40"/>
                </a:cubicBezTo>
                <a:cubicBezTo>
                  <a:pt x="0" y="18"/>
                  <a:pt x="18" y="0"/>
                  <a:pt x="39" y="0"/>
                </a:cubicBezTo>
                <a:close/>
                <a:moveTo>
                  <a:pt x="382" y="66"/>
                </a:moveTo>
                <a:cubicBezTo>
                  <a:pt x="39" y="66"/>
                  <a:pt x="39" y="66"/>
                  <a:pt x="39" y="66"/>
                </a:cubicBezTo>
                <a:cubicBezTo>
                  <a:pt x="39" y="132"/>
                  <a:pt x="39" y="132"/>
                  <a:pt x="39" y="132"/>
                </a:cubicBezTo>
                <a:cubicBezTo>
                  <a:pt x="382" y="132"/>
                  <a:pt x="382" y="132"/>
                  <a:pt x="382" y="132"/>
                </a:cubicBezTo>
                <a:cubicBezTo>
                  <a:pt x="382" y="66"/>
                  <a:pt x="382" y="66"/>
                  <a:pt x="382" y="66"/>
                </a:cubicBezTo>
                <a:close/>
                <a:moveTo>
                  <a:pt x="53" y="224"/>
                </a:moveTo>
                <a:cubicBezTo>
                  <a:pt x="45" y="224"/>
                  <a:pt x="39" y="230"/>
                  <a:pt x="39" y="238"/>
                </a:cubicBezTo>
                <a:cubicBezTo>
                  <a:pt x="39" y="245"/>
                  <a:pt x="45" y="251"/>
                  <a:pt x="53" y="251"/>
                </a:cubicBezTo>
                <a:cubicBezTo>
                  <a:pt x="211" y="251"/>
                  <a:pt x="211" y="251"/>
                  <a:pt x="211" y="251"/>
                </a:cubicBezTo>
                <a:cubicBezTo>
                  <a:pt x="218" y="251"/>
                  <a:pt x="224" y="245"/>
                  <a:pt x="224" y="238"/>
                </a:cubicBezTo>
                <a:cubicBezTo>
                  <a:pt x="224" y="230"/>
                  <a:pt x="218" y="224"/>
                  <a:pt x="211" y="224"/>
                </a:cubicBezTo>
                <a:cubicBezTo>
                  <a:pt x="53" y="224"/>
                  <a:pt x="53" y="224"/>
                  <a:pt x="53" y="224"/>
                </a:cubicBezTo>
                <a:close/>
                <a:moveTo>
                  <a:pt x="277" y="224"/>
                </a:moveTo>
                <a:cubicBezTo>
                  <a:pt x="270" y="224"/>
                  <a:pt x="264" y="230"/>
                  <a:pt x="264" y="238"/>
                </a:cubicBezTo>
                <a:cubicBezTo>
                  <a:pt x="264" y="245"/>
                  <a:pt x="270" y="251"/>
                  <a:pt x="277" y="251"/>
                </a:cubicBezTo>
                <a:cubicBezTo>
                  <a:pt x="369" y="251"/>
                  <a:pt x="369" y="251"/>
                  <a:pt x="369" y="251"/>
                </a:cubicBezTo>
                <a:cubicBezTo>
                  <a:pt x="376" y="251"/>
                  <a:pt x="382" y="245"/>
                  <a:pt x="382" y="238"/>
                </a:cubicBezTo>
                <a:cubicBezTo>
                  <a:pt x="382" y="230"/>
                  <a:pt x="377" y="224"/>
                  <a:pt x="369" y="224"/>
                </a:cubicBezTo>
                <a:lnTo>
                  <a:pt x="277" y="224"/>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633" name="Freeform 22"/>
          <p:cNvSpPr>
            <a:spLocks noEditPoints="1"/>
          </p:cNvSpPr>
          <p:nvPr userDrawn="1"/>
        </p:nvSpPr>
        <p:spPr bwMode="auto">
          <a:xfrm>
            <a:off x="10499938" y="5950305"/>
            <a:ext cx="460686" cy="460686"/>
          </a:xfrm>
          <a:custGeom>
            <a:avLst/>
            <a:gdLst>
              <a:gd name="T0" fmla="*/ 215 w 262"/>
              <a:gd name="T1" fmla="*/ 47 h 262"/>
              <a:gd name="T2" fmla="*/ 47 w 262"/>
              <a:gd name="T3" fmla="*/ 47 h 262"/>
              <a:gd name="T4" fmla="*/ 47 w 262"/>
              <a:gd name="T5" fmla="*/ 215 h 262"/>
              <a:gd name="T6" fmla="*/ 215 w 262"/>
              <a:gd name="T7" fmla="*/ 215 h 262"/>
              <a:gd name="T8" fmla="*/ 215 w 262"/>
              <a:gd name="T9" fmla="*/ 47 h 262"/>
              <a:gd name="T10" fmla="*/ 198 w 262"/>
              <a:gd name="T11" fmla="*/ 148 h 262"/>
              <a:gd name="T12" fmla="*/ 200 w 262"/>
              <a:gd name="T13" fmla="*/ 131 h 262"/>
              <a:gd name="T14" fmla="*/ 195 w 262"/>
              <a:gd name="T15" fmla="*/ 106 h 262"/>
              <a:gd name="T16" fmla="*/ 219 w 262"/>
              <a:gd name="T17" fmla="*/ 82 h 262"/>
              <a:gd name="T18" fmla="*/ 223 w 262"/>
              <a:gd name="T19" fmla="*/ 173 h 262"/>
              <a:gd name="T20" fmla="*/ 198 w 262"/>
              <a:gd name="T21" fmla="*/ 148 h 262"/>
              <a:gd name="T22" fmla="*/ 81 w 262"/>
              <a:gd name="T23" fmla="*/ 131 h 262"/>
              <a:gd name="T24" fmla="*/ 131 w 262"/>
              <a:gd name="T25" fmla="*/ 81 h 262"/>
              <a:gd name="T26" fmla="*/ 181 w 262"/>
              <a:gd name="T27" fmla="*/ 131 h 262"/>
              <a:gd name="T28" fmla="*/ 131 w 262"/>
              <a:gd name="T29" fmla="*/ 181 h 262"/>
              <a:gd name="T30" fmla="*/ 81 w 262"/>
              <a:gd name="T31" fmla="*/ 131 h 262"/>
              <a:gd name="T32" fmla="*/ 180 w 262"/>
              <a:gd name="T33" fmla="*/ 43 h 262"/>
              <a:gd name="T34" fmla="*/ 156 w 262"/>
              <a:gd name="T35" fmla="*/ 67 h 262"/>
              <a:gd name="T36" fmla="*/ 131 w 262"/>
              <a:gd name="T37" fmla="*/ 62 h 262"/>
              <a:gd name="T38" fmla="*/ 114 w 262"/>
              <a:gd name="T39" fmla="*/ 64 h 262"/>
              <a:gd name="T40" fmla="*/ 89 w 262"/>
              <a:gd name="T41" fmla="*/ 39 h 262"/>
              <a:gd name="T42" fmla="*/ 131 w 262"/>
              <a:gd name="T43" fmla="*/ 30 h 262"/>
              <a:gd name="T44" fmla="*/ 180 w 262"/>
              <a:gd name="T45" fmla="*/ 43 h 262"/>
              <a:gd name="T46" fmla="*/ 47 w 262"/>
              <a:gd name="T47" fmla="*/ 75 h 262"/>
              <a:gd name="T48" fmla="*/ 71 w 262"/>
              <a:gd name="T49" fmla="*/ 99 h 262"/>
              <a:gd name="T50" fmla="*/ 62 w 262"/>
              <a:gd name="T51" fmla="*/ 131 h 262"/>
              <a:gd name="T52" fmla="*/ 67 w 262"/>
              <a:gd name="T53" fmla="*/ 156 h 262"/>
              <a:gd name="T54" fmla="*/ 43 w 262"/>
              <a:gd name="T55" fmla="*/ 180 h 262"/>
              <a:gd name="T56" fmla="*/ 47 w 262"/>
              <a:gd name="T57" fmla="*/ 75 h 262"/>
              <a:gd name="T58" fmla="*/ 82 w 262"/>
              <a:gd name="T59" fmla="*/ 219 h 262"/>
              <a:gd name="T60" fmla="*/ 106 w 262"/>
              <a:gd name="T61" fmla="*/ 195 h 262"/>
              <a:gd name="T62" fmla="*/ 131 w 262"/>
              <a:gd name="T63" fmla="*/ 200 h 262"/>
              <a:gd name="T64" fmla="*/ 164 w 262"/>
              <a:gd name="T65" fmla="*/ 192 h 262"/>
              <a:gd name="T66" fmla="*/ 187 w 262"/>
              <a:gd name="T67" fmla="*/ 215 h 262"/>
              <a:gd name="T68" fmla="*/ 131 w 262"/>
              <a:gd name="T69" fmla="*/ 232 h 262"/>
              <a:gd name="T70" fmla="*/ 82 w 262"/>
              <a:gd name="T71" fmla="*/ 219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62" h="262">
                <a:moveTo>
                  <a:pt x="215" y="47"/>
                </a:moveTo>
                <a:cubicBezTo>
                  <a:pt x="169" y="0"/>
                  <a:pt x="93" y="0"/>
                  <a:pt x="47" y="47"/>
                </a:cubicBezTo>
                <a:cubicBezTo>
                  <a:pt x="0" y="93"/>
                  <a:pt x="0" y="169"/>
                  <a:pt x="47" y="215"/>
                </a:cubicBezTo>
                <a:cubicBezTo>
                  <a:pt x="93" y="262"/>
                  <a:pt x="169" y="262"/>
                  <a:pt x="215" y="215"/>
                </a:cubicBezTo>
                <a:cubicBezTo>
                  <a:pt x="262" y="169"/>
                  <a:pt x="262" y="93"/>
                  <a:pt x="215" y="47"/>
                </a:cubicBezTo>
                <a:close/>
                <a:moveTo>
                  <a:pt x="198" y="148"/>
                </a:moveTo>
                <a:cubicBezTo>
                  <a:pt x="199" y="143"/>
                  <a:pt x="200" y="137"/>
                  <a:pt x="200" y="131"/>
                </a:cubicBezTo>
                <a:cubicBezTo>
                  <a:pt x="200" y="122"/>
                  <a:pt x="198" y="114"/>
                  <a:pt x="195" y="106"/>
                </a:cubicBezTo>
                <a:cubicBezTo>
                  <a:pt x="219" y="82"/>
                  <a:pt x="219" y="82"/>
                  <a:pt x="219" y="82"/>
                </a:cubicBezTo>
                <a:cubicBezTo>
                  <a:pt x="235" y="110"/>
                  <a:pt x="236" y="144"/>
                  <a:pt x="223" y="173"/>
                </a:cubicBezTo>
                <a:lnTo>
                  <a:pt x="198" y="148"/>
                </a:lnTo>
                <a:close/>
                <a:moveTo>
                  <a:pt x="81" y="131"/>
                </a:moveTo>
                <a:cubicBezTo>
                  <a:pt x="81" y="103"/>
                  <a:pt x="103" y="81"/>
                  <a:pt x="131" y="81"/>
                </a:cubicBezTo>
                <a:cubicBezTo>
                  <a:pt x="159" y="81"/>
                  <a:pt x="181" y="103"/>
                  <a:pt x="181" y="131"/>
                </a:cubicBezTo>
                <a:cubicBezTo>
                  <a:pt x="181" y="159"/>
                  <a:pt x="159" y="181"/>
                  <a:pt x="131" y="181"/>
                </a:cubicBezTo>
                <a:cubicBezTo>
                  <a:pt x="103" y="181"/>
                  <a:pt x="81" y="159"/>
                  <a:pt x="81" y="131"/>
                </a:cubicBezTo>
                <a:close/>
                <a:moveTo>
                  <a:pt x="180" y="43"/>
                </a:moveTo>
                <a:cubicBezTo>
                  <a:pt x="156" y="67"/>
                  <a:pt x="156" y="67"/>
                  <a:pt x="156" y="67"/>
                </a:cubicBezTo>
                <a:cubicBezTo>
                  <a:pt x="148" y="64"/>
                  <a:pt x="140" y="62"/>
                  <a:pt x="131" y="62"/>
                </a:cubicBezTo>
                <a:cubicBezTo>
                  <a:pt x="125" y="62"/>
                  <a:pt x="120" y="63"/>
                  <a:pt x="114" y="64"/>
                </a:cubicBezTo>
                <a:cubicBezTo>
                  <a:pt x="89" y="39"/>
                  <a:pt x="89" y="39"/>
                  <a:pt x="89" y="39"/>
                </a:cubicBezTo>
                <a:cubicBezTo>
                  <a:pt x="102" y="33"/>
                  <a:pt x="116" y="30"/>
                  <a:pt x="131" y="30"/>
                </a:cubicBezTo>
                <a:cubicBezTo>
                  <a:pt x="149" y="30"/>
                  <a:pt x="165" y="35"/>
                  <a:pt x="180" y="43"/>
                </a:cubicBezTo>
                <a:close/>
                <a:moveTo>
                  <a:pt x="47" y="75"/>
                </a:moveTo>
                <a:cubicBezTo>
                  <a:pt x="71" y="99"/>
                  <a:pt x="71" y="99"/>
                  <a:pt x="71" y="99"/>
                </a:cubicBezTo>
                <a:cubicBezTo>
                  <a:pt x="65" y="108"/>
                  <a:pt x="62" y="119"/>
                  <a:pt x="62" y="131"/>
                </a:cubicBezTo>
                <a:cubicBezTo>
                  <a:pt x="62" y="140"/>
                  <a:pt x="64" y="148"/>
                  <a:pt x="67" y="156"/>
                </a:cubicBezTo>
                <a:cubicBezTo>
                  <a:pt x="43" y="180"/>
                  <a:pt x="43" y="180"/>
                  <a:pt x="43" y="180"/>
                </a:cubicBezTo>
                <a:cubicBezTo>
                  <a:pt x="25" y="147"/>
                  <a:pt x="26" y="107"/>
                  <a:pt x="47" y="75"/>
                </a:cubicBezTo>
                <a:close/>
                <a:moveTo>
                  <a:pt x="82" y="219"/>
                </a:moveTo>
                <a:cubicBezTo>
                  <a:pt x="106" y="195"/>
                  <a:pt x="106" y="195"/>
                  <a:pt x="106" y="195"/>
                </a:cubicBezTo>
                <a:cubicBezTo>
                  <a:pt x="114" y="198"/>
                  <a:pt x="122" y="200"/>
                  <a:pt x="131" y="200"/>
                </a:cubicBezTo>
                <a:cubicBezTo>
                  <a:pt x="143" y="200"/>
                  <a:pt x="154" y="197"/>
                  <a:pt x="164" y="192"/>
                </a:cubicBezTo>
                <a:cubicBezTo>
                  <a:pt x="187" y="215"/>
                  <a:pt x="187" y="215"/>
                  <a:pt x="187" y="215"/>
                </a:cubicBezTo>
                <a:cubicBezTo>
                  <a:pt x="171" y="226"/>
                  <a:pt x="151" y="232"/>
                  <a:pt x="131" y="232"/>
                </a:cubicBezTo>
                <a:cubicBezTo>
                  <a:pt x="114" y="232"/>
                  <a:pt x="97" y="227"/>
                  <a:pt x="82" y="219"/>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634" name="Freeform 6"/>
          <p:cNvSpPr>
            <a:spLocks noEditPoints="1"/>
          </p:cNvSpPr>
          <p:nvPr userDrawn="1"/>
        </p:nvSpPr>
        <p:spPr bwMode="auto">
          <a:xfrm>
            <a:off x="10546083" y="5330520"/>
            <a:ext cx="368396" cy="420959"/>
          </a:xfrm>
          <a:custGeom>
            <a:avLst/>
            <a:gdLst>
              <a:gd name="T0" fmla="*/ 196 w 393"/>
              <a:gd name="T1" fmla="*/ 155 h 449"/>
              <a:gd name="T2" fmla="*/ 175 w 393"/>
              <a:gd name="T3" fmla="*/ 155 h 449"/>
              <a:gd name="T4" fmla="*/ 140 w 393"/>
              <a:gd name="T5" fmla="*/ 155 h 449"/>
              <a:gd name="T6" fmla="*/ 86 w 393"/>
              <a:gd name="T7" fmla="*/ 132 h 449"/>
              <a:gd name="T8" fmla="*/ 63 w 393"/>
              <a:gd name="T9" fmla="*/ 77 h 449"/>
              <a:gd name="T10" fmla="*/ 86 w 393"/>
              <a:gd name="T11" fmla="*/ 23 h 449"/>
              <a:gd name="T12" fmla="*/ 140 w 393"/>
              <a:gd name="T13" fmla="*/ 0 h 449"/>
              <a:gd name="T14" fmla="*/ 195 w 393"/>
              <a:gd name="T15" fmla="*/ 23 h 449"/>
              <a:gd name="T16" fmla="*/ 196 w 393"/>
              <a:gd name="T17" fmla="*/ 25 h 449"/>
              <a:gd name="T18" fmla="*/ 198 w 393"/>
              <a:gd name="T19" fmla="*/ 23 h 449"/>
              <a:gd name="T20" fmla="*/ 252 w 393"/>
              <a:gd name="T21" fmla="*/ 0 h 449"/>
              <a:gd name="T22" fmla="*/ 307 w 393"/>
              <a:gd name="T23" fmla="*/ 23 h 449"/>
              <a:gd name="T24" fmla="*/ 329 w 393"/>
              <a:gd name="T25" fmla="*/ 77 h 449"/>
              <a:gd name="T26" fmla="*/ 307 w 393"/>
              <a:gd name="T27" fmla="*/ 132 h 449"/>
              <a:gd name="T28" fmla="*/ 252 w 393"/>
              <a:gd name="T29" fmla="*/ 155 h 449"/>
              <a:gd name="T30" fmla="*/ 217 w 393"/>
              <a:gd name="T31" fmla="*/ 155 h 449"/>
              <a:gd name="T32" fmla="*/ 196 w 393"/>
              <a:gd name="T33" fmla="*/ 155 h 449"/>
              <a:gd name="T34" fmla="*/ 42 w 393"/>
              <a:gd name="T35" fmla="*/ 183 h 449"/>
              <a:gd name="T36" fmla="*/ 182 w 393"/>
              <a:gd name="T37" fmla="*/ 183 h 449"/>
              <a:gd name="T38" fmla="*/ 182 w 393"/>
              <a:gd name="T39" fmla="*/ 302 h 449"/>
              <a:gd name="T40" fmla="*/ 0 w 393"/>
              <a:gd name="T41" fmla="*/ 302 h 449"/>
              <a:gd name="T42" fmla="*/ 0 w 393"/>
              <a:gd name="T43" fmla="*/ 225 h 449"/>
              <a:gd name="T44" fmla="*/ 42 w 393"/>
              <a:gd name="T45" fmla="*/ 183 h 449"/>
              <a:gd name="T46" fmla="*/ 210 w 393"/>
              <a:gd name="T47" fmla="*/ 183 h 449"/>
              <a:gd name="T48" fmla="*/ 350 w 393"/>
              <a:gd name="T49" fmla="*/ 183 h 449"/>
              <a:gd name="T50" fmla="*/ 393 w 393"/>
              <a:gd name="T51" fmla="*/ 225 h 449"/>
              <a:gd name="T52" fmla="*/ 393 w 393"/>
              <a:gd name="T53" fmla="*/ 302 h 449"/>
              <a:gd name="T54" fmla="*/ 210 w 393"/>
              <a:gd name="T55" fmla="*/ 302 h 449"/>
              <a:gd name="T56" fmla="*/ 210 w 393"/>
              <a:gd name="T57" fmla="*/ 183 h 449"/>
              <a:gd name="T58" fmla="*/ 393 w 393"/>
              <a:gd name="T59" fmla="*/ 330 h 449"/>
              <a:gd name="T60" fmla="*/ 393 w 393"/>
              <a:gd name="T61" fmla="*/ 407 h 449"/>
              <a:gd name="T62" fmla="*/ 350 w 393"/>
              <a:gd name="T63" fmla="*/ 449 h 449"/>
              <a:gd name="T64" fmla="*/ 210 w 393"/>
              <a:gd name="T65" fmla="*/ 449 h 449"/>
              <a:gd name="T66" fmla="*/ 210 w 393"/>
              <a:gd name="T67" fmla="*/ 330 h 449"/>
              <a:gd name="T68" fmla="*/ 393 w 393"/>
              <a:gd name="T69" fmla="*/ 330 h 449"/>
              <a:gd name="T70" fmla="*/ 182 w 393"/>
              <a:gd name="T71" fmla="*/ 449 h 449"/>
              <a:gd name="T72" fmla="*/ 42 w 393"/>
              <a:gd name="T73" fmla="*/ 449 h 449"/>
              <a:gd name="T74" fmla="*/ 0 w 393"/>
              <a:gd name="T75" fmla="*/ 407 h 449"/>
              <a:gd name="T76" fmla="*/ 0 w 393"/>
              <a:gd name="T77" fmla="*/ 330 h 449"/>
              <a:gd name="T78" fmla="*/ 182 w 393"/>
              <a:gd name="T79" fmla="*/ 330 h 449"/>
              <a:gd name="T80" fmla="*/ 182 w 393"/>
              <a:gd name="T81" fmla="*/ 449 h 449"/>
              <a:gd name="T82" fmla="*/ 217 w 393"/>
              <a:gd name="T83" fmla="*/ 77 h 449"/>
              <a:gd name="T84" fmla="*/ 217 w 393"/>
              <a:gd name="T85" fmla="*/ 113 h 449"/>
              <a:gd name="T86" fmla="*/ 252 w 393"/>
              <a:gd name="T87" fmla="*/ 113 h 449"/>
              <a:gd name="T88" fmla="*/ 277 w 393"/>
              <a:gd name="T89" fmla="*/ 102 h 449"/>
              <a:gd name="T90" fmla="*/ 287 w 393"/>
              <a:gd name="T91" fmla="*/ 77 h 449"/>
              <a:gd name="T92" fmla="*/ 277 w 393"/>
              <a:gd name="T93" fmla="*/ 53 h 449"/>
              <a:gd name="T94" fmla="*/ 252 w 393"/>
              <a:gd name="T95" fmla="*/ 42 h 449"/>
              <a:gd name="T96" fmla="*/ 228 w 393"/>
              <a:gd name="T97" fmla="*/ 53 h 449"/>
              <a:gd name="T98" fmla="*/ 217 w 393"/>
              <a:gd name="T99" fmla="*/ 77 h 449"/>
              <a:gd name="T100" fmla="*/ 140 w 393"/>
              <a:gd name="T101" fmla="*/ 113 h 449"/>
              <a:gd name="T102" fmla="*/ 175 w 393"/>
              <a:gd name="T103" fmla="*/ 113 h 449"/>
              <a:gd name="T104" fmla="*/ 175 w 393"/>
              <a:gd name="T105" fmla="*/ 77 h 449"/>
              <a:gd name="T106" fmla="*/ 165 w 393"/>
              <a:gd name="T107" fmla="*/ 53 h 449"/>
              <a:gd name="T108" fmla="*/ 140 w 393"/>
              <a:gd name="T109" fmla="*/ 42 h 449"/>
              <a:gd name="T110" fmla="*/ 115 w 393"/>
              <a:gd name="T111" fmla="*/ 53 h 449"/>
              <a:gd name="T112" fmla="*/ 105 w 393"/>
              <a:gd name="T113" fmla="*/ 77 h 449"/>
              <a:gd name="T114" fmla="*/ 115 w 393"/>
              <a:gd name="T115" fmla="*/ 102 h 449"/>
              <a:gd name="T116" fmla="*/ 140 w 393"/>
              <a:gd name="T117" fmla="*/ 113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93" h="449">
                <a:moveTo>
                  <a:pt x="196" y="155"/>
                </a:moveTo>
                <a:cubicBezTo>
                  <a:pt x="175" y="155"/>
                  <a:pt x="175" y="155"/>
                  <a:pt x="175" y="155"/>
                </a:cubicBezTo>
                <a:cubicBezTo>
                  <a:pt x="140" y="155"/>
                  <a:pt x="140" y="155"/>
                  <a:pt x="140" y="155"/>
                </a:cubicBezTo>
                <a:cubicBezTo>
                  <a:pt x="119" y="155"/>
                  <a:pt x="100" y="146"/>
                  <a:pt x="86" y="132"/>
                </a:cubicBezTo>
                <a:cubicBezTo>
                  <a:pt x="72" y="118"/>
                  <a:pt x="63" y="99"/>
                  <a:pt x="63" y="77"/>
                </a:cubicBezTo>
                <a:cubicBezTo>
                  <a:pt x="63" y="56"/>
                  <a:pt x="72" y="37"/>
                  <a:pt x="86" y="23"/>
                </a:cubicBezTo>
                <a:cubicBezTo>
                  <a:pt x="100" y="9"/>
                  <a:pt x="119" y="0"/>
                  <a:pt x="140" y="0"/>
                </a:cubicBezTo>
                <a:cubicBezTo>
                  <a:pt x="161" y="0"/>
                  <a:pt x="181" y="9"/>
                  <a:pt x="195" y="23"/>
                </a:cubicBezTo>
                <a:cubicBezTo>
                  <a:pt x="195" y="24"/>
                  <a:pt x="196" y="24"/>
                  <a:pt x="196" y="25"/>
                </a:cubicBezTo>
                <a:cubicBezTo>
                  <a:pt x="197" y="24"/>
                  <a:pt x="197" y="24"/>
                  <a:pt x="198" y="23"/>
                </a:cubicBezTo>
                <a:cubicBezTo>
                  <a:pt x="212" y="9"/>
                  <a:pt x="231" y="0"/>
                  <a:pt x="252" y="0"/>
                </a:cubicBezTo>
                <a:cubicBezTo>
                  <a:pt x="274" y="0"/>
                  <a:pt x="293" y="9"/>
                  <a:pt x="307" y="23"/>
                </a:cubicBezTo>
                <a:cubicBezTo>
                  <a:pt x="321" y="37"/>
                  <a:pt x="329" y="56"/>
                  <a:pt x="329" y="77"/>
                </a:cubicBezTo>
                <a:cubicBezTo>
                  <a:pt x="329" y="99"/>
                  <a:pt x="321" y="118"/>
                  <a:pt x="307" y="132"/>
                </a:cubicBezTo>
                <a:cubicBezTo>
                  <a:pt x="293" y="146"/>
                  <a:pt x="274" y="155"/>
                  <a:pt x="252" y="155"/>
                </a:cubicBezTo>
                <a:cubicBezTo>
                  <a:pt x="217" y="155"/>
                  <a:pt x="217" y="155"/>
                  <a:pt x="217" y="155"/>
                </a:cubicBezTo>
                <a:cubicBezTo>
                  <a:pt x="196" y="155"/>
                  <a:pt x="196" y="155"/>
                  <a:pt x="196" y="155"/>
                </a:cubicBezTo>
                <a:close/>
                <a:moveTo>
                  <a:pt x="42" y="183"/>
                </a:moveTo>
                <a:cubicBezTo>
                  <a:pt x="182" y="183"/>
                  <a:pt x="182" y="183"/>
                  <a:pt x="182" y="183"/>
                </a:cubicBezTo>
                <a:cubicBezTo>
                  <a:pt x="182" y="302"/>
                  <a:pt x="182" y="302"/>
                  <a:pt x="182" y="302"/>
                </a:cubicBezTo>
                <a:cubicBezTo>
                  <a:pt x="0" y="302"/>
                  <a:pt x="0" y="302"/>
                  <a:pt x="0" y="302"/>
                </a:cubicBezTo>
                <a:cubicBezTo>
                  <a:pt x="0" y="225"/>
                  <a:pt x="0" y="225"/>
                  <a:pt x="0" y="225"/>
                </a:cubicBezTo>
                <a:cubicBezTo>
                  <a:pt x="0" y="202"/>
                  <a:pt x="19" y="183"/>
                  <a:pt x="42" y="183"/>
                </a:cubicBezTo>
                <a:close/>
                <a:moveTo>
                  <a:pt x="210" y="183"/>
                </a:moveTo>
                <a:cubicBezTo>
                  <a:pt x="350" y="183"/>
                  <a:pt x="350" y="183"/>
                  <a:pt x="350" y="183"/>
                </a:cubicBezTo>
                <a:cubicBezTo>
                  <a:pt x="374" y="183"/>
                  <a:pt x="393" y="202"/>
                  <a:pt x="393" y="225"/>
                </a:cubicBezTo>
                <a:cubicBezTo>
                  <a:pt x="393" y="302"/>
                  <a:pt x="393" y="302"/>
                  <a:pt x="393" y="302"/>
                </a:cubicBezTo>
                <a:cubicBezTo>
                  <a:pt x="210" y="302"/>
                  <a:pt x="210" y="302"/>
                  <a:pt x="210" y="302"/>
                </a:cubicBezTo>
                <a:cubicBezTo>
                  <a:pt x="210" y="183"/>
                  <a:pt x="210" y="183"/>
                  <a:pt x="210" y="183"/>
                </a:cubicBezTo>
                <a:close/>
                <a:moveTo>
                  <a:pt x="393" y="330"/>
                </a:moveTo>
                <a:cubicBezTo>
                  <a:pt x="393" y="407"/>
                  <a:pt x="393" y="407"/>
                  <a:pt x="393" y="407"/>
                </a:cubicBezTo>
                <a:cubicBezTo>
                  <a:pt x="393" y="430"/>
                  <a:pt x="374" y="449"/>
                  <a:pt x="350" y="449"/>
                </a:cubicBezTo>
                <a:cubicBezTo>
                  <a:pt x="210" y="449"/>
                  <a:pt x="210" y="449"/>
                  <a:pt x="210" y="449"/>
                </a:cubicBezTo>
                <a:cubicBezTo>
                  <a:pt x="210" y="330"/>
                  <a:pt x="210" y="330"/>
                  <a:pt x="210" y="330"/>
                </a:cubicBezTo>
                <a:cubicBezTo>
                  <a:pt x="393" y="330"/>
                  <a:pt x="393" y="330"/>
                  <a:pt x="393" y="330"/>
                </a:cubicBezTo>
                <a:close/>
                <a:moveTo>
                  <a:pt x="182" y="449"/>
                </a:moveTo>
                <a:cubicBezTo>
                  <a:pt x="42" y="449"/>
                  <a:pt x="42" y="449"/>
                  <a:pt x="42" y="449"/>
                </a:cubicBezTo>
                <a:cubicBezTo>
                  <a:pt x="19" y="449"/>
                  <a:pt x="0" y="430"/>
                  <a:pt x="0" y="407"/>
                </a:cubicBezTo>
                <a:cubicBezTo>
                  <a:pt x="0" y="330"/>
                  <a:pt x="0" y="330"/>
                  <a:pt x="0" y="330"/>
                </a:cubicBezTo>
                <a:cubicBezTo>
                  <a:pt x="182" y="330"/>
                  <a:pt x="182" y="330"/>
                  <a:pt x="182" y="330"/>
                </a:cubicBezTo>
                <a:cubicBezTo>
                  <a:pt x="182" y="449"/>
                  <a:pt x="182" y="449"/>
                  <a:pt x="182" y="449"/>
                </a:cubicBezTo>
                <a:close/>
                <a:moveTo>
                  <a:pt x="217" y="77"/>
                </a:moveTo>
                <a:cubicBezTo>
                  <a:pt x="217" y="113"/>
                  <a:pt x="217" y="113"/>
                  <a:pt x="217" y="113"/>
                </a:cubicBezTo>
                <a:cubicBezTo>
                  <a:pt x="252" y="113"/>
                  <a:pt x="252" y="113"/>
                  <a:pt x="252" y="113"/>
                </a:cubicBezTo>
                <a:cubicBezTo>
                  <a:pt x="262" y="113"/>
                  <a:pt x="271" y="109"/>
                  <a:pt x="277" y="102"/>
                </a:cubicBezTo>
                <a:cubicBezTo>
                  <a:pt x="284" y="96"/>
                  <a:pt x="287" y="87"/>
                  <a:pt x="287" y="77"/>
                </a:cubicBezTo>
                <a:cubicBezTo>
                  <a:pt x="287" y="68"/>
                  <a:pt x="284" y="59"/>
                  <a:pt x="277" y="53"/>
                </a:cubicBezTo>
                <a:cubicBezTo>
                  <a:pt x="271" y="46"/>
                  <a:pt x="262" y="42"/>
                  <a:pt x="252" y="42"/>
                </a:cubicBezTo>
                <a:cubicBezTo>
                  <a:pt x="243" y="42"/>
                  <a:pt x="234" y="46"/>
                  <a:pt x="228" y="53"/>
                </a:cubicBezTo>
                <a:cubicBezTo>
                  <a:pt x="221" y="59"/>
                  <a:pt x="217" y="68"/>
                  <a:pt x="217" y="77"/>
                </a:cubicBezTo>
                <a:close/>
                <a:moveTo>
                  <a:pt x="140" y="113"/>
                </a:moveTo>
                <a:cubicBezTo>
                  <a:pt x="175" y="113"/>
                  <a:pt x="175" y="113"/>
                  <a:pt x="175" y="113"/>
                </a:cubicBezTo>
                <a:cubicBezTo>
                  <a:pt x="175" y="77"/>
                  <a:pt x="175" y="77"/>
                  <a:pt x="175" y="77"/>
                </a:cubicBezTo>
                <a:cubicBezTo>
                  <a:pt x="175" y="68"/>
                  <a:pt x="171" y="59"/>
                  <a:pt x="165" y="53"/>
                </a:cubicBezTo>
                <a:cubicBezTo>
                  <a:pt x="159" y="46"/>
                  <a:pt x="150" y="42"/>
                  <a:pt x="140" y="42"/>
                </a:cubicBezTo>
                <a:cubicBezTo>
                  <a:pt x="131" y="42"/>
                  <a:pt x="122" y="46"/>
                  <a:pt x="115" y="53"/>
                </a:cubicBezTo>
                <a:cubicBezTo>
                  <a:pt x="109" y="59"/>
                  <a:pt x="105" y="68"/>
                  <a:pt x="105" y="77"/>
                </a:cubicBezTo>
                <a:cubicBezTo>
                  <a:pt x="105" y="87"/>
                  <a:pt x="109" y="96"/>
                  <a:pt x="115" y="102"/>
                </a:cubicBezTo>
                <a:cubicBezTo>
                  <a:pt x="122" y="109"/>
                  <a:pt x="131" y="113"/>
                  <a:pt x="140" y="113"/>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636" name="Freeform 5"/>
          <p:cNvSpPr>
            <a:spLocks noEditPoints="1"/>
          </p:cNvSpPr>
          <p:nvPr userDrawn="1"/>
        </p:nvSpPr>
        <p:spPr bwMode="auto">
          <a:xfrm>
            <a:off x="10512453" y="7217914"/>
            <a:ext cx="435656" cy="436490"/>
          </a:xfrm>
          <a:custGeom>
            <a:avLst/>
            <a:gdLst>
              <a:gd name="T0" fmla="*/ 276 w 348"/>
              <a:gd name="T1" fmla="*/ 124 h 348"/>
              <a:gd name="T2" fmla="*/ 277 w 348"/>
              <a:gd name="T3" fmla="*/ 129 h 348"/>
              <a:gd name="T4" fmla="*/ 267 w 348"/>
              <a:gd name="T5" fmla="*/ 163 h 348"/>
              <a:gd name="T6" fmla="*/ 261 w 348"/>
              <a:gd name="T7" fmla="*/ 167 h 348"/>
              <a:gd name="T8" fmla="*/ 256 w 348"/>
              <a:gd name="T9" fmla="*/ 158 h 348"/>
              <a:gd name="T10" fmla="*/ 260 w 348"/>
              <a:gd name="T11" fmla="*/ 151 h 348"/>
              <a:gd name="T12" fmla="*/ 265 w 348"/>
              <a:gd name="T13" fmla="*/ 121 h 348"/>
              <a:gd name="T14" fmla="*/ 265 w 348"/>
              <a:gd name="T15" fmla="*/ 120 h 348"/>
              <a:gd name="T16" fmla="*/ 264 w 348"/>
              <a:gd name="T17" fmla="*/ 112 h 348"/>
              <a:gd name="T18" fmla="*/ 161 w 348"/>
              <a:gd name="T19" fmla="*/ 66 h 348"/>
              <a:gd name="T20" fmla="*/ 153 w 348"/>
              <a:gd name="T21" fmla="*/ 106 h 348"/>
              <a:gd name="T22" fmla="*/ 147 w 348"/>
              <a:gd name="T23" fmla="*/ 118 h 348"/>
              <a:gd name="T24" fmla="*/ 142 w 348"/>
              <a:gd name="T25" fmla="*/ 120 h 348"/>
              <a:gd name="T26" fmla="*/ 136 w 348"/>
              <a:gd name="T27" fmla="*/ 113 h 348"/>
              <a:gd name="T28" fmla="*/ 136 w 348"/>
              <a:gd name="T29" fmla="*/ 113 h 348"/>
              <a:gd name="T30" fmla="*/ 142 w 348"/>
              <a:gd name="T31" fmla="*/ 101 h 348"/>
              <a:gd name="T32" fmla="*/ 150 w 348"/>
              <a:gd name="T33" fmla="*/ 63 h 348"/>
              <a:gd name="T34" fmla="*/ 150 w 348"/>
              <a:gd name="T35" fmla="*/ 62 h 348"/>
              <a:gd name="T36" fmla="*/ 141 w 348"/>
              <a:gd name="T37" fmla="*/ 42 h 348"/>
              <a:gd name="T38" fmla="*/ 12 w 348"/>
              <a:gd name="T39" fmla="*/ 46 h 348"/>
              <a:gd name="T40" fmla="*/ 98 w 348"/>
              <a:gd name="T41" fmla="*/ 142 h 348"/>
              <a:gd name="T42" fmla="*/ 172 w 348"/>
              <a:gd name="T43" fmla="*/ 157 h 348"/>
              <a:gd name="T44" fmla="*/ 170 w 348"/>
              <a:gd name="T45" fmla="*/ 199 h 348"/>
              <a:gd name="T46" fmla="*/ 64 w 348"/>
              <a:gd name="T47" fmla="*/ 333 h 348"/>
              <a:gd name="T48" fmla="*/ 99 w 348"/>
              <a:gd name="T49" fmla="*/ 348 h 348"/>
              <a:gd name="T50" fmla="*/ 170 w 348"/>
              <a:gd name="T51" fmla="*/ 236 h 348"/>
              <a:gd name="T52" fmla="*/ 162 w 348"/>
              <a:gd name="T53" fmla="*/ 333 h 348"/>
              <a:gd name="T54" fmla="*/ 197 w 348"/>
              <a:gd name="T55" fmla="*/ 348 h 348"/>
              <a:gd name="T56" fmla="*/ 190 w 348"/>
              <a:gd name="T57" fmla="*/ 333 h 348"/>
              <a:gd name="T58" fmla="*/ 261 w 348"/>
              <a:gd name="T59" fmla="*/ 333 h 348"/>
              <a:gd name="T60" fmla="*/ 261 w 348"/>
              <a:gd name="T61" fmla="*/ 348 h 348"/>
              <a:gd name="T62" fmla="*/ 296 w 348"/>
              <a:gd name="T63" fmla="*/ 333 h 348"/>
              <a:gd name="T64" fmla="*/ 190 w 348"/>
              <a:gd name="T65" fmla="*/ 199 h 348"/>
              <a:gd name="T66" fmla="*/ 188 w 348"/>
              <a:gd name="T67" fmla="*/ 164 h 348"/>
              <a:gd name="T68" fmla="*/ 240 w 348"/>
              <a:gd name="T69" fmla="*/ 177 h 348"/>
              <a:gd name="T70" fmla="*/ 341 w 348"/>
              <a:gd name="T71" fmla="*/ 186 h 348"/>
              <a:gd name="T72" fmla="*/ 51 w 348"/>
              <a:gd name="T73" fmla="*/ 63 h 348"/>
              <a:gd name="T74" fmla="*/ 19 w 348"/>
              <a:gd name="T75" fmla="*/ 49 h 348"/>
              <a:gd name="T76" fmla="*/ 51 w 348"/>
              <a:gd name="T77" fmla="*/ 63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48" h="348">
                <a:moveTo>
                  <a:pt x="340" y="151"/>
                </a:moveTo>
                <a:cubicBezTo>
                  <a:pt x="276" y="124"/>
                  <a:pt x="276" y="124"/>
                  <a:pt x="276" y="124"/>
                </a:cubicBezTo>
                <a:cubicBezTo>
                  <a:pt x="276" y="124"/>
                  <a:pt x="276" y="124"/>
                  <a:pt x="276" y="124"/>
                </a:cubicBezTo>
                <a:cubicBezTo>
                  <a:pt x="277" y="126"/>
                  <a:pt x="277" y="127"/>
                  <a:pt x="277" y="129"/>
                </a:cubicBezTo>
                <a:cubicBezTo>
                  <a:pt x="277" y="137"/>
                  <a:pt x="275" y="146"/>
                  <a:pt x="270" y="156"/>
                </a:cubicBezTo>
                <a:cubicBezTo>
                  <a:pt x="269" y="158"/>
                  <a:pt x="268" y="161"/>
                  <a:pt x="267" y="163"/>
                </a:cubicBezTo>
                <a:cubicBezTo>
                  <a:pt x="266" y="166"/>
                  <a:pt x="263" y="167"/>
                  <a:pt x="261" y="167"/>
                </a:cubicBezTo>
                <a:cubicBezTo>
                  <a:pt x="261" y="167"/>
                  <a:pt x="261" y="167"/>
                  <a:pt x="261" y="167"/>
                </a:cubicBezTo>
                <a:cubicBezTo>
                  <a:pt x="258" y="167"/>
                  <a:pt x="255" y="165"/>
                  <a:pt x="255" y="162"/>
                </a:cubicBezTo>
                <a:cubicBezTo>
                  <a:pt x="255" y="161"/>
                  <a:pt x="256" y="160"/>
                  <a:pt x="256" y="158"/>
                </a:cubicBezTo>
                <a:cubicBezTo>
                  <a:pt x="256" y="158"/>
                  <a:pt x="256" y="158"/>
                  <a:pt x="257" y="158"/>
                </a:cubicBezTo>
                <a:cubicBezTo>
                  <a:pt x="258" y="156"/>
                  <a:pt x="259" y="154"/>
                  <a:pt x="260" y="151"/>
                </a:cubicBezTo>
                <a:cubicBezTo>
                  <a:pt x="264" y="142"/>
                  <a:pt x="266" y="133"/>
                  <a:pt x="266" y="126"/>
                </a:cubicBezTo>
                <a:cubicBezTo>
                  <a:pt x="266" y="124"/>
                  <a:pt x="265" y="123"/>
                  <a:pt x="265" y="121"/>
                </a:cubicBezTo>
                <a:cubicBezTo>
                  <a:pt x="265" y="121"/>
                  <a:pt x="265" y="121"/>
                  <a:pt x="265" y="121"/>
                </a:cubicBezTo>
                <a:cubicBezTo>
                  <a:pt x="265" y="121"/>
                  <a:pt x="265" y="120"/>
                  <a:pt x="265" y="120"/>
                </a:cubicBezTo>
                <a:cubicBezTo>
                  <a:pt x="265" y="120"/>
                  <a:pt x="265" y="120"/>
                  <a:pt x="265" y="120"/>
                </a:cubicBezTo>
                <a:cubicBezTo>
                  <a:pt x="265" y="116"/>
                  <a:pt x="264" y="114"/>
                  <a:pt x="264" y="112"/>
                </a:cubicBezTo>
                <a:cubicBezTo>
                  <a:pt x="263" y="110"/>
                  <a:pt x="261" y="109"/>
                  <a:pt x="259" y="108"/>
                </a:cubicBezTo>
                <a:cubicBezTo>
                  <a:pt x="161" y="66"/>
                  <a:pt x="161" y="66"/>
                  <a:pt x="161" y="66"/>
                </a:cubicBezTo>
                <a:cubicBezTo>
                  <a:pt x="161" y="67"/>
                  <a:pt x="161" y="68"/>
                  <a:pt x="161" y="69"/>
                </a:cubicBezTo>
                <a:cubicBezTo>
                  <a:pt x="161" y="80"/>
                  <a:pt x="158" y="93"/>
                  <a:pt x="153" y="106"/>
                </a:cubicBezTo>
                <a:cubicBezTo>
                  <a:pt x="151" y="110"/>
                  <a:pt x="149" y="114"/>
                  <a:pt x="147" y="118"/>
                </a:cubicBezTo>
                <a:cubicBezTo>
                  <a:pt x="147" y="118"/>
                  <a:pt x="147" y="118"/>
                  <a:pt x="147" y="118"/>
                </a:cubicBezTo>
                <a:cubicBezTo>
                  <a:pt x="146" y="118"/>
                  <a:pt x="146" y="118"/>
                  <a:pt x="146" y="118"/>
                </a:cubicBezTo>
                <a:cubicBezTo>
                  <a:pt x="145" y="120"/>
                  <a:pt x="144" y="120"/>
                  <a:pt x="142" y="120"/>
                </a:cubicBezTo>
                <a:cubicBezTo>
                  <a:pt x="139" y="120"/>
                  <a:pt x="136" y="119"/>
                  <a:pt x="136" y="115"/>
                </a:cubicBezTo>
                <a:cubicBezTo>
                  <a:pt x="136" y="115"/>
                  <a:pt x="136" y="114"/>
                  <a:pt x="136" y="113"/>
                </a:cubicBezTo>
                <a:cubicBezTo>
                  <a:pt x="136" y="113"/>
                  <a:pt x="136" y="113"/>
                  <a:pt x="136" y="113"/>
                </a:cubicBezTo>
                <a:cubicBezTo>
                  <a:pt x="136" y="113"/>
                  <a:pt x="136" y="113"/>
                  <a:pt x="136" y="113"/>
                </a:cubicBezTo>
                <a:cubicBezTo>
                  <a:pt x="136" y="113"/>
                  <a:pt x="136" y="113"/>
                  <a:pt x="136" y="113"/>
                </a:cubicBezTo>
                <a:cubicBezTo>
                  <a:pt x="138" y="109"/>
                  <a:pt x="140" y="105"/>
                  <a:pt x="142" y="101"/>
                </a:cubicBezTo>
                <a:cubicBezTo>
                  <a:pt x="147" y="88"/>
                  <a:pt x="150" y="76"/>
                  <a:pt x="150" y="65"/>
                </a:cubicBezTo>
                <a:cubicBezTo>
                  <a:pt x="150" y="65"/>
                  <a:pt x="150" y="64"/>
                  <a:pt x="150" y="63"/>
                </a:cubicBezTo>
                <a:cubicBezTo>
                  <a:pt x="150" y="63"/>
                  <a:pt x="150" y="63"/>
                  <a:pt x="150" y="62"/>
                </a:cubicBezTo>
                <a:cubicBezTo>
                  <a:pt x="150" y="62"/>
                  <a:pt x="150" y="62"/>
                  <a:pt x="150" y="62"/>
                </a:cubicBezTo>
                <a:cubicBezTo>
                  <a:pt x="150" y="55"/>
                  <a:pt x="148" y="48"/>
                  <a:pt x="145" y="44"/>
                </a:cubicBezTo>
                <a:cubicBezTo>
                  <a:pt x="144" y="43"/>
                  <a:pt x="143" y="42"/>
                  <a:pt x="141" y="42"/>
                </a:cubicBezTo>
                <a:cubicBezTo>
                  <a:pt x="57" y="6"/>
                  <a:pt x="57" y="6"/>
                  <a:pt x="57" y="6"/>
                </a:cubicBezTo>
                <a:cubicBezTo>
                  <a:pt x="44" y="0"/>
                  <a:pt x="24" y="18"/>
                  <a:pt x="12" y="46"/>
                </a:cubicBezTo>
                <a:cubicBezTo>
                  <a:pt x="0" y="74"/>
                  <a:pt x="1" y="101"/>
                  <a:pt x="14" y="107"/>
                </a:cubicBezTo>
                <a:cubicBezTo>
                  <a:pt x="98" y="142"/>
                  <a:pt x="98" y="142"/>
                  <a:pt x="98" y="142"/>
                </a:cubicBezTo>
                <a:cubicBezTo>
                  <a:pt x="104" y="145"/>
                  <a:pt x="111" y="142"/>
                  <a:pt x="118" y="134"/>
                </a:cubicBezTo>
                <a:cubicBezTo>
                  <a:pt x="172" y="157"/>
                  <a:pt x="172" y="157"/>
                  <a:pt x="172" y="157"/>
                </a:cubicBezTo>
                <a:cubicBezTo>
                  <a:pt x="172" y="199"/>
                  <a:pt x="172" y="199"/>
                  <a:pt x="172" y="199"/>
                </a:cubicBezTo>
                <a:cubicBezTo>
                  <a:pt x="170" y="199"/>
                  <a:pt x="170" y="199"/>
                  <a:pt x="170" y="199"/>
                </a:cubicBezTo>
                <a:cubicBezTo>
                  <a:pt x="74" y="333"/>
                  <a:pt x="74" y="333"/>
                  <a:pt x="74" y="333"/>
                </a:cubicBezTo>
                <a:cubicBezTo>
                  <a:pt x="64" y="333"/>
                  <a:pt x="64" y="333"/>
                  <a:pt x="64" y="333"/>
                </a:cubicBezTo>
                <a:cubicBezTo>
                  <a:pt x="64" y="348"/>
                  <a:pt x="64" y="348"/>
                  <a:pt x="64" y="348"/>
                </a:cubicBezTo>
                <a:cubicBezTo>
                  <a:pt x="99" y="348"/>
                  <a:pt x="99" y="348"/>
                  <a:pt x="99" y="348"/>
                </a:cubicBezTo>
                <a:cubicBezTo>
                  <a:pt x="99" y="333"/>
                  <a:pt x="99" y="333"/>
                  <a:pt x="99" y="333"/>
                </a:cubicBezTo>
                <a:cubicBezTo>
                  <a:pt x="170" y="236"/>
                  <a:pt x="170" y="236"/>
                  <a:pt x="170" y="236"/>
                </a:cubicBezTo>
                <a:cubicBezTo>
                  <a:pt x="170" y="333"/>
                  <a:pt x="170" y="333"/>
                  <a:pt x="170" y="333"/>
                </a:cubicBezTo>
                <a:cubicBezTo>
                  <a:pt x="162" y="333"/>
                  <a:pt x="162" y="333"/>
                  <a:pt x="162" y="333"/>
                </a:cubicBezTo>
                <a:cubicBezTo>
                  <a:pt x="162" y="348"/>
                  <a:pt x="162" y="348"/>
                  <a:pt x="162" y="348"/>
                </a:cubicBezTo>
                <a:cubicBezTo>
                  <a:pt x="197" y="348"/>
                  <a:pt x="197" y="348"/>
                  <a:pt x="197" y="348"/>
                </a:cubicBezTo>
                <a:cubicBezTo>
                  <a:pt x="197" y="333"/>
                  <a:pt x="197" y="333"/>
                  <a:pt x="197" y="333"/>
                </a:cubicBezTo>
                <a:cubicBezTo>
                  <a:pt x="190" y="333"/>
                  <a:pt x="190" y="333"/>
                  <a:pt x="190" y="333"/>
                </a:cubicBezTo>
                <a:cubicBezTo>
                  <a:pt x="190" y="236"/>
                  <a:pt x="190" y="236"/>
                  <a:pt x="190" y="236"/>
                </a:cubicBezTo>
                <a:cubicBezTo>
                  <a:pt x="261" y="333"/>
                  <a:pt x="261" y="333"/>
                  <a:pt x="261" y="333"/>
                </a:cubicBezTo>
                <a:cubicBezTo>
                  <a:pt x="261" y="333"/>
                  <a:pt x="261" y="333"/>
                  <a:pt x="261" y="333"/>
                </a:cubicBezTo>
                <a:cubicBezTo>
                  <a:pt x="261" y="348"/>
                  <a:pt x="261" y="348"/>
                  <a:pt x="261" y="348"/>
                </a:cubicBezTo>
                <a:cubicBezTo>
                  <a:pt x="296" y="348"/>
                  <a:pt x="296" y="348"/>
                  <a:pt x="296" y="348"/>
                </a:cubicBezTo>
                <a:cubicBezTo>
                  <a:pt x="296" y="333"/>
                  <a:pt x="296" y="333"/>
                  <a:pt x="296" y="333"/>
                </a:cubicBezTo>
                <a:cubicBezTo>
                  <a:pt x="286" y="333"/>
                  <a:pt x="286" y="333"/>
                  <a:pt x="286" y="333"/>
                </a:cubicBezTo>
                <a:cubicBezTo>
                  <a:pt x="190" y="199"/>
                  <a:pt x="190" y="199"/>
                  <a:pt x="190" y="199"/>
                </a:cubicBezTo>
                <a:cubicBezTo>
                  <a:pt x="188" y="199"/>
                  <a:pt x="188" y="199"/>
                  <a:pt x="188" y="199"/>
                </a:cubicBezTo>
                <a:cubicBezTo>
                  <a:pt x="188" y="164"/>
                  <a:pt x="188" y="164"/>
                  <a:pt x="188" y="164"/>
                </a:cubicBezTo>
                <a:cubicBezTo>
                  <a:pt x="228" y="181"/>
                  <a:pt x="228" y="181"/>
                  <a:pt x="228" y="181"/>
                </a:cubicBezTo>
                <a:cubicBezTo>
                  <a:pt x="232" y="183"/>
                  <a:pt x="236" y="181"/>
                  <a:pt x="240" y="177"/>
                </a:cubicBezTo>
                <a:cubicBezTo>
                  <a:pt x="316" y="209"/>
                  <a:pt x="316" y="209"/>
                  <a:pt x="316" y="209"/>
                </a:cubicBezTo>
                <a:cubicBezTo>
                  <a:pt x="323" y="213"/>
                  <a:pt x="335" y="202"/>
                  <a:pt x="341" y="186"/>
                </a:cubicBezTo>
                <a:cubicBezTo>
                  <a:pt x="348" y="170"/>
                  <a:pt x="348" y="154"/>
                  <a:pt x="340" y="151"/>
                </a:cubicBezTo>
                <a:close/>
                <a:moveTo>
                  <a:pt x="51" y="63"/>
                </a:moveTo>
                <a:cubicBezTo>
                  <a:pt x="43" y="82"/>
                  <a:pt x="29" y="95"/>
                  <a:pt x="20" y="91"/>
                </a:cubicBezTo>
                <a:cubicBezTo>
                  <a:pt x="11" y="88"/>
                  <a:pt x="11" y="69"/>
                  <a:pt x="19" y="49"/>
                </a:cubicBezTo>
                <a:cubicBezTo>
                  <a:pt x="27" y="30"/>
                  <a:pt x="41" y="17"/>
                  <a:pt x="50" y="21"/>
                </a:cubicBezTo>
                <a:cubicBezTo>
                  <a:pt x="59" y="25"/>
                  <a:pt x="60" y="44"/>
                  <a:pt x="51" y="63"/>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438" name="Freeform 39"/>
          <p:cNvSpPr>
            <a:spLocks noEditPoints="1"/>
          </p:cNvSpPr>
          <p:nvPr userDrawn="1"/>
        </p:nvSpPr>
        <p:spPr bwMode="auto">
          <a:xfrm>
            <a:off x="11496827" y="2871818"/>
            <a:ext cx="458058" cy="314834"/>
          </a:xfrm>
          <a:custGeom>
            <a:avLst/>
            <a:gdLst>
              <a:gd name="T0" fmla="*/ 222 w 444"/>
              <a:gd name="T1" fmla="*/ 69 h 305"/>
              <a:gd name="T2" fmla="*/ 139 w 444"/>
              <a:gd name="T3" fmla="*/ 152 h 305"/>
              <a:gd name="T4" fmla="*/ 222 w 444"/>
              <a:gd name="T5" fmla="*/ 236 h 305"/>
              <a:gd name="T6" fmla="*/ 306 w 444"/>
              <a:gd name="T7" fmla="*/ 152 h 305"/>
              <a:gd name="T8" fmla="*/ 222 w 444"/>
              <a:gd name="T9" fmla="*/ 69 h 305"/>
              <a:gd name="T10" fmla="*/ 222 w 444"/>
              <a:gd name="T11" fmla="*/ 194 h 305"/>
              <a:gd name="T12" fmla="*/ 181 w 444"/>
              <a:gd name="T13" fmla="*/ 152 h 305"/>
              <a:gd name="T14" fmla="*/ 222 w 444"/>
              <a:gd name="T15" fmla="*/ 111 h 305"/>
              <a:gd name="T16" fmla="*/ 264 w 444"/>
              <a:gd name="T17" fmla="*/ 152 h 305"/>
              <a:gd name="T18" fmla="*/ 222 w 444"/>
              <a:gd name="T19" fmla="*/ 194 h 305"/>
              <a:gd name="T20" fmla="*/ 444 w 444"/>
              <a:gd name="T21" fmla="*/ 147 h 305"/>
              <a:gd name="T22" fmla="*/ 222 w 444"/>
              <a:gd name="T23" fmla="*/ 0 h 305"/>
              <a:gd name="T24" fmla="*/ 1 w 444"/>
              <a:gd name="T25" fmla="*/ 147 h 305"/>
              <a:gd name="T26" fmla="*/ 0 w 444"/>
              <a:gd name="T27" fmla="*/ 152 h 305"/>
              <a:gd name="T28" fmla="*/ 1 w 444"/>
              <a:gd name="T29" fmla="*/ 157 h 305"/>
              <a:gd name="T30" fmla="*/ 222 w 444"/>
              <a:gd name="T31" fmla="*/ 305 h 305"/>
              <a:gd name="T32" fmla="*/ 444 w 444"/>
              <a:gd name="T33" fmla="*/ 157 h 305"/>
              <a:gd name="T34" fmla="*/ 444 w 444"/>
              <a:gd name="T35" fmla="*/ 152 h 305"/>
              <a:gd name="T36" fmla="*/ 444 w 444"/>
              <a:gd name="T37" fmla="*/ 147 h 305"/>
              <a:gd name="T38" fmla="*/ 222 w 444"/>
              <a:gd name="T39" fmla="*/ 263 h 305"/>
              <a:gd name="T40" fmla="*/ 111 w 444"/>
              <a:gd name="T41" fmla="*/ 152 h 305"/>
              <a:gd name="T42" fmla="*/ 222 w 444"/>
              <a:gd name="T43" fmla="*/ 41 h 305"/>
              <a:gd name="T44" fmla="*/ 333 w 444"/>
              <a:gd name="T45" fmla="*/ 152 h 305"/>
              <a:gd name="T46" fmla="*/ 222 w 444"/>
              <a:gd name="T47" fmla="*/ 263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44" h="305">
                <a:moveTo>
                  <a:pt x="222" y="69"/>
                </a:moveTo>
                <a:cubicBezTo>
                  <a:pt x="176" y="69"/>
                  <a:pt x="139" y="106"/>
                  <a:pt x="139" y="152"/>
                </a:cubicBezTo>
                <a:cubicBezTo>
                  <a:pt x="139" y="198"/>
                  <a:pt x="176" y="236"/>
                  <a:pt x="222" y="236"/>
                </a:cubicBezTo>
                <a:cubicBezTo>
                  <a:pt x="268" y="236"/>
                  <a:pt x="306" y="198"/>
                  <a:pt x="306" y="152"/>
                </a:cubicBezTo>
                <a:cubicBezTo>
                  <a:pt x="306" y="106"/>
                  <a:pt x="268" y="69"/>
                  <a:pt x="222" y="69"/>
                </a:cubicBezTo>
                <a:close/>
                <a:moveTo>
                  <a:pt x="222" y="194"/>
                </a:moveTo>
                <a:cubicBezTo>
                  <a:pt x="199" y="194"/>
                  <a:pt x="181" y="175"/>
                  <a:pt x="181" y="152"/>
                </a:cubicBezTo>
                <a:cubicBezTo>
                  <a:pt x="181" y="129"/>
                  <a:pt x="199" y="111"/>
                  <a:pt x="222" y="111"/>
                </a:cubicBezTo>
                <a:cubicBezTo>
                  <a:pt x="245" y="111"/>
                  <a:pt x="264" y="129"/>
                  <a:pt x="264" y="152"/>
                </a:cubicBezTo>
                <a:cubicBezTo>
                  <a:pt x="264" y="175"/>
                  <a:pt x="245" y="194"/>
                  <a:pt x="222" y="194"/>
                </a:cubicBezTo>
                <a:close/>
                <a:moveTo>
                  <a:pt x="444" y="147"/>
                </a:moveTo>
                <a:cubicBezTo>
                  <a:pt x="410" y="59"/>
                  <a:pt x="320" y="0"/>
                  <a:pt x="222" y="0"/>
                </a:cubicBezTo>
                <a:cubicBezTo>
                  <a:pt x="125" y="0"/>
                  <a:pt x="35" y="59"/>
                  <a:pt x="1" y="147"/>
                </a:cubicBezTo>
                <a:cubicBezTo>
                  <a:pt x="1" y="149"/>
                  <a:pt x="0" y="151"/>
                  <a:pt x="0" y="152"/>
                </a:cubicBezTo>
                <a:cubicBezTo>
                  <a:pt x="0" y="154"/>
                  <a:pt x="1" y="156"/>
                  <a:pt x="1" y="157"/>
                </a:cubicBezTo>
                <a:cubicBezTo>
                  <a:pt x="35" y="245"/>
                  <a:pt x="125" y="305"/>
                  <a:pt x="222" y="305"/>
                </a:cubicBezTo>
                <a:cubicBezTo>
                  <a:pt x="320" y="305"/>
                  <a:pt x="410" y="245"/>
                  <a:pt x="444" y="157"/>
                </a:cubicBezTo>
                <a:cubicBezTo>
                  <a:pt x="444" y="156"/>
                  <a:pt x="444" y="154"/>
                  <a:pt x="444" y="152"/>
                </a:cubicBezTo>
                <a:cubicBezTo>
                  <a:pt x="444" y="151"/>
                  <a:pt x="444" y="149"/>
                  <a:pt x="444" y="147"/>
                </a:cubicBezTo>
                <a:close/>
                <a:moveTo>
                  <a:pt x="222" y="263"/>
                </a:moveTo>
                <a:cubicBezTo>
                  <a:pt x="161" y="263"/>
                  <a:pt x="111" y="214"/>
                  <a:pt x="111" y="152"/>
                </a:cubicBezTo>
                <a:cubicBezTo>
                  <a:pt x="111" y="91"/>
                  <a:pt x="161" y="41"/>
                  <a:pt x="222" y="41"/>
                </a:cubicBezTo>
                <a:cubicBezTo>
                  <a:pt x="284" y="41"/>
                  <a:pt x="333" y="91"/>
                  <a:pt x="333" y="152"/>
                </a:cubicBezTo>
                <a:cubicBezTo>
                  <a:pt x="333" y="214"/>
                  <a:pt x="284" y="263"/>
                  <a:pt x="222" y="26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446" name="Freeform 87"/>
          <p:cNvSpPr>
            <a:spLocks noEditPoints="1"/>
          </p:cNvSpPr>
          <p:nvPr userDrawn="1"/>
        </p:nvSpPr>
        <p:spPr bwMode="auto">
          <a:xfrm>
            <a:off x="11492799" y="2198952"/>
            <a:ext cx="466114" cy="381117"/>
          </a:xfrm>
          <a:custGeom>
            <a:avLst/>
            <a:gdLst>
              <a:gd name="T0" fmla="*/ 245 w 257"/>
              <a:gd name="T1" fmla="*/ 58 h 210"/>
              <a:gd name="T2" fmla="*/ 40 w 257"/>
              <a:gd name="T3" fmla="*/ 3 h 210"/>
              <a:gd name="T4" fmla="*/ 20 w 257"/>
              <a:gd name="T5" fmla="*/ 14 h 210"/>
              <a:gd name="T6" fmla="*/ 18 w 257"/>
              <a:gd name="T7" fmla="*/ 20 h 210"/>
              <a:gd name="T8" fmla="*/ 30 w 257"/>
              <a:gd name="T9" fmla="*/ 40 h 210"/>
              <a:gd name="T10" fmla="*/ 109 w 257"/>
              <a:gd name="T11" fmla="*/ 61 h 210"/>
              <a:gd name="T12" fmla="*/ 121 w 257"/>
              <a:gd name="T13" fmla="*/ 79 h 210"/>
              <a:gd name="T14" fmla="*/ 133 w 257"/>
              <a:gd name="T15" fmla="*/ 97 h 210"/>
              <a:gd name="T16" fmla="*/ 208 w 257"/>
              <a:gd name="T17" fmla="*/ 117 h 210"/>
              <a:gd name="T18" fmla="*/ 233 w 257"/>
              <a:gd name="T19" fmla="*/ 108 h 210"/>
              <a:gd name="T20" fmla="*/ 252 w 257"/>
              <a:gd name="T21" fmla="*/ 76 h 210"/>
              <a:gd name="T22" fmla="*/ 245 w 257"/>
              <a:gd name="T23" fmla="*/ 58 h 210"/>
              <a:gd name="T24" fmla="*/ 107 w 257"/>
              <a:gd name="T25" fmla="*/ 76 h 210"/>
              <a:gd name="T26" fmla="*/ 106 w 257"/>
              <a:gd name="T27" fmla="*/ 75 h 210"/>
              <a:gd name="T28" fmla="*/ 26 w 257"/>
              <a:gd name="T29" fmla="*/ 54 h 210"/>
              <a:gd name="T30" fmla="*/ 22 w 257"/>
              <a:gd name="T31" fmla="*/ 52 h 210"/>
              <a:gd name="T32" fmla="*/ 11 w 257"/>
              <a:gd name="T33" fmla="*/ 92 h 210"/>
              <a:gd name="T34" fmla="*/ 23 w 257"/>
              <a:gd name="T35" fmla="*/ 112 h 210"/>
              <a:gd name="T36" fmla="*/ 80 w 257"/>
              <a:gd name="T37" fmla="*/ 127 h 210"/>
              <a:gd name="T38" fmla="*/ 80 w 257"/>
              <a:gd name="T39" fmla="*/ 160 h 210"/>
              <a:gd name="T40" fmla="*/ 25 w 257"/>
              <a:gd name="T41" fmla="*/ 160 h 210"/>
              <a:gd name="T42" fmla="*/ 25 w 257"/>
              <a:gd name="T43" fmla="*/ 134 h 210"/>
              <a:gd name="T44" fmla="*/ 0 w 257"/>
              <a:gd name="T45" fmla="*/ 134 h 210"/>
              <a:gd name="T46" fmla="*/ 0 w 257"/>
              <a:gd name="T47" fmla="*/ 210 h 210"/>
              <a:gd name="T48" fmla="*/ 25 w 257"/>
              <a:gd name="T49" fmla="*/ 210 h 210"/>
              <a:gd name="T50" fmla="*/ 25 w 257"/>
              <a:gd name="T51" fmla="*/ 189 h 210"/>
              <a:gd name="T52" fmla="*/ 92 w 257"/>
              <a:gd name="T53" fmla="*/ 183 h 210"/>
              <a:gd name="T54" fmla="*/ 103 w 257"/>
              <a:gd name="T55" fmla="*/ 172 h 210"/>
              <a:gd name="T56" fmla="*/ 103 w 257"/>
              <a:gd name="T57" fmla="*/ 134 h 210"/>
              <a:gd name="T58" fmla="*/ 165 w 257"/>
              <a:gd name="T59" fmla="*/ 150 h 210"/>
              <a:gd name="T60" fmla="*/ 185 w 257"/>
              <a:gd name="T61" fmla="*/ 139 h 210"/>
              <a:gd name="T62" fmla="*/ 188 w 257"/>
              <a:gd name="T63" fmla="*/ 127 h 210"/>
              <a:gd name="T64" fmla="*/ 130 w 257"/>
              <a:gd name="T65" fmla="*/ 111 h 210"/>
              <a:gd name="T66" fmla="*/ 107 w 257"/>
              <a:gd name="T67" fmla="*/ 76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7" h="210">
                <a:moveTo>
                  <a:pt x="245" y="58"/>
                </a:moveTo>
                <a:cubicBezTo>
                  <a:pt x="40" y="3"/>
                  <a:pt x="40" y="3"/>
                  <a:pt x="40" y="3"/>
                </a:cubicBezTo>
                <a:cubicBezTo>
                  <a:pt x="31" y="0"/>
                  <a:pt x="22" y="5"/>
                  <a:pt x="20" y="14"/>
                </a:cubicBezTo>
                <a:cubicBezTo>
                  <a:pt x="18" y="20"/>
                  <a:pt x="18" y="20"/>
                  <a:pt x="18" y="20"/>
                </a:cubicBezTo>
                <a:cubicBezTo>
                  <a:pt x="16" y="28"/>
                  <a:pt x="21" y="37"/>
                  <a:pt x="30" y="40"/>
                </a:cubicBezTo>
                <a:cubicBezTo>
                  <a:pt x="109" y="61"/>
                  <a:pt x="109" y="61"/>
                  <a:pt x="109" y="61"/>
                </a:cubicBezTo>
                <a:cubicBezTo>
                  <a:pt x="118" y="63"/>
                  <a:pt x="123" y="72"/>
                  <a:pt x="121" y="79"/>
                </a:cubicBezTo>
                <a:cubicBezTo>
                  <a:pt x="119" y="87"/>
                  <a:pt x="125" y="95"/>
                  <a:pt x="133" y="97"/>
                </a:cubicBezTo>
                <a:cubicBezTo>
                  <a:pt x="208" y="117"/>
                  <a:pt x="208" y="117"/>
                  <a:pt x="208" y="117"/>
                </a:cubicBezTo>
                <a:cubicBezTo>
                  <a:pt x="217" y="120"/>
                  <a:pt x="228" y="115"/>
                  <a:pt x="233" y="108"/>
                </a:cubicBezTo>
                <a:cubicBezTo>
                  <a:pt x="252" y="76"/>
                  <a:pt x="252" y="76"/>
                  <a:pt x="252" y="76"/>
                </a:cubicBezTo>
                <a:cubicBezTo>
                  <a:pt x="257" y="68"/>
                  <a:pt x="254" y="60"/>
                  <a:pt x="245" y="58"/>
                </a:cubicBezTo>
                <a:close/>
                <a:moveTo>
                  <a:pt x="107" y="76"/>
                </a:moveTo>
                <a:cubicBezTo>
                  <a:pt x="107" y="76"/>
                  <a:pt x="107" y="75"/>
                  <a:pt x="106" y="75"/>
                </a:cubicBezTo>
                <a:cubicBezTo>
                  <a:pt x="26" y="54"/>
                  <a:pt x="26" y="54"/>
                  <a:pt x="26" y="54"/>
                </a:cubicBezTo>
                <a:cubicBezTo>
                  <a:pt x="25" y="53"/>
                  <a:pt x="23" y="53"/>
                  <a:pt x="22" y="52"/>
                </a:cubicBezTo>
                <a:cubicBezTo>
                  <a:pt x="11" y="92"/>
                  <a:pt x="11" y="92"/>
                  <a:pt x="11" y="92"/>
                </a:cubicBezTo>
                <a:cubicBezTo>
                  <a:pt x="9" y="101"/>
                  <a:pt x="14" y="110"/>
                  <a:pt x="23" y="112"/>
                </a:cubicBezTo>
                <a:cubicBezTo>
                  <a:pt x="80" y="127"/>
                  <a:pt x="80" y="127"/>
                  <a:pt x="80" y="127"/>
                </a:cubicBezTo>
                <a:cubicBezTo>
                  <a:pt x="80" y="160"/>
                  <a:pt x="80" y="160"/>
                  <a:pt x="80" y="160"/>
                </a:cubicBezTo>
                <a:cubicBezTo>
                  <a:pt x="25" y="160"/>
                  <a:pt x="25" y="160"/>
                  <a:pt x="25" y="160"/>
                </a:cubicBezTo>
                <a:cubicBezTo>
                  <a:pt x="25" y="134"/>
                  <a:pt x="25" y="134"/>
                  <a:pt x="25" y="134"/>
                </a:cubicBezTo>
                <a:cubicBezTo>
                  <a:pt x="0" y="134"/>
                  <a:pt x="0" y="134"/>
                  <a:pt x="0" y="134"/>
                </a:cubicBezTo>
                <a:cubicBezTo>
                  <a:pt x="0" y="210"/>
                  <a:pt x="0" y="210"/>
                  <a:pt x="0" y="210"/>
                </a:cubicBezTo>
                <a:cubicBezTo>
                  <a:pt x="25" y="210"/>
                  <a:pt x="25" y="210"/>
                  <a:pt x="25" y="210"/>
                </a:cubicBezTo>
                <a:cubicBezTo>
                  <a:pt x="25" y="189"/>
                  <a:pt x="25" y="189"/>
                  <a:pt x="25" y="189"/>
                </a:cubicBezTo>
                <a:cubicBezTo>
                  <a:pt x="92" y="183"/>
                  <a:pt x="92" y="183"/>
                  <a:pt x="92" y="183"/>
                </a:cubicBezTo>
                <a:cubicBezTo>
                  <a:pt x="98" y="183"/>
                  <a:pt x="103" y="178"/>
                  <a:pt x="103" y="172"/>
                </a:cubicBezTo>
                <a:cubicBezTo>
                  <a:pt x="103" y="134"/>
                  <a:pt x="103" y="134"/>
                  <a:pt x="103" y="134"/>
                </a:cubicBezTo>
                <a:cubicBezTo>
                  <a:pt x="165" y="150"/>
                  <a:pt x="165" y="150"/>
                  <a:pt x="165" y="150"/>
                </a:cubicBezTo>
                <a:cubicBezTo>
                  <a:pt x="174" y="153"/>
                  <a:pt x="183" y="147"/>
                  <a:pt x="185" y="139"/>
                </a:cubicBezTo>
                <a:cubicBezTo>
                  <a:pt x="188" y="127"/>
                  <a:pt x="188" y="127"/>
                  <a:pt x="188" y="127"/>
                </a:cubicBezTo>
                <a:cubicBezTo>
                  <a:pt x="130" y="111"/>
                  <a:pt x="130" y="111"/>
                  <a:pt x="130" y="111"/>
                </a:cubicBezTo>
                <a:cubicBezTo>
                  <a:pt x="114" y="107"/>
                  <a:pt x="104" y="91"/>
                  <a:pt x="107" y="76"/>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451" name="Freeform 9"/>
          <p:cNvSpPr>
            <a:spLocks noEditPoints="1"/>
          </p:cNvSpPr>
          <p:nvPr userDrawn="1"/>
        </p:nvSpPr>
        <p:spPr bwMode="auto">
          <a:xfrm>
            <a:off x="11477497" y="3455952"/>
            <a:ext cx="496718" cy="381471"/>
          </a:xfrm>
          <a:custGeom>
            <a:avLst/>
            <a:gdLst>
              <a:gd name="T0" fmla="*/ 155 w 250"/>
              <a:gd name="T1" fmla="*/ 45 h 192"/>
              <a:gd name="T2" fmla="*/ 133 w 250"/>
              <a:gd name="T3" fmla="*/ 51 h 192"/>
              <a:gd name="T4" fmla="*/ 90 w 250"/>
              <a:gd name="T5" fmla="*/ 124 h 192"/>
              <a:gd name="T6" fmla="*/ 96 w 250"/>
              <a:gd name="T7" fmla="*/ 146 h 192"/>
              <a:gd name="T8" fmla="*/ 118 w 250"/>
              <a:gd name="T9" fmla="*/ 140 h 192"/>
              <a:gd name="T10" fmla="*/ 161 w 250"/>
              <a:gd name="T11" fmla="*/ 67 h 192"/>
              <a:gd name="T12" fmla="*/ 155 w 250"/>
              <a:gd name="T13" fmla="*/ 45 h 192"/>
              <a:gd name="T14" fmla="*/ 104 w 250"/>
              <a:gd name="T15" fmla="*/ 45 h 192"/>
              <a:gd name="T16" fmla="*/ 82 w 250"/>
              <a:gd name="T17" fmla="*/ 51 h 192"/>
              <a:gd name="T18" fmla="*/ 0 w 250"/>
              <a:gd name="T19" fmla="*/ 192 h 192"/>
              <a:gd name="T20" fmla="*/ 38 w 250"/>
              <a:gd name="T21" fmla="*/ 192 h 192"/>
              <a:gd name="T22" fmla="*/ 110 w 250"/>
              <a:gd name="T23" fmla="*/ 67 h 192"/>
              <a:gd name="T24" fmla="*/ 104 w 250"/>
              <a:gd name="T25" fmla="*/ 45 h 192"/>
              <a:gd name="T26" fmla="*/ 213 w 250"/>
              <a:gd name="T27" fmla="*/ 0 h 192"/>
              <a:gd name="T28" fmla="*/ 141 w 250"/>
              <a:gd name="T29" fmla="*/ 124 h 192"/>
              <a:gd name="T30" fmla="*/ 147 w 250"/>
              <a:gd name="T31" fmla="*/ 146 h 192"/>
              <a:gd name="T32" fmla="*/ 147 w 250"/>
              <a:gd name="T33" fmla="*/ 146 h 192"/>
              <a:gd name="T34" fmla="*/ 169 w 250"/>
              <a:gd name="T35" fmla="*/ 140 h 192"/>
              <a:gd name="T36" fmla="*/ 250 w 250"/>
              <a:gd name="T37" fmla="*/ 0 h 192"/>
              <a:gd name="T38" fmla="*/ 213 w 250"/>
              <a:gd name="T39" fmla="*/ 0 h 192"/>
              <a:gd name="T40" fmla="*/ 74 w 250"/>
              <a:gd name="T41" fmla="*/ 41 h 192"/>
              <a:gd name="T42" fmla="*/ 52 w 250"/>
              <a:gd name="T43" fmla="*/ 0 h 192"/>
              <a:gd name="T44" fmla="*/ 16 w 250"/>
              <a:gd name="T45" fmla="*/ 0 h 192"/>
              <a:gd name="T46" fmla="*/ 55 w 250"/>
              <a:gd name="T47" fmla="*/ 74 h 192"/>
              <a:gd name="T48" fmla="*/ 74 w 250"/>
              <a:gd name="T49" fmla="*/ 41 h 192"/>
              <a:gd name="T50" fmla="*/ 177 w 250"/>
              <a:gd name="T51" fmla="*/ 150 h 192"/>
              <a:gd name="T52" fmla="*/ 199 w 250"/>
              <a:gd name="T53" fmla="*/ 192 h 192"/>
              <a:gd name="T54" fmla="*/ 236 w 250"/>
              <a:gd name="T55" fmla="*/ 192 h 192"/>
              <a:gd name="T56" fmla="*/ 196 w 250"/>
              <a:gd name="T57" fmla="*/ 117 h 192"/>
              <a:gd name="T58" fmla="*/ 177 w 250"/>
              <a:gd name="T59" fmla="*/ 15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0" h="192">
                <a:moveTo>
                  <a:pt x="155" y="45"/>
                </a:moveTo>
                <a:cubicBezTo>
                  <a:pt x="147" y="41"/>
                  <a:pt x="137" y="43"/>
                  <a:pt x="133" y="51"/>
                </a:cubicBezTo>
                <a:cubicBezTo>
                  <a:pt x="90" y="124"/>
                  <a:pt x="90" y="124"/>
                  <a:pt x="90" y="124"/>
                </a:cubicBezTo>
                <a:cubicBezTo>
                  <a:pt x="86" y="132"/>
                  <a:pt x="89" y="142"/>
                  <a:pt x="96" y="146"/>
                </a:cubicBezTo>
                <a:cubicBezTo>
                  <a:pt x="104" y="150"/>
                  <a:pt x="114" y="148"/>
                  <a:pt x="118" y="140"/>
                </a:cubicBezTo>
                <a:cubicBezTo>
                  <a:pt x="161" y="67"/>
                  <a:pt x="161" y="67"/>
                  <a:pt x="161" y="67"/>
                </a:cubicBezTo>
                <a:cubicBezTo>
                  <a:pt x="165" y="60"/>
                  <a:pt x="162" y="50"/>
                  <a:pt x="155" y="45"/>
                </a:cubicBezTo>
                <a:close/>
                <a:moveTo>
                  <a:pt x="104" y="45"/>
                </a:moveTo>
                <a:cubicBezTo>
                  <a:pt x="96" y="41"/>
                  <a:pt x="86" y="43"/>
                  <a:pt x="82" y="51"/>
                </a:cubicBezTo>
                <a:cubicBezTo>
                  <a:pt x="0" y="192"/>
                  <a:pt x="0" y="192"/>
                  <a:pt x="0" y="192"/>
                </a:cubicBezTo>
                <a:cubicBezTo>
                  <a:pt x="38" y="192"/>
                  <a:pt x="38" y="192"/>
                  <a:pt x="38" y="192"/>
                </a:cubicBezTo>
                <a:cubicBezTo>
                  <a:pt x="110" y="67"/>
                  <a:pt x="110" y="67"/>
                  <a:pt x="110" y="67"/>
                </a:cubicBezTo>
                <a:cubicBezTo>
                  <a:pt x="114" y="60"/>
                  <a:pt x="111" y="50"/>
                  <a:pt x="104" y="45"/>
                </a:cubicBezTo>
                <a:close/>
                <a:moveTo>
                  <a:pt x="213" y="0"/>
                </a:moveTo>
                <a:cubicBezTo>
                  <a:pt x="141" y="124"/>
                  <a:pt x="141" y="124"/>
                  <a:pt x="141" y="124"/>
                </a:cubicBezTo>
                <a:cubicBezTo>
                  <a:pt x="137" y="132"/>
                  <a:pt x="139" y="142"/>
                  <a:pt x="147" y="146"/>
                </a:cubicBezTo>
                <a:cubicBezTo>
                  <a:pt x="147" y="146"/>
                  <a:pt x="147" y="146"/>
                  <a:pt x="147" y="146"/>
                </a:cubicBezTo>
                <a:cubicBezTo>
                  <a:pt x="155" y="151"/>
                  <a:pt x="165" y="148"/>
                  <a:pt x="169" y="140"/>
                </a:cubicBezTo>
                <a:cubicBezTo>
                  <a:pt x="250" y="0"/>
                  <a:pt x="250" y="0"/>
                  <a:pt x="250" y="0"/>
                </a:cubicBezTo>
                <a:lnTo>
                  <a:pt x="213" y="0"/>
                </a:lnTo>
                <a:close/>
                <a:moveTo>
                  <a:pt x="74" y="41"/>
                </a:moveTo>
                <a:cubicBezTo>
                  <a:pt x="52" y="0"/>
                  <a:pt x="52" y="0"/>
                  <a:pt x="52" y="0"/>
                </a:cubicBezTo>
                <a:cubicBezTo>
                  <a:pt x="16" y="0"/>
                  <a:pt x="16" y="0"/>
                  <a:pt x="16" y="0"/>
                </a:cubicBezTo>
                <a:cubicBezTo>
                  <a:pt x="55" y="74"/>
                  <a:pt x="55" y="74"/>
                  <a:pt x="55" y="74"/>
                </a:cubicBezTo>
                <a:lnTo>
                  <a:pt x="74" y="41"/>
                </a:lnTo>
                <a:close/>
                <a:moveTo>
                  <a:pt x="177" y="150"/>
                </a:moveTo>
                <a:cubicBezTo>
                  <a:pt x="199" y="192"/>
                  <a:pt x="199" y="192"/>
                  <a:pt x="199" y="192"/>
                </a:cubicBezTo>
                <a:cubicBezTo>
                  <a:pt x="236" y="192"/>
                  <a:pt x="236" y="192"/>
                  <a:pt x="236" y="192"/>
                </a:cubicBezTo>
                <a:cubicBezTo>
                  <a:pt x="196" y="117"/>
                  <a:pt x="196" y="117"/>
                  <a:pt x="196" y="117"/>
                </a:cubicBezTo>
                <a:lnTo>
                  <a:pt x="177" y="15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466" name="Freeform 33"/>
          <p:cNvSpPr>
            <a:spLocks noEditPoints="1"/>
          </p:cNvSpPr>
          <p:nvPr userDrawn="1"/>
        </p:nvSpPr>
        <p:spPr bwMode="auto">
          <a:xfrm>
            <a:off x="11489599" y="4094185"/>
            <a:ext cx="472515" cy="434485"/>
          </a:xfrm>
          <a:custGeom>
            <a:avLst/>
            <a:gdLst>
              <a:gd name="T0" fmla="*/ 192 w 238"/>
              <a:gd name="T1" fmla="*/ 183 h 219"/>
              <a:gd name="T2" fmla="*/ 46 w 238"/>
              <a:gd name="T3" fmla="*/ 183 h 219"/>
              <a:gd name="T4" fmla="*/ 28 w 238"/>
              <a:gd name="T5" fmla="*/ 201 h 219"/>
              <a:gd name="T6" fmla="*/ 28 w 238"/>
              <a:gd name="T7" fmla="*/ 219 h 219"/>
              <a:gd name="T8" fmla="*/ 211 w 238"/>
              <a:gd name="T9" fmla="*/ 219 h 219"/>
              <a:gd name="T10" fmla="*/ 211 w 238"/>
              <a:gd name="T11" fmla="*/ 201 h 219"/>
              <a:gd name="T12" fmla="*/ 192 w 238"/>
              <a:gd name="T13" fmla="*/ 183 h 219"/>
              <a:gd name="T14" fmla="*/ 55 w 238"/>
              <a:gd name="T15" fmla="*/ 164 h 219"/>
              <a:gd name="T16" fmla="*/ 183 w 238"/>
              <a:gd name="T17" fmla="*/ 164 h 219"/>
              <a:gd name="T18" fmla="*/ 183 w 238"/>
              <a:gd name="T19" fmla="*/ 119 h 219"/>
              <a:gd name="T20" fmla="*/ 119 w 238"/>
              <a:gd name="T21" fmla="*/ 54 h 219"/>
              <a:gd name="T22" fmla="*/ 55 w 238"/>
              <a:gd name="T23" fmla="*/ 119 h 219"/>
              <a:gd name="T24" fmla="*/ 55 w 238"/>
              <a:gd name="T25" fmla="*/ 164 h 219"/>
              <a:gd name="T26" fmla="*/ 119 w 238"/>
              <a:gd name="T27" fmla="*/ 73 h 219"/>
              <a:gd name="T28" fmla="*/ 128 w 238"/>
              <a:gd name="T29" fmla="*/ 82 h 219"/>
              <a:gd name="T30" fmla="*/ 119 w 238"/>
              <a:gd name="T31" fmla="*/ 91 h 219"/>
              <a:gd name="T32" fmla="*/ 91 w 238"/>
              <a:gd name="T33" fmla="*/ 119 h 219"/>
              <a:gd name="T34" fmla="*/ 82 w 238"/>
              <a:gd name="T35" fmla="*/ 128 h 219"/>
              <a:gd name="T36" fmla="*/ 73 w 238"/>
              <a:gd name="T37" fmla="*/ 119 h 219"/>
              <a:gd name="T38" fmla="*/ 119 w 238"/>
              <a:gd name="T39" fmla="*/ 73 h 219"/>
              <a:gd name="T40" fmla="*/ 119 w 238"/>
              <a:gd name="T41" fmla="*/ 45 h 219"/>
              <a:gd name="T42" fmla="*/ 128 w 238"/>
              <a:gd name="T43" fmla="*/ 36 h 219"/>
              <a:gd name="T44" fmla="*/ 128 w 238"/>
              <a:gd name="T45" fmla="*/ 9 h 219"/>
              <a:gd name="T46" fmla="*/ 119 w 238"/>
              <a:gd name="T47" fmla="*/ 0 h 219"/>
              <a:gd name="T48" fmla="*/ 110 w 238"/>
              <a:gd name="T49" fmla="*/ 9 h 219"/>
              <a:gd name="T50" fmla="*/ 110 w 238"/>
              <a:gd name="T51" fmla="*/ 36 h 219"/>
              <a:gd name="T52" fmla="*/ 119 w 238"/>
              <a:gd name="T53" fmla="*/ 45 h 219"/>
              <a:gd name="T54" fmla="*/ 55 w 238"/>
              <a:gd name="T55" fmla="*/ 67 h 219"/>
              <a:gd name="T56" fmla="*/ 68 w 238"/>
              <a:gd name="T57" fmla="*/ 67 h 219"/>
              <a:gd name="T58" fmla="*/ 68 w 238"/>
              <a:gd name="T59" fmla="*/ 54 h 219"/>
              <a:gd name="T60" fmla="*/ 48 w 238"/>
              <a:gd name="T61" fmla="*/ 34 h 219"/>
              <a:gd name="T62" fmla="*/ 35 w 238"/>
              <a:gd name="T63" fmla="*/ 34 h 219"/>
              <a:gd name="T64" fmla="*/ 35 w 238"/>
              <a:gd name="T65" fmla="*/ 34 h 219"/>
              <a:gd name="T66" fmla="*/ 35 w 238"/>
              <a:gd name="T67" fmla="*/ 47 h 219"/>
              <a:gd name="T68" fmla="*/ 55 w 238"/>
              <a:gd name="T69" fmla="*/ 67 h 219"/>
              <a:gd name="T70" fmla="*/ 46 w 238"/>
              <a:gd name="T71" fmla="*/ 118 h 219"/>
              <a:gd name="T72" fmla="*/ 37 w 238"/>
              <a:gd name="T73" fmla="*/ 109 h 219"/>
              <a:gd name="T74" fmla="*/ 10 w 238"/>
              <a:gd name="T75" fmla="*/ 109 h 219"/>
              <a:gd name="T76" fmla="*/ 0 w 238"/>
              <a:gd name="T77" fmla="*/ 118 h 219"/>
              <a:gd name="T78" fmla="*/ 0 w 238"/>
              <a:gd name="T79" fmla="*/ 118 h 219"/>
              <a:gd name="T80" fmla="*/ 10 w 238"/>
              <a:gd name="T81" fmla="*/ 127 h 219"/>
              <a:gd name="T82" fmla="*/ 37 w 238"/>
              <a:gd name="T83" fmla="*/ 127 h 219"/>
              <a:gd name="T84" fmla="*/ 46 w 238"/>
              <a:gd name="T85" fmla="*/ 118 h 219"/>
              <a:gd name="T86" fmla="*/ 229 w 238"/>
              <a:gd name="T87" fmla="*/ 109 h 219"/>
              <a:gd name="T88" fmla="*/ 201 w 238"/>
              <a:gd name="T89" fmla="*/ 109 h 219"/>
              <a:gd name="T90" fmla="*/ 192 w 238"/>
              <a:gd name="T91" fmla="*/ 118 h 219"/>
              <a:gd name="T92" fmla="*/ 201 w 238"/>
              <a:gd name="T93" fmla="*/ 127 h 219"/>
              <a:gd name="T94" fmla="*/ 229 w 238"/>
              <a:gd name="T95" fmla="*/ 127 h 219"/>
              <a:gd name="T96" fmla="*/ 238 w 238"/>
              <a:gd name="T97" fmla="*/ 118 h 219"/>
              <a:gd name="T98" fmla="*/ 229 w 238"/>
              <a:gd name="T99" fmla="*/ 109 h 219"/>
              <a:gd name="T100" fmla="*/ 184 w 238"/>
              <a:gd name="T101" fmla="*/ 67 h 219"/>
              <a:gd name="T102" fmla="*/ 203 w 238"/>
              <a:gd name="T103" fmla="*/ 47 h 219"/>
              <a:gd name="T104" fmla="*/ 203 w 238"/>
              <a:gd name="T105" fmla="*/ 34 h 219"/>
              <a:gd name="T106" fmla="*/ 190 w 238"/>
              <a:gd name="T107" fmla="*/ 34 h 219"/>
              <a:gd name="T108" fmla="*/ 171 w 238"/>
              <a:gd name="T109" fmla="*/ 54 h 219"/>
              <a:gd name="T110" fmla="*/ 171 w 238"/>
              <a:gd name="T111" fmla="*/ 67 h 219"/>
              <a:gd name="T112" fmla="*/ 184 w 238"/>
              <a:gd name="T113" fmla="*/ 67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38" h="219">
                <a:moveTo>
                  <a:pt x="192" y="183"/>
                </a:moveTo>
                <a:cubicBezTo>
                  <a:pt x="46" y="183"/>
                  <a:pt x="46" y="183"/>
                  <a:pt x="46" y="183"/>
                </a:cubicBezTo>
                <a:cubicBezTo>
                  <a:pt x="36" y="183"/>
                  <a:pt x="28" y="191"/>
                  <a:pt x="28" y="201"/>
                </a:cubicBezTo>
                <a:cubicBezTo>
                  <a:pt x="28" y="219"/>
                  <a:pt x="28" y="219"/>
                  <a:pt x="28" y="219"/>
                </a:cubicBezTo>
                <a:cubicBezTo>
                  <a:pt x="211" y="219"/>
                  <a:pt x="211" y="219"/>
                  <a:pt x="211" y="219"/>
                </a:cubicBezTo>
                <a:cubicBezTo>
                  <a:pt x="211" y="201"/>
                  <a:pt x="211" y="201"/>
                  <a:pt x="211" y="201"/>
                </a:cubicBezTo>
                <a:cubicBezTo>
                  <a:pt x="211" y="191"/>
                  <a:pt x="202" y="183"/>
                  <a:pt x="192" y="183"/>
                </a:cubicBezTo>
                <a:close/>
                <a:moveTo>
                  <a:pt x="55" y="164"/>
                </a:moveTo>
                <a:cubicBezTo>
                  <a:pt x="183" y="164"/>
                  <a:pt x="183" y="164"/>
                  <a:pt x="183" y="164"/>
                </a:cubicBezTo>
                <a:cubicBezTo>
                  <a:pt x="183" y="119"/>
                  <a:pt x="183" y="119"/>
                  <a:pt x="183" y="119"/>
                </a:cubicBezTo>
                <a:cubicBezTo>
                  <a:pt x="183" y="83"/>
                  <a:pt x="155" y="54"/>
                  <a:pt x="119" y="54"/>
                </a:cubicBezTo>
                <a:cubicBezTo>
                  <a:pt x="84" y="54"/>
                  <a:pt x="55" y="83"/>
                  <a:pt x="55" y="119"/>
                </a:cubicBezTo>
                <a:lnTo>
                  <a:pt x="55" y="164"/>
                </a:lnTo>
                <a:close/>
                <a:moveTo>
                  <a:pt x="119" y="73"/>
                </a:moveTo>
                <a:cubicBezTo>
                  <a:pt x="124" y="73"/>
                  <a:pt x="128" y="77"/>
                  <a:pt x="128" y="82"/>
                </a:cubicBezTo>
                <a:cubicBezTo>
                  <a:pt x="128" y="87"/>
                  <a:pt x="124" y="91"/>
                  <a:pt x="119" y="91"/>
                </a:cubicBezTo>
                <a:cubicBezTo>
                  <a:pt x="104" y="91"/>
                  <a:pt x="91" y="103"/>
                  <a:pt x="91" y="119"/>
                </a:cubicBezTo>
                <a:cubicBezTo>
                  <a:pt x="91" y="124"/>
                  <a:pt x="87" y="128"/>
                  <a:pt x="82" y="128"/>
                </a:cubicBezTo>
                <a:cubicBezTo>
                  <a:pt x="77" y="128"/>
                  <a:pt x="73" y="124"/>
                  <a:pt x="73" y="119"/>
                </a:cubicBezTo>
                <a:cubicBezTo>
                  <a:pt x="73" y="93"/>
                  <a:pt x="94" y="73"/>
                  <a:pt x="119" y="73"/>
                </a:cubicBezTo>
                <a:close/>
                <a:moveTo>
                  <a:pt x="119" y="45"/>
                </a:moveTo>
                <a:cubicBezTo>
                  <a:pt x="124" y="45"/>
                  <a:pt x="128" y="41"/>
                  <a:pt x="128" y="36"/>
                </a:cubicBezTo>
                <a:cubicBezTo>
                  <a:pt x="128" y="9"/>
                  <a:pt x="128" y="9"/>
                  <a:pt x="128" y="9"/>
                </a:cubicBezTo>
                <a:cubicBezTo>
                  <a:pt x="128" y="4"/>
                  <a:pt x="124" y="0"/>
                  <a:pt x="119" y="0"/>
                </a:cubicBezTo>
                <a:cubicBezTo>
                  <a:pt x="114" y="0"/>
                  <a:pt x="110" y="4"/>
                  <a:pt x="110" y="9"/>
                </a:cubicBezTo>
                <a:cubicBezTo>
                  <a:pt x="110" y="36"/>
                  <a:pt x="110" y="36"/>
                  <a:pt x="110" y="36"/>
                </a:cubicBezTo>
                <a:cubicBezTo>
                  <a:pt x="110" y="41"/>
                  <a:pt x="114" y="45"/>
                  <a:pt x="119" y="45"/>
                </a:cubicBezTo>
                <a:close/>
                <a:moveTo>
                  <a:pt x="55" y="67"/>
                </a:moveTo>
                <a:cubicBezTo>
                  <a:pt x="58" y="70"/>
                  <a:pt x="64" y="70"/>
                  <a:pt x="68" y="67"/>
                </a:cubicBezTo>
                <a:cubicBezTo>
                  <a:pt x="71" y="63"/>
                  <a:pt x="71" y="57"/>
                  <a:pt x="68" y="54"/>
                </a:cubicBezTo>
                <a:cubicBezTo>
                  <a:pt x="48" y="34"/>
                  <a:pt x="48" y="34"/>
                  <a:pt x="48" y="34"/>
                </a:cubicBezTo>
                <a:cubicBezTo>
                  <a:pt x="45" y="31"/>
                  <a:pt x="39" y="31"/>
                  <a:pt x="35" y="34"/>
                </a:cubicBezTo>
                <a:cubicBezTo>
                  <a:pt x="35" y="34"/>
                  <a:pt x="35" y="34"/>
                  <a:pt x="35" y="34"/>
                </a:cubicBezTo>
                <a:cubicBezTo>
                  <a:pt x="32" y="38"/>
                  <a:pt x="32" y="44"/>
                  <a:pt x="35" y="47"/>
                </a:cubicBezTo>
                <a:lnTo>
                  <a:pt x="55" y="67"/>
                </a:lnTo>
                <a:close/>
                <a:moveTo>
                  <a:pt x="46" y="118"/>
                </a:moveTo>
                <a:cubicBezTo>
                  <a:pt x="46" y="113"/>
                  <a:pt x="42" y="109"/>
                  <a:pt x="37" y="109"/>
                </a:cubicBezTo>
                <a:cubicBezTo>
                  <a:pt x="10" y="109"/>
                  <a:pt x="10" y="109"/>
                  <a:pt x="10" y="109"/>
                </a:cubicBezTo>
                <a:cubicBezTo>
                  <a:pt x="5" y="109"/>
                  <a:pt x="0" y="113"/>
                  <a:pt x="0" y="118"/>
                </a:cubicBezTo>
                <a:cubicBezTo>
                  <a:pt x="0" y="118"/>
                  <a:pt x="0" y="118"/>
                  <a:pt x="0" y="118"/>
                </a:cubicBezTo>
                <a:cubicBezTo>
                  <a:pt x="0" y="123"/>
                  <a:pt x="5" y="127"/>
                  <a:pt x="10" y="127"/>
                </a:cubicBezTo>
                <a:cubicBezTo>
                  <a:pt x="37" y="127"/>
                  <a:pt x="37" y="127"/>
                  <a:pt x="37" y="127"/>
                </a:cubicBezTo>
                <a:cubicBezTo>
                  <a:pt x="42" y="127"/>
                  <a:pt x="46" y="123"/>
                  <a:pt x="46" y="118"/>
                </a:cubicBezTo>
                <a:close/>
                <a:moveTo>
                  <a:pt x="229" y="109"/>
                </a:moveTo>
                <a:cubicBezTo>
                  <a:pt x="201" y="109"/>
                  <a:pt x="201" y="109"/>
                  <a:pt x="201" y="109"/>
                </a:cubicBezTo>
                <a:cubicBezTo>
                  <a:pt x="196" y="109"/>
                  <a:pt x="192" y="113"/>
                  <a:pt x="192" y="118"/>
                </a:cubicBezTo>
                <a:cubicBezTo>
                  <a:pt x="192" y="123"/>
                  <a:pt x="196" y="127"/>
                  <a:pt x="201" y="127"/>
                </a:cubicBezTo>
                <a:cubicBezTo>
                  <a:pt x="229" y="127"/>
                  <a:pt x="229" y="127"/>
                  <a:pt x="229" y="127"/>
                </a:cubicBezTo>
                <a:cubicBezTo>
                  <a:pt x="234" y="127"/>
                  <a:pt x="238" y="123"/>
                  <a:pt x="238" y="118"/>
                </a:cubicBezTo>
                <a:cubicBezTo>
                  <a:pt x="238" y="113"/>
                  <a:pt x="234" y="109"/>
                  <a:pt x="229" y="109"/>
                </a:cubicBezTo>
                <a:close/>
                <a:moveTo>
                  <a:pt x="184" y="67"/>
                </a:moveTo>
                <a:cubicBezTo>
                  <a:pt x="203" y="47"/>
                  <a:pt x="203" y="47"/>
                  <a:pt x="203" y="47"/>
                </a:cubicBezTo>
                <a:cubicBezTo>
                  <a:pt x="207" y="44"/>
                  <a:pt x="207" y="38"/>
                  <a:pt x="203" y="34"/>
                </a:cubicBezTo>
                <a:cubicBezTo>
                  <a:pt x="199" y="31"/>
                  <a:pt x="194" y="31"/>
                  <a:pt x="190" y="34"/>
                </a:cubicBezTo>
                <a:cubicBezTo>
                  <a:pt x="171" y="54"/>
                  <a:pt x="171" y="54"/>
                  <a:pt x="171" y="54"/>
                </a:cubicBezTo>
                <a:cubicBezTo>
                  <a:pt x="167" y="57"/>
                  <a:pt x="167" y="63"/>
                  <a:pt x="171" y="67"/>
                </a:cubicBezTo>
                <a:cubicBezTo>
                  <a:pt x="174" y="70"/>
                  <a:pt x="180" y="70"/>
                  <a:pt x="184" y="6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692" name="Group 691"/>
          <p:cNvGrpSpPr/>
          <p:nvPr userDrawn="1"/>
        </p:nvGrpSpPr>
        <p:grpSpPr>
          <a:xfrm>
            <a:off x="11548487" y="5419966"/>
            <a:ext cx="354739" cy="266510"/>
            <a:chOff x="9835213" y="4990763"/>
            <a:chExt cx="354739" cy="266510"/>
          </a:xfrm>
          <a:solidFill>
            <a:schemeClr val="accent5"/>
          </a:solidFill>
        </p:grpSpPr>
        <p:sp>
          <p:nvSpPr>
            <p:cNvPr id="625" name="Freeform 32"/>
            <p:cNvSpPr>
              <a:spLocks/>
            </p:cNvSpPr>
            <p:nvPr userDrawn="1"/>
          </p:nvSpPr>
          <p:spPr bwMode="auto">
            <a:xfrm>
              <a:off x="9835213" y="4990763"/>
              <a:ext cx="332834" cy="266510"/>
            </a:xfrm>
            <a:custGeom>
              <a:avLst/>
              <a:gdLst>
                <a:gd name="T0" fmla="*/ 39 w 391"/>
                <a:gd name="T1" fmla="*/ 0 h 313"/>
                <a:gd name="T2" fmla="*/ 352 w 391"/>
                <a:gd name="T3" fmla="*/ 0 h 313"/>
                <a:gd name="T4" fmla="*/ 391 w 391"/>
                <a:gd name="T5" fmla="*/ 39 h 313"/>
                <a:gd name="T6" fmla="*/ 391 w 391"/>
                <a:gd name="T7" fmla="*/ 65 h 313"/>
                <a:gd name="T8" fmla="*/ 267 w 391"/>
                <a:gd name="T9" fmla="*/ 65 h 313"/>
                <a:gd name="T10" fmla="*/ 182 w 391"/>
                <a:gd name="T11" fmla="*/ 150 h 313"/>
                <a:gd name="T12" fmla="*/ 267 w 391"/>
                <a:gd name="T13" fmla="*/ 235 h 313"/>
                <a:gd name="T14" fmla="*/ 391 w 391"/>
                <a:gd name="T15" fmla="*/ 235 h 313"/>
                <a:gd name="T16" fmla="*/ 391 w 391"/>
                <a:gd name="T17" fmla="*/ 274 h 313"/>
                <a:gd name="T18" fmla="*/ 352 w 391"/>
                <a:gd name="T19" fmla="*/ 313 h 313"/>
                <a:gd name="T20" fmla="*/ 39 w 391"/>
                <a:gd name="T21" fmla="*/ 313 h 313"/>
                <a:gd name="T22" fmla="*/ 0 w 391"/>
                <a:gd name="T23" fmla="*/ 274 h 313"/>
                <a:gd name="T24" fmla="*/ 0 w 391"/>
                <a:gd name="T25" fmla="*/ 39 h 313"/>
                <a:gd name="T26" fmla="*/ 39 w 391"/>
                <a:gd name="T27"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91" h="313">
                  <a:moveTo>
                    <a:pt x="39" y="0"/>
                  </a:moveTo>
                  <a:cubicBezTo>
                    <a:pt x="352" y="0"/>
                    <a:pt x="352" y="0"/>
                    <a:pt x="352" y="0"/>
                  </a:cubicBezTo>
                  <a:cubicBezTo>
                    <a:pt x="373" y="0"/>
                    <a:pt x="391" y="18"/>
                    <a:pt x="391" y="39"/>
                  </a:cubicBezTo>
                  <a:cubicBezTo>
                    <a:pt x="391" y="65"/>
                    <a:pt x="391" y="65"/>
                    <a:pt x="391" y="65"/>
                  </a:cubicBezTo>
                  <a:cubicBezTo>
                    <a:pt x="267" y="65"/>
                    <a:pt x="267" y="65"/>
                    <a:pt x="267" y="65"/>
                  </a:cubicBezTo>
                  <a:cubicBezTo>
                    <a:pt x="220" y="65"/>
                    <a:pt x="182" y="103"/>
                    <a:pt x="182" y="150"/>
                  </a:cubicBezTo>
                  <a:cubicBezTo>
                    <a:pt x="182" y="197"/>
                    <a:pt x="220" y="235"/>
                    <a:pt x="267" y="235"/>
                  </a:cubicBezTo>
                  <a:cubicBezTo>
                    <a:pt x="391" y="235"/>
                    <a:pt x="391" y="235"/>
                    <a:pt x="391" y="235"/>
                  </a:cubicBezTo>
                  <a:cubicBezTo>
                    <a:pt x="391" y="274"/>
                    <a:pt x="391" y="274"/>
                    <a:pt x="391" y="274"/>
                  </a:cubicBezTo>
                  <a:cubicBezTo>
                    <a:pt x="391" y="295"/>
                    <a:pt x="373" y="313"/>
                    <a:pt x="352" y="313"/>
                  </a:cubicBezTo>
                  <a:cubicBezTo>
                    <a:pt x="39" y="313"/>
                    <a:pt x="39" y="313"/>
                    <a:pt x="39" y="313"/>
                  </a:cubicBezTo>
                  <a:cubicBezTo>
                    <a:pt x="18" y="313"/>
                    <a:pt x="0" y="295"/>
                    <a:pt x="0" y="274"/>
                  </a:cubicBezTo>
                  <a:cubicBezTo>
                    <a:pt x="0" y="39"/>
                    <a:pt x="0" y="39"/>
                    <a:pt x="0" y="39"/>
                  </a:cubicBezTo>
                  <a:cubicBezTo>
                    <a:pt x="0" y="18"/>
                    <a:pt x="18" y="0"/>
                    <a:pt x="3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6" name="Freeform 33"/>
            <p:cNvSpPr>
              <a:spLocks noEditPoints="1"/>
            </p:cNvSpPr>
            <p:nvPr userDrawn="1"/>
          </p:nvSpPr>
          <p:spPr bwMode="auto">
            <a:xfrm>
              <a:off x="10012278" y="5068039"/>
              <a:ext cx="177674" cy="100398"/>
            </a:xfrm>
            <a:custGeom>
              <a:avLst/>
              <a:gdLst>
                <a:gd name="T0" fmla="*/ 183 w 209"/>
                <a:gd name="T1" fmla="*/ 0 h 118"/>
                <a:gd name="T2" fmla="*/ 59 w 209"/>
                <a:gd name="T3" fmla="*/ 0 h 118"/>
                <a:gd name="T4" fmla="*/ 0 w 209"/>
                <a:gd name="T5" fmla="*/ 59 h 118"/>
                <a:gd name="T6" fmla="*/ 59 w 209"/>
                <a:gd name="T7" fmla="*/ 118 h 118"/>
                <a:gd name="T8" fmla="*/ 183 w 209"/>
                <a:gd name="T9" fmla="*/ 118 h 118"/>
                <a:gd name="T10" fmla="*/ 209 w 209"/>
                <a:gd name="T11" fmla="*/ 91 h 118"/>
                <a:gd name="T12" fmla="*/ 209 w 209"/>
                <a:gd name="T13" fmla="*/ 26 h 118"/>
                <a:gd name="T14" fmla="*/ 183 w 209"/>
                <a:gd name="T15" fmla="*/ 0 h 118"/>
                <a:gd name="T16" fmla="*/ 59 w 209"/>
                <a:gd name="T17" fmla="*/ 78 h 118"/>
                <a:gd name="T18" fmla="*/ 39 w 209"/>
                <a:gd name="T19" fmla="*/ 59 h 118"/>
                <a:gd name="T20" fmla="*/ 59 w 209"/>
                <a:gd name="T21" fmla="*/ 39 h 118"/>
                <a:gd name="T22" fmla="*/ 79 w 209"/>
                <a:gd name="T23" fmla="*/ 59 h 118"/>
                <a:gd name="T24" fmla="*/ 59 w 209"/>
                <a:gd name="T25" fmla="*/ 7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9" h="118">
                  <a:moveTo>
                    <a:pt x="183" y="0"/>
                  </a:moveTo>
                  <a:cubicBezTo>
                    <a:pt x="59" y="0"/>
                    <a:pt x="59" y="0"/>
                    <a:pt x="59" y="0"/>
                  </a:cubicBezTo>
                  <a:cubicBezTo>
                    <a:pt x="27" y="0"/>
                    <a:pt x="0" y="27"/>
                    <a:pt x="0" y="59"/>
                  </a:cubicBezTo>
                  <a:cubicBezTo>
                    <a:pt x="0" y="91"/>
                    <a:pt x="27" y="118"/>
                    <a:pt x="59" y="118"/>
                  </a:cubicBezTo>
                  <a:cubicBezTo>
                    <a:pt x="183" y="118"/>
                    <a:pt x="183" y="118"/>
                    <a:pt x="183" y="118"/>
                  </a:cubicBezTo>
                  <a:cubicBezTo>
                    <a:pt x="197" y="118"/>
                    <a:pt x="209" y="106"/>
                    <a:pt x="209" y="91"/>
                  </a:cubicBezTo>
                  <a:cubicBezTo>
                    <a:pt x="209" y="26"/>
                    <a:pt x="209" y="26"/>
                    <a:pt x="209" y="26"/>
                  </a:cubicBezTo>
                  <a:cubicBezTo>
                    <a:pt x="209" y="12"/>
                    <a:pt x="197" y="0"/>
                    <a:pt x="183" y="0"/>
                  </a:cubicBezTo>
                  <a:close/>
                  <a:moveTo>
                    <a:pt x="59" y="78"/>
                  </a:moveTo>
                  <a:cubicBezTo>
                    <a:pt x="48" y="78"/>
                    <a:pt x="39" y="70"/>
                    <a:pt x="39" y="59"/>
                  </a:cubicBezTo>
                  <a:cubicBezTo>
                    <a:pt x="39" y="48"/>
                    <a:pt x="48" y="39"/>
                    <a:pt x="59" y="39"/>
                  </a:cubicBezTo>
                  <a:cubicBezTo>
                    <a:pt x="70" y="39"/>
                    <a:pt x="79" y="48"/>
                    <a:pt x="79" y="59"/>
                  </a:cubicBezTo>
                  <a:cubicBezTo>
                    <a:pt x="79" y="70"/>
                    <a:pt x="70" y="78"/>
                    <a:pt x="59" y="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629" name="Freeform 51"/>
          <p:cNvSpPr>
            <a:spLocks noEditPoints="1"/>
          </p:cNvSpPr>
          <p:nvPr userDrawn="1"/>
        </p:nvSpPr>
        <p:spPr bwMode="auto">
          <a:xfrm>
            <a:off x="11545563" y="5982181"/>
            <a:ext cx="360587" cy="411553"/>
          </a:xfrm>
          <a:custGeom>
            <a:avLst/>
            <a:gdLst>
              <a:gd name="T0" fmla="*/ 177 w 354"/>
              <a:gd name="T1" fmla="*/ 0 h 404"/>
              <a:gd name="T2" fmla="*/ 196 w 354"/>
              <a:gd name="T3" fmla="*/ 19 h 404"/>
              <a:gd name="T4" fmla="*/ 177 w 354"/>
              <a:gd name="T5" fmla="*/ 38 h 404"/>
              <a:gd name="T6" fmla="*/ 88 w 354"/>
              <a:gd name="T7" fmla="*/ 70 h 404"/>
              <a:gd name="T8" fmla="*/ 88 w 354"/>
              <a:gd name="T9" fmla="*/ 70 h 404"/>
              <a:gd name="T10" fmla="*/ 70 w 354"/>
              <a:gd name="T11" fmla="*/ 88 h 404"/>
              <a:gd name="T12" fmla="*/ 70 w 354"/>
              <a:gd name="T13" fmla="*/ 88 h 404"/>
              <a:gd name="T14" fmla="*/ 38 w 354"/>
              <a:gd name="T15" fmla="*/ 177 h 404"/>
              <a:gd name="T16" fmla="*/ 79 w 354"/>
              <a:gd name="T17" fmla="*/ 275 h 404"/>
              <a:gd name="T18" fmla="*/ 177 w 354"/>
              <a:gd name="T19" fmla="*/ 316 h 404"/>
              <a:gd name="T20" fmla="*/ 266 w 354"/>
              <a:gd name="T21" fmla="*/ 284 h 404"/>
              <a:gd name="T22" fmla="*/ 266 w 354"/>
              <a:gd name="T23" fmla="*/ 284 h 404"/>
              <a:gd name="T24" fmla="*/ 284 w 354"/>
              <a:gd name="T25" fmla="*/ 266 h 404"/>
              <a:gd name="T26" fmla="*/ 284 w 354"/>
              <a:gd name="T27" fmla="*/ 266 h 404"/>
              <a:gd name="T28" fmla="*/ 316 w 354"/>
              <a:gd name="T29" fmla="*/ 177 h 404"/>
              <a:gd name="T30" fmla="*/ 335 w 354"/>
              <a:gd name="T31" fmla="*/ 158 h 404"/>
              <a:gd name="T32" fmla="*/ 354 w 354"/>
              <a:gd name="T33" fmla="*/ 177 h 404"/>
              <a:gd name="T34" fmla="*/ 311 w 354"/>
              <a:gd name="T35" fmla="*/ 293 h 404"/>
              <a:gd name="T36" fmla="*/ 325 w 354"/>
              <a:gd name="T37" fmla="*/ 307 h 404"/>
              <a:gd name="T38" fmla="*/ 325 w 354"/>
              <a:gd name="T39" fmla="*/ 325 h 404"/>
              <a:gd name="T40" fmla="*/ 307 w 354"/>
              <a:gd name="T41" fmla="*/ 325 h 404"/>
              <a:gd name="T42" fmla="*/ 293 w 354"/>
              <a:gd name="T43" fmla="*/ 311 h 404"/>
              <a:gd name="T44" fmla="*/ 196 w 354"/>
              <a:gd name="T45" fmla="*/ 353 h 404"/>
              <a:gd name="T46" fmla="*/ 196 w 354"/>
              <a:gd name="T47" fmla="*/ 366 h 404"/>
              <a:gd name="T48" fmla="*/ 246 w 354"/>
              <a:gd name="T49" fmla="*/ 366 h 404"/>
              <a:gd name="T50" fmla="*/ 265 w 354"/>
              <a:gd name="T51" fmla="*/ 385 h 404"/>
              <a:gd name="T52" fmla="*/ 246 w 354"/>
              <a:gd name="T53" fmla="*/ 404 h 404"/>
              <a:gd name="T54" fmla="*/ 107 w 354"/>
              <a:gd name="T55" fmla="*/ 404 h 404"/>
              <a:gd name="T56" fmla="*/ 89 w 354"/>
              <a:gd name="T57" fmla="*/ 385 h 404"/>
              <a:gd name="T58" fmla="*/ 107 w 354"/>
              <a:gd name="T59" fmla="*/ 366 h 404"/>
              <a:gd name="T60" fmla="*/ 158 w 354"/>
              <a:gd name="T61" fmla="*/ 366 h 404"/>
              <a:gd name="T62" fmla="*/ 158 w 354"/>
              <a:gd name="T63" fmla="*/ 353 h 404"/>
              <a:gd name="T64" fmla="*/ 52 w 354"/>
              <a:gd name="T65" fmla="*/ 302 h 404"/>
              <a:gd name="T66" fmla="*/ 0 w 354"/>
              <a:gd name="T67" fmla="*/ 177 h 404"/>
              <a:gd name="T68" fmla="*/ 43 w 354"/>
              <a:gd name="T69" fmla="*/ 61 h 404"/>
              <a:gd name="T70" fmla="*/ 29 w 354"/>
              <a:gd name="T71" fmla="*/ 47 h 404"/>
              <a:gd name="T72" fmla="*/ 29 w 354"/>
              <a:gd name="T73" fmla="*/ 29 h 404"/>
              <a:gd name="T74" fmla="*/ 47 w 354"/>
              <a:gd name="T75" fmla="*/ 29 h 404"/>
              <a:gd name="T76" fmla="*/ 61 w 354"/>
              <a:gd name="T77" fmla="*/ 43 h 404"/>
              <a:gd name="T78" fmla="*/ 177 w 354"/>
              <a:gd name="T79" fmla="*/ 0 h 404"/>
              <a:gd name="T80" fmla="*/ 177 w 354"/>
              <a:gd name="T81" fmla="*/ 63 h 404"/>
              <a:gd name="T82" fmla="*/ 63 w 354"/>
              <a:gd name="T83" fmla="*/ 177 h 404"/>
              <a:gd name="T84" fmla="*/ 177 w 354"/>
              <a:gd name="T85" fmla="*/ 291 h 404"/>
              <a:gd name="T86" fmla="*/ 291 w 354"/>
              <a:gd name="T87" fmla="*/ 177 h 404"/>
              <a:gd name="T88" fmla="*/ 177 w 354"/>
              <a:gd name="T89" fmla="*/ 63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54" h="404">
                <a:moveTo>
                  <a:pt x="177" y="0"/>
                </a:moveTo>
                <a:cubicBezTo>
                  <a:pt x="187" y="0"/>
                  <a:pt x="196" y="9"/>
                  <a:pt x="196" y="19"/>
                </a:cubicBezTo>
                <a:cubicBezTo>
                  <a:pt x="196" y="30"/>
                  <a:pt x="187" y="38"/>
                  <a:pt x="177" y="38"/>
                </a:cubicBezTo>
                <a:cubicBezTo>
                  <a:pt x="143" y="38"/>
                  <a:pt x="112" y="50"/>
                  <a:pt x="88" y="70"/>
                </a:cubicBezTo>
                <a:cubicBezTo>
                  <a:pt x="88" y="70"/>
                  <a:pt x="88" y="70"/>
                  <a:pt x="88" y="70"/>
                </a:cubicBezTo>
                <a:cubicBezTo>
                  <a:pt x="82" y="76"/>
                  <a:pt x="76" y="82"/>
                  <a:pt x="70" y="88"/>
                </a:cubicBezTo>
                <a:cubicBezTo>
                  <a:pt x="70" y="88"/>
                  <a:pt x="70" y="88"/>
                  <a:pt x="70" y="88"/>
                </a:cubicBezTo>
                <a:cubicBezTo>
                  <a:pt x="50" y="112"/>
                  <a:pt x="38" y="143"/>
                  <a:pt x="38" y="177"/>
                </a:cubicBezTo>
                <a:cubicBezTo>
                  <a:pt x="38" y="215"/>
                  <a:pt x="54" y="250"/>
                  <a:pt x="79" y="275"/>
                </a:cubicBezTo>
                <a:cubicBezTo>
                  <a:pt x="104" y="300"/>
                  <a:pt x="139" y="316"/>
                  <a:pt x="177" y="316"/>
                </a:cubicBezTo>
                <a:cubicBezTo>
                  <a:pt x="211" y="316"/>
                  <a:pt x="242" y="304"/>
                  <a:pt x="266" y="284"/>
                </a:cubicBezTo>
                <a:cubicBezTo>
                  <a:pt x="266" y="284"/>
                  <a:pt x="266" y="284"/>
                  <a:pt x="266" y="284"/>
                </a:cubicBezTo>
                <a:cubicBezTo>
                  <a:pt x="272" y="278"/>
                  <a:pt x="278" y="272"/>
                  <a:pt x="284" y="266"/>
                </a:cubicBezTo>
                <a:cubicBezTo>
                  <a:pt x="284" y="266"/>
                  <a:pt x="284" y="266"/>
                  <a:pt x="284" y="266"/>
                </a:cubicBezTo>
                <a:cubicBezTo>
                  <a:pt x="304" y="242"/>
                  <a:pt x="316" y="211"/>
                  <a:pt x="316" y="177"/>
                </a:cubicBezTo>
                <a:cubicBezTo>
                  <a:pt x="316" y="166"/>
                  <a:pt x="324" y="158"/>
                  <a:pt x="335" y="158"/>
                </a:cubicBezTo>
                <a:cubicBezTo>
                  <a:pt x="345" y="158"/>
                  <a:pt x="354" y="166"/>
                  <a:pt x="354" y="177"/>
                </a:cubicBezTo>
                <a:cubicBezTo>
                  <a:pt x="354" y="221"/>
                  <a:pt x="337" y="262"/>
                  <a:pt x="311" y="293"/>
                </a:cubicBezTo>
                <a:cubicBezTo>
                  <a:pt x="325" y="307"/>
                  <a:pt x="325" y="307"/>
                  <a:pt x="325" y="307"/>
                </a:cubicBezTo>
                <a:cubicBezTo>
                  <a:pt x="330" y="312"/>
                  <a:pt x="330" y="320"/>
                  <a:pt x="325" y="325"/>
                </a:cubicBezTo>
                <a:cubicBezTo>
                  <a:pt x="320" y="330"/>
                  <a:pt x="312" y="330"/>
                  <a:pt x="307" y="325"/>
                </a:cubicBezTo>
                <a:cubicBezTo>
                  <a:pt x="293" y="311"/>
                  <a:pt x="293" y="311"/>
                  <a:pt x="293" y="311"/>
                </a:cubicBezTo>
                <a:cubicBezTo>
                  <a:pt x="266" y="334"/>
                  <a:pt x="233" y="349"/>
                  <a:pt x="196" y="353"/>
                </a:cubicBezTo>
                <a:cubicBezTo>
                  <a:pt x="196" y="366"/>
                  <a:pt x="196" y="366"/>
                  <a:pt x="196" y="366"/>
                </a:cubicBezTo>
                <a:cubicBezTo>
                  <a:pt x="246" y="366"/>
                  <a:pt x="246" y="366"/>
                  <a:pt x="246" y="366"/>
                </a:cubicBezTo>
                <a:cubicBezTo>
                  <a:pt x="257" y="366"/>
                  <a:pt x="265" y="375"/>
                  <a:pt x="265" y="385"/>
                </a:cubicBezTo>
                <a:cubicBezTo>
                  <a:pt x="265" y="396"/>
                  <a:pt x="257" y="404"/>
                  <a:pt x="246" y="404"/>
                </a:cubicBezTo>
                <a:cubicBezTo>
                  <a:pt x="107" y="404"/>
                  <a:pt x="107" y="404"/>
                  <a:pt x="107" y="404"/>
                </a:cubicBezTo>
                <a:cubicBezTo>
                  <a:pt x="97" y="404"/>
                  <a:pt x="89" y="396"/>
                  <a:pt x="89" y="385"/>
                </a:cubicBezTo>
                <a:cubicBezTo>
                  <a:pt x="89" y="375"/>
                  <a:pt x="97" y="366"/>
                  <a:pt x="107" y="366"/>
                </a:cubicBezTo>
                <a:cubicBezTo>
                  <a:pt x="158" y="366"/>
                  <a:pt x="158" y="366"/>
                  <a:pt x="158" y="366"/>
                </a:cubicBezTo>
                <a:cubicBezTo>
                  <a:pt x="158" y="353"/>
                  <a:pt x="158" y="353"/>
                  <a:pt x="158" y="353"/>
                </a:cubicBezTo>
                <a:cubicBezTo>
                  <a:pt x="117" y="348"/>
                  <a:pt x="80" y="330"/>
                  <a:pt x="52" y="302"/>
                </a:cubicBezTo>
                <a:cubicBezTo>
                  <a:pt x="20" y="270"/>
                  <a:pt x="0" y="226"/>
                  <a:pt x="0" y="177"/>
                </a:cubicBezTo>
                <a:cubicBezTo>
                  <a:pt x="0" y="133"/>
                  <a:pt x="16" y="92"/>
                  <a:pt x="43" y="61"/>
                </a:cubicBezTo>
                <a:cubicBezTo>
                  <a:pt x="29" y="47"/>
                  <a:pt x="29" y="47"/>
                  <a:pt x="29" y="47"/>
                </a:cubicBezTo>
                <a:cubicBezTo>
                  <a:pt x="24" y="42"/>
                  <a:pt x="24" y="34"/>
                  <a:pt x="29" y="29"/>
                </a:cubicBezTo>
                <a:cubicBezTo>
                  <a:pt x="34" y="24"/>
                  <a:pt x="42" y="24"/>
                  <a:pt x="47" y="29"/>
                </a:cubicBezTo>
                <a:cubicBezTo>
                  <a:pt x="61" y="43"/>
                  <a:pt x="61" y="43"/>
                  <a:pt x="61" y="43"/>
                </a:cubicBezTo>
                <a:cubicBezTo>
                  <a:pt x="92" y="16"/>
                  <a:pt x="133" y="0"/>
                  <a:pt x="177" y="0"/>
                </a:cubicBezTo>
                <a:close/>
                <a:moveTo>
                  <a:pt x="177" y="63"/>
                </a:moveTo>
                <a:cubicBezTo>
                  <a:pt x="114" y="63"/>
                  <a:pt x="63" y="114"/>
                  <a:pt x="63" y="177"/>
                </a:cubicBezTo>
                <a:cubicBezTo>
                  <a:pt x="63" y="240"/>
                  <a:pt x="114" y="291"/>
                  <a:pt x="177" y="291"/>
                </a:cubicBezTo>
                <a:cubicBezTo>
                  <a:pt x="240" y="291"/>
                  <a:pt x="291" y="240"/>
                  <a:pt x="291" y="177"/>
                </a:cubicBezTo>
                <a:cubicBezTo>
                  <a:pt x="291" y="114"/>
                  <a:pt x="240" y="63"/>
                  <a:pt x="177" y="63"/>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631" name="Freeform 6"/>
          <p:cNvSpPr>
            <a:spLocks noEditPoints="1"/>
          </p:cNvSpPr>
          <p:nvPr userDrawn="1"/>
        </p:nvSpPr>
        <p:spPr bwMode="auto">
          <a:xfrm>
            <a:off x="11543990" y="7310420"/>
            <a:ext cx="363732" cy="362835"/>
          </a:xfrm>
          <a:custGeom>
            <a:avLst/>
            <a:gdLst>
              <a:gd name="T0" fmla="*/ 457 w 457"/>
              <a:gd name="T1" fmla="*/ 28 h 456"/>
              <a:gd name="T2" fmla="*/ 457 w 457"/>
              <a:gd name="T3" fmla="*/ 200 h 456"/>
              <a:gd name="T4" fmla="*/ 457 w 457"/>
              <a:gd name="T5" fmla="*/ 200 h 456"/>
              <a:gd name="T6" fmla="*/ 448 w 457"/>
              <a:gd name="T7" fmla="*/ 220 h 456"/>
              <a:gd name="T8" fmla="*/ 220 w 457"/>
              <a:gd name="T9" fmla="*/ 448 h 456"/>
              <a:gd name="T10" fmla="*/ 200 w 457"/>
              <a:gd name="T11" fmla="*/ 456 h 456"/>
              <a:gd name="T12" fmla="*/ 180 w 457"/>
              <a:gd name="T13" fmla="*/ 448 h 456"/>
              <a:gd name="T14" fmla="*/ 9 w 457"/>
              <a:gd name="T15" fmla="*/ 277 h 456"/>
              <a:gd name="T16" fmla="*/ 0 w 457"/>
              <a:gd name="T17" fmla="*/ 257 h 456"/>
              <a:gd name="T18" fmla="*/ 9 w 457"/>
              <a:gd name="T19" fmla="*/ 237 h 456"/>
              <a:gd name="T20" fmla="*/ 237 w 457"/>
              <a:gd name="T21" fmla="*/ 8 h 456"/>
              <a:gd name="T22" fmla="*/ 257 w 457"/>
              <a:gd name="T23" fmla="*/ 0 h 456"/>
              <a:gd name="T24" fmla="*/ 428 w 457"/>
              <a:gd name="T25" fmla="*/ 0 h 456"/>
              <a:gd name="T26" fmla="*/ 457 w 457"/>
              <a:gd name="T27" fmla="*/ 28 h 456"/>
              <a:gd name="T28" fmla="*/ 385 w 457"/>
              <a:gd name="T29" fmla="*/ 100 h 456"/>
              <a:gd name="T30" fmla="*/ 414 w 457"/>
              <a:gd name="T31" fmla="*/ 71 h 456"/>
              <a:gd name="T32" fmla="*/ 385 w 457"/>
              <a:gd name="T33" fmla="*/ 43 h 456"/>
              <a:gd name="T34" fmla="*/ 357 w 457"/>
              <a:gd name="T35" fmla="*/ 71 h 456"/>
              <a:gd name="T36" fmla="*/ 385 w 457"/>
              <a:gd name="T37" fmla="*/ 100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7" h="456">
                <a:moveTo>
                  <a:pt x="457" y="28"/>
                </a:moveTo>
                <a:cubicBezTo>
                  <a:pt x="457" y="200"/>
                  <a:pt x="457" y="200"/>
                  <a:pt x="457" y="200"/>
                </a:cubicBezTo>
                <a:cubicBezTo>
                  <a:pt x="457" y="200"/>
                  <a:pt x="457" y="200"/>
                  <a:pt x="457" y="200"/>
                </a:cubicBezTo>
                <a:cubicBezTo>
                  <a:pt x="457" y="207"/>
                  <a:pt x="454" y="214"/>
                  <a:pt x="448" y="220"/>
                </a:cubicBezTo>
                <a:cubicBezTo>
                  <a:pt x="220" y="448"/>
                  <a:pt x="220" y="448"/>
                  <a:pt x="220" y="448"/>
                </a:cubicBezTo>
                <a:cubicBezTo>
                  <a:pt x="215" y="454"/>
                  <a:pt x="207" y="456"/>
                  <a:pt x="200" y="456"/>
                </a:cubicBezTo>
                <a:cubicBezTo>
                  <a:pt x="193" y="456"/>
                  <a:pt x="185" y="454"/>
                  <a:pt x="180" y="448"/>
                </a:cubicBezTo>
                <a:cubicBezTo>
                  <a:pt x="9" y="277"/>
                  <a:pt x="9" y="277"/>
                  <a:pt x="9" y="277"/>
                </a:cubicBezTo>
                <a:cubicBezTo>
                  <a:pt x="3" y="271"/>
                  <a:pt x="0" y="264"/>
                  <a:pt x="0" y="257"/>
                </a:cubicBezTo>
                <a:cubicBezTo>
                  <a:pt x="0" y="249"/>
                  <a:pt x="3" y="242"/>
                  <a:pt x="9" y="237"/>
                </a:cubicBezTo>
                <a:cubicBezTo>
                  <a:pt x="237" y="8"/>
                  <a:pt x="237" y="8"/>
                  <a:pt x="237" y="8"/>
                </a:cubicBezTo>
                <a:cubicBezTo>
                  <a:pt x="242" y="3"/>
                  <a:pt x="249" y="0"/>
                  <a:pt x="257" y="0"/>
                </a:cubicBezTo>
                <a:cubicBezTo>
                  <a:pt x="428" y="0"/>
                  <a:pt x="428" y="0"/>
                  <a:pt x="428" y="0"/>
                </a:cubicBezTo>
                <a:cubicBezTo>
                  <a:pt x="444" y="0"/>
                  <a:pt x="457" y="13"/>
                  <a:pt x="457" y="28"/>
                </a:cubicBezTo>
                <a:close/>
                <a:moveTo>
                  <a:pt x="385" y="100"/>
                </a:moveTo>
                <a:cubicBezTo>
                  <a:pt x="401" y="100"/>
                  <a:pt x="414" y="87"/>
                  <a:pt x="414" y="71"/>
                </a:cubicBezTo>
                <a:cubicBezTo>
                  <a:pt x="414" y="55"/>
                  <a:pt x="401" y="43"/>
                  <a:pt x="385" y="43"/>
                </a:cubicBezTo>
                <a:cubicBezTo>
                  <a:pt x="370" y="43"/>
                  <a:pt x="357" y="55"/>
                  <a:pt x="357" y="71"/>
                </a:cubicBezTo>
                <a:cubicBezTo>
                  <a:pt x="357" y="87"/>
                  <a:pt x="370" y="100"/>
                  <a:pt x="385" y="10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637" name="Freeform 6"/>
          <p:cNvSpPr>
            <a:spLocks noEditPoints="1"/>
          </p:cNvSpPr>
          <p:nvPr userDrawn="1"/>
        </p:nvSpPr>
        <p:spPr bwMode="auto">
          <a:xfrm>
            <a:off x="11529915" y="6694838"/>
            <a:ext cx="391882" cy="391257"/>
          </a:xfrm>
          <a:custGeom>
            <a:avLst/>
            <a:gdLst>
              <a:gd name="T0" fmla="*/ 0 w 313"/>
              <a:gd name="T1" fmla="*/ 156 h 312"/>
              <a:gd name="T2" fmla="*/ 313 w 313"/>
              <a:gd name="T3" fmla="*/ 156 h 312"/>
              <a:gd name="T4" fmla="*/ 165 w 313"/>
              <a:gd name="T5" fmla="*/ 183 h 312"/>
              <a:gd name="T6" fmla="*/ 143 w 313"/>
              <a:gd name="T7" fmla="*/ 180 h 312"/>
              <a:gd name="T8" fmla="*/ 114 w 313"/>
              <a:gd name="T9" fmla="*/ 178 h 312"/>
              <a:gd name="T10" fmla="*/ 100 w 313"/>
              <a:gd name="T11" fmla="*/ 186 h 312"/>
              <a:gd name="T12" fmla="*/ 82 w 313"/>
              <a:gd name="T13" fmla="*/ 174 h 312"/>
              <a:gd name="T14" fmla="*/ 80 w 313"/>
              <a:gd name="T15" fmla="*/ 160 h 312"/>
              <a:gd name="T16" fmla="*/ 101 w 313"/>
              <a:gd name="T17" fmla="*/ 153 h 312"/>
              <a:gd name="T18" fmla="*/ 109 w 313"/>
              <a:gd name="T19" fmla="*/ 148 h 312"/>
              <a:gd name="T20" fmla="*/ 111 w 313"/>
              <a:gd name="T21" fmla="*/ 131 h 312"/>
              <a:gd name="T22" fmla="*/ 114 w 313"/>
              <a:gd name="T23" fmla="*/ 111 h 312"/>
              <a:gd name="T24" fmla="*/ 116 w 313"/>
              <a:gd name="T25" fmla="*/ 93 h 312"/>
              <a:gd name="T26" fmla="*/ 120 w 313"/>
              <a:gd name="T27" fmla="*/ 79 h 312"/>
              <a:gd name="T28" fmla="*/ 95 w 313"/>
              <a:gd name="T29" fmla="*/ 80 h 312"/>
              <a:gd name="T30" fmla="*/ 80 w 313"/>
              <a:gd name="T31" fmla="*/ 91 h 312"/>
              <a:gd name="T32" fmla="*/ 84 w 313"/>
              <a:gd name="T33" fmla="*/ 75 h 312"/>
              <a:gd name="T34" fmla="*/ 89 w 313"/>
              <a:gd name="T35" fmla="*/ 68 h 312"/>
              <a:gd name="T36" fmla="*/ 99 w 313"/>
              <a:gd name="T37" fmla="*/ 59 h 312"/>
              <a:gd name="T38" fmla="*/ 113 w 313"/>
              <a:gd name="T39" fmla="*/ 59 h 312"/>
              <a:gd name="T40" fmla="*/ 123 w 313"/>
              <a:gd name="T41" fmla="*/ 42 h 312"/>
              <a:gd name="T42" fmla="*/ 142 w 313"/>
              <a:gd name="T43" fmla="*/ 47 h 312"/>
              <a:gd name="T44" fmla="*/ 156 w 313"/>
              <a:gd name="T45" fmla="*/ 54 h 312"/>
              <a:gd name="T46" fmla="*/ 162 w 313"/>
              <a:gd name="T47" fmla="*/ 46 h 312"/>
              <a:gd name="T48" fmla="*/ 151 w 313"/>
              <a:gd name="T49" fmla="*/ 37 h 312"/>
              <a:gd name="T50" fmla="*/ 172 w 313"/>
              <a:gd name="T51" fmla="*/ 38 h 312"/>
              <a:gd name="T52" fmla="*/ 170 w 313"/>
              <a:gd name="T53" fmla="*/ 57 h 312"/>
              <a:gd name="T54" fmla="*/ 168 w 313"/>
              <a:gd name="T55" fmla="*/ 71 h 312"/>
              <a:gd name="T56" fmla="*/ 158 w 313"/>
              <a:gd name="T57" fmla="*/ 91 h 312"/>
              <a:gd name="T58" fmla="*/ 171 w 313"/>
              <a:gd name="T59" fmla="*/ 104 h 312"/>
              <a:gd name="T60" fmla="*/ 185 w 313"/>
              <a:gd name="T61" fmla="*/ 89 h 312"/>
              <a:gd name="T62" fmla="*/ 194 w 313"/>
              <a:gd name="T63" fmla="*/ 76 h 312"/>
              <a:gd name="T64" fmla="*/ 210 w 313"/>
              <a:gd name="T65" fmla="*/ 81 h 312"/>
              <a:gd name="T66" fmla="*/ 208 w 313"/>
              <a:gd name="T67" fmla="*/ 78 h 312"/>
              <a:gd name="T68" fmla="*/ 225 w 313"/>
              <a:gd name="T69" fmla="*/ 78 h 312"/>
              <a:gd name="T70" fmla="*/ 220 w 313"/>
              <a:gd name="T71" fmla="*/ 92 h 312"/>
              <a:gd name="T72" fmla="*/ 204 w 313"/>
              <a:gd name="T73" fmla="*/ 104 h 312"/>
              <a:gd name="T74" fmla="*/ 185 w 313"/>
              <a:gd name="T75" fmla="*/ 110 h 312"/>
              <a:gd name="T76" fmla="*/ 175 w 313"/>
              <a:gd name="T77" fmla="*/ 125 h 312"/>
              <a:gd name="T78" fmla="*/ 177 w 313"/>
              <a:gd name="T79" fmla="*/ 154 h 312"/>
              <a:gd name="T80" fmla="*/ 192 w 313"/>
              <a:gd name="T81" fmla="*/ 165 h 312"/>
              <a:gd name="T82" fmla="*/ 211 w 313"/>
              <a:gd name="T83" fmla="*/ 162 h 312"/>
              <a:gd name="T84" fmla="*/ 227 w 313"/>
              <a:gd name="T85" fmla="*/ 165 h 312"/>
              <a:gd name="T86" fmla="*/ 243 w 313"/>
              <a:gd name="T87" fmla="*/ 187 h 312"/>
              <a:gd name="T88" fmla="*/ 265 w 313"/>
              <a:gd name="T89" fmla="*/ 202 h 312"/>
              <a:gd name="T90" fmla="*/ 222 w 313"/>
              <a:gd name="T91" fmla="*/ 261 h 312"/>
              <a:gd name="T92" fmla="*/ 175 w 313"/>
              <a:gd name="T93" fmla="*/ 276 h 312"/>
              <a:gd name="T94" fmla="*/ 173 w 313"/>
              <a:gd name="T95" fmla="*/ 253 h 312"/>
              <a:gd name="T96" fmla="*/ 172 w 313"/>
              <a:gd name="T97" fmla="*/ 199 h 312"/>
              <a:gd name="T98" fmla="*/ 165 w 313"/>
              <a:gd name="T99" fmla="*/ 183 h 312"/>
              <a:gd name="T100" fmla="*/ 128 w 313"/>
              <a:gd name="T101" fmla="*/ 276 h 312"/>
              <a:gd name="T102" fmla="*/ 36 w 313"/>
              <a:gd name="T103" fmla="*/ 184 h 312"/>
              <a:gd name="T104" fmla="*/ 47 w 313"/>
              <a:gd name="T105" fmla="*/ 179 h 312"/>
              <a:gd name="T106" fmla="*/ 63 w 313"/>
              <a:gd name="T107" fmla="*/ 182 h 312"/>
              <a:gd name="T108" fmla="*/ 88 w 313"/>
              <a:gd name="T109" fmla="*/ 189 h 312"/>
              <a:gd name="T110" fmla="*/ 105 w 313"/>
              <a:gd name="T111" fmla="*/ 193 h 312"/>
              <a:gd name="T112" fmla="*/ 110 w 313"/>
              <a:gd name="T113" fmla="*/ 213 h 312"/>
              <a:gd name="T114" fmla="*/ 127 w 313"/>
              <a:gd name="T115" fmla="*/ 224 h 312"/>
              <a:gd name="T116" fmla="*/ 146 w 313"/>
              <a:gd name="T117" fmla="*/ 241 h 312"/>
              <a:gd name="T118" fmla="*/ 160 w 313"/>
              <a:gd name="T119" fmla="*/ 276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3" h="312">
                <a:moveTo>
                  <a:pt x="156" y="0"/>
                </a:moveTo>
                <a:cubicBezTo>
                  <a:pt x="70" y="0"/>
                  <a:pt x="0" y="70"/>
                  <a:pt x="0" y="156"/>
                </a:cubicBezTo>
                <a:cubicBezTo>
                  <a:pt x="0" y="242"/>
                  <a:pt x="70" y="312"/>
                  <a:pt x="156" y="312"/>
                </a:cubicBezTo>
                <a:cubicBezTo>
                  <a:pt x="243" y="312"/>
                  <a:pt x="313" y="242"/>
                  <a:pt x="313" y="156"/>
                </a:cubicBezTo>
                <a:cubicBezTo>
                  <a:pt x="313" y="70"/>
                  <a:pt x="243" y="0"/>
                  <a:pt x="156" y="0"/>
                </a:cubicBezTo>
                <a:close/>
                <a:moveTo>
                  <a:pt x="165" y="183"/>
                </a:moveTo>
                <a:cubicBezTo>
                  <a:pt x="160" y="181"/>
                  <a:pt x="160" y="181"/>
                  <a:pt x="160" y="181"/>
                </a:cubicBezTo>
                <a:cubicBezTo>
                  <a:pt x="156" y="179"/>
                  <a:pt x="148" y="179"/>
                  <a:pt x="143" y="180"/>
                </a:cubicBezTo>
                <a:cubicBezTo>
                  <a:pt x="138" y="181"/>
                  <a:pt x="132" y="180"/>
                  <a:pt x="128" y="178"/>
                </a:cubicBezTo>
                <a:cubicBezTo>
                  <a:pt x="125" y="175"/>
                  <a:pt x="118" y="176"/>
                  <a:pt x="114" y="178"/>
                </a:cubicBezTo>
                <a:cubicBezTo>
                  <a:pt x="110" y="181"/>
                  <a:pt x="107" y="184"/>
                  <a:pt x="107" y="185"/>
                </a:cubicBezTo>
                <a:cubicBezTo>
                  <a:pt x="106" y="187"/>
                  <a:pt x="103" y="187"/>
                  <a:pt x="100" y="186"/>
                </a:cubicBezTo>
                <a:cubicBezTo>
                  <a:pt x="97" y="185"/>
                  <a:pt x="92" y="181"/>
                  <a:pt x="90" y="178"/>
                </a:cubicBezTo>
                <a:cubicBezTo>
                  <a:pt x="87" y="175"/>
                  <a:pt x="84" y="173"/>
                  <a:pt x="82" y="174"/>
                </a:cubicBezTo>
                <a:cubicBezTo>
                  <a:pt x="80" y="174"/>
                  <a:pt x="78" y="172"/>
                  <a:pt x="77" y="169"/>
                </a:cubicBezTo>
                <a:cubicBezTo>
                  <a:pt x="76" y="167"/>
                  <a:pt x="77" y="162"/>
                  <a:pt x="80" y="160"/>
                </a:cubicBezTo>
                <a:cubicBezTo>
                  <a:pt x="82" y="157"/>
                  <a:pt x="87" y="153"/>
                  <a:pt x="91" y="151"/>
                </a:cubicBezTo>
                <a:cubicBezTo>
                  <a:pt x="94" y="149"/>
                  <a:pt x="99" y="150"/>
                  <a:pt x="101" y="153"/>
                </a:cubicBezTo>
                <a:cubicBezTo>
                  <a:pt x="104" y="156"/>
                  <a:pt x="107" y="158"/>
                  <a:pt x="109" y="156"/>
                </a:cubicBezTo>
                <a:cubicBezTo>
                  <a:pt x="111" y="155"/>
                  <a:pt x="111" y="152"/>
                  <a:pt x="109" y="148"/>
                </a:cubicBezTo>
                <a:cubicBezTo>
                  <a:pt x="108" y="144"/>
                  <a:pt x="107" y="140"/>
                  <a:pt x="107" y="138"/>
                </a:cubicBezTo>
                <a:cubicBezTo>
                  <a:pt x="107" y="136"/>
                  <a:pt x="109" y="133"/>
                  <a:pt x="111" y="131"/>
                </a:cubicBezTo>
                <a:cubicBezTo>
                  <a:pt x="113" y="129"/>
                  <a:pt x="115" y="125"/>
                  <a:pt x="115" y="121"/>
                </a:cubicBezTo>
                <a:cubicBezTo>
                  <a:pt x="116" y="118"/>
                  <a:pt x="115" y="113"/>
                  <a:pt x="114" y="111"/>
                </a:cubicBezTo>
                <a:cubicBezTo>
                  <a:pt x="114" y="110"/>
                  <a:pt x="115" y="106"/>
                  <a:pt x="116" y="104"/>
                </a:cubicBezTo>
                <a:cubicBezTo>
                  <a:pt x="118" y="102"/>
                  <a:pt x="118" y="97"/>
                  <a:pt x="116" y="93"/>
                </a:cubicBezTo>
                <a:cubicBezTo>
                  <a:pt x="113" y="89"/>
                  <a:pt x="114" y="86"/>
                  <a:pt x="117" y="85"/>
                </a:cubicBezTo>
                <a:cubicBezTo>
                  <a:pt x="120" y="84"/>
                  <a:pt x="121" y="81"/>
                  <a:pt x="120" y="79"/>
                </a:cubicBezTo>
                <a:cubicBezTo>
                  <a:pt x="118" y="76"/>
                  <a:pt x="113" y="74"/>
                  <a:pt x="108" y="74"/>
                </a:cubicBezTo>
                <a:cubicBezTo>
                  <a:pt x="104" y="73"/>
                  <a:pt x="98" y="76"/>
                  <a:pt x="95" y="80"/>
                </a:cubicBezTo>
                <a:cubicBezTo>
                  <a:pt x="93" y="83"/>
                  <a:pt x="93" y="83"/>
                  <a:pt x="93" y="83"/>
                </a:cubicBezTo>
                <a:cubicBezTo>
                  <a:pt x="90" y="87"/>
                  <a:pt x="84" y="91"/>
                  <a:pt x="80" y="91"/>
                </a:cubicBezTo>
                <a:cubicBezTo>
                  <a:pt x="76" y="92"/>
                  <a:pt x="74" y="90"/>
                  <a:pt x="75" y="86"/>
                </a:cubicBezTo>
                <a:cubicBezTo>
                  <a:pt x="76" y="83"/>
                  <a:pt x="80" y="78"/>
                  <a:pt x="84" y="75"/>
                </a:cubicBezTo>
                <a:cubicBezTo>
                  <a:pt x="85" y="75"/>
                  <a:pt x="85" y="75"/>
                  <a:pt x="85" y="75"/>
                </a:cubicBezTo>
                <a:cubicBezTo>
                  <a:pt x="90" y="72"/>
                  <a:pt x="91" y="69"/>
                  <a:pt x="89" y="68"/>
                </a:cubicBezTo>
                <a:cubicBezTo>
                  <a:pt x="87" y="67"/>
                  <a:pt x="86" y="64"/>
                  <a:pt x="88" y="61"/>
                </a:cubicBezTo>
                <a:cubicBezTo>
                  <a:pt x="89" y="59"/>
                  <a:pt x="95" y="58"/>
                  <a:pt x="99" y="59"/>
                </a:cubicBezTo>
                <a:cubicBezTo>
                  <a:pt x="100" y="59"/>
                  <a:pt x="100" y="59"/>
                  <a:pt x="100" y="59"/>
                </a:cubicBezTo>
                <a:cubicBezTo>
                  <a:pt x="105" y="60"/>
                  <a:pt x="111" y="60"/>
                  <a:pt x="113" y="59"/>
                </a:cubicBezTo>
                <a:cubicBezTo>
                  <a:pt x="115" y="57"/>
                  <a:pt x="118" y="54"/>
                  <a:pt x="119" y="50"/>
                </a:cubicBezTo>
                <a:cubicBezTo>
                  <a:pt x="119" y="47"/>
                  <a:pt x="122" y="43"/>
                  <a:pt x="123" y="42"/>
                </a:cubicBezTo>
                <a:cubicBezTo>
                  <a:pt x="125" y="41"/>
                  <a:pt x="129" y="40"/>
                  <a:pt x="132" y="41"/>
                </a:cubicBezTo>
                <a:cubicBezTo>
                  <a:pt x="134" y="42"/>
                  <a:pt x="139" y="44"/>
                  <a:pt x="142" y="47"/>
                </a:cubicBezTo>
                <a:cubicBezTo>
                  <a:pt x="145" y="50"/>
                  <a:pt x="149" y="51"/>
                  <a:pt x="150" y="51"/>
                </a:cubicBezTo>
                <a:cubicBezTo>
                  <a:pt x="152" y="51"/>
                  <a:pt x="155" y="52"/>
                  <a:pt x="156" y="54"/>
                </a:cubicBezTo>
                <a:cubicBezTo>
                  <a:pt x="158" y="56"/>
                  <a:pt x="160" y="55"/>
                  <a:pt x="161" y="53"/>
                </a:cubicBezTo>
                <a:cubicBezTo>
                  <a:pt x="163" y="51"/>
                  <a:pt x="163" y="48"/>
                  <a:pt x="162" y="46"/>
                </a:cubicBezTo>
                <a:cubicBezTo>
                  <a:pt x="161" y="43"/>
                  <a:pt x="157" y="41"/>
                  <a:pt x="154" y="40"/>
                </a:cubicBezTo>
                <a:cubicBezTo>
                  <a:pt x="151" y="40"/>
                  <a:pt x="149" y="38"/>
                  <a:pt x="151" y="37"/>
                </a:cubicBezTo>
                <a:cubicBezTo>
                  <a:pt x="152" y="36"/>
                  <a:pt x="158" y="35"/>
                  <a:pt x="162" y="34"/>
                </a:cubicBezTo>
                <a:cubicBezTo>
                  <a:pt x="167" y="34"/>
                  <a:pt x="172" y="35"/>
                  <a:pt x="172" y="38"/>
                </a:cubicBezTo>
                <a:cubicBezTo>
                  <a:pt x="173" y="41"/>
                  <a:pt x="173" y="45"/>
                  <a:pt x="171" y="48"/>
                </a:cubicBezTo>
                <a:cubicBezTo>
                  <a:pt x="170" y="52"/>
                  <a:pt x="169" y="55"/>
                  <a:pt x="170" y="57"/>
                </a:cubicBezTo>
                <a:cubicBezTo>
                  <a:pt x="171" y="58"/>
                  <a:pt x="171" y="61"/>
                  <a:pt x="169" y="64"/>
                </a:cubicBezTo>
                <a:cubicBezTo>
                  <a:pt x="167" y="66"/>
                  <a:pt x="167" y="69"/>
                  <a:pt x="168" y="71"/>
                </a:cubicBezTo>
                <a:cubicBezTo>
                  <a:pt x="170" y="73"/>
                  <a:pt x="168" y="77"/>
                  <a:pt x="165" y="80"/>
                </a:cubicBezTo>
                <a:cubicBezTo>
                  <a:pt x="161" y="83"/>
                  <a:pt x="158" y="88"/>
                  <a:pt x="158" y="91"/>
                </a:cubicBezTo>
                <a:cubicBezTo>
                  <a:pt x="158" y="95"/>
                  <a:pt x="160" y="100"/>
                  <a:pt x="161" y="102"/>
                </a:cubicBezTo>
                <a:cubicBezTo>
                  <a:pt x="163" y="104"/>
                  <a:pt x="167" y="105"/>
                  <a:pt x="171" y="104"/>
                </a:cubicBezTo>
                <a:cubicBezTo>
                  <a:pt x="175" y="104"/>
                  <a:pt x="179" y="101"/>
                  <a:pt x="182" y="99"/>
                </a:cubicBezTo>
                <a:cubicBezTo>
                  <a:pt x="184" y="96"/>
                  <a:pt x="185" y="92"/>
                  <a:pt x="185" y="89"/>
                </a:cubicBezTo>
                <a:cubicBezTo>
                  <a:pt x="184" y="86"/>
                  <a:pt x="185" y="82"/>
                  <a:pt x="187" y="81"/>
                </a:cubicBezTo>
                <a:cubicBezTo>
                  <a:pt x="189" y="80"/>
                  <a:pt x="192" y="78"/>
                  <a:pt x="194" y="76"/>
                </a:cubicBezTo>
                <a:cubicBezTo>
                  <a:pt x="195" y="75"/>
                  <a:pt x="198" y="76"/>
                  <a:pt x="200" y="79"/>
                </a:cubicBezTo>
                <a:cubicBezTo>
                  <a:pt x="202" y="83"/>
                  <a:pt x="207" y="83"/>
                  <a:pt x="210" y="81"/>
                </a:cubicBezTo>
                <a:cubicBezTo>
                  <a:pt x="210" y="81"/>
                  <a:pt x="210" y="81"/>
                  <a:pt x="209" y="80"/>
                </a:cubicBezTo>
                <a:cubicBezTo>
                  <a:pt x="208" y="78"/>
                  <a:pt x="208" y="78"/>
                  <a:pt x="208" y="78"/>
                </a:cubicBezTo>
                <a:cubicBezTo>
                  <a:pt x="211" y="76"/>
                  <a:pt x="215" y="75"/>
                  <a:pt x="216" y="74"/>
                </a:cubicBezTo>
                <a:cubicBezTo>
                  <a:pt x="218" y="74"/>
                  <a:pt x="222" y="75"/>
                  <a:pt x="225" y="78"/>
                </a:cubicBezTo>
                <a:cubicBezTo>
                  <a:pt x="227" y="80"/>
                  <a:pt x="229" y="83"/>
                  <a:pt x="229" y="85"/>
                </a:cubicBezTo>
                <a:cubicBezTo>
                  <a:pt x="228" y="87"/>
                  <a:pt x="225" y="90"/>
                  <a:pt x="220" y="92"/>
                </a:cubicBezTo>
                <a:cubicBezTo>
                  <a:pt x="216" y="94"/>
                  <a:pt x="212" y="97"/>
                  <a:pt x="211" y="100"/>
                </a:cubicBezTo>
                <a:cubicBezTo>
                  <a:pt x="210" y="102"/>
                  <a:pt x="207" y="104"/>
                  <a:pt x="204" y="104"/>
                </a:cubicBezTo>
                <a:cubicBezTo>
                  <a:pt x="201" y="104"/>
                  <a:pt x="196" y="104"/>
                  <a:pt x="194" y="104"/>
                </a:cubicBezTo>
                <a:cubicBezTo>
                  <a:pt x="191" y="104"/>
                  <a:pt x="187" y="107"/>
                  <a:pt x="185" y="110"/>
                </a:cubicBezTo>
                <a:cubicBezTo>
                  <a:pt x="183" y="112"/>
                  <a:pt x="181" y="116"/>
                  <a:pt x="181" y="117"/>
                </a:cubicBezTo>
                <a:cubicBezTo>
                  <a:pt x="180" y="119"/>
                  <a:pt x="178" y="122"/>
                  <a:pt x="175" y="125"/>
                </a:cubicBezTo>
                <a:cubicBezTo>
                  <a:pt x="173" y="127"/>
                  <a:pt x="171" y="133"/>
                  <a:pt x="171" y="138"/>
                </a:cubicBezTo>
                <a:cubicBezTo>
                  <a:pt x="172" y="143"/>
                  <a:pt x="174" y="150"/>
                  <a:pt x="177" y="154"/>
                </a:cubicBezTo>
                <a:cubicBezTo>
                  <a:pt x="179" y="158"/>
                  <a:pt x="179" y="158"/>
                  <a:pt x="179" y="158"/>
                </a:cubicBezTo>
                <a:cubicBezTo>
                  <a:pt x="182" y="162"/>
                  <a:pt x="188" y="166"/>
                  <a:pt x="192" y="165"/>
                </a:cubicBezTo>
                <a:cubicBezTo>
                  <a:pt x="196" y="165"/>
                  <a:pt x="204" y="164"/>
                  <a:pt x="209" y="162"/>
                </a:cubicBezTo>
                <a:cubicBezTo>
                  <a:pt x="211" y="162"/>
                  <a:pt x="211" y="162"/>
                  <a:pt x="211" y="162"/>
                </a:cubicBezTo>
                <a:cubicBezTo>
                  <a:pt x="216" y="160"/>
                  <a:pt x="223" y="161"/>
                  <a:pt x="226" y="165"/>
                </a:cubicBezTo>
                <a:cubicBezTo>
                  <a:pt x="227" y="165"/>
                  <a:pt x="227" y="165"/>
                  <a:pt x="227" y="165"/>
                </a:cubicBezTo>
                <a:cubicBezTo>
                  <a:pt x="230" y="168"/>
                  <a:pt x="236" y="174"/>
                  <a:pt x="238" y="178"/>
                </a:cubicBezTo>
                <a:cubicBezTo>
                  <a:pt x="243" y="187"/>
                  <a:pt x="243" y="187"/>
                  <a:pt x="243" y="187"/>
                </a:cubicBezTo>
                <a:cubicBezTo>
                  <a:pt x="246" y="191"/>
                  <a:pt x="251" y="195"/>
                  <a:pt x="254" y="196"/>
                </a:cubicBezTo>
                <a:cubicBezTo>
                  <a:pt x="257" y="196"/>
                  <a:pt x="262" y="199"/>
                  <a:pt x="265" y="202"/>
                </a:cubicBezTo>
                <a:cubicBezTo>
                  <a:pt x="266" y="203"/>
                  <a:pt x="268" y="204"/>
                  <a:pt x="270" y="204"/>
                </a:cubicBezTo>
                <a:cubicBezTo>
                  <a:pt x="260" y="227"/>
                  <a:pt x="244" y="247"/>
                  <a:pt x="222" y="261"/>
                </a:cubicBezTo>
                <a:cubicBezTo>
                  <a:pt x="207" y="270"/>
                  <a:pt x="192" y="276"/>
                  <a:pt x="175" y="278"/>
                </a:cubicBezTo>
                <a:cubicBezTo>
                  <a:pt x="175" y="277"/>
                  <a:pt x="175" y="277"/>
                  <a:pt x="175" y="276"/>
                </a:cubicBezTo>
                <a:cubicBezTo>
                  <a:pt x="175" y="271"/>
                  <a:pt x="175" y="271"/>
                  <a:pt x="175" y="271"/>
                </a:cubicBezTo>
                <a:cubicBezTo>
                  <a:pt x="174" y="266"/>
                  <a:pt x="173" y="258"/>
                  <a:pt x="173" y="253"/>
                </a:cubicBezTo>
                <a:cubicBezTo>
                  <a:pt x="171" y="217"/>
                  <a:pt x="171" y="217"/>
                  <a:pt x="171" y="217"/>
                </a:cubicBezTo>
                <a:cubicBezTo>
                  <a:pt x="171" y="212"/>
                  <a:pt x="172" y="204"/>
                  <a:pt x="172" y="199"/>
                </a:cubicBezTo>
                <a:cubicBezTo>
                  <a:pt x="173" y="196"/>
                  <a:pt x="173" y="196"/>
                  <a:pt x="173" y="196"/>
                </a:cubicBezTo>
                <a:cubicBezTo>
                  <a:pt x="173" y="191"/>
                  <a:pt x="170" y="185"/>
                  <a:pt x="165" y="183"/>
                </a:cubicBezTo>
                <a:close/>
                <a:moveTo>
                  <a:pt x="159" y="279"/>
                </a:moveTo>
                <a:cubicBezTo>
                  <a:pt x="149" y="280"/>
                  <a:pt x="139" y="279"/>
                  <a:pt x="128" y="276"/>
                </a:cubicBezTo>
                <a:cubicBezTo>
                  <a:pt x="96" y="269"/>
                  <a:pt x="69" y="249"/>
                  <a:pt x="52" y="221"/>
                </a:cubicBezTo>
                <a:cubicBezTo>
                  <a:pt x="44" y="210"/>
                  <a:pt x="39" y="197"/>
                  <a:pt x="36" y="184"/>
                </a:cubicBezTo>
                <a:cubicBezTo>
                  <a:pt x="37" y="184"/>
                  <a:pt x="37" y="184"/>
                  <a:pt x="37" y="183"/>
                </a:cubicBezTo>
                <a:cubicBezTo>
                  <a:pt x="39" y="179"/>
                  <a:pt x="44" y="177"/>
                  <a:pt x="47" y="179"/>
                </a:cubicBezTo>
                <a:cubicBezTo>
                  <a:pt x="50" y="181"/>
                  <a:pt x="54" y="181"/>
                  <a:pt x="56" y="180"/>
                </a:cubicBezTo>
                <a:cubicBezTo>
                  <a:pt x="58" y="179"/>
                  <a:pt x="61" y="180"/>
                  <a:pt x="63" y="182"/>
                </a:cubicBezTo>
                <a:cubicBezTo>
                  <a:pt x="66" y="184"/>
                  <a:pt x="71" y="187"/>
                  <a:pt x="75" y="187"/>
                </a:cubicBezTo>
                <a:cubicBezTo>
                  <a:pt x="79" y="187"/>
                  <a:pt x="85" y="188"/>
                  <a:pt x="88" y="189"/>
                </a:cubicBezTo>
                <a:cubicBezTo>
                  <a:pt x="92" y="190"/>
                  <a:pt x="97" y="191"/>
                  <a:pt x="100" y="191"/>
                </a:cubicBezTo>
                <a:cubicBezTo>
                  <a:pt x="103" y="192"/>
                  <a:pt x="105" y="193"/>
                  <a:pt x="105" y="193"/>
                </a:cubicBezTo>
                <a:cubicBezTo>
                  <a:pt x="105" y="194"/>
                  <a:pt x="106" y="197"/>
                  <a:pt x="108" y="201"/>
                </a:cubicBezTo>
                <a:cubicBezTo>
                  <a:pt x="110" y="204"/>
                  <a:pt x="111" y="209"/>
                  <a:pt x="110" y="213"/>
                </a:cubicBezTo>
                <a:cubicBezTo>
                  <a:pt x="109" y="216"/>
                  <a:pt x="112" y="220"/>
                  <a:pt x="115" y="222"/>
                </a:cubicBezTo>
                <a:cubicBezTo>
                  <a:pt x="119" y="224"/>
                  <a:pt x="124" y="224"/>
                  <a:pt x="127" y="224"/>
                </a:cubicBezTo>
                <a:cubicBezTo>
                  <a:pt x="129" y="223"/>
                  <a:pt x="133" y="225"/>
                  <a:pt x="136" y="228"/>
                </a:cubicBezTo>
                <a:cubicBezTo>
                  <a:pt x="139" y="231"/>
                  <a:pt x="144" y="237"/>
                  <a:pt x="146" y="241"/>
                </a:cubicBezTo>
                <a:cubicBezTo>
                  <a:pt x="158" y="262"/>
                  <a:pt x="158" y="262"/>
                  <a:pt x="158" y="262"/>
                </a:cubicBezTo>
                <a:cubicBezTo>
                  <a:pt x="161" y="266"/>
                  <a:pt x="161" y="273"/>
                  <a:pt x="160" y="276"/>
                </a:cubicBezTo>
                <a:cubicBezTo>
                  <a:pt x="159" y="277"/>
                  <a:pt x="159" y="278"/>
                  <a:pt x="159" y="279"/>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444" name="Freeform 24"/>
          <p:cNvSpPr>
            <a:spLocks/>
          </p:cNvSpPr>
          <p:nvPr userDrawn="1"/>
        </p:nvSpPr>
        <p:spPr bwMode="auto">
          <a:xfrm>
            <a:off x="9470814" y="2174875"/>
            <a:ext cx="430011" cy="429271"/>
          </a:xfrm>
          <a:custGeom>
            <a:avLst/>
            <a:gdLst>
              <a:gd name="T0" fmla="*/ 46 w 415"/>
              <a:gd name="T1" fmla="*/ 408 h 415"/>
              <a:gd name="T2" fmla="*/ 65 w 415"/>
              <a:gd name="T3" fmla="*/ 415 h 415"/>
              <a:gd name="T4" fmla="*/ 83 w 415"/>
              <a:gd name="T5" fmla="*/ 408 h 415"/>
              <a:gd name="T6" fmla="*/ 207 w 415"/>
              <a:gd name="T7" fmla="*/ 283 h 415"/>
              <a:gd name="T8" fmla="*/ 332 w 415"/>
              <a:gd name="T9" fmla="*/ 408 h 415"/>
              <a:gd name="T10" fmla="*/ 350 w 415"/>
              <a:gd name="T11" fmla="*/ 415 h 415"/>
              <a:gd name="T12" fmla="*/ 369 w 415"/>
              <a:gd name="T13" fmla="*/ 408 h 415"/>
              <a:gd name="T14" fmla="*/ 408 w 415"/>
              <a:gd name="T15" fmla="*/ 369 h 415"/>
              <a:gd name="T16" fmla="*/ 415 w 415"/>
              <a:gd name="T17" fmla="*/ 351 h 415"/>
              <a:gd name="T18" fmla="*/ 408 w 415"/>
              <a:gd name="T19" fmla="*/ 332 h 415"/>
              <a:gd name="T20" fmla="*/ 283 w 415"/>
              <a:gd name="T21" fmla="*/ 208 h 415"/>
              <a:gd name="T22" fmla="*/ 408 w 415"/>
              <a:gd name="T23" fmla="*/ 83 h 415"/>
              <a:gd name="T24" fmla="*/ 415 w 415"/>
              <a:gd name="T25" fmla="*/ 65 h 415"/>
              <a:gd name="T26" fmla="*/ 408 w 415"/>
              <a:gd name="T27" fmla="*/ 46 h 415"/>
              <a:gd name="T28" fmla="*/ 369 w 415"/>
              <a:gd name="T29" fmla="*/ 7 h 415"/>
              <a:gd name="T30" fmla="*/ 350 w 415"/>
              <a:gd name="T31" fmla="*/ 0 h 415"/>
              <a:gd name="T32" fmla="*/ 332 w 415"/>
              <a:gd name="T33" fmla="*/ 7 h 415"/>
              <a:gd name="T34" fmla="*/ 207 w 415"/>
              <a:gd name="T35" fmla="*/ 132 h 415"/>
              <a:gd name="T36" fmla="*/ 83 w 415"/>
              <a:gd name="T37" fmla="*/ 7 h 415"/>
              <a:gd name="T38" fmla="*/ 65 w 415"/>
              <a:gd name="T39" fmla="*/ 0 h 415"/>
              <a:gd name="T40" fmla="*/ 46 w 415"/>
              <a:gd name="T41" fmla="*/ 7 h 415"/>
              <a:gd name="T42" fmla="*/ 7 w 415"/>
              <a:gd name="T43" fmla="*/ 46 h 415"/>
              <a:gd name="T44" fmla="*/ 0 w 415"/>
              <a:gd name="T45" fmla="*/ 65 h 415"/>
              <a:gd name="T46" fmla="*/ 7 w 415"/>
              <a:gd name="T47" fmla="*/ 83 h 415"/>
              <a:gd name="T48" fmla="*/ 132 w 415"/>
              <a:gd name="T49" fmla="*/ 208 h 415"/>
              <a:gd name="T50" fmla="*/ 7 w 415"/>
              <a:gd name="T51" fmla="*/ 332 h 415"/>
              <a:gd name="T52" fmla="*/ 0 w 415"/>
              <a:gd name="T53" fmla="*/ 351 h 415"/>
              <a:gd name="T54" fmla="*/ 7 w 415"/>
              <a:gd name="T55" fmla="*/ 369 h 415"/>
              <a:gd name="T56" fmla="*/ 46 w 415"/>
              <a:gd name="T57" fmla="*/ 408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15" h="415">
                <a:moveTo>
                  <a:pt x="46" y="408"/>
                </a:moveTo>
                <a:cubicBezTo>
                  <a:pt x="51" y="413"/>
                  <a:pt x="57" y="415"/>
                  <a:pt x="65" y="415"/>
                </a:cubicBezTo>
                <a:cubicBezTo>
                  <a:pt x="72" y="415"/>
                  <a:pt x="78" y="413"/>
                  <a:pt x="83" y="408"/>
                </a:cubicBezTo>
                <a:cubicBezTo>
                  <a:pt x="207" y="283"/>
                  <a:pt x="207" y="283"/>
                  <a:pt x="207" y="283"/>
                </a:cubicBezTo>
                <a:cubicBezTo>
                  <a:pt x="332" y="408"/>
                  <a:pt x="332" y="408"/>
                  <a:pt x="332" y="408"/>
                </a:cubicBezTo>
                <a:cubicBezTo>
                  <a:pt x="337" y="413"/>
                  <a:pt x="343" y="415"/>
                  <a:pt x="350" y="415"/>
                </a:cubicBezTo>
                <a:cubicBezTo>
                  <a:pt x="358" y="415"/>
                  <a:pt x="364" y="413"/>
                  <a:pt x="369" y="408"/>
                </a:cubicBezTo>
                <a:cubicBezTo>
                  <a:pt x="408" y="369"/>
                  <a:pt x="408" y="369"/>
                  <a:pt x="408" y="369"/>
                </a:cubicBezTo>
                <a:cubicBezTo>
                  <a:pt x="412" y="364"/>
                  <a:pt x="415" y="358"/>
                  <a:pt x="415" y="351"/>
                </a:cubicBezTo>
                <a:cubicBezTo>
                  <a:pt x="415" y="343"/>
                  <a:pt x="412" y="337"/>
                  <a:pt x="408" y="332"/>
                </a:cubicBezTo>
                <a:cubicBezTo>
                  <a:pt x="283" y="208"/>
                  <a:pt x="283" y="208"/>
                  <a:pt x="283" y="208"/>
                </a:cubicBezTo>
                <a:cubicBezTo>
                  <a:pt x="408" y="83"/>
                  <a:pt x="408" y="83"/>
                  <a:pt x="408" y="83"/>
                </a:cubicBezTo>
                <a:cubicBezTo>
                  <a:pt x="412" y="78"/>
                  <a:pt x="415" y="72"/>
                  <a:pt x="415" y="65"/>
                </a:cubicBezTo>
                <a:cubicBezTo>
                  <a:pt x="415" y="57"/>
                  <a:pt x="412" y="51"/>
                  <a:pt x="408" y="46"/>
                </a:cubicBezTo>
                <a:cubicBezTo>
                  <a:pt x="369" y="7"/>
                  <a:pt x="369" y="7"/>
                  <a:pt x="369" y="7"/>
                </a:cubicBezTo>
                <a:cubicBezTo>
                  <a:pt x="364" y="3"/>
                  <a:pt x="358" y="0"/>
                  <a:pt x="350" y="0"/>
                </a:cubicBezTo>
                <a:cubicBezTo>
                  <a:pt x="343" y="0"/>
                  <a:pt x="337" y="3"/>
                  <a:pt x="332" y="7"/>
                </a:cubicBezTo>
                <a:cubicBezTo>
                  <a:pt x="207" y="132"/>
                  <a:pt x="207" y="132"/>
                  <a:pt x="207" y="132"/>
                </a:cubicBezTo>
                <a:cubicBezTo>
                  <a:pt x="83" y="7"/>
                  <a:pt x="83" y="7"/>
                  <a:pt x="83" y="7"/>
                </a:cubicBezTo>
                <a:cubicBezTo>
                  <a:pt x="78" y="3"/>
                  <a:pt x="72" y="0"/>
                  <a:pt x="65" y="0"/>
                </a:cubicBezTo>
                <a:cubicBezTo>
                  <a:pt x="57" y="0"/>
                  <a:pt x="51" y="3"/>
                  <a:pt x="46" y="7"/>
                </a:cubicBezTo>
                <a:cubicBezTo>
                  <a:pt x="7" y="46"/>
                  <a:pt x="7" y="46"/>
                  <a:pt x="7" y="46"/>
                </a:cubicBezTo>
                <a:cubicBezTo>
                  <a:pt x="3" y="51"/>
                  <a:pt x="0" y="57"/>
                  <a:pt x="0" y="65"/>
                </a:cubicBezTo>
                <a:cubicBezTo>
                  <a:pt x="0" y="72"/>
                  <a:pt x="3" y="78"/>
                  <a:pt x="7" y="83"/>
                </a:cubicBezTo>
                <a:cubicBezTo>
                  <a:pt x="132" y="208"/>
                  <a:pt x="132" y="208"/>
                  <a:pt x="132" y="208"/>
                </a:cubicBezTo>
                <a:cubicBezTo>
                  <a:pt x="7" y="332"/>
                  <a:pt x="7" y="332"/>
                  <a:pt x="7" y="332"/>
                </a:cubicBezTo>
                <a:cubicBezTo>
                  <a:pt x="3" y="337"/>
                  <a:pt x="0" y="343"/>
                  <a:pt x="0" y="351"/>
                </a:cubicBezTo>
                <a:cubicBezTo>
                  <a:pt x="0" y="358"/>
                  <a:pt x="3" y="364"/>
                  <a:pt x="7" y="369"/>
                </a:cubicBezTo>
                <a:lnTo>
                  <a:pt x="46" y="408"/>
                </a:lnTo>
                <a:close/>
              </a:path>
            </a:pathLst>
          </a:custGeom>
          <a:solidFill>
            <a:srgbClr val="D31245"/>
          </a:solidFill>
          <a:ln>
            <a:noFill/>
          </a:ln>
        </p:spPr>
        <p:txBody>
          <a:bodyPr vert="horz" wrap="square" lIns="91440" tIns="45720" rIns="91440" bIns="45720" numCol="1" anchor="t" anchorCtr="0" compatLnSpc="1">
            <a:prstTxWarp prst="textNoShape">
              <a:avLst/>
            </a:prstTxWarp>
          </a:bodyPr>
          <a:lstStyle/>
          <a:p>
            <a:endParaRPr lang="en-US"/>
          </a:p>
        </p:txBody>
      </p:sp>
      <p:sp>
        <p:nvSpPr>
          <p:cNvPr id="450" name="Freeform 449"/>
          <p:cNvSpPr>
            <a:spLocks noEditPoints="1"/>
          </p:cNvSpPr>
          <p:nvPr userDrawn="1"/>
        </p:nvSpPr>
        <p:spPr bwMode="auto">
          <a:xfrm>
            <a:off x="9487593" y="2792978"/>
            <a:ext cx="396452" cy="472515"/>
          </a:xfrm>
          <a:custGeom>
            <a:avLst/>
            <a:gdLst>
              <a:gd name="T0" fmla="*/ 163 w 200"/>
              <a:gd name="T1" fmla="*/ 14 h 238"/>
              <a:gd name="T2" fmla="*/ 163 w 200"/>
              <a:gd name="T3" fmla="*/ 27 h 238"/>
              <a:gd name="T4" fmla="*/ 123 w 200"/>
              <a:gd name="T5" fmla="*/ 18 h 238"/>
              <a:gd name="T6" fmla="*/ 123 w 200"/>
              <a:gd name="T7" fmla="*/ 5 h 238"/>
              <a:gd name="T8" fmla="*/ 100 w 200"/>
              <a:gd name="T9" fmla="*/ 0 h 238"/>
              <a:gd name="T10" fmla="*/ 77 w 200"/>
              <a:gd name="T11" fmla="*/ 5 h 238"/>
              <a:gd name="T12" fmla="*/ 77 w 200"/>
              <a:gd name="T13" fmla="*/ 18 h 238"/>
              <a:gd name="T14" fmla="*/ 37 w 200"/>
              <a:gd name="T15" fmla="*/ 27 h 238"/>
              <a:gd name="T16" fmla="*/ 37 w 200"/>
              <a:gd name="T17" fmla="*/ 14 h 238"/>
              <a:gd name="T18" fmla="*/ 0 w 200"/>
              <a:gd name="T19" fmla="*/ 22 h 238"/>
              <a:gd name="T20" fmla="*/ 0 w 200"/>
              <a:gd name="T21" fmla="*/ 93 h 238"/>
              <a:gd name="T22" fmla="*/ 100 w 200"/>
              <a:gd name="T23" fmla="*/ 238 h 238"/>
              <a:gd name="T24" fmla="*/ 200 w 200"/>
              <a:gd name="T25" fmla="*/ 93 h 238"/>
              <a:gd name="T26" fmla="*/ 200 w 200"/>
              <a:gd name="T27" fmla="*/ 22 h 238"/>
              <a:gd name="T28" fmla="*/ 163 w 200"/>
              <a:gd name="T29" fmla="*/ 14 h 238"/>
              <a:gd name="T30" fmla="*/ 173 w 200"/>
              <a:gd name="T31" fmla="*/ 93 h 238"/>
              <a:gd name="T32" fmla="*/ 170 w 200"/>
              <a:gd name="T33" fmla="*/ 119 h 238"/>
              <a:gd name="T34" fmla="*/ 100 w 200"/>
              <a:gd name="T35" fmla="*/ 119 h 238"/>
              <a:gd name="T36" fmla="*/ 100 w 200"/>
              <a:gd name="T37" fmla="*/ 208 h 238"/>
              <a:gd name="T38" fmla="*/ 30 w 200"/>
              <a:gd name="T39" fmla="*/ 119 h 238"/>
              <a:gd name="T40" fmla="*/ 100 w 200"/>
              <a:gd name="T41" fmla="*/ 119 h 238"/>
              <a:gd name="T42" fmla="*/ 100 w 200"/>
              <a:gd name="T43" fmla="*/ 41 h 238"/>
              <a:gd name="T44" fmla="*/ 173 w 200"/>
              <a:gd name="T45" fmla="*/ 57 h 238"/>
              <a:gd name="T46" fmla="*/ 173 w 200"/>
              <a:gd name="T47" fmla="*/ 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0" h="238">
                <a:moveTo>
                  <a:pt x="163" y="14"/>
                </a:moveTo>
                <a:cubicBezTo>
                  <a:pt x="163" y="27"/>
                  <a:pt x="163" y="27"/>
                  <a:pt x="163" y="27"/>
                </a:cubicBezTo>
                <a:cubicBezTo>
                  <a:pt x="123" y="18"/>
                  <a:pt x="123" y="18"/>
                  <a:pt x="123" y="18"/>
                </a:cubicBezTo>
                <a:cubicBezTo>
                  <a:pt x="123" y="5"/>
                  <a:pt x="123" y="5"/>
                  <a:pt x="123" y="5"/>
                </a:cubicBezTo>
                <a:cubicBezTo>
                  <a:pt x="100" y="0"/>
                  <a:pt x="100" y="0"/>
                  <a:pt x="100" y="0"/>
                </a:cubicBezTo>
                <a:cubicBezTo>
                  <a:pt x="77" y="5"/>
                  <a:pt x="77" y="5"/>
                  <a:pt x="77" y="5"/>
                </a:cubicBezTo>
                <a:cubicBezTo>
                  <a:pt x="77" y="18"/>
                  <a:pt x="77" y="18"/>
                  <a:pt x="77" y="18"/>
                </a:cubicBezTo>
                <a:cubicBezTo>
                  <a:pt x="37" y="27"/>
                  <a:pt x="37" y="27"/>
                  <a:pt x="37" y="27"/>
                </a:cubicBezTo>
                <a:cubicBezTo>
                  <a:pt x="37" y="14"/>
                  <a:pt x="37" y="14"/>
                  <a:pt x="37" y="14"/>
                </a:cubicBezTo>
                <a:cubicBezTo>
                  <a:pt x="0" y="22"/>
                  <a:pt x="0" y="22"/>
                  <a:pt x="0" y="22"/>
                </a:cubicBezTo>
                <a:cubicBezTo>
                  <a:pt x="0" y="93"/>
                  <a:pt x="0" y="93"/>
                  <a:pt x="0" y="93"/>
                </a:cubicBezTo>
                <a:cubicBezTo>
                  <a:pt x="0" y="158"/>
                  <a:pt x="41" y="214"/>
                  <a:pt x="100" y="238"/>
                </a:cubicBezTo>
                <a:cubicBezTo>
                  <a:pt x="159" y="214"/>
                  <a:pt x="200" y="158"/>
                  <a:pt x="200" y="93"/>
                </a:cubicBezTo>
                <a:cubicBezTo>
                  <a:pt x="200" y="22"/>
                  <a:pt x="200" y="22"/>
                  <a:pt x="200" y="22"/>
                </a:cubicBezTo>
                <a:lnTo>
                  <a:pt x="163" y="14"/>
                </a:lnTo>
                <a:close/>
                <a:moveTo>
                  <a:pt x="173" y="93"/>
                </a:moveTo>
                <a:cubicBezTo>
                  <a:pt x="173" y="102"/>
                  <a:pt x="172" y="110"/>
                  <a:pt x="170" y="119"/>
                </a:cubicBezTo>
                <a:cubicBezTo>
                  <a:pt x="100" y="119"/>
                  <a:pt x="100" y="119"/>
                  <a:pt x="100" y="119"/>
                </a:cubicBezTo>
                <a:cubicBezTo>
                  <a:pt x="100" y="208"/>
                  <a:pt x="100" y="208"/>
                  <a:pt x="100" y="208"/>
                </a:cubicBezTo>
                <a:cubicBezTo>
                  <a:pt x="64" y="189"/>
                  <a:pt x="38" y="157"/>
                  <a:pt x="30" y="119"/>
                </a:cubicBezTo>
                <a:cubicBezTo>
                  <a:pt x="100" y="119"/>
                  <a:pt x="100" y="119"/>
                  <a:pt x="100" y="119"/>
                </a:cubicBezTo>
                <a:cubicBezTo>
                  <a:pt x="100" y="41"/>
                  <a:pt x="100" y="41"/>
                  <a:pt x="100" y="41"/>
                </a:cubicBezTo>
                <a:cubicBezTo>
                  <a:pt x="173" y="57"/>
                  <a:pt x="173" y="57"/>
                  <a:pt x="173" y="57"/>
                </a:cubicBezTo>
                <a:lnTo>
                  <a:pt x="173" y="93"/>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452" name="Freeform 14"/>
          <p:cNvSpPr>
            <a:spLocks noEditPoints="1"/>
          </p:cNvSpPr>
          <p:nvPr userDrawn="1"/>
        </p:nvSpPr>
        <p:spPr bwMode="auto">
          <a:xfrm>
            <a:off x="9495084" y="3410430"/>
            <a:ext cx="381471" cy="472515"/>
          </a:xfrm>
          <a:custGeom>
            <a:avLst/>
            <a:gdLst>
              <a:gd name="T0" fmla="*/ 109 w 192"/>
              <a:gd name="T1" fmla="*/ 37 h 238"/>
              <a:gd name="T2" fmla="*/ 128 w 192"/>
              <a:gd name="T3" fmla="*/ 18 h 238"/>
              <a:gd name="T4" fmla="*/ 109 w 192"/>
              <a:gd name="T5" fmla="*/ 0 h 238"/>
              <a:gd name="T6" fmla="*/ 91 w 192"/>
              <a:gd name="T7" fmla="*/ 18 h 238"/>
              <a:gd name="T8" fmla="*/ 109 w 192"/>
              <a:gd name="T9" fmla="*/ 37 h 238"/>
              <a:gd name="T10" fmla="*/ 64 w 192"/>
              <a:gd name="T11" fmla="*/ 82 h 238"/>
              <a:gd name="T12" fmla="*/ 82 w 192"/>
              <a:gd name="T13" fmla="*/ 64 h 238"/>
              <a:gd name="T14" fmla="*/ 64 w 192"/>
              <a:gd name="T15" fmla="*/ 46 h 238"/>
              <a:gd name="T16" fmla="*/ 45 w 192"/>
              <a:gd name="T17" fmla="*/ 64 h 238"/>
              <a:gd name="T18" fmla="*/ 64 w 192"/>
              <a:gd name="T19" fmla="*/ 82 h 238"/>
              <a:gd name="T20" fmla="*/ 64 w 192"/>
              <a:gd name="T21" fmla="*/ 128 h 238"/>
              <a:gd name="T22" fmla="*/ 82 w 192"/>
              <a:gd name="T23" fmla="*/ 110 h 238"/>
              <a:gd name="T24" fmla="*/ 64 w 192"/>
              <a:gd name="T25" fmla="*/ 92 h 238"/>
              <a:gd name="T26" fmla="*/ 45 w 192"/>
              <a:gd name="T27" fmla="*/ 110 h 238"/>
              <a:gd name="T28" fmla="*/ 64 w 192"/>
              <a:gd name="T29" fmla="*/ 128 h 238"/>
              <a:gd name="T30" fmla="*/ 64 w 192"/>
              <a:gd name="T31" fmla="*/ 37 h 238"/>
              <a:gd name="T32" fmla="*/ 82 w 192"/>
              <a:gd name="T33" fmla="*/ 18 h 238"/>
              <a:gd name="T34" fmla="*/ 64 w 192"/>
              <a:gd name="T35" fmla="*/ 0 h 238"/>
              <a:gd name="T36" fmla="*/ 45 w 192"/>
              <a:gd name="T37" fmla="*/ 18 h 238"/>
              <a:gd name="T38" fmla="*/ 64 w 192"/>
              <a:gd name="T39" fmla="*/ 37 h 238"/>
              <a:gd name="T40" fmla="*/ 18 w 192"/>
              <a:gd name="T41" fmla="*/ 46 h 238"/>
              <a:gd name="T42" fmla="*/ 0 w 192"/>
              <a:gd name="T43" fmla="*/ 64 h 238"/>
              <a:gd name="T44" fmla="*/ 18 w 192"/>
              <a:gd name="T45" fmla="*/ 82 h 238"/>
              <a:gd name="T46" fmla="*/ 36 w 192"/>
              <a:gd name="T47" fmla="*/ 64 h 238"/>
              <a:gd name="T48" fmla="*/ 18 w 192"/>
              <a:gd name="T49" fmla="*/ 46 h 238"/>
              <a:gd name="T50" fmla="*/ 18 w 192"/>
              <a:gd name="T51" fmla="*/ 92 h 238"/>
              <a:gd name="T52" fmla="*/ 0 w 192"/>
              <a:gd name="T53" fmla="*/ 110 h 238"/>
              <a:gd name="T54" fmla="*/ 18 w 192"/>
              <a:gd name="T55" fmla="*/ 128 h 238"/>
              <a:gd name="T56" fmla="*/ 36 w 192"/>
              <a:gd name="T57" fmla="*/ 110 h 238"/>
              <a:gd name="T58" fmla="*/ 18 w 192"/>
              <a:gd name="T59" fmla="*/ 92 h 238"/>
              <a:gd name="T60" fmla="*/ 18 w 192"/>
              <a:gd name="T61" fmla="*/ 0 h 238"/>
              <a:gd name="T62" fmla="*/ 0 w 192"/>
              <a:gd name="T63" fmla="*/ 18 h 238"/>
              <a:gd name="T64" fmla="*/ 18 w 192"/>
              <a:gd name="T65" fmla="*/ 37 h 238"/>
              <a:gd name="T66" fmla="*/ 36 w 192"/>
              <a:gd name="T67" fmla="*/ 18 h 238"/>
              <a:gd name="T68" fmla="*/ 18 w 192"/>
              <a:gd name="T69" fmla="*/ 0 h 238"/>
              <a:gd name="T70" fmla="*/ 128 w 192"/>
              <a:gd name="T71" fmla="*/ 122 h 238"/>
              <a:gd name="T72" fmla="*/ 128 w 192"/>
              <a:gd name="T73" fmla="*/ 64 h 238"/>
              <a:gd name="T74" fmla="*/ 109 w 192"/>
              <a:gd name="T75" fmla="*/ 46 h 238"/>
              <a:gd name="T76" fmla="*/ 91 w 192"/>
              <a:gd name="T77" fmla="*/ 64 h 238"/>
              <a:gd name="T78" fmla="*/ 91 w 192"/>
              <a:gd name="T79" fmla="*/ 169 h 238"/>
              <a:gd name="T80" fmla="*/ 82 w 192"/>
              <a:gd name="T81" fmla="*/ 152 h 238"/>
              <a:gd name="T82" fmla="*/ 57 w 192"/>
              <a:gd name="T83" fmla="*/ 145 h 238"/>
              <a:gd name="T84" fmla="*/ 57 w 192"/>
              <a:gd name="T85" fmla="*/ 145 h 238"/>
              <a:gd name="T86" fmla="*/ 50 w 192"/>
              <a:gd name="T87" fmla="*/ 170 h 238"/>
              <a:gd name="T88" fmla="*/ 88 w 192"/>
              <a:gd name="T89" fmla="*/ 238 h 238"/>
              <a:gd name="T90" fmla="*/ 178 w 192"/>
              <a:gd name="T91" fmla="*/ 238 h 238"/>
              <a:gd name="T92" fmla="*/ 192 w 192"/>
              <a:gd name="T93" fmla="*/ 153 h 238"/>
              <a:gd name="T94" fmla="*/ 128 w 192"/>
              <a:gd name="T95" fmla="*/ 1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2" h="238">
                <a:moveTo>
                  <a:pt x="109" y="37"/>
                </a:moveTo>
                <a:cubicBezTo>
                  <a:pt x="120" y="37"/>
                  <a:pt x="128" y="28"/>
                  <a:pt x="128" y="18"/>
                </a:cubicBezTo>
                <a:cubicBezTo>
                  <a:pt x="128" y="8"/>
                  <a:pt x="120" y="0"/>
                  <a:pt x="109" y="0"/>
                </a:cubicBezTo>
                <a:cubicBezTo>
                  <a:pt x="99" y="0"/>
                  <a:pt x="91" y="8"/>
                  <a:pt x="91" y="18"/>
                </a:cubicBezTo>
                <a:cubicBezTo>
                  <a:pt x="91" y="28"/>
                  <a:pt x="99" y="37"/>
                  <a:pt x="109" y="37"/>
                </a:cubicBezTo>
                <a:close/>
                <a:moveTo>
                  <a:pt x="64" y="82"/>
                </a:moveTo>
                <a:cubicBezTo>
                  <a:pt x="74" y="82"/>
                  <a:pt x="82" y="74"/>
                  <a:pt x="82" y="64"/>
                </a:cubicBezTo>
                <a:cubicBezTo>
                  <a:pt x="82" y="54"/>
                  <a:pt x="74" y="46"/>
                  <a:pt x="64" y="46"/>
                </a:cubicBezTo>
                <a:cubicBezTo>
                  <a:pt x="54" y="46"/>
                  <a:pt x="45" y="54"/>
                  <a:pt x="45" y="64"/>
                </a:cubicBezTo>
                <a:cubicBezTo>
                  <a:pt x="45" y="74"/>
                  <a:pt x="54" y="82"/>
                  <a:pt x="64" y="82"/>
                </a:cubicBezTo>
                <a:close/>
                <a:moveTo>
                  <a:pt x="64" y="128"/>
                </a:moveTo>
                <a:cubicBezTo>
                  <a:pt x="74" y="128"/>
                  <a:pt x="82" y="120"/>
                  <a:pt x="82" y="110"/>
                </a:cubicBezTo>
                <a:cubicBezTo>
                  <a:pt x="82" y="100"/>
                  <a:pt x="74" y="92"/>
                  <a:pt x="64" y="92"/>
                </a:cubicBezTo>
                <a:cubicBezTo>
                  <a:pt x="54" y="92"/>
                  <a:pt x="45" y="100"/>
                  <a:pt x="45" y="110"/>
                </a:cubicBezTo>
                <a:cubicBezTo>
                  <a:pt x="45" y="120"/>
                  <a:pt x="54" y="128"/>
                  <a:pt x="64" y="128"/>
                </a:cubicBezTo>
                <a:close/>
                <a:moveTo>
                  <a:pt x="64" y="37"/>
                </a:moveTo>
                <a:cubicBezTo>
                  <a:pt x="74" y="37"/>
                  <a:pt x="82" y="28"/>
                  <a:pt x="82" y="18"/>
                </a:cubicBezTo>
                <a:cubicBezTo>
                  <a:pt x="82" y="8"/>
                  <a:pt x="74" y="0"/>
                  <a:pt x="64" y="0"/>
                </a:cubicBezTo>
                <a:cubicBezTo>
                  <a:pt x="54" y="0"/>
                  <a:pt x="45" y="8"/>
                  <a:pt x="45" y="18"/>
                </a:cubicBezTo>
                <a:cubicBezTo>
                  <a:pt x="45" y="28"/>
                  <a:pt x="54" y="37"/>
                  <a:pt x="64" y="37"/>
                </a:cubicBezTo>
                <a:close/>
                <a:moveTo>
                  <a:pt x="18" y="46"/>
                </a:moveTo>
                <a:cubicBezTo>
                  <a:pt x="8" y="46"/>
                  <a:pt x="0" y="54"/>
                  <a:pt x="0" y="64"/>
                </a:cubicBezTo>
                <a:cubicBezTo>
                  <a:pt x="0" y="74"/>
                  <a:pt x="8" y="82"/>
                  <a:pt x="18" y="82"/>
                </a:cubicBezTo>
                <a:cubicBezTo>
                  <a:pt x="28" y="82"/>
                  <a:pt x="36" y="74"/>
                  <a:pt x="36" y="64"/>
                </a:cubicBezTo>
                <a:cubicBezTo>
                  <a:pt x="36" y="54"/>
                  <a:pt x="28" y="46"/>
                  <a:pt x="18" y="46"/>
                </a:cubicBezTo>
                <a:close/>
                <a:moveTo>
                  <a:pt x="18" y="92"/>
                </a:moveTo>
                <a:cubicBezTo>
                  <a:pt x="8" y="92"/>
                  <a:pt x="0" y="100"/>
                  <a:pt x="0" y="110"/>
                </a:cubicBezTo>
                <a:cubicBezTo>
                  <a:pt x="0" y="120"/>
                  <a:pt x="8" y="128"/>
                  <a:pt x="18" y="128"/>
                </a:cubicBezTo>
                <a:cubicBezTo>
                  <a:pt x="28" y="128"/>
                  <a:pt x="36" y="120"/>
                  <a:pt x="36" y="110"/>
                </a:cubicBezTo>
                <a:cubicBezTo>
                  <a:pt x="36" y="100"/>
                  <a:pt x="28" y="92"/>
                  <a:pt x="18" y="92"/>
                </a:cubicBezTo>
                <a:close/>
                <a:moveTo>
                  <a:pt x="18" y="0"/>
                </a:moveTo>
                <a:cubicBezTo>
                  <a:pt x="8" y="0"/>
                  <a:pt x="0" y="8"/>
                  <a:pt x="0" y="18"/>
                </a:cubicBezTo>
                <a:cubicBezTo>
                  <a:pt x="0" y="28"/>
                  <a:pt x="8" y="37"/>
                  <a:pt x="18" y="37"/>
                </a:cubicBezTo>
                <a:cubicBezTo>
                  <a:pt x="28" y="37"/>
                  <a:pt x="36" y="28"/>
                  <a:pt x="36" y="18"/>
                </a:cubicBezTo>
                <a:cubicBezTo>
                  <a:pt x="36" y="8"/>
                  <a:pt x="28" y="0"/>
                  <a:pt x="18" y="0"/>
                </a:cubicBezTo>
                <a:close/>
                <a:moveTo>
                  <a:pt x="128" y="122"/>
                </a:moveTo>
                <a:cubicBezTo>
                  <a:pt x="128" y="64"/>
                  <a:pt x="128" y="64"/>
                  <a:pt x="128" y="64"/>
                </a:cubicBezTo>
                <a:cubicBezTo>
                  <a:pt x="128" y="54"/>
                  <a:pt x="120" y="46"/>
                  <a:pt x="109" y="46"/>
                </a:cubicBezTo>
                <a:cubicBezTo>
                  <a:pt x="99" y="46"/>
                  <a:pt x="91" y="54"/>
                  <a:pt x="91" y="64"/>
                </a:cubicBezTo>
                <a:cubicBezTo>
                  <a:pt x="91" y="169"/>
                  <a:pt x="91" y="169"/>
                  <a:pt x="91" y="169"/>
                </a:cubicBezTo>
                <a:cubicBezTo>
                  <a:pt x="82" y="152"/>
                  <a:pt x="82" y="152"/>
                  <a:pt x="82" y="152"/>
                </a:cubicBezTo>
                <a:cubicBezTo>
                  <a:pt x="77" y="144"/>
                  <a:pt x="65" y="141"/>
                  <a:pt x="57" y="145"/>
                </a:cubicBezTo>
                <a:cubicBezTo>
                  <a:pt x="57" y="145"/>
                  <a:pt x="57" y="145"/>
                  <a:pt x="57" y="145"/>
                </a:cubicBezTo>
                <a:cubicBezTo>
                  <a:pt x="48" y="150"/>
                  <a:pt x="45" y="162"/>
                  <a:pt x="50" y="170"/>
                </a:cubicBezTo>
                <a:cubicBezTo>
                  <a:pt x="88" y="238"/>
                  <a:pt x="88" y="238"/>
                  <a:pt x="88" y="238"/>
                </a:cubicBezTo>
                <a:cubicBezTo>
                  <a:pt x="178" y="238"/>
                  <a:pt x="178" y="238"/>
                  <a:pt x="178" y="238"/>
                </a:cubicBezTo>
                <a:cubicBezTo>
                  <a:pt x="192" y="153"/>
                  <a:pt x="192" y="153"/>
                  <a:pt x="192" y="153"/>
                </a:cubicBezTo>
                <a:lnTo>
                  <a:pt x="128" y="12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453" name="Freeform 15"/>
          <p:cNvSpPr>
            <a:spLocks noEditPoints="1"/>
          </p:cNvSpPr>
          <p:nvPr userDrawn="1"/>
        </p:nvSpPr>
        <p:spPr bwMode="auto">
          <a:xfrm>
            <a:off x="9485288" y="4075170"/>
            <a:ext cx="401062" cy="472515"/>
          </a:xfrm>
          <a:custGeom>
            <a:avLst/>
            <a:gdLst>
              <a:gd name="T0" fmla="*/ 253 w 348"/>
              <a:gd name="T1" fmla="*/ 205 h 410"/>
              <a:gd name="T2" fmla="*/ 253 w 348"/>
              <a:gd name="T3" fmla="*/ 141 h 410"/>
              <a:gd name="T4" fmla="*/ 174 w 348"/>
              <a:gd name="T5" fmla="*/ 93 h 410"/>
              <a:gd name="T6" fmla="*/ 95 w 348"/>
              <a:gd name="T7" fmla="*/ 141 h 410"/>
              <a:gd name="T8" fmla="*/ 95 w 348"/>
              <a:gd name="T9" fmla="*/ 205 h 410"/>
              <a:gd name="T10" fmla="*/ 174 w 348"/>
              <a:gd name="T11" fmla="*/ 157 h 410"/>
              <a:gd name="T12" fmla="*/ 253 w 348"/>
              <a:gd name="T13" fmla="*/ 205 h 410"/>
              <a:gd name="T14" fmla="*/ 253 w 348"/>
              <a:gd name="T15" fmla="*/ 110 h 410"/>
              <a:gd name="T16" fmla="*/ 253 w 348"/>
              <a:gd name="T17" fmla="*/ 46 h 410"/>
              <a:gd name="T18" fmla="*/ 174 w 348"/>
              <a:gd name="T19" fmla="*/ 0 h 410"/>
              <a:gd name="T20" fmla="*/ 95 w 348"/>
              <a:gd name="T21" fmla="*/ 46 h 410"/>
              <a:gd name="T22" fmla="*/ 95 w 348"/>
              <a:gd name="T23" fmla="*/ 110 h 410"/>
              <a:gd name="T24" fmla="*/ 174 w 348"/>
              <a:gd name="T25" fmla="*/ 62 h 410"/>
              <a:gd name="T26" fmla="*/ 253 w 348"/>
              <a:gd name="T27" fmla="*/ 110 h 410"/>
              <a:gd name="T28" fmla="*/ 253 w 348"/>
              <a:gd name="T29" fmla="*/ 298 h 410"/>
              <a:gd name="T30" fmla="*/ 253 w 348"/>
              <a:gd name="T31" fmla="*/ 234 h 410"/>
              <a:gd name="T32" fmla="*/ 174 w 348"/>
              <a:gd name="T33" fmla="*/ 188 h 410"/>
              <a:gd name="T34" fmla="*/ 95 w 348"/>
              <a:gd name="T35" fmla="*/ 234 h 410"/>
              <a:gd name="T36" fmla="*/ 95 w 348"/>
              <a:gd name="T37" fmla="*/ 298 h 410"/>
              <a:gd name="T38" fmla="*/ 174 w 348"/>
              <a:gd name="T39" fmla="*/ 251 h 410"/>
              <a:gd name="T40" fmla="*/ 253 w 348"/>
              <a:gd name="T41" fmla="*/ 298 h 410"/>
              <a:gd name="T42" fmla="*/ 291 w 348"/>
              <a:gd name="T43" fmla="*/ 362 h 410"/>
              <a:gd name="T44" fmla="*/ 291 w 348"/>
              <a:gd name="T45" fmla="*/ 331 h 410"/>
              <a:gd name="T46" fmla="*/ 253 w 348"/>
              <a:gd name="T47" fmla="*/ 331 h 410"/>
              <a:gd name="T48" fmla="*/ 174 w 348"/>
              <a:gd name="T49" fmla="*/ 282 h 410"/>
              <a:gd name="T50" fmla="*/ 95 w 348"/>
              <a:gd name="T51" fmla="*/ 331 h 410"/>
              <a:gd name="T52" fmla="*/ 55 w 348"/>
              <a:gd name="T53" fmla="*/ 331 h 410"/>
              <a:gd name="T54" fmla="*/ 55 w 348"/>
              <a:gd name="T55" fmla="*/ 362 h 410"/>
              <a:gd name="T56" fmla="*/ 0 w 348"/>
              <a:gd name="T57" fmla="*/ 362 h 410"/>
              <a:gd name="T58" fmla="*/ 0 w 348"/>
              <a:gd name="T59" fmla="*/ 410 h 410"/>
              <a:gd name="T60" fmla="*/ 348 w 348"/>
              <a:gd name="T61" fmla="*/ 410 h 410"/>
              <a:gd name="T62" fmla="*/ 348 w 348"/>
              <a:gd name="T63" fmla="*/ 362 h 410"/>
              <a:gd name="T64" fmla="*/ 291 w 348"/>
              <a:gd name="T65" fmla="*/ 362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48" h="410">
                <a:moveTo>
                  <a:pt x="253" y="205"/>
                </a:moveTo>
                <a:lnTo>
                  <a:pt x="253" y="141"/>
                </a:lnTo>
                <a:lnTo>
                  <a:pt x="174" y="93"/>
                </a:lnTo>
                <a:lnTo>
                  <a:pt x="95" y="141"/>
                </a:lnTo>
                <a:lnTo>
                  <a:pt x="95" y="205"/>
                </a:lnTo>
                <a:lnTo>
                  <a:pt x="174" y="157"/>
                </a:lnTo>
                <a:lnTo>
                  <a:pt x="253" y="205"/>
                </a:lnTo>
                <a:close/>
                <a:moveTo>
                  <a:pt x="253" y="110"/>
                </a:moveTo>
                <a:lnTo>
                  <a:pt x="253" y="46"/>
                </a:lnTo>
                <a:lnTo>
                  <a:pt x="174" y="0"/>
                </a:lnTo>
                <a:lnTo>
                  <a:pt x="95" y="46"/>
                </a:lnTo>
                <a:lnTo>
                  <a:pt x="95" y="110"/>
                </a:lnTo>
                <a:lnTo>
                  <a:pt x="174" y="62"/>
                </a:lnTo>
                <a:lnTo>
                  <a:pt x="253" y="110"/>
                </a:lnTo>
                <a:close/>
                <a:moveTo>
                  <a:pt x="253" y="298"/>
                </a:moveTo>
                <a:lnTo>
                  <a:pt x="253" y="234"/>
                </a:lnTo>
                <a:lnTo>
                  <a:pt x="174" y="188"/>
                </a:lnTo>
                <a:lnTo>
                  <a:pt x="95" y="234"/>
                </a:lnTo>
                <a:lnTo>
                  <a:pt x="95" y="298"/>
                </a:lnTo>
                <a:lnTo>
                  <a:pt x="174" y="251"/>
                </a:lnTo>
                <a:lnTo>
                  <a:pt x="253" y="298"/>
                </a:lnTo>
                <a:close/>
                <a:moveTo>
                  <a:pt x="291" y="362"/>
                </a:moveTo>
                <a:lnTo>
                  <a:pt x="291" y="331"/>
                </a:lnTo>
                <a:lnTo>
                  <a:pt x="253" y="331"/>
                </a:lnTo>
                <a:lnTo>
                  <a:pt x="174" y="282"/>
                </a:lnTo>
                <a:lnTo>
                  <a:pt x="95" y="331"/>
                </a:lnTo>
                <a:lnTo>
                  <a:pt x="55" y="331"/>
                </a:lnTo>
                <a:lnTo>
                  <a:pt x="55" y="362"/>
                </a:lnTo>
                <a:lnTo>
                  <a:pt x="0" y="362"/>
                </a:lnTo>
                <a:lnTo>
                  <a:pt x="0" y="410"/>
                </a:lnTo>
                <a:lnTo>
                  <a:pt x="348" y="410"/>
                </a:lnTo>
                <a:lnTo>
                  <a:pt x="348" y="362"/>
                </a:lnTo>
                <a:lnTo>
                  <a:pt x="291" y="36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623" name="Freeform 23"/>
          <p:cNvSpPr>
            <a:spLocks noEditPoints="1"/>
          </p:cNvSpPr>
          <p:nvPr userDrawn="1"/>
        </p:nvSpPr>
        <p:spPr bwMode="auto">
          <a:xfrm>
            <a:off x="9500540" y="7334469"/>
            <a:ext cx="370558" cy="365082"/>
          </a:xfrm>
          <a:custGeom>
            <a:avLst/>
            <a:gdLst>
              <a:gd name="T0" fmla="*/ 293 w 427"/>
              <a:gd name="T1" fmla="*/ 327 h 421"/>
              <a:gd name="T2" fmla="*/ 246 w 427"/>
              <a:gd name="T3" fmla="*/ 374 h 421"/>
              <a:gd name="T4" fmla="*/ 293 w 427"/>
              <a:gd name="T5" fmla="*/ 421 h 421"/>
              <a:gd name="T6" fmla="*/ 340 w 427"/>
              <a:gd name="T7" fmla="*/ 374 h 421"/>
              <a:gd name="T8" fmla="*/ 293 w 427"/>
              <a:gd name="T9" fmla="*/ 327 h 421"/>
              <a:gd name="T10" fmla="*/ 128 w 427"/>
              <a:gd name="T11" fmla="*/ 74 h 421"/>
              <a:gd name="T12" fmla="*/ 413 w 427"/>
              <a:gd name="T13" fmla="*/ 74 h 421"/>
              <a:gd name="T14" fmla="*/ 427 w 427"/>
              <a:gd name="T15" fmla="*/ 87 h 421"/>
              <a:gd name="T16" fmla="*/ 426 w 427"/>
              <a:gd name="T17" fmla="*/ 91 h 421"/>
              <a:gd name="T18" fmla="*/ 399 w 427"/>
              <a:gd name="T19" fmla="*/ 222 h 421"/>
              <a:gd name="T20" fmla="*/ 384 w 427"/>
              <a:gd name="T21" fmla="*/ 234 h 421"/>
              <a:gd name="T22" fmla="*/ 156 w 427"/>
              <a:gd name="T23" fmla="*/ 234 h 421"/>
              <a:gd name="T24" fmla="*/ 142 w 427"/>
              <a:gd name="T25" fmla="*/ 222 h 421"/>
              <a:gd name="T26" fmla="*/ 115 w 427"/>
              <a:gd name="T27" fmla="*/ 91 h 421"/>
              <a:gd name="T28" fmla="*/ 115 w 427"/>
              <a:gd name="T29" fmla="*/ 87 h 421"/>
              <a:gd name="T30" fmla="*/ 128 w 427"/>
              <a:gd name="T31" fmla="*/ 74 h 421"/>
              <a:gd name="T32" fmla="*/ 20 w 427"/>
              <a:gd name="T33" fmla="*/ 40 h 421"/>
              <a:gd name="T34" fmla="*/ 37 w 427"/>
              <a:gd name="T35" fmla="*/ 40 h 421"/>
              <a:gd name="T36" fmla="*/ 87 w 427"/>
              <a:gd name="T37" fmla="*/ 284 h 421"/>
              <a:gd name="T38" fmla="*/ 106 w 427"/>
              <a:gd name="T39" fmla="*/ 300 h 421"/>
              <a:gd name="T40" fmla="*/ 373 w 427"/>
              <a:gd name="T41" fmla="*/ 300 h 421"/>
              <a:gd name="T42" fmla="*/ 393 w 427"/>
              <a:gd name="T43" fmla="*/ 280 h 421"/>
              <a:gd name="T44" fmla="*/ 373 w 427"/>
              <a:gd name="T45" fmla="*/ 261 h 421"/>
              <a:gd name="T46" fmla="*/ 123 w 427"/>
              <a:gd name="T47" fmla="*/ 261 h 421"/>
              <a:gd name="T48" fmla="*/ 73 w 427"/>
              <a:gd name="T49" fmla="*/ 18 h 421"/>
              <a:gd name="T50" fmla="*/ 53 w 427"/>
              <a:gd name="T51" fmla="*/ 0 h 421"/>
              <a:gd name="T52" fmla="*/ 20 w 427"/>
              <a:gd name="T53" fmla="*/ 0 h 421"/>
              <a:gd name="T54" fmla="*/ 0 w 427"/>
              <a:gd name="T55" fmla="*/ 20 h 421"/>
              <a:gd name="T56" fmla="*/ 20 w 427"/>
              <a:gd name="T57" fmla="*/ 40 h 421"/>
              <a:gd name="T58" fmla="*/ 140 w 427"/>
              <a:gd name="T59" fmla="*/ 327 h 421"/>
              <a:gd name="T60" fmla="*/ 93 w 427"/>
              <a:gd name="T61" fmla="*/ 374 h 421"/>
              <a:gd name="T62" fmla="*/ 140 w 427"/>
              <a:gd name="T63" fmla="*/ 421 h 421"/>
              <a:gd name="T64" fmla="*/ 186 w 427"/>
              <a:gd name="T65" fmla="*/ 374 h 421"/>
              <a:gd name="T66" fmla="*/ 140 w 427"/>
              <a:gd name="T67" fmla="*/ 327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27" h="421">
                <a:moveTo>
                  <a:pt x="293" y="327"/>
                </a:moveTo>
                <a:cubicBezTo>
                  <a:pt x="267" y="327"/>
                  <a:pt x="246" y="348"/>
                  <a:pt x="246" y="374"/>
                </a:cubicBezTo>
                <a:cubicBezTo>
                  <a:pt x="246" y="400"/>
                  <a:pt x="267" y="421"/>
                  <a:pt x="293" y="421"/>
                </a:cubicBezTo>
                <a:cubicBezTo>
                  <a:pt x="319" y="421"/>
                  <a:pt x="340" y="400"/>
                  <a:pt x="340" y="374"/>
                </a:cubicBezTo>
                <a:cubicBezTo>
                  <a:pt x="340" y="348"/>
                  <a:pt x="319" y="327"/>
                  <a:pt x="293" y="327"/>
                </a:cubicBezTo>
                <a:close/>
                <a:moveTo>
                  <a:pt x="128" y="74"/>
                </a:moveTo>
                <a:cubicBezTo>
                  <a:pt x="413" y="74"/>
                  <a:pt x="413" y="74"/>
                  <a:pt x="413" y="74"/>
                </a:cubicBezTo>
                <a:cubicBezTo>
                  <a:pt x="421" y="74"/>
                  <a:pt x="427" y="80"/>
                  <a:pt x="427" y="87"/>
                </a:cubicBezTo>
                <a:cubicBezTo>
                  <a:pt x="427" y="88"/>
                  <a:pt x="426" y="89"/>
                  <a:pt x="426" y="91"/>
                </a:cubicBezTo>
                <a:cubicBezTo>
                  <a:pt x="399" y="222"/>
                  <a:pt x="399" y="222"/>
                  <a:pt x="399" y="222"/>
                </a:cubicBezTo>
                <a:cubicBezTo>
                  <a:pt x="398" y="229"/>
                  <a:pt x="391" y="234"/>
                  <a:pt x="384" y="234"/>
                </a:cubicBezTo>
                <a:cubicBezTo>
                  <a:pt x="156" y="234"/>
                  <a:pt x="156" y="234"/>
                  <a:pt x="156" y="234"/>
                </a:cubicBezTo>
                <a:cubicBezTo>
                  <a:pt x="149" y="234"/>
                  <a:pt x="143" y="229"/>
                  <a:pt x="142" y="222"/>
                </a:cubicBezTo>
                <a:cubicBezTo>
                  <a:pt x="115" y="91"/>
                  <a:pt x="115" y="91"/>
                  <a:pt x="115" y="91"/>
                </a:cubicBezTo>
                <a:cubicBezTo>
                  <a:pt x="115" y="90"/>
                  <a:pt x="115" y="88"/>
                  <a:pt x="115" y="87"/>
                </a:cubicBezTo>
                <a:cubicBezTo>
                  <a:pt x="115" y="80"/>
                  <a:pt x="121" y="74"/>
                  <a:pt x="128" y="74"/>
                </a:cubicBezTo>
                <a:close/>
                <a:moveTo>
                  <a:pt x="20" y="40"/>
                </a:moveTo>
                <a:cubicBezTo>
                  <a:pt x="37" y="40"/>
                  <a:pt x="37" y="40"/>
                  <a:pt x="37" y="40"/>
                </a:cubicBezTo>
                <a:cubicBezTo>
                  <a:pt x="87" y="284"/>
                  <a:pt x="87" y="284"/>
                  <a:pt x="87" y="284"/>
                </a:cubicBezTo>
                <a:cubicBezTo>
                  <a:pt x="89" y="294"/>
                  <a:pt x="97" y="300"/>
                  <a:pt x="106" y="300"/>
                </a:cubicBezTo>
                <a:cubicBezTo>
                  <a:pt x="373" y="300"/>
                  <a:pt x="373" y="300"/>
                  <a:pt x="373" y="300"/>
                </a:cubicBezTo>
                <a:cubicBezTo>
                  <a:pt x="384" y="300"/>
                  <a:pt x="393" y="292"/>
                  <a:pt x="393" y="280"/>
                </a:cubicBezTo>
                <a:cubicBezTo>
                  <a:pt x="393" y="269"/>
                  <a:pt x="384" y="261"/>
                  <a:pt x="373" y="261"/>
                </a:cubicBezTo>
                <a:cubicBezTo>
                  <a:pt x="123" y="261"/>
                  <a:pt x="123" y="261"/>
                  <a:pt x="123" y="261"/>
                </a:cubicBezTo>
                <a:cubicBezTo>
                  <a:pt x="73" y="18"/>
                  <a:pt x="73" y="18"/>
                  <a:pt x="73" y="18"/>
                </a:cubicBezTo>
                <a:cubicBezTo>
                  <a:pt x="72" y="8"/>
                  <a:pt x="63" y="0"/>
                  <a:pt x="53" y="0"/>
                </a:cubicBezTo>
                <a:cubicBezTo>
                  <a:pt x="20" y="0"/>
                  <a:pt x="20" y="0"/>
                  <a:pt x="20" y="0"/>
                </a:cubicBezTo>
                <a:cubicBezTo>
                  <a:pt x="9" y="0"/>
                  <a:pt x="0" y="9"/>
                  <a:pt x="0" y="20"/>
                </a:cubicBezTo>
                <a:cubicBezTo>
                  <a:pt x="0" y="31"/>
                  <a:pt x="9" y="40"/>
                  <a:pt x="20" y="40"/>
                </a:cubicBezTo>
                <a:close/>
                <a:moveTo>
                  <a:pt x="140" y="327"/>
                </a:moveTo>
                <a:cubicBezTo>
                  <a:pt x="114" y="327"/>
                  <a:pt x="93" y="348"/>
                  <a:pt x="93" y="374"/>
                </a:cubicBezTo>
                <a:cubicBezTo>
                  <a:pt x="93" y="400"/>
                  <a:pt x="114" y="421"/>
                  <a:pt x="140" y="421"/>
                </a:cubicBezTo>
                <a:cubicBezTo>
                  <a:pt x="165" y="421"/>
                  <a:pt x="186" y="400"/>
                  <a:pt x="186" y="374"/>
                </a:cubicBezTo>
                <a:cubicBezTo>
                  <a:pt x="186" y="348"/>
                  <a:pt x="165" y="327"/>
                  <a:pt x="140" y="327"/>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628" name="Freeform 11"/>
          <p:cNvSpPr>
            <a:spLocks noEditPoints="1"/>
          </p:cNvSpPr>
          <p:nvPr userDrawn="1"/>
        </p:nvSpPr>
        <p:spPr bwMode="auto">
          <a:xfrm>
            <a:off x="9467852" y="5352895"/>
            <a:ext cx="435935" cy="435935"/>
          </a:xfrm>
          <a:custGeom>
            <a:avLst/>
            <a:gdLst>
              <a:gd name="T0" fmla="*/ 253 w 462"/>
              <a:gd name="T1" fmla="*/ 357 h 462"/>
              <a:gd name="T2" fmla="*/ 253 w 462"/>
              <a:gd name="T3" fmla="*/ 405 h 462"/>
              <a:gd name="T4" fmla="*/ 289 w 462"/>
              <a:gd name="T5" fmla="*/ 414 h 462"/>
              <a:gd name="T6" fmla="*/ 328 w 462"/>
              <a:gd name="T7" fmla="*/ 437 h 462"/>
              <a:gd name="T8" fmla="*/ 328 w 462"/>
              <a:gd name="T9" fmla="*/ 457 h 462"/>
              <a:gd name="T10" fmla="*/ 317 w 462"/>
              <a:gd name="T11" fmla="*/ 462 h 462"/>
              <a:gd name="T12" fmla="*/ 231 w 462"/>
              <a:gd name="T13" fmla="*/ 462 h 462"/>
              <a:gd name="T14" fmla="*/ 144 w 462"/>
              <a:gd name="T15" fmla="*/ 462 h 462"/>
              <a:gd name="T16" fmla="*/ 134 w 462"/>
              <a:gd name="T17" fmla="*/ 457 h 462"/>
              <a:gd name="T18" fmla="*/ 134 w 462"/>
              <a:gd name="T19" fmla="*/ 437 h 462"/>
              <a:gd name="T20" fmla="*/ 173 w 462"/>
              <a:gd name="T21" fmla="*/ 414 h 462"/>
              <a:gd name="T22" fmla="*/ 209 w 462"/>
              <a:gd name="T23" fmla="*/ 405 h 462"/>
              <a:gd name="T24" fmla="*/ 209 w 462"/>
              <a:gd name="T25" fmla="*/ 357 h 462"/>
              <a:gd name="T26" fmla="*/ 200 w 462"/>
              <a:gd name="T27" fmla="*/ 351 h 462"/>
              <a:gd name="T28" fmla="*/ 43 w 462"/>
              <a:gd name="T29" fmla="*/ 202 h 462"/>
              <a:gd name="T30" fmla="*/ 0 w 462"/>
              <a:gd name="T31" fmla="*/ 94 h 462"/>
              <a:gd name="T32" fmla="*/ 24 w 462"/>
              <a:gd name="T33" fmla="*/ 27 h 462"/>
              <a:gd name="T34" fmla="*/ 87 w 462"/>
              <a:gd name="T35" fmla="*/ 0 h 462"/>
              <a:gd name="T36" fmla="*/ 116 w 462"/>
              <a:gd name="T37" fmla="*/ 0 h 462"/>
              <a:gd name="T38" fmla="*/ 137 w 462"/>
              <a:gd name="T39" fmla="*/ 22 h 462"/>
              <a:gd name="T40" fmla="*/ 137 w 462"/>
              <a:gd name="T41" fmla="*/ 65 h 462"/>
              <a:gd name="T42" fmla="*/ 231 w 462"/>
              <a:gd name="T43" fmla="*/ 65 h 462"/>
              <a:gd name="T44" fmla="*/ 325 w 462"/>
              <a:gd name="T45" fmla="*/ 65 h 462"/>
              <a:gd name="T46" fmla="*/ 325 w 462"/>
              <a:gd name="T47" fmla="*/ 22 h 462"/>
              <a:gd name="T48" fmla="*/ 346 w 462"/>
              <a:gd name="T49" fmla="*/ 0 h 462"/>
              <a:gd name="T50" fmla="*/ 375 w 462"/>
              <a:gd name="T51" fmla="*/ 0 h 462"/>
              <a:gd name="T52" fmla="*/ 438 w 462"/>
              <a:gd name="T53" fmla="*/ 27 h 462"/>
              <a:gd name="T54" fmla="*/ 462 w 462"/>
              <a:gd name="T55" fmla="*/ 94 h 462"/>
              <a:gd name="T56" fmla="*/ 419 w 462"/>
              <a:gd name="T57" fmla="*/ 202 h 462"/>
              <a:gd name="T58" fmla="*/ 262 w 462"/>
              <a:gd name="T59" fmla="*/ 351 h 462"/>
              <a:gd name="T60" fmla="*/ 253 w 462"/>
              <a:gd name="T61" fmla="*/ 357 h 462"/>
              <a:gd name="T62" fmla="*/ 94 w 462"/>
              <a:gd name="T63" fmla="*/ 111 h 462"/>
              <a:gd name="T64" fmla="*/ 94 w 462"/>
              <a:gd name="T65" fmla="*/ 43 h 462"/>
              <a:gd name="T66" fmla="*/ 87 w 462"/>
              <a:gd name="T67" fmla="*/ 43 h 462"/>
              <a:gd name="T68" fmla="*/ 56 w 462"/>
              <a:gd name="T69" fmla="*/ 56 h 462"/>
              <a:gd name="T70" fmla="*/ 43 w 462"/>
              <a:gd name="T71" fmla="*/ 94 h 462"/>
              <a:gd name="T72" fmla="*/ 78 w 462"/>
              <a:gd name="T73" fmla="*/ 176 h 462"/>
              <a:gd name="T74" fmla="*/ 97 w 462"/>
              <a:gd name="T75" fmla="*/ 200 h 462"/>
              <a:gd name="T76" fmla="*/ 94 w 462"/>
              <a:gd name="T77" fmla="*/ 111 h 462"/>
              <a:gd name="T78" fmla="*/ 368 w 462"/>
              <a:gd name="T79" fmla="*/ 111 h 462"/>
              <a:gd name="T80" fmla="*/ 365 w 462"/>
              <a:gd name="T81" fmla="*/ 200 h 462"/>
              <a:gd name="T82" fmla="*/ 384 w 462"/>
              <a:gd name="T83" fmla="*/ 176 h 462"/>
              <a:gd name="T84" fmla="*/ 418 w 462"/>
              <a:gd name="T85" fmla="*/ 94 h 462"/>
              <a:gd name="T86" fmla="*/ 405 w 462"/>
              <a:gd name="T87" fmla="*/ 56 h 462"/>
              <a:gd name="T88" fmla="*/ 375 w 462"/>
              <a:gd name="T89" fmla="*/ 43 h 462"/>
              <a:gd name="T90" fmla="*/ 368 w 462"/>
              <a:gd name="T91" fmla="*/ 43 h 462"/>
              <a:gd name="T92" fmla="*/ 368 w 462"/>
              <a:gd name="T93" fmla="*/ 111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62" h="462">
                <a:moveTo>
                  <a:pt x="253" y="357"/>
                </a:moveTo>
                <a:cubicBezTo>
                  <a:pt x="253" y="405"/>
                  <a:pt x="253" y="405"/>
                  <a:pt x="253" y="405"/>
                </a:cubicBezTo>
                <a:cubicBezTo>
                  <a:pt x="263" y="406"/>
                  <a:pt x="276" y="409"/>
                  <a:pt x="289" y="414"/>
                </a:cubicBezTo>
                <a:cubicBezTo>
                  <a:pt x="303" y="419"/>
                  <a:pt x="317" y="426"/>
                  <a:pt x="328" y="437"/>
                </a:cubicBezTo>
                <a:cubicBezTo>
                  <a:pt x="333" y="443"/>
                  <a:pt x="333" y="452"/>
                  <a:pt x="328" y="457"/>
                </a:cubicBezTo>
                <a:cubicBezTo>
                  <a:pt x="325" y="460"/>
                  <a:pt x="321" y="462"/>
                  <a:pt x="317" y="462"/>
                </a:cubicBezTo>
                <a:cubicBezTo>
                  <a:pt x="231" y="462"/>
                  <a:pt x="231" y="462"/>
                  <a:pt x="231" y="462"/>
                </a:cubicBezTo>
                <a:cubicBezTo>
                  <a:pt x="144" y="462"/>
                  <a:pt x="144" y="462"/>
                  <a:pt x="144" y="462"/>
                </a:cubicBezTo>
                <a:cubicBezTo>
                  <a:pt x="140" y="462"/>
                  <a:pt x="137" y="460"/>
                  <a:pt x="134" y="457"/>
                </a:cubicBezTo>
                <a:cubicBezTo>
                  <a:pt x="128" y="452"/>
                  <a:pt x="128" y="443"/>
                  <a:pt x="134" y="437"/>
                </a:cubicBezTo>
                <a:cubicBezTo>
                  <a:pt x="145" y="426"/>
                  <a:pt x="159" y="419"/>
                  <a:pt x="173" y="414"/>
                </a:cubicBezTo>
                <a:cubicBezTo>
                  <a:pt x="186" y="409"/>
                  <a:pt x="199" y="406"/>
                  <a:pt x="209" y="405"/>
                </a:cubicBezTo>
                <a:cubicBezTo>
                  <a:pt x="209" y="357"/>
                  <a:pt x="209" y="357"/>
                  <a:pt x="209" y="357"/>
                </a:cubicBezTo>
                <a:cubicBezTo>
                  <a:pt x="206" y="355"/>
                  <a:pt x="203" y="353"/>
                  <a:pt x="200" y="351"/>
                </a:cubicBezTo>
                <a:cubicBezTo>
                  <a:pt x="140" y="313"/>
                  <a:pt x="85" y="259"/>
                  <a:pt x="43" y="202"/>
                </a:cubicBezTo>
                <a:cubicBezTo>
                  <a:pt x="18" y="168"/>
                  <a:pt x="0" y="131"/>
                  <a:pt x="0" y="94"/>
                </a:cubicBezTo>
                <a:cubicBezTo>
                  <a:pt x="0" y="69"/>
                  <a:pt x="8" y="45"/>
                  <a:pt x="24" y="27"/>
                </a:cubicBezTo>
                <a:cubicBezTo>
                  <a:pt x="39" y="11"/>
                  <a:pt x="60" y="0"/>
                  <a:pt x="87" y="0"/>
                </a:cubicBezTo>
                <a:cubicBezTo>
                  <a:pt x="116" y="0"/>
                  <a:pt x="116" y="0"/>
                  <a:pt x="116" y="0"/>
                </a:cubicBezTo>
                <a:cubicBezTo>
                  <a:pt x="127" y="0"/>
                  <a:pt x="137" y="10"/>
                  <a:pt x="137" y="22"/>
                </a:cubicBezTo>
                <a:cubicBezTo>
                  <a:pt x="137" y="65"/>
                  <a:pt x="137" y="65"/>
                  <a:pt x="137" y="65"/>
                </a:cubicBezTo>
                <a:cubicBezTo>
                  <a:pt x="231" y="65"/>
                  <a:pt x="231" y="65"/>
                  <a:pt x="231" y="65"/>
                </a:cubicBezTo>
                <a:cubicBezTo>
                  <a:pt x="325" y="65"/>
                  <a:pt x="325" y="65"/>
                  <a:pt x="325" y="65"/>
                </a:cubicBezTo>
                <a:cubicBezTo>
                  <a:pt x="325" y="22"/>
                  <a:pt x="325" y="22"/>
                  <a:pt x="325" y="22"/>
                </a:cubicBezTo>
                <a:cubicBezTo>
                  <a:pt x="325" y="10"/>
                  <a:pt x="334" y="0"/>
                  <a:pt x="346" y="0"/>
                </a:cubicBezTo>
                <a:cubicBezTo>
                  <a:pt x="375" y="0"/>
                  <a:pt x="375" y="0"/>
                  <a:pt x="375" y="0"/>
                </a:cubicBezTo>
                <a:cubicBezTo>
                  <a:pt x="402" y="0"/>
                  <a:pt x="423" y="11"/>
                  <a:pt x="438" y="27"/>
                </a:cubicBezTo>
                <a:cubicBezTo>
                  <a:pt x="454" y="45"/>
                  <a:pt x="462" y="69"/>
                  <a:pt x="462" y="94"/>
                </a:cubicBezTo>
                <a:cubicBezTo>
                  <a:pt x="462" y="131"/>
                  <a:pt x="444" y="168"/>
                  <a:pt x="419" y="202"/>
                </a:cubicBezTo>
                <a:cubicBezTo>
                  <a:pt x="377" y="259"/>
                  <a:pt x="322" y="313"/>
                  <a:pt x="262" y="351"/>
                </a:cubicBezTo>
                <a:cubicBezTo>
                  <a:pt x="259" y="353"/>
                  <a:pt x="256" y="355"/>
                  <a:pt x="253" y="357"/>
                </a:cubicBezTo>
                <a:close/>
                <a:moveTo>
                  <a:pt x="94" y="111"/>
                </a:moveTo>
                <a:cubicBezTo>
                  <a:pt x="94" y="43"/>
                  <a:pt x="94" y="43"/>
                  <a:pt x="94" y="43"/>
                </a:cubicBezTo>
                <a:cubicBezTo>
                  <a:pt x="87" y="43"/>
                  <a:pt x="87" y="43"/>
                  <a:pt x="87" y="43"/>
                </a:cubicBezTo>
                <a:cubicBezTo>
                  <a:pt x="73" y="43"/>
                  <a:pt x="63" y="48"/>
                  <a:pt x="56" y="56"/>
                </a:cubicBezTo>
                <a:cubicBezTo>
                  <a:pt x="48" y="65"/>
                  <a:pt x="43" y="79"/>
                  <a:pt x="43" y="94"/>
                </a:cubicBezTo>
                <a:cubicBezTo>
                  <a:pt x="43" y="120"/>
                  <a:pt x="58" y="149"/>
                  <a:pt x="78" y="176"/>
                </a:cubicBezTo>
                <a:cubicBezTo>
                  <a:pt x="84" y="184"/>
                  <a:pt x="90" y="192"/>
                  <a:pt x="97" y="200"/>
                </a:cubicBezTo>
                <a:cubicBezTo>
                  <a:pt x="95" y="176"/>
                  <a:pt x="94" y="147"/>
                  <a:pt x="94" y="111"/>
                </a:cubicBezTo>
                <a:close/>
                <a:moveTo>
                  <a:pt x="368" y="111"/>
                </a:moveTo>
                <a:cubicBezTo>
                  <a:pt x="368" y="147"/>
                  <a:pt x="367" y="176"/>
                  <a:pt x="365" y="200"/>
                </a:cubicBezTo>
                <a:cubicBezTo>
                  <a:pt x="372" y="192"/>
                  <a:pt x="378" y="184"/>
                  <a:pt x="384" y="176"/>
                </a:cubicBezTo>
                <a:cubicBezTo>
                  <a:pt x="404" y="149"/>
                  <a:pt x="418" y="120"/>
                  <a:pt x="418" y="94"/>
                </a:cubicBezTo>
                <a:cubicBezTo>
                  <a:pt x="418" y="79"/>
                  <a:pt x="414" y="65"/>
                  <a:pt x="405" y="56"/>
                </a:cubicBezTo>
                <a:cubicBezTo>
                  <a:pt x="399" y="48"/>
                  <a:pt x="389" y="43"/>
                  <a:pt x="375" y="43"/>
                </a:cubicBezTo>
                <a:cubicBezTo>
                  <a:pt x="368" y="43"/>
                  <a:pt x="368" y="43"/>
                  <a:pt x="368" y="43"/>
                </a:cubicBezTo>
                <a:lnTo>
                  <a:pt x="368" y="111"/>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690" name="Group 689"/>
          <p:cNvGrpSpPr/>
          <p:nvPr userDrawn="1"/>
        </p:nvGrpSpPr>
        <p:grpSpPr>
          <a:xfrm>
            <a:off x="9388572" y="6656553"/>
            <a:ext cx="594494" cy="293493"/>
            <a:chOff x="7645734" y="6227350"/>
            <a:chExt cx="594494" cy="293493"/>
          </a:xfrm>
          <a:solidFill>
            <a:schemeClr val="accent5"/>
          </a:solidFill>
        </p:grpSpPr>
        <p:sp>
          <p:nvSpPr>
            <p:cNvPr id="639" name="Freeform 7"/>
            <p:cNvSpPr>
              <a:spLocks/>
            </p:cNvSpPr>
            <p:nvPr userDrawn="1"/>
          </p:nvSpPr>
          <p:spPr bwMode="auto">
            <a:xfrm>
              <a:off x="8140173" y="6382851"/>
              <a:ext cx="52529" cy="122984"/>
            </a:xfrm>
            <a:custGeom>
              <a:avLst/>
              <a:gdLst>
                <a:gd name="T0" fmla="*/ 30 w 42"/>
                <a:gd name="T1" fmla="*/ 44 h 98"/>
                <a:gd name="T2" fmla="*/ 30 w 42"/>
                <a:gd name="T3" fmla="*/ 0 h 98"/>
                <a:gd name="T4" fmla="*/ 10 w 42"/>
                <a:gd name="T5" fmla="*/ 8 h 98"/>
                <a:gd name="T6" fmla="*/ 10 w 42"/>
                <a:gd name="T7" fmla="*/ 44 h 98"/>
                <a:gd name="T8" fmla="*/ 0 w 42"/>
                <a:gd name="T9" fmla="*/ 62 h 98"/>
                <a:gd name="T10" fmla="*/ 1 w 42"/>
                <a:gd name="T11" fmla="*/ 98 h 98"/>
                <a:gd name="T12" fmla="*/ 42 w 42"/>
                <a:gd name="T13" fmla="*/ 97 h 98"/>
                <a:gd name="T14" fmla="*/ 41 w 42"/>
                <a:gd name="T15" fmla="*/ 61 h 98"/>
                <a:gd name="T16" fmla="*/ 30 w 42"/>
                <a:gd name="T17" fmla="*/ 4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98">
                  <a:moveTo>
                    <a:pt x="30" y="44"/>
                  </a:moveTo>
                  <a:cubicBezTo>
                    <a:pt x="30" y="0"/>
                    <a:pt x="30" y="0"/>
                    <a:pt x="30" y="0"/>
                  </a:cubicBezTo>
                  <a:cubicBezTo>
                    <a:pt x="10" y="8"/>
                    <a:pt x="10" y="8"/>
                    <a:pt x="10" y="8"/>
                  </a:cubicBezTo>
                  <a:cubicBezTo>
                    <a:pt x="10" y="44"/>
                    <a:pt x="10" y="44"/>
                    <a:pt x="10" y="44"/>
                  </a:cubicBezTo>
                  <a:cubicBezTo>
                    <a:pt x="4" y="48"/>
                    <a:pt x="0" y="55"/>
                    <a:pt x="0" y="62"/>
                  </a:cubicBezTo>
                  <a:cubicBezTo>
                    <a:pt x="1" y="98"/>
                    <a:pt x="1" y="98"/>
                    <a:pt x="1" y="98"/>
                  </a:cubicBezTo>
                  <a:cubicBezTo>
                    <a:pt x="42" y="97"/>
                    <a:pt x="42" y="97"/>
                    <a:pt x="42" y="97"/>
                  </a:cubicBezTo>
                  <a:cubicBezTo>
                    <a:pt x="41" y="61"/>
                    <a:pt x="41" y="61"/>
                    <a:pt x="41" y="61"/>
                  </a:cubicBezTo>
                  <a:cubicBezTo>
                    <a:pt x="41" y="54"/>
                    <a:pt x="36" y="47"/>
                    <a:pt x="30"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0" name="Freeform 8"/>
            <p:cNvSpPr>
              <a:spLocks noEditPoints="1"/>
            </p:cNvSpPr>
            <p:nvPr userDrawn="1"/>
          </p:nvSpPr>
          <p:spPr bwMode="auto">
            <a:xfrm>
              <a:off x="7645734" y="6227350"/>
              <a:ext cx="594494" cy="293493"/>
            </a:xfrm>
            <a:custGeom>
              <a:avLst/>
              <a:gdLst>
                <a:gd name="T0" fmla="*/ 475 w 475"/>
                <a:gd name="T1" fmla="*/ 83 h 234"/>
                <a:gd name="T2" fmla="*/ 236 w 475"/>
                <a:gd name="T3" fmla="*/ 0 h 234"/>
                <a:gd name="T4" fmla="*/ 0 w 475"/>
                <a:gd name="T5" fmla="*/ 93 h 234"/>
                <a:gd name="T6" fmla="*/ 118 w 475"/>
                <a:gd name="T7" fmla="*/ 139 h 234"/>
                <a:gd name="T8" fmla="*/ 119 w 475"/>
                <a:gd name="T9" fmla="*/ 200 h 234"/>
                <a:gd name="T10" fmla="*/ 119 w 475"/>
                <a:gd name="T11" fmla="*/ 200 h 234"/>
                <a:gd name="T12" fmla="*/ 240 w 475"/>
                <a:gd name="T13" fmla="*/ 233 h 234"/>
                <a:gd name="T14" fmla="*/ 359 w 475"/>
                <a:gd name="T15" fmla="*/ 195 h 234"/>
                <a:gd name="T16" fmla="*/ 358 w 475"/>
                <a:gd name="T17" fmla="*/ 134 h 234"/>
                <a:gd name="T18" fmla="*/ 475 w 475"/>
                <a:gd name="T19" fmla="*/ 83 h 234"/>
                <a:gd name="T20" fmla="*/ 313 w 475"/>
                <a:gd name="T21" fmla="*/ 200 h 234"/>
                <a:gd name="T22" fmla="*/ 239 w 475"/>
                <a:gd name="T23" fmla="*/ 209 h 234"/>
                <a:gd name="T24" fmla="*/ 166 w 475"/>
                <a:gd name="T25" fmla="*/ 203 h 234"/>
                <a:gd name="T26" fmla="*/ 137 w 475"/>
                <a:gd name="T27" fmla="*/ 192 h 234"/>
                <a:gd name="T28" fmla="*/ 166 w 475"/>
                <a:gd name="T29" fmla="*/ 180 h 234"/>
                <a:gd name="T30" fmla="*/ 239 w 475"/>
                <a:gd name="T31" fmla="*/ 171 h 234"/>
                <a:gd name="T32" fmla="*/ 312 w 475"/>
                <a:gd name="T33" fmla="*/ 177 h 234"/>
                <a:gd name="T34" fmla="*/ 341 w 475"/>
                <a:gd name="T35" fmla="*/ 188 h 234"/>
                <a:gd name="T36" fmla="*/ 313 w 475"/>
                <a:gd name="T37" fmla="*/ 20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75" h="234">
                  <a:moveTo>
                    <a:pt x="475" y="83"/>
                  </a:moveTo>
                  <a:cubicBezTo>
                    <a:pt x="236" y="0"/>
                    <a:pt x="236" y="0"/>
                    <a:pt x="236" y="0"/>
                  </a:cubicBezTo>
                  <a:cubicBezTo>
                    <a:pt x="0" y="93"/>
                    <a:pt x="0" y="93"/>
                    <a:pt x="0" y="93"/>
                  </a:cubicBezTo>
                  <a:cubicBezTo>
                    <a:pt x="118" y="139"/>
                    <a:pt x="118" y="139"/>
                    <a:pt x="118" y="139"/>
                  </a:cubicBezTo>
                  <a:cubicBezTo>
                    <a:pt x="119" y="200"/>
                    <a:pt x="119" y="200"/>
                    <a:pt x="119" y="200"/>
                  </a:cubicBezTo>
                  <a:cubicBezTo>
                    <a:pt x="119" y="200"/>
                    <a:pt x="119" y="200"/>
                    <a:pt x="119" y="200"/>
                  </a:cubicBezTo>
                  <a:cubicBezTo>
                    <a:pt x="119" y="219"/>
                    <a:pt x="173" y="234"/>
                    <a:pt x="240" y="233"/>
                  </a:cubicBezTo>
                  <a:cubicBezTo>
                    <a:pt x="306" y="231"/>
                    <a:pt x="360" y="214"/>
                    <a:pt x="359" y="195"/>
                  </a:cubicBezTo>
                  <a:cubicBezTo>
                    <a:pt x="358" y="134"/>
                    <a:pt x="358" y="134"/>
                    <a:pt x="358" y="134"/>
                  </a:cubicBezTo>
                  <a:lnTo>
                    <a:pt x="475" y="83"/>
                  </a:lnTo>
                  <a:close/>
                  <a:moveTo>
                    <a:pt x="313" y="200"/>
                  </a:moveTo>
                  <a:cubicBezTo>
                    <a:pt x="292" y="205"/>
                    <a:pt x="266" y="208"/>
                    <a:pt x="239" y="209"/>
                  </a:cubicBezTo>
                  <a:cubicBezTo>
                    <a:pt x="213" y="210"/>
                    <a:pt x="186" y="207"/>
                    <a:pt x="166" y="203"/>
                  </a:cubicBezTo>
                  <a:cubicBezTo>
                    <a:pt x="150" y="199"/>
                    <a:pt x="141" y="195"/>
                    <a:pt x="137" y="192"/>
                  </a:cubicBezTo>
                  <a:cubicBezTo>
                    <a:pt x="141" y="189"/>
                    <a:pt x="150" y="185"/>
                    <a:pt x="166" y="180"/>
                  </a:cubicBezTo>
                  <a:cubicBezTo>
                    <a:pt x="186" y="175"/>
                    <a:pt x="212" y="172"/>
                    <a:pt x="239" y="171"/>
                  </a:cubicBezTo>
                  <a:cubicBezTo>
                    <a:pt x="266" y="171"/>
                    <a:pt x="292" y="173"/>
                    <a:pt x="312" y="177"/>
                  </a:cubicBezTo>
                  <a:cubicBezTo>
                    <a:pt x="328" y="181"/>
                    <a:pt x="337" y="185"/>
                    <a:pt x="341" y="188"/>
                  </a:cubicBezTo>
                  <a:cubicBezTo>
                    <a:pt x="337" y="191"/>
                    <a:pt x="329" y="195"/>
                    <a:pt x="313" y="2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91" name="Group 690"/>
          <p:cNvGrpSpPr/>
          <p:nvPr userDrawn="1"/>
        </p:nvGrpSpPr>
        <p:grpSpPr>
          <a:xfrm>
            <a:off x="9466115" y="5964801"/>
            <a:ext cx="439408" cy="433988"/>
            <a:chOff x="6999421" y="5535598"/>
            <a:chExt cx="439408" cy="433988"/>
          </a:xfrm>
          <a:solidFill>
            <a:schemeClr val="accent5"/>
          </a:solidFill>
        </p:grpSpPr>
        <p:sp>
          <p:nvSpPr>
            <p:cNvPr id="642" name="Freeform 9"/>
            <p:cNvSpPr>
              <a:spLocks/>
            </p:cNvSpPr>
            <p:nvPr userDrawn="1"/>
          </p:nvSpPr>
          <p:spPr bwMode="auto">
            <a:xfrm>
              <a:off x="7079465" y="5672340"/>
              <a:ext cx="215327" cy="216994"/>
            </a:xfrm>
            <a:custGeom>
              <a:avLst/>
              <a:gdLst>
                <a:gd name="T0" fmla="*/ 156 w 172"/>
                <a:gd name="T1" fmla="*/ 84 h 173"/>
                <a:gd name="T2" fmla="*/ 155 w 172"/>
                <a:gd name="T3" fmla="*/ 85 h 173"/>
                <a:gd name="T4" fmla="*/ 137 w 172"/>
                <a:gd name="T5" fmla="*/ 99 h 173"/>
                <a:gd name="T6" fmla="*/ 86 w 172"/>
                <a:gd name="T7" fmla="*/ 139 h 173"/>
                <a:gd name="T8" fmla="*/ 34 w 172"/>
                <a:gd name="T9" fmla="*/ 87 h 173"/>
                <a:gd name="T10" fmla="*/ 83 w 172"/>
                <a:gd name="T11" fmla="*/ 34 h 173"/>
                <a:gd name="T12" fmla="*/ 93 w 172"/>
                <a:gd name="T13" fmla="*/ 23 h 173"/>
                <a:gd name="T14" fmla="*/ 94 w 172"/>
                <a:gd name="T15" fmla="*/ 22 h 173"/>
                <a:gd name="T16" fmla="*/ 111 w 172"/>
                <a:gd name="T17" fmla="*/ 6 h 173"/>
                <a:gd name="T18" fmla="*/ 112 w 172"/>
                <a:gd name="T19" fmla="*/ 5 h 173"/>
                <a:gd name="T20" fmla="*/ 112 w 172"/>
                <a:gd name="T21" fmla="*/ 5 h 173"/>
                <a:gd name="T22" fmla="*/ 86 w 172"/>
                <a:gd name="T23" fmla="*/ 0 h 173"/>
                <a:gd name="T24" fmla="*/ 0 w 172"/>
                <a:gd name="T25" fmla="*/ 87 h 173"/>
                <a:gd name="T26" fmla="*/ 86 w 172"/>
                <a:gd name="T27" fmla="*/ 172 h 173"/>
                <a:gd name="T28" fmla="*/ 172 w 172"/>
                <a:gd name="T29" fmla="*/ 86 h 173"/>
                <a:gd name="T30" fmla="*/ 170 w 172"/>
                <a:gd name="T31" fmla="*/ 69 h 173"/>
                <a:gd name="T32" fmla="*/ 156 w 172"/>
                <a:gd name="T33" fmla="*/ 84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2" h="173">
                  <a:moveTo>
                    <a:pt x="156" y="84"/>
                  </a:moveTo>
                  <a:cubicBezTo>
                    <a:pt x="155" y="85"/>
                    <a:pt x="155" y="85"/>
                    <a:pt x="155" y="85"/>
                  </a:cubicBezTo>
                  <a:cubicBezTo>
                    <a:pt x="149" y="90"/>
                    <a:pt x="143" y="95"/>
                    <a:pt x="137" y="99"/>
                  </a:cubicBezTo>
                  <a:cubicBezTo>
                    <a:pt x="131" y="122"/>
                    <a:pt x="111" y="139"/>
                    <a:pt x="86" y="139"/>
                  </a:cubicBezTo>
                  <a:cubicBezTo>
                    <a:pt x="57" y="139"/>
                    <a:pt x="34" y="115"/>
                    <a:pt x="34" y="87"/>
                  </a:cubicBezTo>
                  <a:cubicBezTo>
                    <a:pt x="34" y="58"/>
                    <a:pt x="56" y="36"/>
                    <a:pt x="83" y="34"/>
                  </a:cubicBezTo>
                  <a:cubicBezTo>
                    <a:pt x="86" y="30"/>
                    <a:pt x="90" y="27"/>
                    <a:pt x="93" y="23"/>
                  </a:cubicBezTo>
                  <a:cubicBezTo>
                    <a:pt x="94" y="22"/>
                    <a:pt x="94" y="22"/>
                    <a:pt x="94" y="22"/>
                  </a:cubicBezTo>
                  <a:cubicBezTo>
                    <a:pt x="111" y="6"/>
                    <a:pt x="111" y="6"/>
                    <a:pt x="111" y="6"/>
                  </a:cubicBezTo>
                  <a:cubicBezTo>
                    <a:pt x="112" y="5"/>
                    <a:pt x="112" y="5"/>
                    <a:pt x="112" y="5"/>
                  </a:cubicBezTo>
                  <a:cubicBezTo>
                    <a:pt x="112" y="5"/>
                    <a:pt x="112" y="5"/>
                    <a:pt x="112" y="5"/>
                  </a:cubicBezTo>
                  <a:cubicBezTo>
                    <a:pt x="104" y="2"/>
                    <a:pt x="95" y="0"/>
                    <a:pt x="86" y="0"/>
                  </a:cubicBezTo>
                  <a:cubicBezTo>
                    <a:pt x="38" y="1"/>
                    <a:pt x="0" y="39"/>
                    <a:pt x="0" y="87"/>
                  </a:cubicBezTo>
                  <a:cubicBezTo>
                    <a:pt x="0" y="134"/>
                    <a:pt x="39" y="173"/>
                    <a:pt x="86" y="172"/>
                  </a:cubicBezTo>
                  <a:cubicBezTo>
                    <a:pt x="134" y="172"/>
                    <a:pt x="172" y="134"/>
                    <a:pt x="172" y="86"/>
                  </a:cubicBezTo>
                  <a:cubicBezTo>
                    <a:pt x="172" y="80"/>
                    <a:pt x="172" y="74"/>
                    <a:pt x="170" y="69"/>
                  </a:cubicBezTo>
                  <a:lnTo>
                    <a:pt x="156"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3" name="Freeform 10"/>
            <p:cNvSpPr>
              <a:spLocks/>
            </p:cNvSpPr>
            <p:nvPr userDrawn="1"/>
          </p:nvSpPr>
          <p:spPr bwMode="auto">
            <a:xfrm>
              <a:off x="6999421" y="5592087"/>
              <a:ext cx="375415" cy="377499"/>
            </a:xfrm>
            <a:custGeom>
              <a:avLst/>
              <a:gdLst>
                <a:gd name="T0" fmla="*/ 270 w 300"/>
                <a:gd name="T1" fmla="*/ 78 h 301"/>
                <a:gd name="T2" fmla="*/ 258 w 300"/>
                <a:gd name="T3" fmla="*/ 101 h 301"/>
                <a:gd name="T4" fmla="*/ 268 w 300"/>
                <a:gd name="T5" fmla="*/ 150 h 301"/>
                <a:gd name="T6" fmla="*/ 150 w 300"/>
                <a:gd name="T7" fmla="*/ 269 h 301"/>
                <a:gd name="T8" fmla="*/ 32 w 300"/>
                <a:gd name="T9" fmla="*/ 151 h 301"/>
                <a:gd name="T10" fmla="*/ 150 w 300"/>
                <a:gd name="T11" fmla="*/ 32 h 301"/>
                <a:gd name="T12" fmla="*/ 207 w 300"/>
                <a:gd name="T13" fmla="*/ 47 h 301"/>
                <a:gd name="T14" fmla="*/ 228 w 300"/>
                <a:gd name="T15" fmla="*/ 36 h 301"/>
                <a:gd name="T16" fmla="*/ 226 w 300"/>
                <a:gd name="T17" fmla="*/ 21 h 301"/>
                <a:gd name="T18" fmla="*/ 150 w 300"/>
                <a:gd name="T19" fmla="*/ 0 h 301"/>
                <a:gd name="T20" fmla="*/ 0 w 300"/>
                <a:gd name="T21" fmla="*/ 151 h 301"/>
                <a:gd name="T22" fmla="*/ 151 w 300"/>
                <a:gd name="T23" fmla="*/ 300 h 301"/>
                <a:gd name="T24" fmla="*/ 300 w 300"/>
                <a:gd name="T25" fmla="*/ 150 h 301"/>
                <a:gd name="T26" fmla="*/ 282 w 300"/>
                <a:gd name="T27" fmla="*/ 80 h 301"/>
                <a:gd name="T28" fmla="*/ 270 w 300"/>
                <a:gd name="T29" fmla="*/ 7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0" h="301">
                  <a:moveTo>
                    <a:pt x="270" y="78"/>
                  </a:moveTo>
                  <a:cubicBezTo>
                    <a:pt x="266" y="86"/>
                    <a:pt x="262" y="93"/>
                    <a:pt x="258" y="101"/>
                  </a:cubicBezTo>
                  <a:cubicBezTo>
                    <a:pt x="264" y="116"/>
                    <a:pt x="268" y="133"/>
                    <a:pt x="268" y="150"/>
                  </a:cubicBezTo>
                  <a:cubicBezTo>
                    <a:pt x="269" y="215"/>
                    <a:pt x="216" y="268"/>
                    <a:pt x="150" y="269"/>
                  </a:cubicBezTo>
                  <a:cubicBezTo>
                    <a:pt x="85" y="269"/>
                    <a:pt x="32" y="216"/>
                    <a:pt x="32" y="151"/>
                  </a:cubicBezTo>
                  <a:cubicBezTo>
                    <a:pt x="32" y="85"/>
                    <a:pt x="85" y="32"/>
                    <a:pt x="150" y="32"/>
                  </a:cubicBezTo>
                  <a:cubicBezTo>
                    <a:pt x="171" y="32"/>
                    <a:pt x="190" y="37"/>
                    <a:pt x="207" y="47"/>
                  </a:cubicBezTo>
                  <a:cubicBezTo>
                    <a:pt x="214" y="43"/>
                    <a:pt x="221" y="39"/>
                    <a:pt x="228" y="36"/>
                  </a:cubicBezTo>
                  <a:cubicBezTo>
                    <a:pt x="226" y="21"/>
                    <a:pt x="226" y="21"/>
                    <a:pt x="226" y="21"/>
                  </a:cubicBezTo>
                  <a:cubicBezTo>
                    <a:pt x="204" y="8"/>
                    <a:pt x="178" y="0"/>
                    <a:pt x="150" y="0"/>
                  </a:cubicBezTo>
                  <a:cubicBezTo>
                    <a:pt x="67" y="1"/>
                    <a:pt x="0" y="68"/>
                    <a:pt x="0" y="151"/>
                  </a:cubicBezTo>
                  <a:cubicBezTo>
                    <a:pt x="0" y="234"/>
                    <a:pt x="68" y="301"/>
                    <a:pt x="151" y="300"/>
                  </a:cubicBezTo>
                  <a:cubicBezTo>
                    <a:pt x="233" y="300"/>
                    <a:pt x="300" y="233"/>
                    <a:pt x="300" y="150"/>
                  </a:cubicBezTo>
                  <a:cubicBezTo>
                    <a:pt x="300" y="125"/>
                    <a:pt x="294" y="101"/>
                    <a:pt x="282" y="80"/>
                  </a:cubicBezTo>
                  <a:lnTo>
                    <a:pt x="270"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4" name="Freeform 11"/>
            <p:cNvSpPr>
              <a:spLocks/>
            </p:cNvSpPr>
            <p:nvPr userDrawn="1"/>
          </p:nvSpPr>
          <p:spPr bwMode="auto">
            <a:xfrm>
              <a:off x="7169514" y="5535598"/>
              <a:ext cx="269315" cy="269731"/>
            </a:xfrm>
            <a:custGeom>
              <a:avLst/>
              <a:gdLst>
                <a:gd name="T0" fmla="*/ 214 w 215"/>
                <a:gd name="T1" fmla="*/ 59 h 215"/>
                <a:gd name="T2" fmla="*/ 211 w 215"/>
                <a:gd name="T3" fmla="*/ 57 h 215"/>
                <a:gd name="T4" fmla="*/ 172 w 215"/>
                <a:gd name="T5" fmla="*/ 53 h 215"/>
                <a:gd name="T6" fmla="*/ 187 w 215"/>
                <a:gd name="T7" fmla="*/ 32 h 215"/>
                <a:gd name="T8" fmla="*/ 186 w 215"/>
                <a:gd name="T9" fmla="*/ 28 h 215"/>
                <a:gd name="T10" fmla="*/ 182 w 215"/>
                <a:gd name="T11" fmla="*/ 28 h 215"/>
                <a:gd name="T12" fmla="*/ 162 w 215"/>
                <a:gd name="T13" fmla="*/ 42 h 215"/>
                <a:gd name="T14" fmla="*/ 159 w 215"/>
                <a:gd name="T15" fmla="*/ 4 h 215"/>
                <a:gd name="T16" fmla="*/ 156 w 215"/>
                <a:gd name="T17" fmla="*/ 1 h 215"/>
                <a:gd name="T18" fmla="*/ 153 w 215"/>
                <a:gd name="T19" fmla="*/ 1 h 215"/>
                <a:gd name="T20" fmla="*/ 109 w 215"/>
                <a:gd name="T21" fmla="*/ 45 h 215"/>
                <a:gd name="T22" fmla="*/ 109 w 215"/>
                <a:gd name="T23" fmla="*/ 48 h 215"/>
                <a:gd name="T24" fmla="*/ 112 w 215"/>
                <a:gd name="T25" fmla="*/ 87 h 215"/>
                <a:gd name="T26" fmla="*/ 113 w 215"/>
                <a:gd name="T27" fmla="*/ 89 h 215"/>
                <a:gd name="T28" fmla="*/ 115 w 215"/>
                <a:gd name="T29" fmla="*/ 90 h 215"/>
                <a:gd name="T30" fmla="*/ 118 w 215"/>
                <a:gd name="T31" fmla="*/ 90 h 215"/>
                <a:gd name="T32" fmla="*/ 118 w 215"/>
                <a:gd name="T33" fmla="*/ 90 h 215"/>
                <a:gd name="T34" fmla="*/ 114 w 215"/>
                <a:gd name="T35" fmla="*/ 94 h 215"/>
                <a:gd name="T36" fmla="*/ 53 w 215"/>
                <a:gd name="T37" fmla="*/ 129 h 215"/>
                <a:gd name="T38" fmla="*/ 36 w 215"/>
                <a:gd name="T39" fmla="*/ 145 h 215"/>
                <a:gd name="T40" fmla="*/ 12 w 215"/>
                <a:gd name="T41" fmla="*/ 190 h 215"/>
                <a:gd name="T42" fmla="*/ 0 w 215"/>
                <a:gd name="T43" fmla="*/ 210 h 215"/>
                <a:gd name="T44" fmla="*/ 0 w 215"/>
                <a:gd name="T45" fmla="*/ 210 h 215"/>
                <a:gd name="T46" fmla="*/ 0 w 215"/>
                <a:gd name="T47" fmla="*/ 210 h 215"/>
                <a:gd name="T48" fmla="*/ 0 w 215"/>
                <a:gd name="T49" fmla="*/ 210 h 215"/>
                <a:gd name="T50" fmla="*/ 0 w 215"/>
                <a:gd name="T51" fmla="*/ 210 h 215"/>
                <a:gd name="T52" fmla="*/ 0 w 215"/>
                <a:gd name="T53" fmla="*/ 210 h 215"/>
                <a:gd name="T54" fmla="*/ 0 w 215"/>
                <a:gd name="T55" fmla="*/ 210 h 215"/>
                <a:gd name="T56" fmla="*/ 0 w 215"/>
                <a:gd name="T57" fmla="*/ 210 h 215"/>
                <a:gd name="T58" fmla="*/ 0 w 215"/>
                <a:gd name="T59" fmla="*/ 210 h 215"/>
                <a:gd name="T60" fmla="*/ 1 w 215"/>
                <a:gd name="T61" fmla="*/ 213 h 215"/>
                <a:gd name="T62" fmla="*/ 2 w 215"/>
                <a:gd name="T63" fmla="*/ 213 h 215"/>
                <a:gd name="T64" fmla="*/ 2 w 215"/>
                <a:gd name="T65" fmla="*/ 214 h 215"/>
                <a:gd name="T66" fmla="*/ 4 w 215"/>
                <a:gd name="T67" fmla="*/ 215 h 215"/>
                <a:gd name="T68" fmla="*/ 4 w 215"/>
                <a:gd name="T69" fmla="*/ 215 h 215"/>
                <a:gd name="T70" fmla="*/ 5 w 215"/>
                <a:gd name="T71" fmla="*/ 215 h 215"/>
                <a:gd name="T72" fmla="*/ 5 w 215"/>
                <a:gd name="T73" fmla="*/ 215 h 215"/>
                <a:gd name="T74" fmla="*/ 5 w 215"/>
                <a:gd name="T75" fmla="*/ 215 h 215"/>
                <a:gd name="T76" fmla="*/ 5 w 215"/>
                <a:gd name="T77" fmla="*/ 215 h 215"/>
                <a:gd name="T78" fmla="*/ 5 w 215"/>
                <a:gd name="T79" fmla="*/ 215 h 215"/>
                <a:gd name="T80" fmla="*/ 5 w 215"/>
                <a:gd name="T81" fmla="*/ 215 h 215"/>
                <a:gd name="T82" fmla="*/ 5 w 215"/>
                <a:gd name="T83" fmla="*/ 215 h 215"/>
                <a:gd name="T84" fmla="*/ 25 w 215"/>
                <a:gd name="T85" fmla="*/ 203 h 215"/>
                <a:gd name="T86" fmla="*/ 69 w 215"/>
                <a:gd name="T87" fmla="*/ 179 h 215"/>
                <a:gd name="T88" fmla="*/ 86 w 215"/>
                <a:gd name="T89" fmla="*/ 162 h 215"/>
                <a:gd name="T90" fmla="*/ 121 w 215"/>
                <a:gd name="T91" fmla="*/ 101 h 215"/>
                <a:gd name="T92" fmla="*/ 125 w 215"/>
                <a:gd name="T93" fmla="*/ 97 h 215"/>
                <a:gd name="T94" fmla="*/ 125 w 215"/>
                <a:gd name="T95" fmla="*/ 97 h 215"/>
                <a:gd name="T96" fmla="*/ 124 w 215"/>
                <a:gd name="T97" fmla="*/ 100 h 215"/>
                <a:gd name="T98" fmla="*/ 125 w 215"/>
                <a:gd name="T99" fmla="*/ 102 h 215"/>
                <a:gd name="T100" fmla="*/ 127 w 215"/>
                <a:gd name="T101" fmla="*/ 103 h 215"/>
                <a:gd name="T102" fmla="*/ 167 w 215"/>
                <a:gd name="T103" fmla="*/ 107 h 215"/>
                <a:gd name="T104" fmla="*/ 170 w 215"/>
                <a:gd name="T105" fmla="*/ 106 h 215"/>
                <a:gd name="T106" fmla="*/ 213 w 215"/>
                <a:gd name="T107" fmla="*/ 62 h 215"/>
                <a:gd name="T108" fmla="*/ 214 w 215"/>
                <a:gd name="T109" fmla="*/ 59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5" h="215">
                  <a:moveTo>
                    <a:pt x="214" y="59"/>
                  </a:moveTo>
                  <a:cubicBezTo>
                    <a:pt x="214" y="58"/>
                    <a:pt x="212" y="57"/>
                    <a:pt x="211" y="57"/>
                  </a:cubicBezTo>
                  <a:cubicBezTo>
                    <a:pt x="172" y="53"/>
                    <a:pt x="172" y="53"/>
                    <a:pt x="172" y="53"/>
                  </a:cubicBezTo>
                  <a:cubicBezTo>
                    <a:pt x="187" y="32"/>
                    <a:pt x="187" y="32"/>
                    <a:pt x="187" y="32"/>
                  </a:cubicBezTo>
                  <a:cubicBezTo>
                    <a:pt x="188" y="31"/>
                    <a:pt x="187" y="29"/>
                    <a:pt x="186" y="28"/>
                  </a:cubicBezTo>
                  <a:cubicBezTo>
                    <a:pt x="185" y="27"/>
                    <a:pt x="183" y="27"/>
                    <a:pt x="182" y="28"/>
                  </a:cubicBezTo>
                  <a:cubicBezTo>
                    <a:pt x="162" y="42"/>
                    <a:pt x="162" y="42"/>
                    <a:pt x="162" y="42"/>
                  </a:cubicBezTo>
                  <a:cubicBezTo>
                    <a:pt x="159" y="4"/>
                    <a:pt x="159" y="4"/>
                    <a:pt x="159" y="4"/>
                  </a:cubicBezTo>
                  <a:cubicBezTo>
                    <a:pt x="158" y="2"/>
                    <a:pt x="158" y="1"/>
                    <a:pt x="156" y="1"/>
                  </a:cubicBezTo>
                  <a:cubicBezTo>
                    <a:pt x="155" y="0"/>
                    <a:pt x="154" y="0"/>
                    <a:pt x="153" y="1"/>
                  </a:cubicBezTo>
                  <a:cubicBezTo>
                    <a:pt x="109" y="45"/>
                    <a:pt x="109" y="45"/>
                    <a:pt x="109" y="45"/>
                  </a:cubicBezTo>
                  <a:cubicBezTo>
                    <a:pt x="109" y="46"/>
                    <a:pt x="108" y="47"/>
                    <a:pt x="109" y="48"/>
                  </a:cubicBezTo>
                  <a:cubicBezTo>
                    <a:pt x="112" y="87"/>
                    <a:pt x="112" y="87"/>
                    <a:pt x="112" y="87"/>
                  </a:cubicBezTo>
                  <a:cubicBezTo>
                    <a:pt x="112" y="88"/>
                    <a:pt x="113" y="89"/>
                    <a:pt x="113" y="89"/>
                  </a:cubicBezTo>
                  <a:cubicBezTo>
                    <a:pt x="114" y="90"/>
                    <a:pt x="114" y="90"/>
                    <a:pt x="115" y="90"/>
                  </a:cubicBezTo>
                  <a:cubicBezTo>
                    <a:pt x="116" y="91"/>
                    <a:pt x="117" y="90"/>
                    <a:pt x="118" y="90"/>
                  </a:cubicBezTo>
                  <a:cubicBezTo>
                    <a:pt x="118" y="90"/>
                    <a:pt x="118" y="90"/>
                    <a:pt x="118" y="90"/>
                  </a:cubicBezTo>
                  <a:cubicBezTo>
                    <a:pt x="114" y="94"/>
                    <a:pt x="114" y="94"/>
                    <a:pt x="114" y="94"/>
                  </a:cubicBezTo>
                  <a:cubicBezTo>
                    <a:pt x="96" y="100"/>
                    <a:pt x="75" y="111"/>
                    <a:pt x="53" y="129"/>
                  </a:cubicBezTo>
                  <a:cubicBezTo>
                    <a:pt x="36" y="145"/>
                    <a:pt x="36" y="145"/>
                    <a:pt x="36" y="145"/>
                  </a:cubicBezTo>
                  <a:cubicBezTo>
                    <a:pt x="19" y="163"/>
                    <a:pt x="12" y="179"/>
                    <a:pt x="12" y="190"/>
                  </a:cubicBezTo>
                  <a:cubicBezTo>
                    <a:pt x="12" y="191"/>
                    <a:pt x="0" y="209"/>
                    <a:pt x="0" y="210"/>
                  </a:cubicBezTo>
                  <a:cubicBezTo>
                    <a:pt x="0" y="210"/>
                    <a:pt x="0" y="210"/>
                    <a:pt x="0" y="210"/>
                  </a:cubicBezTo>
                  <a:cubicBezTo>
                    <a:pt x="0" y="210"/>
                    <a:pt x="0" y="210"/>
                    <a:pt x="0" y="210"/>
                  </a:cubicBezTo>
                  <a:cubicBezTo>
                    <a:pt x="0" y="210"/>
                    <a:pt x="0" y="210"/>
                    <a:pt x="0" y="210"/>
                  </a:cubicBezTo>
                  <a:cubicBezTo>
                    <a:pt x="0" y="210"/>
                    <a:pt x="0" y="210"/>
                    <a:pt x="0" y="210"/>
                  </a:cubicBezTo>
                  <a:cubicBezTo>
                    <a:pt x="0" y="210"/>
                    <a:pt x="0" y="210"/>
                    <a:pt x="0" y="210"/>
                  </a:cubicBezTo>
                  <a:cubicBezTo>
                    <a:pt x="0" y="210"/>
                    <a:pt x="0" y="210"/>
                    <a:pt x="0" y="210"/>
                  </a:cubicBezTo>
                  <a:cubicBezTo>
                    <a:pt x="0" y="210"/>
                    <a:pt x="0" y="210"/>
                    <a:pt x="0" y="210"/>
                  </a:cubicBezTo>
                  <a:cubicBezTo>
                    <a:pt x="0" y="210"/>
                    <a:pt x="0" y="210"/>
                    <a:pt x="0" y="210"/>
                  </a:cubicBezTo>
                  <a:cubicBezTo>
                    <a:pt x="0" y="211"/>
                    <a:pt x="1" y="212"/>
                    <a:pt x="1" y="213"/>
                  </a:cubicBezTo>
                  <a:cubicBezTo>
                    <a:pt x="2" y="213"/>
                    <a:pt x="2" y="213"/>
                    <a:pt x="2" y="213"/>
                  </a:cubicBezTo>
                  <a:cubicBezTo>
                    <a:pt x="2" y="214"/>
                    <a:pt x="2" y="214"/>
                    <a:pt x="2" y="214"/>
                  </a:cubicBezTo>
                  <a:cubicBezTo>
                    <a:pt x="3" y="214"/>
                    <a:pt x="3" y="215"/>
                    <a:pt x="4" y="215"/>
                  </a:cubicBezTo>
                  <a:cubicBezTo>
                    <a:pt x="4" y="215"/>
                    <a:pt x="4" y="215"/>
                    <a:pt x="4" y="215"/>
                  </a:cubicBezTo>
                  <a:cubicBezTo>
                    <a:pt x="4" y="215"/>
                    <a:pt x="5" y="215"/>
                    <a:pt x="5" y="215"/>
                  </a:cubicBezTo>
                  <a:cubicBezTo>
                    <a:pt x="5" y="215"/>
                    <a:pt x="5" y="215"/>
                    <a:pt x="5" y="215"/>
                  </a:cubicBezTo>
                  <a:cubicBezTo>
                    <a:pt x="5" y="215"/>
                    <a:pt x="5" y="215"/>
                    <a:pt x="5" y="215"/>
                  </a:cubicBezTo>
                  <a:cubicBezTo>
                    <a:pt x="5" y="215"/>
                    <a:pt x="5" y="215"/>
                    <a:pt x="5" y="215"/>
                  </a:cubicBezTo>
                  <a:cubicBezTo>
                    <a:pt x="5" y="215"/>
                    <a:pt x="5" y="215"/>
                    <a:pt x="5" y="215"/>
                  </a:cubicBezTo>
                  <a:cubicBezTo>
                    <a:pt x="5" y="215"/>
                    <a:pt x="5" y="215"/>
                    <a:pt x="5" y="215"/>
                  </a:cubicBezTo>
                  <a:cubicBezTo>
                    <a:pt x="5" y="215"/>
                    <a:pt x="5" y="215"/>
                    <a:pt x="5" y="215"/>
                  </a:cubicBezTo>
                  <a:cubicBezTo>
                    <a:pt x="6" y="215"/>
                    <a:pt x="24" y="202"/>
                    <a:pt x="25" y="203"/>
                  </a:cubicBezTo>
                  <a:cubicBezTo>
                    <a:pt x="36" y="203"/>
                    <a:pt x="52" y="195"/>
                    <a:pt x="69" y="179"/>
                  </a:cubicBezTo>
                  <a:cubicBezTo>
                    <a:pt x="86" y="162"/>
                    <a:pt x="86" y="162"/>
                    <a:pt x="86" y="162"/>
                  </a:cubicBezTo>
                  <a:cubicBezTo>
                    <a:pt x="104" y="140"/>
                    <a:pt x="115" y="119"/>
                    <a:pt x="121" y="101"/>
                  </a:cubicBezTo>
                  <a:cubicBezTo>
                    <a:pt x="125" y="97"/>
                    <a:pt x="125" y="97"/>
                    <a:pt x="125" y="97"/>
                  </a:cubicBezTo>
                  <a:cubicBezTo>
                    <a:pt x="125" y="97"/>
                    <a:pt x="125" y="97"/>
                    <a:pt x="125" y="97"/>
                  </a:cubicBezTo>
                  <a:cubicBezTo>
                    <a:pt x="124" y="98"/>
                    <a:pt x="124" y="99"/>
                    <a:pt x="124" y="100"/>
                  </a:cubicBezTo>
                  <a:cubicBezTo>
                    <a:pt x="125" y="101"/>
                    <a:pt x="125" y="101"/>
                    <a:pt x="125" y="102"/>
                  </a:cubicBezTo>
                  <a:cubicBezTo>
                    <a:pt x="126" y="102"/>
                    <a:pt x="127" y="103"/>
                    <a:pt x="127" y="103"/>
                  </a:cubicBezTo>
                  <a:cubicBezTo>
                    <a:pt x="167" y="107"/>
                    <a:pt x="167" y="107"/>
                    <a:pt x="167" y="107"/>
                  </a:cubicBezTo>
                  <a:cubicBezTo>
                    <a:pt x="168" y="107"/>
                    <a:pt x="169" y="106"/>
                    <a:pt x="170" y="106"/>
                  </a:cubicBezTo>
                  <a:cubicBezTo>
                    <a:pt x="213" y="62"/>
                    <a:pt x="213" y="62"/>
                    <a:pt x="213" y="62"/>
                  </a:cubicBezTo>
                  <a:cubicBezTo>
                    <a:pt x="214" y="61"/>
                    <a:pt x="215" y="60"/>
                    <a:pt x="214"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20" name="Freeform 11"/>
          <p:cNvSpPr>
            <a:spLocks noEditPoints="1"/>
          </p:cNvSpPr>
          <p:nvPr userDrawn="1"/>
        </p:nvSpPr>
        <p:spPr bwMode="auto">
          <a:xfrm>
            <a:off x="7464142" y="5322505"/>
            <a:ext cx="447498" cy="528223"/>
          </a:xfrm>
          <a:custGeom>
            <a:avLst/>
            <a:gdLst>
              <a:gd name="T0" fmla="*/ 357 w 390"/>
              <a:gd name="T1" fmla="*/ 124 h 460"/>
              <a:gd name="T2" fmla="*/ 346 w 390"/>
              <a:gd name="T3" fmla="*/ 72 h 460"/>
              <a:gd name="T4" fmla="*/ 310 w 390"/>
              <a:gd name="T5" fmla="*/ 110 h 460"/>
              <a:gd name="T6" fmla="*/ 335 w 390"/>
              <a:gd name="T7" fmla="*/ 121 h 460"/>
              <a:gd name="T8" fmla="*/ 335 w 390"/>
              <a:gd name="T9" fmla="*/ 270 h 460"/>
              <a:gd name="T10" fmla="*/ 297 w 390"/>
              <a:gd name="T11" fmla="*/ 437 h 460"/>
              <a:gd name="T12" fmla="*/ 317 w 390"/>
              <a:gd name="T13" fmla="*/ 351 h 460"/>
              <a:gd name="T14" fmla="*/ 356 w 390"/>
              <a:gd name="T15" fmla="*/ 432 h 460"/>
              <a:gd name="T16" fmla="*/ 361 w 390"/>
              <a:gd name="T17" fmla="*/ 190 h 460"/>
              <a:gd name="T18" fmla="*/ 387 w 390"/>
              <a:gd name="T19" fmla="*/ 261 h 460"/>
              <a:gd name="T20" fmla="*/ 241 w 390"/>
              <a:gd name="T21" fmla="*/ 96 h 460"/>
              <a:gd name="T22" fmla="*/ 244 w 390"/>
              <a:gd name="T23" fmla="*/ 96 h 460"/>
              <a:gd name="T24" fmla="*/ 276 w 390"/>
              <a:gd name="T25" fmla="*/ 55 h 460"/>
              <a:gd name="T26" fmla="*/ 243 w 390"/>
              <a:gd name="T27" fmla="*/ 10 h 460"/>
              <a:gd name="T28" fmla="*/ 212 w 390"/>
              <a:gd name="T29" fmla="*/ 43 h 460"/>
              <a:gd name="T30" fmla="*/ 104 w 390"/>
              <a:gd name="T31" fmla="*/ 113 h 460"/>
              <a:gd name="T32" fmla="*/ 194 w 390"/>
              <a:gd name="T33" fmla="*/ 109 h 460"/>
              <a:gd name="T34" fmla="*/ 182 w 390"/>
              <a:gd name="T35" fmla="*/ 52 h 460"/>
              <a:gd name="T36" fmla="*/ 141 w 390"/>
              <a:gd name="T37" fmla="*/ 98 h 460"/>
              <a:gd name="T38" fmla="*/ 190 w 390"/>
              <a:gd name="T39" fmla="*/ 220 h 460"/>
              <a:gd name="T40" fmla="*/ 213 w 390"/>
              <a:gd name="T41" fmla="*/ 277 h 460"/>
              <a:gd name="T42" fmla="*/ 153 w 390"/>
              <a:gd name="T43" fmla="*/ 160 h 460"/>
              <a:gd name="T44" fmla="*/ 102 w 390"/>
              <a:gd name="T45" fmla="*/ 115 h 460"/>
              <a:gd name="T46" fmla="*/ 104 w 390"/>
              <a:gd name="T47" fmla="*/ 262 h 460"/>
              <a:gd name="T48" fmla="*/ 98 w 390"/>
              <a:gd name="T49" fmla="*/ 359 h 460"/>
              <a:gd name="T50" fmla="*/ 114 w 390"/>
              <a:gd name="T51" fmla="*/ 408 h 460"/>
              <a:gd name="T52" fmla="*/ 149 w 390"/>
              <a:gd name="T53" fmla="*/ 433 h 460"/>
              <a:gd name="T54" fmla="*/ 174 w 390"/>
              <a:gd name="T55" fmla="*/ 460 h 460"/>
              <a:gd name="T56" fmla="*/ 193 w 390"/>
              <a:gd name="T57" fmla="*/ 109 h 460"/>
              <a:gd name="T58" fmla="*/ 264 w 390"/>
              <a:gd name="T59" fmla="*/ 98 h 460"/>
              <a:gd name="T60" fmla="*/ 249 w 390"/>
              <a:gd name="T61" fmla="*/ 108 h 460"/>
              <a:gd name="T62" fmla="*/ 235 w 390"/>
              <a:gd name="T63" fmla="*/ 100 h 460"/>
              <a:gd name="T64" fmla="*/ 235 w 390"/>
              <a:gd name="T65" fmla="*/ 150 h 460"/>
              <a:gd name="T66" fmla="*/ 215 w 390"/>
              <a:gd name="T67" fmla="*/ 118 h 460"/>
              <a:gd name="T68" fmla="*/ 208 w 390"/>
              <a:gd name="T69" fmla="*/ 284 h 460"/>
              <a:gd name="T70" fmla="*/ 199 w 390"/>
              <a:gd name="T71" fmla="*/ 367 h 460"/>
              <a:gd name="T72" fmla="*/ 239 w 390"/>
              <a:gd name="T73" fmla="*/ 447 h 460"/>
              <a:gd name="T74" fmla="*/ 246 w 390"/>
              <a:gd name="T75" fmla="*/ 432 h 460"/>
              <a:gd name="T76" fmla="*/ 289 w 390"/>
              <a:gd name="T77" fmla="*/ 187 h 460"/>
              <a:gd name="T78" fmla="*/ 314 w 390"/>
              <a:gd name="T79" fmla="*/ 286 h 460"/>
              <a:gd name="T80" fmla="*/ 107 w 390"/>
              <a:gd name="T81" fmla="*/ 434 h 460"/>
              <a:gd name="T82" fmla="*/ 98 w 390"/>
              <a:gd name="T83" fmla="*/ 284 h 460"/>
              <a:gd name="T84" fmla="*/ 83 w 390"/>
              <a:gd name="T85" fmla="*/ 430 h 460"/>
              <a:gd name="T86" fmla="*/ 54 w 390"/>
              <a:gd name="T87" fmla="*/ 82 h 460"/>
              <a:gd name="T88" fmla="*/ 80 w 390"/>
              <a:gd name="T89" fmla="*/ 109 h 460"/>
              <a:gd name="T90" fmla="*/ 106 w 390"/>
              <a:gd name="T91" fmla="*/ 82 h 460"/>
              <a:gd name="T92" fmla="*/ 81 w 390"/>
              <a:gd name="T93" fmla="*/ 31 h 460"/>
              <a:gd name="T94" fmla="*/ 79 w 390"/>
              <a:gd name="T95" fmla="*/ 31 h 460"/>
              <a:gd name="T96" fmla="*/ 77 w 390"/>
              <a:gd name="T97" fmla="*/ 278 h 460"/>
              <a:gd name="T98" fmla="*/ 84 w 390"/>
              <a:gd name="T99" fmla="*/ 122 h 460"/>
              <a:gd name="T100" fmla="*/ 79 w 390"/>
              <a:gd name="T101" fmla="*/ 113 h 460"/>
              <a:gd name="T102" fmla="*/ 77 w 390"/>
              <a:gd name="T103" fmla="*/ 122 h 460"/>
              <a:gd name="T104" fmla="*/ 11 w 390"/>
              <a:gd name="T105" fmla="*/ 145 h 460"/>
              <a:gd name="T106" fmla="*/ 28 w 390"/>
              <a:gd name="T107" fmla="*/ 269 h 460"/>
              <a:gd name="T108" fmla="*/ 37 w 390"/>
              <a:gd name="T109" fmla="*/ 417 h 460"/>
              <a:gd name="T110" fmla="*/ 77 w 390"/>
              <a:gd name="T111" fmla="*/ 278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0" h="460">
                <a:moveTo>
                  <a:pt x="288" y="100"/>
                </a:moveTo>
                <a:cubicBezTo>
                  <a:pt x="286" y="87"/>
                  <a:pt x="283" y="61"/>
                  <a:pt x="290" y="49"/>
                </a:cubicBezTo>
                <a:cubicBezTo>
                  <a:pt x="290" y="49"/>
                  <a:pt x="304" y="25"/>
                  <a:pt x="335" y="35"/>
                </a:cubicBezTo>
                <a:cubicBezTo>
                  <a:pt x="335" y="35"/>
                  <a:pt x="354" y="41"/>
                  <a:pt x="354" y="67"/>
                </a:cubicBezTo>
                <a:cubicBezTo>
                  <a:pt x="353" y="89"/>
                  <a:pt x="351" y="114"/>
                  <a:pt x="357" y="124"/>
                </a:cubicBezTo>
                <a:cubicBezTo>
                  <a:pt x="349" y="121"/>
                  <a:pt x="341" y="119"/>
                  <a:pt x="335" y="118"/>
                </a:cubicBezTo>
                <a:cubicBezTo>
                  <a:pt x="334" y="116"/>
                  <a:pt x="334" y="115"/>
                  <a:pt x="334" y="111"/>
                </a:cubicBezTo>
                <a:cubicBezTo>
                  <a:pt x="334" y="111"/>
                  <a:pt x="343" y="100"/>
                  <a:pt x="343" y="88"/>
                </a:cubicBezTo>
                <a:cubicBezTo>
                  <a:pt x="343" y="88"/>
                  <a:pt x="348" y="91"/>
                  <a:pt x="348" y="76"/>
                </a:cubicBezTo>
                <a:cubicBezTo>
                  <a:pt x="348" y="76"/>
                  <a:pt x="348" y="73"/>
                  <a:pt x="346" y="72"/>
                </a:cubicBezTo>
                <a:cubicBezTo>
                  <a:pt x="346" y="72"/>
                  <a:pt x="344" y="72"/>
                  <a:pt x="343" y="76"/>
                </a:cubicBezTo>
                <a:cubicBezTo>
                  <a:pt x="343" y="76"/>
                  <a:pt x="346" y="57"/>
                  <a:pt x="335" y="55"/>
                </a:cubicBezTo>
                <a:cubicBezTo>
                  <a:pt x="335" y="55"/>
                  <a:pt x="326" y="73"/>
                  <a:pt x="314" y="77"/>
                </a:cubicBezTo>
                <a:cubicBezTo>
                  <a:pt x="303" y="80"/>
                  <a:pt x="304" y="93"/>
                  <a:pt x="308" y="100"/>
                </a:cubicBezTo>
                <a:cubicBezTo>
                  <a:pt x="309" y="101"/>
                  <a:pt x="310" y="106"/>
                  <a:pt x="310" y="110"/>
                </a:cubicBezTo>
                <a:cubicBezTo>
                  <a:pt x="309" y="110"/>
                  <a:pt x="309" y="109"/>
                  <a:pt x="308" y="109"/>
                </a:cubicBezTo>
                <a:cubicBezTo>
                  <a:pt x="302" y="105"/>
                  <a:pt x="295" y="102"/>
                  <a:pt x="288" y="100"/>
                </a:cubicBezTo>
                <a:close/>
                <a:moveTo>
                  <a:pt x="371" y="136"/>
                </a:moveTo>
                <a:cubicBezTo>
                  <a:pt x="370" y="132"/>
                  <a:pt x="361" y="128"/>
                  <a:pt x="361" y="128"/>
                </a:cubicBezTo>
                <a:cubicBezTo>
                  <a:pt x="354" y="125"/>
                  <a:pt x="342" y="122"/>
                  <a:pt x="335" y="121"/>
                </a:cubicBezTo>
                <a:cubicBezTo>
                  <a:pt x="334" y="127"/>
                  <a:pt x="331" y="139"/>
                  <a:pt x="328" y="149"/>
                </a:cubicBezTo>
                <a:cubicBezTo>
                  <a:pt x="328" y="149"/>
                  <a:pt x="328" y="149"/>
                  <a:pt x="328" y="149"/>
                </a:cubicBezTo>
                <a:cubicBezTo>
                  <a:pt x="333" y="175"/>
                  <a:pt x="337" y="200"/>
                  <a:pt x="335" y="227"/>
                </a:cubicBezTo>
                <a:cubicBezTo>
                  <a:pt x="335" y="236"/>
                  <a:pt x="335" y="245"/>
                  <a:pt x="335" y="254"/>
                </a:cubicBezTo>
                <a:cubicBezTo>
                  <a:pt x="335" y="259"/>
                  <a:pt x="335" y="264"/>
                  <a:pt x="335" y="270"/>
                </a:cubicBezTo>
                <a:cubicBezTo>
                  <a:pt x="335" y="282"/>
                  <a:pt x="333" y="293"/>
                  <a:pt x="314" y="294"/>
                </a:cubicBezTo>
                <a:cubicBezTo>
                  <a:pt x="314" y="294"/>
                  <a:pt x="313" y="294"/>
                  <a:pt x="313" y="294"/>
                </a:cubicBezTo>
                <a:cubicBezTo>
                  <a:pt x="308" y="294"/>
                  <a:pt x="301" y="293"/>
                  <a:pt x="297" y="288"/>
                </a:cubicBezTo>
                <a:cubicBezTo>
                  <a:pt x="297" y="433"/>
                  <a:pt x="297" y="433"/>
                  <a:pt x="297" y="433"/>
                </a:cubicBezTo>
                <a:cubicBezTo>
                  <a:pt x="297" y="434"/>
                  <a:pt x="297" y="436"/>
                  <a:pt x="297" y="437"/>
                </a:cubicBezTo>
                <a:cubicBezTo>
                  <a:pt x="297" y="439"/>
                  <a:pt x="297" y="440"/>
                  <a:pt x="297" y="442"/>
                </a:cubicBezTo>
                <a:cubicBezTo>
                  <a:pt x="298" y="442"/>
                  <a:pt x="299" y="442"/>
                  <a:pt x="301" y="442"/>
                </a:cubicBezTo>
                <a:cubicBezTo>
                  <a:pt x="315" y="442"/>
                  <a:pt x="316" y="440"/>
                  <a:pt x="317" y="430"/>
                </a:cubicBezTo>
                <a:cubicBezTo>
                  <a:pt x="317" y="426"/>
                  <a:pt x="317" y="422"/>
                  <a:pt x="317" y="418"/>
                </a:cubicBezTo>
                <a:cubicBezTo>
                  <a:pt x="317" y="351"/>
                  <a:pt x="317" y="351"/>
                  <a:pt x="317" y="351"/>
                </a:cubicBezTo>
                <a:cubicBezTo>
                  <a:pt x="324" y="351"/>
                  <a:pt x="324" y="351"/>
                  <a:pt x="324" y="351"/>
                </a:cubicBezTo>
                <a:cubicBezTo>
                  <a:pt x="324" y="425"/>
                  <a:pt x="324" y="425"/>
                  <a:pt x="324" y="425"/>
                </a:cubicBezTo>
                <a:cubicBezTo>
                  <a:pt x="324" y="427"/>
                  <a:pt x="324" y="429"/>
                  <a:pt x="324" y="430"/>
                </a:cubicBezTo>
                <a:cubicBezTo>
                  <a:pt x="325" y="440"/>
                  <a:pt x="326" y="442"/>
                  <a:pt x="340" y="442"/>
                </a:cubicBezTo>
                <a:cubicBezTo>
                  <a:pt x="353" y="442"/>
                  <a:pt x="355" y="440"/>
                  <a:pt x="356" y="432"/>
                </a:cubicBezTo>
                <a:cubicBezTo>
                  <a:pt x="356" y="351"/>
                  <a:pt x="356" y="351"/>
                  <a:pt x="356" y="351"/>
                </a:cubicBezTo>
                <a:cubicBezTo>
                  <a:pt x="368" y="351"/>
                  <a:pt x="368" y="351"/>
                  <a:pt x="368" y="351"/>
                </a:cubicBezTo>
                <a:cubicBezTo>
                  <a:pt x="369" y="351"/>
                  <a:pt x="370" y="351"/>
                  <a:pt x="370" y="351"/>
                </a:cubicBezTo>
                <a:cubicBezTo>
                  <a:pt x="370" y="338"/>
                  <a:pt x="360" y="247"/>
                  <a:pt x="354" y="224"/>
                </a:cubicBezTo>
                <a:cubicBezTo>
                  <a:pt x="353" y="222"/>
                  <a:pt x="358" y="205"/>
                  <a:pt x="361" y="190"/>
                </a:cubicBezTo>
                <a:cubicBezTo>
                  <a:pt x="361" y="191"/>
                  <a:pt x="361" y="192"/>
                  <a:pt x="362" y="193"/>
                </a:cubicBezTo>
                <a:cubicBezTo>
                  <a:pt x="363" y="204"/>
                  <a:pt x="365" y="215"/>
                  <a:pt x="365" y="221"/>
                </a:cubicBezTo>
                <a:cubicBezTo>
                  <a:pt x="366" y="239"/>
                  <a:pt x="365" y="245"/>
                  <a:pt x="365" y="262"/>
                </a:cubicBezTo>
                <a:cubicBezTo>
                  <a:pt x="365" y="273"/>
                  <a:pt x="367" y="275"/>
                  <a:pt x="375" y="276"/>
                </a:cubicBezTo>
                <a:cubicBezTo>
                  <a:pt x="383" y="277"/>
                  <a:pt x="387" y="272"/>
                  <a:pt x="387" y="261"/>
                </a:cubicBezTo>
                <a:cubicBezTo>
                  <a:pt x="387" y="248"/>
                  <a:pt x="390" y="162"/>
                  <a:pt x="371" y="136"/>
                </a:cubicBezTo>
                <a:close/>
                <a:moveTo>
                  <a:pt x="214" y="66"/>
                </a:moveTo>
                <a:cubicBezTo>
                  <a:pt x="214" y="66"/>
                  <a:pt x="214" y="66"/>
                  <a:pt x="215" y="66"/>
                </a:cubicBezTo>
                <a:cubicBezTo>
                  <a:pt x="215" y="68"/>
                  <a:pt x="215" y="71"/>
                  <a:pt x="216" y="72"/>
                </a:cubicBezTo>
                <a:cubicBezTo>
                  <a:pt x="225" y="88"/>
                  <a:pt x="229" y="95"/>
                  <a:pt x="241" y="96"/>
                </a:cubicBezTo>
                <a:cubicBezTo>
                  <a:pt x="241" y="96"/>
                  <a:pt x="241" y="96"/>
                  <a:pt x="241" y="96"/>
                </a:cubicBezTo>
                <a:cubicBezTo>
                  <a:pt x="241" y="96"/>
                  <a:pt x="242" y="96"/>
                  <a:pt x="242" y="96"/>
                </a:cubicBezTo>
                <a:cubicBezTo>
                  <a:pt x="242" y="96"/>
                  <a:pt x="242" y="96"/>
                  <a:pt x="243" y="96"/>
                </a:cubicBezTo>
                <a:cubicBezTo>
                  <a:pt x="243" y="96"/>
                  <a:pt x="243" y="96"/>
                  <a:pt x="243" y="96"/>
                </a:cubicBezTo>
                <a:cubicBezTo>
                  <a:pt x="243" y="96"/>
                  <a:pt x="244" y="96"/>
                  <a:pt x="244" y="96"/>
                </a:cubicBezTo>
                <a:cubicBezTo>
                  <a:pt x="244" y="96"/>
                  <a:pt x="244" y="96"/>
                  <a:pt x="244" y="96"/>
                </a:cubicBezTo>
                <a:cubicBezTo>
                  <a:pt x="256" y="95"/>
                  <a:pt x="260" y="88"/>
                  <a:pt x="269" y="72"/>
                </a:cubicBezTo>
                <a:cubicBezTo>
                  <a:pt x="270" y="71"/>
                  <a:pt x="270" y="68"/>
                  <a:pt x="270" y="66"/>
                </a:cubicBezTo>
                <a:cubicBezTo>
                  <a:pt x="271" y="66"/>
                  <a:pt x="271" y="66"/>
                  <a:pt x="271" y="66"/>
                </a:cubicBezTo>
                <a:cubicBezTo>
                  <a:pt x="273" y="66"/>
                  <a:pt x="275" y="61"/>
                  <a:pt x="276" y="55"/>
                </a:cubicBezTo>
                <a:cubicBezTo>
                  <a:pt x="276" y="52"/>
                  <a:pt x="276" y="46"/>
                  <a:pt x="275" y="44"/>
                </a:cubicBezTo>
                <a:cubicBezTo>
                  <a:pt x="274" y="43"/>
                  <a:pt x="274" y="43"/>
                  <a:pt x="273" y="43"/>
                </a:cubicBezTo>
                <a:cubicBezTo>
                  <a:pt x="270" y="20"/>
                  <a:pt x="259" y="11"/>
                  <a:pt x="244" y="10"/>
                </a:cubicBezTo>
                <a:cubicBezTo>
                  <a:pt x="244" y="10"/>
                  <a:pt x="244" y="10"/>
                  <a:pt x="244" y="10"/>
                </a:cubicBezTo>
                <a:cubicBezTo>
                  <a:pt x="244" y="10"/>
                  <a:pt x="243" y="10"/>
                  <a:pt x="243" y="10"/>
                </a:cubicBezTo>
                <a:cubicBezTo>
                  <a:pt x="243" y="10"/>
                  <a:pt x="243" y="10"/>
                  <a:pt x="243" y="10"/>
                </a:cubicBezTo>
                <a:cubicBezTo>
                  <a:pt x="242" y="10"/>
                  <a:pt x="242" y="10"/>
                  <a:pt x="242" y="10"/>
                </a:cubicBezTo>
                <a:cubicBezTo>
                  <a:pt x="242" y="10"/>
                  <a:pt x="241" y="10"/>
                  <a:pt x="241" y="10"/>
                </a:cubicBezTo>
                <a:cubicBezTo>
                  <a:pt x="241" y="10"/>
                  <a:pt x="241" y="10"/>
                  <a:pt x="241" y="10"/>
                </a:cubicBezTo>
                <a:cubicBezTo>
                  <a:pt x="227" y="11"/>
                  <a:pt x="215" y="20"/>
                  <a:pt x="212" y="43"/>
                </a:cubicBezTo>
                <a:cubicBezTo>
                  <a:pt x="211" y="43"/>
                  <a:pt x="211" y="43"/>
                  <a:pt x="210" y="44"/>
                </a:cubicBezTo>
                <a:cubicBezTo>
                  <a:pt x="209" y="46"/>
                  <a:pt x="209" y="52"/>
                  <a:pt x="209" y="55"/>
                </a:cubicBezTo>
                <a:cubicBezTo>
                  <a:pt x="210" y="61"/>
                  <a:pt x="212" y="66"/>
                  <a:pt x="214" y="66"/>
                </a:cubicBezTo>
                <a:close/>
                <a:moveTo>
                  <a:pt x="108" y="114"/>
                </a:moveTo>
                <a:cubicBezTo>
                  <a:pt x="107" y="114"/>
                  <a:pt x="106" y="113"/>
                  <a:pt x="104" y="113"/>
                </a:cubicBezTo>
                <a:cubicBezTo>
                  <a:pt x="111" y="107"/>
                  <a:pt x="120" y="97"/>
                  <a:pt x="119" y="90"/>
                </a:cubicBezTo>
                <a:cubicBezTo>
                  <a:pt x="119" y="90"/>
                  <a:pt x="108" y="44"/>
                  <a:pt x="119" y="26"/>
                </a:cubicBezTo>
                <a:cubicBezTo>
                  <a:pt x="119" y="26"/>
                  <a:pt x="135" y="0"/>
                  <a:pt x="169" y="11"/>
                </a:cubicBezTo>
                <a:cubicBezTo>
                  <a:pt x="169" y="11"/>
                  <a:pt x="190" y="18"/>
                  <a:pt x="190" y="46"/>
                </a:cubicBezTo>
                <a:cubicBezTo>
                  <a:pt x="189" y="70"/>
                  <a:pt x="187" y="98"/>
                  <a:pt x="194" y="109"/>
                </a:cubicBezTo>
                <a:cubicBezTo>
                  <a:pt x="184" y="105"/>
                  <a:pt x="176" y="103"/>
                  <a:pt x="169" y="103"/>
                </a:cubicBezTo>
                <a:cubicBezTo>
                  <a:pt x="168" y="101"/>
                  <a:pt x="168" y="99"/>
                  <a:pt x="168" y="95"/>
                </a:cubicBezTo>
                <a:cubicBezTo>
                  <a:pt x="168" y="95"/>
                  <a:pt x="178" y="83"/>
                  <a:pt x="178" y="69"/>
                </a:cubicBezTo>
                <a:cubicBezTo>
                  <a:pt x="178" y="69"/>
                  <a:pt x="183" y="73"/>
                  <a:pt x="183" y="57"/>
                </a:cubicBezTo>
                <a:cubicBezTo>
                  <a:pt x="183" y="57"/>
                  <a:pt x="184" y="53"/>
                  <a:pt x="182" y="52"/>
                </a:cubicBezTo>
                <a:cubicBezTo>
                  <a:pt x="181" y="52"/>
                  <a:pt x="179" y="52"/>
                  <a:pt x="178" y="56"/>
                </a:cubicBezTo>
                <a:cubicBezTo>
                  <a:pt x="178" y="56"/>
                  <a:pt x="181" y="35"/>
                  <a:pt x="169" y="33"/>
                </a:cubicBezTo>
                <a:cubicBezTo>
                  <a:pt x="169" y="33"/>
                  <a:pt x="159" y="53"/>
                  <a:pt x="145" y="57"/>
                </a:cubicBezTo>
                <a:cubicBezTo>
                  <a:pt x="134" y="60"/>
                  <a:pt x="135" y="75"/>
                  <a:pt x="139" y="82"/>
                </a:cubicBezTo>
                <a:cubicBezTo>
                  <a:pt x="141" y="85"/>
                  <a:pt x="142" y="92"/>
                  <a:pt x="141" y="98"/>
                </a:cubicBezTo>
                <a:cubicBezTo>
                  <a:pt x="132" y="120"/>
                  <a:pt x="120" y="117"/>
                  <a:pt x="108" y="114"/>
                </a:cubicBezTo>
                <a:close/>
                <a:moveTo>
                  <a:pt x="192" y="360"/>
                </a:moveTo>
                <a:cubicBezTo>
                  <a:pt x="206" y="360"/>
                  <a:pt x="206" y="360"/>
                  <a:pt x="206" y="360"/>
                </a:cubicBezTo>
                <a:cubicBezTo>
                  <a:pt x="206" y="360"/>
                  <a:pt x="207" y="360"/>
                  <a:pt x="208" y="359"/>
                </a:cubicBezTo>
                <a:cubicBezTo>
                  <a:pt x="208" y="346"/>
                  <a:pt x="197" y="245"/>
                  <a:pt x="190" y="220"/>
                </a:cubicBezTo>
                <a:cubicBezTo>
                  <a:pt x="189" y="217"/>
                  <a:pt x="194" y="198"/>
                  <a:pt x="198" y="182"/>
                </a:cubicBezTo>
                <a:cubicBezTo>
                  <a:pt x="198" y="183"/>
                  <a:pt x="198" y="184"/>
                  <a:pt x="198" y="185"/>
                </a:cubicBezTo>
                <a:cubicBezTo>
                  <a:pt x="200" y="197"/>
                  <a:pt x="202" y="210"/>
                  <a:pt x="202" y="216"/>
                </a:cubicBezTo>
                <a:cubicBezTo>
                  <a:pt x="204" y="236"/>
                  <a:pt x="202" y="242"/>
                  <a:pt x="202" y="262"/>
                </a:cubicBezTo>
                <a:cubicBezTo>
                  <a:pt x="202" y="274"/>
                  <a:pt x="204" y="276"/>
                  <a:pt x="213" y="277"/>
                </a:cubicBezTo>
                <a:cubicBezTo>
                  <a:pt x="222" y="278"/>
                  <a:pt x="226" y="273"/>
                  <a:pt x="226" y="260"/>
                </a:cubicBezTo>
                <a:cubicBezTo>
                  <a:pt x="226" y="246"/>
                  <a:pt x="229" y="151"/>
                  <a:pt x="209" y="122"/>
                </a:cubicBezTo>
                <a:cubicBezTo>
                  <a:pt x="207" y="118"/>
                  <a:pt x="197" y="114"/>
                  <a:pt x="197" y="114"/>
                </a:cubicBezTo>
                <a:cubicBezTo>
                  <a:pt x="190" y="111"/>
                  <a:pt x="177" y="107"/>
                  <a:pt x="169" y="106"/>
                </a:cubicBezTo>
                <a:cubicBezTo>
                  <a:pt x="167" y="121"/>
                  <a:pt x="153" y="159"/>
                  <a:pt x="153" y="160"/>
                </a:cubicBezTo>
                <a:cubicBezTo>
                  <a:pt x="152" y="159"/>
                  <a:pt x="144" y="136"/>
                  <a:pt x="139" y="117"/>
                </a:cubicBezTo>
                <a:cubicBezTo>
                  <a:pt x="138" y="116"/>
                  <a:pt x="138" y="113"/>
                  <a:pt x="137" y="110"/>
                </a:cubicBezTo>
                <a:cubicBezTo>
                  <a:pt x="132" y="117"/>
                  <a:pt x="126" y="118"/>
                  <a:pt x="120" y="118"/>
                </a:cubicBezTo>
                <a:cubicBezTo>
                  <a:pt x="116" y="118"/>
                  <a:pt x="111" y="117"/>
                  <a:pt x="108" y="117"/>
                </a:cubicBezTo>
                <a:cubicBezTo>
                  <a:pt x="106" y="116"/>
                  <a:pt x="104" y="116"/>
                  <a:pt x="102" y="115"/>
                </a:cubicBezTo>
                <a:cubicBezTo>
                  <a:pt x="102" y="115"/>
                  <a:pt x="102" y="115"/>
                  <a:pt x="102" y="115"/>
                </a:cubicBezTo>
                <a:cubicBezTo>
                  <a:pt x="99" y="118"/>
                  <a:pt x="97" y="119"/>
                  <a:pt x="97" y="119"/>
                </a:cubicBezTo>
                <a:cubicBezTo>
                  <a:pt x="76" y="140"/>
                  <a:pt x="79" y="246"/>
                  <a:pt x="79" y="260"/>
                </a:cubicBezTo>
                <a:cubicBezTo>
                  <a:pt x="80" y="273"/>
                  <a:pt x="83" y="278"/>
                  <a:pt x="93" y="277"/>
                </a:cubicBezTo>
                <a:cubicBezTo>
                  <a:pt x="102" y="276"/>
                  <a:pt x="104" y="274"/>
                  <a:pt x="104" y="262"/>
                </a:cubicBezTo>
                <a:cubicBezTo>
                  <a:pt x="104" y="242"/>
                  <a:pt x="102" y="236"/>
                  <a:pt x="104" y="216"/>
                </a:cubicBezTo>
                <a:cubicBezTo>
                  <a:pt x="104" y="210"/>
                  <a:pt x="105" y="197"/>
                  <a:pt x="107" y="185"/>
                </a:cubicBezTo>
                <a:cubicBezTo>
                  <a:pt x="107" y="184"/>
                  <a:pt x="108" y="183"/>
                  <a:pt x="108" y="182"/>
                </a:cubicBezTo>
                <a:cubicBezTo>
                  <a:pt x="111" y="198"/>
                  <a:pt x="116" y="217"/>
                  <a:pt x="116" y="220"/>
                </a:cubicBezTo>
                <a:cubicBezTo>
                  <a:pt x="109" y="245"/>
                  <a:pt x="98" y="346"/>
                  <a:pt x="98" y="359"/>
                </a:cubicBezTo>
                <a:cubicBezTo>
                  <a:pt x="114" y="359"/>
                  <a:pt x="114" y="359"/>
                  <a:pt x="114" y="359"/>
                </a:cubicBezTo>
                <a:cubicBezTo>
                  <a:pt x="114" y="360"/>
                  <a:pt x="114" y="360"/>
                  <a:pt x="114" y="360"/>
                </a:cubicBezTo>
                <a:cubicBezTo>
                  <a:pt x="114" y="360"/>
                  <a:pt x="114" y="360"/>
                  <a:pt x="114" y="360"/>
                </a:cubicBezTo>
                <a:cubicBezTo>
                  <a:pt x="114" y="361"/>
                  <a:pt x="114" y="361"/>
                  <a:pt x="114" y="362"/>
                </a:cubicBezTo>
                <a:cubicBezTo>
                  <a:pt x="114" y="408"/>
                  <a:pt x="114" y="408"/>
                  <a:pt x="114" y="408"/>
                </a:cubicBezTo>
                <a:cubicBezTo>
                  <a:pt x="114" y="416"/>
                  <a:pt x="114" y="425"/>
                  <a:pt x="114" y="434"/>
                </a:cubicBezTo>
                <a:cubicBezTo>
                  <a:pt x="114" y="439"/>
                  <a:pt x="114" y="442"/>
                  <a:pt x="114" y="448"/>
                </a:cubicBezTo>
                <a:cubicBezTo>
                  <a:pt x="114" y="458"/>
                  <a:pt x="116" y="460"/>
                  <a:pt x="131" y="460"/>
                </a:cubicBezTo>
                <a:cubicBezTo>
                  <a:pt x="147" y="460"/>
                  <a:pt x="148" y="458"/>
                  <a:pt x="149" y="447"/>
                </a:cubicBezTo>
                <a:cubicBezTo>
                  <a:pt x="149" y="443"/>
                  <a:pt x="149" y="438"/>
                  <a:pt x="149" y="433"/>
                </a:cubicBezTo>
                <a:cubicBezTo>
                  <a:pt x="149" y="360"/>
                  <a:pt x="149" y="360"/>
                  <a:pt x="149" y="360"/>
                </a:cubicBezTo>
                <a:cubicBezTo>
                  <a:pt x="157" y="360"/>
                  <a:pt x="157" y="360"/>
                  <a:pt x="157" y="360"/>
                </a:cubicBezTo>
                <a:cubicBezTo>
                  <a:pt x="157" y="442"/>
                  <a:pt x="157" y="442"/>
                  <a:pt x="157" y="442"/>
                </a:cubicBezTo>
                <a:cubicBezTo>
                  <a:pt x="157" y="444"/>
                  <a:pt x="157" y="445"/>
                  <a:pt x="157" y="447"/>
                </a:cubicBezTo>
                <a:cubicBezTo>
                  <a:pt x="158" y="458"/>
                  <a:pt x="159" y="460"/>
                  <a:pt x="174" y="460"/>
                </a:cubicBezTo>
                <a:cubicBezTo>
                  <a:pt x="188" y="460"/>
                  <a:pt x="191" y="458"/>
                  <a:pt x="192" y="449"/>
                </a:cubicBezTo>
                <a:lnTo>
                  <a:pt x="192" y="360"/>
                </a:lnTo>
                <a:close/>
                <a:moveTo>
                  <a:pt x="194" y="109"/>
                </a:moveTo>
                <a:cubicBezTo>
                  <a:pt x="193" y="109"/>
                  <a:pt x="193" y="109"/>
                  <a:pt x="193" y="109"/>
                </a:cubicBezTo>
                <a:cubicBezTo>
                  <a:pt x="193" y="109"/>
                  <a:pt x="193" y="109"/>
                  <a:pt x="193" y="109"/>
                </a:cubicBezTo>
                <a:cubicBezTo>
                  <a:pt x="193" y="109"/>
                  <a:pt x="193" y="109"/>
                  <a:pt x="194" y="109"/>
                </a:cubicBezTo>
                <a:close/>
                <a:moveTo>
                  <a:pt x="320" y="150"/>
                </a:moveTo>
                <a:cubicBezTo>
                  <a:pt x="320" y="145"/>
                  <a:pt x="319" y="140"/>
                  <a:pt x="318" y="135"/>
                </a:cubicBezTo>
                <a:cubicBezTo>
                  <a:pt x="316" y="128"/>
                  <a:pt x="311" y="119"/>
                  <a:pt x="305" y="115"/>
                </a:cubicBezTo>
                <a:cubicBezTo>
                  <a:pt x="292" y="108"/>
                  <a:pt x="278" y="104"/>
                  <a:pt x="264" y="98"/>
                </a:cubicBezTo>
                <a:cubicBezTo>
                  <a:pt x="261" y="117"/>
                  <a:pt x="257" y="134"/>
                  <a:pt x="254" y="150"/>
                </a:cubicBezTo>
                <a:cubicBezTo>
                  <a:pt x="253" y="150"/>
                  <a:pt x="252" y="150"/>
                  <a:pt x="250" y="150"/>
                </a:cubicBezTo>
                <a:cubicBezTo>
                  <a:pt x="250" y="139"/>
                  <a:pt x="247" y="117"/>
                  <a:pt x="246" y="111"/>
                </a:cubicBezTo>
                <a:cubicBezTo>
                  <a:pt x="247" y="111"/>
                  <a:pt x="247" y="111"/>
                  <a:pt x="247" y="111"/>
                </a:cubicBezTo>
                <a:cubicBezTo>
                  <a:pt x="248" y="111"/>
                  <a:pt x="249" y="110"/>
                  <a:pt x="249" y="108"/>
                </a:cubicBezTo>
                <a:cubicBezTo>
                  <a:pt x="251" y="103"/>
                  <a:pt x="251" y="103"/>
                  <a:pt x="251" y="103"/>
                </a:cubicBezTo>
                <a:cubicBezTo>
                  <a:pt x="252" y="102"/>
                  <a:pt x="251" y="101"/>
                  <a:pt x="250" y="100"/>
                </a:cubicBezTo>
                <a:cubicBezTo>
                  <a:pt x="244" y="100"/>
                  <a:pt x="244" y="100"/>
                  <a:pt x="244" y="100"/>
                </a:cubicBezTo>
                <a:cubicBezTo>
                  <a:pt x="241" y="100"/>
                  <a:pt x="241" y="100"/>
                  <a:pt x="241" y="100"/>
                </a:cubicBezTo>
                <a:cubicBezTo>
                  <a:pt x="235" y="100"/>
                  <a:pt x="235" y="100"/>
                  <a:pt x="235" y="100"/>
                </a:cubicBezTo>
                <a:cubicBezTo>
                  <a:pt x="234" y="101"/>
                  <a:pt x="233" y="102"/>
                  <a:pt x="234" y="103"/>
                </a:cubicBezTo>
                <a:cubicBezTo>
                  <a:pt x="236" y="108"/>
                  <a:pt x="236" y="108"/>
                  <a:pt x="236" y="108"/>
                </a:cubicBezTo>
                <a:cubicBezTo>
                  <a:pt x="236" y="110"/>
                  <a:pt x="237" y="111"/>
                  <a:pt x="238" y="111"/>
                </a:cubicBezTo>
                <a:cubicBezTo>
                  <a:pt x="239" y="111"/>
                  <a:pt x="239" y="111"/>
                  <a:pt x="239" y="111"/>
                </a:cubicBezTo>
                <a:cubicBezTo>
                  <a:pt x="238" y="117"/>
                  <a:pt x="235" y="139"/>
                  <a:pt x="235" y="150"/>
                </a:cubicBezTo>
                <a:cubicBezTo>
                  <a:pt x="233" y="150"/>
                  <a:pt x="232" y="150"/>
                  <a:pt x="231" y="150"/>
                </a:cubicBezTo>
                <a:cubicBezTo>
                  <a:pt x="228" y="134"/>
                  <a:pt x="224" y="117"/>
                  <a:pt x="221" y="98"/>
                </a:cubicBezTo>
                <a:cubicBezTo>
                  <a:pt x="214" y="101"/>
                  <a:pt x="207" y="104"/>
                  <a:pt x="200" y="106"/>
                </a:cubicBezTo>
                <a:cubicBezTo>
                  <a:pt x="200" y="107"/>
                  <a:pt x="201" y="107"/>
                  <a:pt x="201" y="107"/>
                </a:cubicBezTo>
                <a:cubicBezTo>
                  <a:pt x="204" y="109"/>
                  <a:pt x="212" y="113"/>
                  <a:pt x="215" y="118"/>
                </a:cubicBezTo>
                <a:cubicBezTo>
                  <a:pt x="229" y="138"/>
                  <a:pt x="235" y="184"/>
                  <a:pt x="234" y="257"/>
                </a:cubicBezTo>
                <a:cubicBezTo>
                  <a:pt x="234" y="258"/>
                  <a:pt x="234" y="259"/>
                  <a:pt x="234" y="260"/>
                </a:cubicBezTo>
                <a:cubicBezTo>
                  <a:pt x="233" y="280"/>
                  <a:pt x="223" y="285"/>
                  <a:pt x="215" y="285"/>
                </a:cubicBezTo>
                <a:cubicBezTo>
                  <a:pt x="214" y="285"/>
                  <a:pt x="213" y="285"/>
                  <a:pt x="212" y="284"/>
                </a:cubicBezTo>
                <a:cubicBezTo>
                  <a:pt x="211" y="284"/>
                  <a:pt x="209" y="284"/>
                  <a:pt x="208" y="284"/>
                </a:cubicBezTo>
                <a:cubicBezTo>
                  <a:pt x="212" y="317"/>
                  <a:pt x="215" y="351"/>
                  <a:pt x="215" y="360"/>
                </a:cubicBezTo>
                <a:cubicBezTo>
                  <a:pt x="215" y="364"/>
                  <a:pt x="212" y="367"/>
                  <a:pt x="208" y="367"/>
                </a:cubicBezTo>
                <a:cubicBezTo>
                  <a:pt x="207" y="367"/>
                  <a:pt x="207" y="367"/>
                  <a:pt x="206" y="367"/>
                </a:cubicBezTo>
                <a:cubicBezTo>
                  <a:pt x="206" y="367"/>
                  <a:pt x="206" y="367"/>
                  <a:pt x="206" y="367"/>
                </a:cubicBezTo>
                <a:cubicBezTo>
                  <a:pt x="199" y="367"/>
                  <a:pt x="199" y="367"/>
                  <a:pt x="199" y="367"/>
                </a:cubicBezTo>
                <a:cubicBezTo>
                  <a:pt x="199" y="449"/>
                  <a:pt x="199" y="449"/>
                  <a:pt x="199" y="449"/>
                </a:cubicBezTo>
                <a:cubicBezTo>
                  <a:pt x="199" y="449"/>
                  <a:pt x="199" y="449"/>
                  <a:pt x="199" y="449"/>
                </a:cubicBezTo>
                <a:cubicBezTo>
                  <a:pt x="199" y="452"/>
                  <a:pt x="199" y="454"/>
                  <a:pt x="198" y="456"/>
                </a:cubicBezTo>
                <a:cubicBezTo>
                  <a:pt x="201" y="459"/>
                  <a:pt x="207" y="460"/>
                  <a:pt x="219" y="460"/>
                </a:cubicBezTo>
                <a:cubicBezTo>
                  <a:pt x="235" y="460"/>
                  <a:pt x="238" y="458"/>
                  <a:pt x="239" y="447"/>
                </a:cubicBezTo>
                <a:cubicBezTo>
                  <a:pt x="239" y="442"/>
                  <a:pt x="239" y="437"/>
                  <a:pt x="239" y="432"/>
                </a:cubicBezTo>
                <a:cubicBezTo>
                  <a:pt x="239" y="380"/>
                  <a:pt x="239" y="327"/>
                  <a:pt x="239" y="274"/>
                </a:cubicBezTo>
                <a:cubicBezTo>
                  <a:pt x="240" y="274"/>
                  <a:pt x="244" y="274"/>
                  <a:pt x="244" y="274"/>
                </a:cubicBezTo>
                <a:cubicBezTo>
                  <a:pt x="244" y="274"/>
                  <a:pt x="245" y="274"/>
                  <a:pt x="246" y="274"/>
                </a:cubicBezTo>
                <a:cubicBezTo>
                  <a:pt x="246" y="327"/>
                  <a:pt x="246" y="380"/>
                  <a:pt x="246" y="432"/>
                </a:cubicBezTo>
                <a:cubicBezTo>
                  <a:pt x="246" y="437"/>
                  <a:pt x="246" y="442"/>
                  <a:pt x="246" y="447"/>
                </a:cubicBezTo>
                <a:cubicBezTo>
                  <a:pt x="247" y="458"/>
                  <a:pt x="250" y="460"/>
                  <a:pt x="266" y="460"/>
                </a:cubicBezTo>
                <a:cubicBezTo>
                  <a:pt x="285" y="460"/>
                  <a:pt x="289" y="458"/>
                  <a:pt x="289" y="447"/>
                </a:cubicBezTo>
                <a:cubicBezTo>
                  <a:pt x="290" y="443"/>
                  <a:pt x="289" y="438"/>
                  <a:pt x="289" y="433"/>
                </a:cubicBezTo>
                <a:cubicBezTo>
                  <a:pt x="289" y="351"/>
                  <a:pt x="289" y="269"/>
                  <a:pt x="289" y="187"/>
                </a:cubicBezTo>
                <a:cubicBezTo>
                  <a:pt x="289" y="183"/>
                  <a:pt x="289" y="178"/>
                  <a:pt x="289" y="173"/>
                </a:cubicBezTo>
                <a:cubicBezTo>
                  <a:pt x="290" y="173"/>
                  <a:pt x="291" y="173"/>
                  <a:pt x="291" y="173"/>
                </a:cubicBezTo>
                <a:cubicBezTo>
                  <a:pt x="295" y="185"/>
                  <a:pt x="300" y="197"/>
                  <a:pt x="299" y="211"/>
                </a:cubicBezTo>
                <a:cubicBezTo>
                  <a:pt x="298" y="230"/>
                  <a:pt x="299" y="251"/>
                  <a:pt x="299" y="271"/>
                </a:cubicBezTo>
                <a:cubicBezTo>
                  <a:pt x="299" y="283"/>
                  <a:pt x="303" y="287"/>
                  <a:pt x="314" y="286"/>
                </a:cubicBezTo>
                <a:cubicBezTo>
                  <a:pt x="325" y="286"/>
                  <a:pt x="328" y="282"/>
                  <a:pt x="328" y="270"/>
                </a:cubicBezTo>
                <a:cubicBezTo>
                  <a:pt x="328" y="255"/>
                  <a:pt x="327" y="241"/>
                  <a:pt x="328" y="226"/>
                </a:cubicBezTo>
                <a:cubicBezTo>
                  <a:pt x="330" y="200"/>
                  <a:pt x="325" y="175"/>
                  <a:pt x="320" y="150"/>
                </a:cubicBezTo>
                <a:close/>
                <a:moveTo>
                  <a:pt x="107" y="437"/>
                </a:moveTo>
                <a:cubicBezTo>
                  <a:pt x="107" y="434"/>
                  <a:pt x="107" y="434"/>
                  <a:pt x="107" y="434"/>
                </a:cubicBezTo>
                <a:cubicBezTo>
                  <a:pt x="107" y="425"/>
                  <a:pt x="107" y="416"/>
                  <a:pt x="106" y="408"/>
                </a:cubicBezTo>
                <a:cubicBezTo>
                  <a:pt x="106" y="367"/>
                  <a:pt x="106" y="367"/>
                  <a:pt x="106" y="367"/>
                </a:cubicBezTo>
                <a:cubicBezTo>
                  <a:pt x="98" y="367"/>
                  <a:pt x="98" y="367"/>
                  <a:pt x="98" y="367"/>
                </a:cubicBezTo>
                <a:cubicBezTo>
                  <a:pt x="94" y="367"/>
                  <a:pt x="91" y="364"/>
                  <a:pt x="91" y="360"/>
                </a:cubicBezTo>
                <a:cubicBezTo>
                  <a:pt x="91" y="351"/>
                  <a:pt x="94" y="317"/>
                  <a:pt x="98" y="284"/>
                </a:cubicBezTo>
                <a:cubicBezTo>
                  <a:pt x="97" y="284"/>
                  <a:pt x="95" y="284"/>
                  <a:pt x="93" y="284"/>
                </a:cubicBezTo>
                <a:cubicBezTo>
                  <a:pt x="92" y="285"/>
                  <a:pt x="92" y="285"/>
                  <a:pt x="91" y="285"/>
                </a:cubicBezTo>
                <a:cubicBezTo>
                  <a:pt x="88" y="285"/>
                  <a:pt x="86" y="284"/>
                  <a:pt x="83" y="283"/>
                </a:cubicBezTo>
                <a:cubicBezTo>
                  <a:pt x="83" y="328"/>
                  <a:pt x="83" y="372"/>
                  <a:pt x="83" y="417"/>
                </a:cubicBezTo>
                <a:cubicBezTo>
                  <a:pt x="83" y="421"/>
                  <a:pt x="83" y="425"/>
                  <a:pt x="83" y="430"/>
                </a:cubicBezTo>
                <a:cubicBezTo>
                  <a:pt x="84" y="440"/>
                  <a:pt x="87" y="442"/>
                  <a:pt x="102" y="442"/>
                </a:cubicBezTo>
                <a:cubicBezTo>
                  <a:pt x="104" y="442"/>
                  <a:pt x="105" y="442"/>
                  <a:pt x="106" y="442"/>
                </a:cubicBezTo>
                <a:cubicBezTo>
                  <a:pt x="106" y="440"/>
                  <a:pt x="106" y="439"/>
                  <a:pt x="107" y="437"/>
                </a:cubicBezTo>
                <a:close/>
                <a:moveTo>
                  <a:pt x="54" y="82"/>
                </a:moveTo>
                <a:cubicBezTo>
                  <a:pt x="54" y="82"/>
                  <a:pt x="54" y="82"/>
                  <a:pt x="54" y="82"/>
                </a:cubicBezTo>
                <a:cubicBezTo>
                  <a:pt x="55" y="84"/>
                  <a:pt x="55" y="86"/>
                  <a:pt x="56" y="87"/>
                </a:cubicBezTo>
                <a:cubicBezTo>
                  <a:pt x="64" y="102"/>
                  <a:pt x="67" y="108"/>
                  <a:pt x="79" y="109"/>
                </a:cubicBezTo>
                <a:cubicBezTo>
                  <a:pt x="79" y="109"/>
                  <a:pt x="79" y="109"/>
                  <a:pt x="79" y="109"/>
                </a:cubicBezTo>
                <a:cubicBezTo>
                  <a:pt x="79" y="109"/>
                  <a:pt x="79" y="109"/>
                  <a:pt x="79" y="109"/>
                </a:cubicBezTo>
                <a:cubicBezTo>
                  <a:pt x="80" y="109"/>
                  <a:pt x="80" y="109"/>
                  <a:pt x="80" y="109"/>
                </a:cubicBezTo>
                <a:cubicBezTo>
                  <a:pt x="80" y="109"/>
                  <a:pt x="80" y="109"/>
                  <a:pt x="81" y="109"/>
                </a:cubicBezTo>
                <a:cubicBezTo>
                  <a:pt x="81" y="109"/>
                  <a:pt x="81" y="109"/>
                  <a:pt x="81" y="109"/>
                </a:cubicBezTo>
                <a:cubicBezTo>
                  <a:pt x="81" y="109"/>
                  <a:pt x="81" y="109"/>
                  <a:pt x="81" y="109"/>
                </a:cubicBezTo>
                <a:cubicBezTo>
                  <a:pt x="93" y="108"/>
                  <a:pt x="96" y="102"/>
                  <a:pt x="104" y="87"/>
                </a:cubicBezTo>
                <a:cubicBezTo>
                  <a:pt x="105" y="86"/>
                  <a:pt x="105" y="84"/>
                  <a:pt x="106" y="82"/>
                </a:cubicBezTo>
                <a:cubicBezTo>
                  <a:pt x="106" y="82"/>
                  <a:pt x="106" y="82"/>
                  <a:pt x="106" y="82"/>
                </a:cubicBezTo>
                <a:cubicBezTo>
                  <a:pt x="107" y="82"/>
                  <a:pt x="108" y="80"/>
                  <a:pt x="109" y="77"/>
                </a:cubicBezTo>
                <a:cubicBezTo>
                  <a:pt x="108" y="71"/>
                  <a:pt x="107" y="63"/>
                  <a:pt x="107" y="55"/>
                </a:cubicBezTo>
                <a:cubicBezTo>
                  <a:pt x="103" y="38"/>
                  <a:pt x="93" y="31"/>
                  <a:pt x="81" y="31"/>
                </a:cubicBezTo>
                <a:cubicBezTo>
                  <a:pt x="81" y="31"/>
                  <a:pt x="81" y="31"/>
                  <a:pt x="81" y="31"/>
                </a:cubicBezTo>
                <a:cubicBezTo>
                  <a:pt x="81" y="31"/>
                  <a:pt x="81" y="31"/>
                  <a:pt x="81" y="31"/>
                </a:cubicBezTo>
                <a:cubicBezTo>
                  <a:pt x="80" y="31"/>
                  <a:pt x="80" y="31"/>
                  <a:pt x="80" y="31"/>
                </a:cubicBezTo>
                <a:cubicBezTo>
                  <a:pt x="80" y="31"/>
                  <a:pt x="80" y="31"/>
                  <a:pt x="79" y="31"/>
                </a:cubicBezTo>
                <a:cubicBezTo>
                  <a:pt x="79" y="31"/>
                  <a:pt x="79" y="31"/>
                  <a:pt x="79" y="31"/>
                </a:cubicBezTo>
                <a:cubicBezTo>
                  <a:pt x="79" y="31"/>
                  <a:pt x="79" y="31"/>
                  <a:pt x="79" y="31"/>
                </a:cubicBezTo>
                <a:cubicBezTo>
                  <a:pt x="65" y="31"/>
                  <a:pt x="54" y="40"/>
                  <a:pt x="52" y="61"/>
                </a:cubicBezTo>
                <a:cubicBezTo>
                  <a:pt x="52" y="61"/>
                  <a:pt x="51" y="61"/>
                  <a:pt x="51" y="62"/>
                </a:cubicBezTo>
                <a:cubicBezTo>
                  <a:pt x="50" y="63"/>
                  <a:pt x="49" y="69"/>
                  <a:pt x="50" y="72"/>
                </a:cubicBezTo>
                <a:cubicBezTo>
                  <a:pt x="50" y="77"/>
                  <a:pt x="52" y="82"/>
                  <a:pt x="54" y="82"/>
                </a:cubicBezTo>
                <a:close/>
                <a:moveTo>
                  <a:pt x="77" y="278"/>
                </a:moveTo>
                <a:cubicBezTo>
                  <a:pt x="74" y="275"/>
                  <a:pt x="72" y="269"/>
                  <a:pt x="72" y="260"/>
                </a:cubicBezTo>
                <a:cubicBezTo>
                  <a:pt x="72" y="260"/>
                  <a:pt x="72" y="258"/>
                  <a:pt x="72" y="257"/>
                </a:cubicBezTo>
                <a:cubicBezTo>
                  <a:pt x="71" y="192"/>
                  <a:pt x="75" y="150"/>
                  <a:pt x="84" y="127"/>
                </a:cubicBezTo>
                <a:cubicBezTo>
                  <a:pt x="83" y="125"/>
                  <a:pt x="83" y="123"/>
                  <a:pt x="83" y="122"/>
                </a:cubicBezTo>
                <a:cubicBezTo>
                  <a:pt x="84" y="122"/>
                  <a:pt x="84" y="122"/>
                  <a:pt x="84" y="122"/>
                </a:cubicBezTo>
                <a:cubicBezTo>
                  <a:pt x="85" y="122"/>
                  <a:pt x="86" y="122"/>
                  <a:pt x="86" y="120"/>
                </a:cubicBezTo>
                <a:cubicBezTo>
                  <a:pt x="88" y="115"/>
                  <a:pt x="88" y="115"/>
                  <a:pt x="88" y="115"/>
                </a:cubicBezTo>
                <a:cubicBezTo>
                  <a:pt x="88" y="114"/>
                  <a:pt x="88" y="113"/>
                  <a:pt x="86" y="113"/>
                </a:cubicBezTo>
                <a:cubicBezTo>
                  <a:pt x="81" y="113"/>
                  <a:pt x="81" y="113"/>
                  <a:pt x="81" y="113"/>
                </a:cubicBezTo>
                <a:cubicBezTo>
                  <a:pt x="79" y="113"/>
                  <a:pt x="79" y="113"/>
                  <a:pt x="79" y="113"/>
                </a:cubicBezTo>
                <a:cubicBezTo>
                  <a:pt x="74" y="113"/>
                  <a:pt x="74" y="113"/>
                  <a:pt x="74" y="113"/>
                </a:cubicBezTo>
                <a:cubicBezTo>
                  <a:pt x="72" y="113"/>
                  <a:pt x="72" y="114"/>
                  <a:pt x="72" y="115"/>
                </a:cubicBezTo>
                <a:cubicBezTo>
                  <a:pt x="74" y="120"/>
                  <a:pt x="74" y="120"/>
                  <a:pt x="74" y="120"/>
                </a:cubicBezTo>
                <a:cubicBezTo>
                  <a:pt x="74" y="122"/>
                  <a:pt x="75" y="122"/>
                  <a:pt x="76" y="122"/>
                </a:cubicBezTo>
                <a:cubicBezTo>
                  <a:pt x="77" y="122"/>
                  <a:pt x="77" y="122"/>
                  <a:pt x="77" y="122"/>
                </a:cubicBezTo>
                <a:cubicBezTo>
                  <a:pt x="76" y="128"/>
                  <a:pt x="73" y="149"/>
                  <a:pt x="73" y="158"/>
                </a:cubicBezTo>
                <a:cubicBezTo>
                  <a:pt x="72" y="159"/>
                  <a:pt x="70" y="159"/>
                  <a:pt x="69" y="159"/>
                </a:cubicBezTo>
                <a:cubicBezTo>
                  <a:pt x="66" y="143"/>
                  <a:pt x="63" y="128"/>
                  <a:pt x="60" y="111"/>
                </a:cubicBezTo>
                <a:cubicBezTo>
                  <a:pt x="47" y="116"/>
                  <a:pt x="34" y="120"/>
                  <a:pt x="23" y="127"/>
                </a:cubicBezTo>
                <a:cubicBezTo>
                  <a:pt x="17" y="130"/>
                  <a:pt x="13" y="138"/>
                  <a:pt x="11" y="145"/>
                </a:cubicBezTo>
                <a:cubicBezTo>
                  <a:pt x="10" y="149"/>
                  <a:pt x="9" y="154"/>
                  <a:pt x="9" y="159"/>
                </a:cubicBezTo>
                <a:cubicBezTo>
                  <a:pt x="4" y="182"/>
                  <a:pt x="0" y="204"/>
                  <a:pt x="2" y="228"/>
                </a:cubicBezTo>
                <a:cubicBezTo>
                  <a:pt x="3" y="241"/>
                  <a:pt x="2" y="254"/>
                  <a:pt x="2" y="268"/>
                </a:cubicBezTo>
                <a:cubicBezTo>
                  <a:pt x="2" y="279"/>
                  <a:pt x="5" y="283"/>
                  <a:pt x="15" y="283"/>
                </a:cubicBezTo>
                <a:cubicBezTo>
                  <a:pt x="25" y="283"/>
                  <a:pt x="28" y="280"/>
                  <a:pt x="28" y="269"/>
                </a:cubicBezTo>
                <a:cubicBezTo>
                  <a:pt x="28" y="250"/>
                  <a:pt x="29" y="232"/>
                  <a:pt x="28" y="214"/>
                </a:cubicBezTo>
                <a:cubicBezTo>
                  <a:pt x="27" y="202"/>
                  <a:pt x="32" y="191"/>
                  <a:pt x="35" y="179"/>
                </a:cubicBezTo>
                <a:cubicBezTo>
                  <a:pt x="36" y="179"/>
                  <a:pt x="37" y="179"/>
                  <a:pt x="37" y="179"/>
                </a:cubicBezTo>
                <a:cubicBezTo>
                  <a:pt x="37" y="184"/>
                  <a:pt x="37" y="188"/>
                  <a:pt x="37" y="193"/>
                </a:cubicBezTo>
                <a:cubicBezTo>
                  <a:pt x="37" y="267"/>
                  <a:pt x="37" y="342"/>
                  <a:pt x="37" y="417"/>
                </a:cubicBezTo>
                <a:cubicBezTo>
                  <a:pt x="37" y="421"/>
                  <a:pt x="37" y="426"/>
                  <a:pt x="37" y="430"/>
                </a:cubicBezTo>
                <a:cubicBezTo>
                  <a:pt x="38" y="440"/>
                  <a:pt x="41" y="442"/>
                  <a:pt x="58" y="442"/>
                </a:cubicBezTo>
                <a:cubicBezTo>
                  <a:pt x="73" y="442"/>
                  <a:pt x="76" y="440"/>
                  <a:pt x="77" y="430"/>
                </a:cubicBezTo>
                <a:cubicBezTo>
                  <a:pt x="77" y="425"/>
                  <a:pt x="77" y="421"/>
                  <a:pt x="77" y="417"/>
                </a:cubicBezTo>
                <a:cubicBezTo>
                  <a:pt x="77" y="371"/>
                  <a:pt x="77" y="324"/>
                  <a:pt x="77" y="278"/>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26" name="Group 425"/>
          <p:cNvGrpSpPr/>
          <p:nvPr userDrawn="1"/>
        </p:nvGrpSpPr>
        <p:grpSpPr>
          <a:xfrm>
            <a:off x="7505828" y="6019064"/>
            <a:ext cx="364126" cy="450697"/>
            <a:chOff x="1984375" y="6950076"/>
            <a:chExt cx="1101725" cy="1363662"/>
          </a:xfrm>
          <a:solidFill>
            <a:schemeClr val="accent4"/>
          </a:solidFill>
        </p:grpSpPr>
        <p:sp>
          <p:nvSpPr>
            <p:cNvPr id="427" name="Freeform 29"/>
            <p:cNvSpPr>
              <a:spLocks/>
            </p:cNvSpPr>
            <p:nvPr/>
          </p:nvSpPr>
          <p:spPr bwMode="auto">
            <a:xfrm>
              <a:off x="2155825" y="6950076"/>
              <a:ext cx="698500" cy="931863"/>
            </a:xfrm>
            <a:custGeom>
              <a:avLst/>
              <a:gdLst>
                <a:gd name="T0" fmla="*/ 0 w 245"/>
                <a:gd name="T1" fmla="*/ 309 h 327"/>
                <a:gd name="T2" fmla="*/ 11 w 245"/>
                <a:gd name="T3" fmla="*/ 311 h 327"/>
                <a:gd name="T4" fmla="*/ 102 w 245"/>
                <a:gd name="T5" fmla="*/ 267 h 327"/>
                <a:gd name="T6" fmla="*/ 96 w 245"/>
                <a:gd name="T7" fmla="*/ 225 h 327"/>
                <a:gd name="T8" fmla="*/ 113 w 245"/>
                <a:gd name="T9" fmla="*/ 156 h 327"/>
                <a:gd name="T10" fmla="*/ 178 w 245"/>
                <a:gd name="T11" fmla="*/ 91 h 327"/>
                <a:gd name="T12" fmla="*/ 202 w 245"/>
                <a:gd name="T13" fmla="*/ 153 h 327"/>
                <a:gd name="T14" fmla="*/ 213 w 245"/>
                <a:gd name="T15" fmla="*/ 142 h 327"/>
                <a:gd name="T16" fmla="*/ 217 w 245"/>
                <a:gd name="T17" fmla="*/ 155 h 327"/>
                <a:gd name="T18" fmla="*/ 203 w 245"/>
                <a:gd name="T19" fmla="*/ 189 h 327"/>
                <a:gd name="T20" fmla="*/ 175 w 245"/>
                <a:gd name="T21" fmla="*/ 259 h 327"/>
                <a:gd name="T22" fmla="*/ 177 w 245"/>
                <a:gd name="T23" fmla="*/ 280 h 327"/>
                <a:gd name="T24" fmla="*/ 245 w 245"/>
                <a:gd name="T25" fmla="*/ 298 h 327"/>
                <a:gd name="T26" fmla="*/ 234 w 245"/>
                <a:gd name="T27" fmla="*/ 125 h 327"/>
                <a:gd name="T28" fmla="*/ 178 w 245"/>
                <a:gd name="T29" fmla="*/ 30 h 327"/>
                <a:gd name="T30" fmla="*/ 42 w 245"/>
                <a:gd name="T31" fmla="*/ 71 h 327"/>
                <a:gd name="T32" fmla="*/ 41 w 245"/>
                <a:gd name="T33" fmla="*/ 246 h 327"/>
                <a:gd name="T34" fmla="*/ 0 w 245"/>
                <a:gd name="T35" fmla="*/ 309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5" h="327">
                  <a:moveTo>
                    <a:pt x="0" y="309"/>
                  </a:moveTo>
                  <a:cubicBezTo>
                    <a:pt x="4" y="310"/>
                    <a:pt x="8" y="311"/>
                    <a:pt x="11" y="311"/>
                  </a:cubicBezTo>
                  <a:cubicBezTo>
                    <a:pt x="42" y="319"/>
                    <a:pt x="78" y="327"/>
                    <a:pt x="102" y="267"/>
                  </a:cubicBezTo>
                  <a:cubicBezTo>
                    <a:pt x="104" y="251"/>
                    <a:pt x="100" y="232"/>
                    <a:pt x="96" y="225"/>
                  </a:cubicBezTo>
                  <a:cubicBezTo>
                    <a:pt x="84" y="204"/>
                    <a:pt x="81" y="164"/>
                    <a:pt x="113" y="156"/>
                  </a:cubicBezTo>
                  <a:cubicBezTo>
                    <a:pt x="151" y="145"/>
                    <a:pt x="178" y="91"/>
                    <a:pt x="178" y="91"/>
                  </a:cubicBezTo>
                  <a:cubicBezTo>
                    <a:pt x="210" y="96"/>
                    <a:pt x="202" y="153"/>
                    <a:pt x="202" y="153"/>
                  </a:cubicBezTo>
                  <a:cubicBezTo>
                    <a:pt x="206" y="142"/>
                    <a:pt x="210" y="142"/>
                    <a:pt x="213" y="142"/>
                  </a:cubicBezTo>
                  <a:cubicBezTo>
                    <a:pt x="218" y="144"/>
                    <a:pt x="217" y="155"/>
                    <a:pt x="217" y="155"/>
                  </a:cubicBezTo>
                  <a:cubicBezTo>
                    <a:pt x="216" y="200"/>
                    <a:pt x="203" y="189"/>
                    <a:pt x="203" y="189"/>
                  </a:cubicBezTo>
                  <a:cubicBezTo>
                    <a:pt x="203" y="226"/>
                    <a:pt x="175" y="259"/>
                    <a:pt x="175" y="259"/>
                  </a:cubicBezTo>
                  <a:cubicBezTo>
                    <a:pt x="176" y="270"/>
                    <a:pt x="174" y="275"/>
                    <a:pt x="177" y="280"/>
                  </a:cubicBezTo>
                  <a:cubicBezTo>
                    <a:pt x="196" y="283"/>
                    <a:pt x="219" y="288"/>
                    <a:pt x="245" y="298"/>
                  </a:cubicBezTo>
                  <a:cubicBezTo>
                    <a:pt x="227" y="267"/>
                    <a:pt x="232" y="191"/>
                    <a:pt x="234" y="125"/>
                  </a:cubicBezTo>
                  <a:cubicBezTo>
                    <a:pt x="236" y="47"/>
                    <a:pt x="178" y="30"/>
                    <a:pt x="178" y="30"/>
                  </a:cubicBezTo>
                  <a:cubicBezTo>
                    <a:pt x="84" y="0"/>
                    <a:pt x="42" y="71"/>
                    <a:pt x="42" y="71"/>
                  </a:cubicBezTo>
                  <a:cubicBezTo>
                    <a:pt x="11" y="120"/>
                    <a:pt x="41" y="246"/>
                    <a:pt x="41" y="246"/>
                  </a:cubicBezTo>
                  <a:cubicBezTo>
                    <a:pt x="44" y="266"/>
                    <a:pt x="19" y="292"/>
                    <a:pt x="0" y="3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 name="Freeform 30"/>
            <p:cNvSpPr>
              <a:spLocks/>
            </p:cNvSpPr>
            <p:nvPr/>
          </p:nvSpPr>
          <p:spPr bwMode="auto">
            <a:xfrm>
              <a:off x="1984375" y="7770813"/>
              <a:ext cx="1101725" cy="542925"/>
            </a:xfrm>
            <a:custGeom>
              <a:avLst/>
              <a:gdLst>
                <a:gd name="T0" fmla="*/ 325 w 386"/>
                <a:gd name="T1" fmla="*/ 25 h 190"/>
                <a:gd name="T2" fmla="*/ 238 w 386"/>
                <a:gd name="T3" fmla="*/ 0 h 190"/>
                <a:gd name="T4" fmla="*/ 232 w 386"/>
                <a:gd name="T5" fmla="*/ 29 h 190"/>
                <a:gd name="T6" fmla="*/ 194 w 386"/>
                <a:gd name="T7" fmla="*/ 150 h 190"/>
                <a:gd name="T8" fmla="*/ 155 w 386"/>
                <a:gd name="T9" fmla="*/ 31 h 190"/>
                <a:gd name="T10" fmla="*/ 150 w 386"/>
                <a:gd name="T11" fmla="*/ 14 h 190"/>
                <a:gd name="T12" fmla="*/ 104 w 386"/>
                <a:gd name="T13" fmla="*/ 36 h 190"/>
                <a:gd name="T14" fmla="*/ 70 w 386"/>
                <a:gd name="T15" fmla="*/ 31 h 190"/>
                <a:gd name="T16" fmla="*/ 54 w 386"/>
                <a:gd name="T17" fmla="*/ 27 h 190"/>
                <a:gd name="T18" fmla="*/ 53 w 386"/>
                <a:gd name="T19" fmla="*/ 27 h 190"/>
                <a:gd name="T20" fmla="*/ 0 w 386"/>
                <a:gd name="T21" fmla="*/ 190 h 190"/>
                <a:gd name="T22" fmla="*/ 386 w 386"/>
                <a:gd name="T23" fmla="*/ 190 h 190"/>
                <a:gd name="T24" fmla="*/ 325 w 386"/>
                <a:gd name="T25" fmla="*/ 2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6" h="190">
                  <a:moveTo>
                    <a:pt x="325" y="25"/>
                  </a:moveTo>
                  <a:cubicBezTo>
                    <a:pt x="291" y="11"/>
                    <a:pt x="262" y="3"/>
                    <a:pt x="238" y="0"/>
                  </a:cubicBezTo>
                  <a:cubicBezTo>
                    <a:pt x="236" y="11"/>
                    <a:pt x="233" y="24"/>
                    <a:pt x="232" y="29"/>
                  </a:cubicBezTo>
                  <a:cubicBezTo>
                    <a:pt x="217" y="89"/>
                    <a:pt x="194" y="150"/>
                    <a:pt x="194" y="150"/>
                  </a:cubicBezTo>
                  <a:cubicBezTo>
                    <a:pt x="194" y="150"/>
                    <a:pt x="171" y="86"/>
                    <a:pt x="155" y="31"/>
                  </a:cubicBezTo>
                  <a:cubicBezTo>
                    <a:pt x="154" y="28"/>
                    <a:pt x="152" y="20"/>
                    <a:pt x="150" y="14"/>
                  </a:cubicBezTo>
                  <a:cubicBezTo>
                    <a:pt x="136" y="31"/>
                    <a:pt x="120" y="36"/>
                    <a:pt x="104" y="36"/>
                  </a:cubicBezTo>
                  <a:cubicBezTo>
                    <a:pt x="92" y="36"/>
                    <a:pt x="80" y="33"/>
                    <a:pt x="70" y="31"/>
                  </a:cubicBezTo>
                  <a:cubicBezTo>
                    <a:pt x="64" y="29"/>
                    <a:pt x="59" y="28"/>
                    <a:pt x="54" y="27"/>
                  </a:cubicBezTo>
                  <a:cubicBezTo>
                    <a:pt x="53" y="27"/>
                    <a:pt x="53" y="27"/>
                    <a:pt x="53" y="27"/>
                  </a:cubicBezTo>
                  <a:cubicBezTo>
                    <a:pt x="26" y="44"/>
                    <a:pt x="6" y="99"/>
                    <a:pt x="0" y="190"/>
                  </a:cubicBezTo>
                  <a:cubicBezTo>
                    <a:pt x="386" y="190"/>
                    <a:pt x="386" y="190"/>
                    <a:pt x="386" y="190"/>
                  </a:cubicBezTo>
                  <a:cubicBezTo>
                    <a:pt x="383" y="155"/>
                    <a:pt x="377" y="59"/>
                    <a:pt x="325"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29" name="Group 428"/>
          <p:cNvGrpSpPr/>
          <p:nvPr userDrawn="1"/>
        </p:nvGrpSpPr>
        <p:grpSpPr>
          <a:xfrm>
            <a:off x="7464945" y="6601088"/>
            <a:ext cx="445893" cy="444753"/>
            <a:chOff x="-1635125" y="6926263"/>
            <a:chExt cx="1239837" cy="1236662"/>
          </a:xfrm>
          <a:solidFill>
            <a:schemeClr val="accent4"/>
          </a:solidFill>
        </p:grpSpPr>
        <p:sp>
          <p:nvSpPr>
            <p:cNvPr id="430" name="Freeform 34"/>
            <p:cNvSpPr>
              <a:spLocks/>
            </p:cNvSpPr>
            <p:nvPr/>
          </p:nvSpPr>
          <p:spPr bwMode="auto">
            <a:xfrm>
              <a:off x="-1635125" y="7597775"/>
              <a:ext cx="1239837" cy="565150"/>
            </a:xfrm>
            <a:custGeom>
              <a:avLst/>
              <a:gdLst>
                <a:gd name="T0" fmla="*/ 424 w 434"/>
                <a:gd name="T1" fmla="*/ 98 h 198"/>
                <a:gd name="T2" fmla="*/ 388 w 434"/>
                <a:gd name="T3" fmla="*/ 44 h 198"/>
                <a:gd name="T4" fmla="*/ 280 w 434"/>
                <a:gd name="T5" fmla="*/ 0 h 198"/>
                <a:gd name="T6" fmla="*/ 254 w 434"/>
                <a:gd name="T7" fmla="*/ 138 h 198"/>
                <a:gd name="T8" fmla="*/ 244 w 434"/>
                <a:gd name="T9" fmla="*/ 137 h 198"/>
                <a:gd name="T10" fmla="*/ 231 w 434"/>
                <a:gd name="T11" fmla="*/ 32 h 198"/>
                <a:gd name="T12" fmla="*/ 235 w 434"/>
                <a:gd name="T13" fmla="*/ 32 h 198"/>
                <a:gd name="T14" fmla="*/ 241 w 434"/>
                <a:gd name="T15" fmla="*/ 26 h 198"/>
                <a:gd name="T16" fmla="*/ 246 w 434"/>
                <a:gd name="T17" fmla="*/ 11 h 198"/>
                <a:gd name="T18" fmla="*/ 241 w 434"/>
                <a:gd name="T19" fmla="*/ 5 h 198"/>
                <a:gd name="T20" fmla="*/ 206 w 434"/>
                <a:gd name="T21" fmla="*/ 5 h 198"/>
                <a:gd name="T22" fmla="*/ 201 w 434"/>
                <a:gd name="T23" fmla="*/ 11 h 198"/>
                <a:gd name="T24" fmla="*/ 205 w 434"/>
                <a:gd name="T25" fmla="*/ 26 h 198"/>
                <a:gd name="T26" fmla="*/ 211 w 434"/>
                <a:gd name="T27" fmla="*/ 32 h 198"/>
                <a:gd name="T28" fmla="*/ 214 w 434"/>
                <a:gd name="T29" fmla="*/ 32 h 198"/>
                <a:gd name="T30" fmla="*/ 199 w 434"/>
                <a:gd name="T31" fmla="*/ 138 h 198"/>
                <a:gd name="T32" fmla="*/ 189 w 434"/>
                <a:gd name="T33" fmla="*/ 138 h 198"/>
                <a:gd name="T34" fmla="*/ 164 w 434"/>
                <a:gd name="T35" fmla="*/ 3 h 198"/>
                <a:gd name="T36" fmla="*/ 15 w 434"/>
                <a:gd name="T37" fmla="*/ 198 h 198"/>
                <a:gd name="T38" fmla="*/ 434 w 434"/>
                <a:gd name="T39" fmla="*/ 198 h 198"/>
                <a:gd name="T40" fmla="*/ 424 w 434"/>
                <a:gd name="T41" fmla="*/ 98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34" h="198">
                  <a:moveTo>
                    <a:pt x="424" y="98"/>
                  </a:moveTo>
                  <a:cubicBezTo>
                    <a:pt x="419" y="78"/>
                    <a:pt x="405" y="54"/>
                    <a:pt x="388" y="44"/>
                  </a:cubicBezTo>
                  <a:cubicBezTo>
                    <a:pt x="356" y="25"/>
                    <a:pt x="318" y="15"/>
                    <a:pt x="280" y="0"/>
                  </a:cubicBezTo>
                  <a:cubicBezTo>
                    <a:pt x="271" y="48"/>
                    <a:pt x="263" y="93"/>
                    <a:pt x="254" y="138"/>
                  </a:cubicBezTo>
                  <a:cubicBezTo>
                    <a:pt x="251" y="138"/>
                    <a:pt x="247" y="137"/>
                    <a:pt x="244" y="137"/>
                  </a:cubicBezTo>
                  <a:cubicBezTo>
                    <a:pt x="242" y="109"/>
                    <a:pt x="234" y="48"/>
                    <a:pt x="231" y="32"/>
                  </a:cubicBezTo>
                  <a:cubicBezTo>
                    <a:pt x="235" y="32"/>
                    <a:pt x="235" y="32"/>
                    <a:pt x="235" y="32"/>
                  </a:cubicBezTo>
                  <a:cubicBezTo>
                    <a:pt x="238" y="32"/>
                    <a:pt x="240" y="30"/>
                    <a:pt x="241" y="26"/>
                  </a:cubicBezTo>
                  <a:cubicBezTo>
                    <a:pt x="246" y="11"/>
                    <a:pt x="246" y="11"/>
                    <a:pt x="246" y="11"/>
                  </a:cubicBezTo>
                  <a:cubicBezTo>
                    <a:pt x="247" y="8"/>
                    <a:pt x="245" y="6"/>
                    <a:pt x="241" y="5"/>
                  </a:cubicBezTo>
                  <a:cubicBezTo>
                    <a:pt x="206" y="5"/>
                    <a:pt x="206" y="5"/>
                    <a:pt x="206" y="5"/>
                  </a:cubicBezTo>
                  <a:cubicBezTo>
                    <a:pt x="201" y="5"/>
                    <a:pt x="200" y="8"/>
                    <a:pt x="201" y="11"/>
                  </a:cubicBezTo>
                  <a:cubicBezTo>
                    <a:pt x="205" y="26"/>
                    <a:pt x="205" y="26"/>
                    <a:pt x="205" y="26"/>
                  </a:cubicBezTo>
                  <a:cubicBezTo>
                    <a:pt x="206" y="29"/>
                    <a:pt x="208" y="32"/>
                    <a:pt x="211" y="32"/>
                  </a:cubicBezTo>
                  <a:cubicBezTo>
                    <a:pt x="214" y="32"/>
                    <a:pt x="214" y="32"/>
                    <a:pt x="214" y="32"/>
                  </a:cubicBezTo>
                  <a:cubicBezTo>
                    <a:pt x="211" y="49"/>
                    <a:pt x="201" y="110"/>
                    <a:pt x="199" y="138"/>
                  </a:cubicBezTo>
                  <a:cubicBezTo>
                    <a:pt x="196" y="138"/>
                    <a:pt x="192" y="138"/>
                    <a:pt x="189" y="138"/>
                  </a:cubicBezTo>
                  <a:cubicBezTo>
                    <a:pt x="181" y="93"/>
                    <a:pt x="173" y="48"/>
                    <a:pt x="164" y="3"/>
                  </a:cubicBezTo>
                  <a:cubicBezTo>
                    <a:pt x="37" y="29"/>
                    <a:pt x="0" y="77"/>
                    <a:pt x="15" y="198"/>
                  </a:cubicBezTo>
                  <a:cubicBezTo>
                    <a:pt x="154" y="198"/>
                    <a:pt x="292" y="198"/>
                    <a:pt x="434" y="198"/>
                  </a:cubicBezTo>
                  <a:cubicBezTo>
                    <a:pt x="431" y="163"/>
                    <a:pt x="432" y="129"/>
                    <a:pt x="424" y="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 name="Freeform 35"/>
            <p:cNvSpPr>
              <a:spLocks/>
            </p:cNvSpPr>
            <p:nvPr/>
          </p:nvSpPr>
          <p:spPr bwMode="auto">
            <a:xfrm>
              <a:off x="-1263650" y="6926263"/>
              <a:ext cx="520700" cy="650875"/>
            </a:xfrm>
            <a:custGeom>
              <a:avLst/>
              <a:gdLst>
                <a:gd name="T0" fmla="*/ 11 w 182"/>
                <a:gd name="T1" fmla="*/ 149 h 228"/>
                <a:gd name="T2" fmla="*/ 14 w 182"/>
                <a:gd name="T3" fmla="*/ 148 h 228"/>
                <a:gd name="T4" fmla="*/ 17 w 182"/>
                <a:gd name="T5" fmla="*/ 162 h 228"/>
                <a:gd name="T6" fmla="*/ 91 w 182"/>
                <a:gd name="T7" fmla="*/ 228 h 228"/>
                <a:gd name="T8" fmla="*/ 163 w 182"/>
                <a:gd name="T9" fmla="*/ 164 h 228"/>
                <a:gd name="T10" fmla="*/ 167 w 182"/>
                <a:gd name="T11" fmla="*/ 148 h 228"/>
                <a:gd name="T12" fmla="*/ 168 w 182"/>
                <a:gd name="T13" fmla="*/ 149 h 228"/>
                <a:gd name="T14" fmla="*/ 181 w 182"/>
                <a:gd name="T15" fmla="*/ 120 h 228"/>
                <a:gd name="T16" fmla="*/ 178 w 182"/>
                <a:gd name="T17" fmla="*/ 90 h 228"/>
                <a:gd name="T18" fmla="*/ 174 w 182"/>
                <a:gd name="T19" fmla="*/ 87 h 228"/>
                <a:gd name="T20" fmla="*/ 91 w 182"/>
                <a:gd name="T21" fmla="*/ 0 h 228"/>
                <a:gd name="T22" fmla="*/ 7 w 182"/>
                <a:gd name="T23" fmla="*/ 87 h 228"/>
                <a:gd name="T24" fmla="*/ 4 w 182"/>
                <a:gd name="T25" fmla="*/ 90 h 228"/>
                <a:gd name="T26" fmla="*/ 0 w 182"/>
                <a:gd name="T27" fmla="*/ 120 h 228"/>
                <a:gd name="T28" fmla="*/ 11 w 182"/>
                <a:gd name="T29"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2" h="228">
                  <a:moveTo>
                    <a:pt x="11" y="149"/>
                  </a:moveTo>
                  <a:cubicBezTo>
                    <a:pt x="12" y="149"/>
                    <a:pt x="13" y="148"/>
                    <a:pt x="14" y="148"/>
                  </a:cubicBezTo>
                  <a:cubicBezTo>
                    <a:pt x="15" y="154"/>
                    <a:pt x="15" y="159"/>
                    <a:pt x="17" y="162"/>
                  </a:cubicBezTo>
                  <a:cubicBezTo>
                    <a:pt x="42" y="216"/>
                    <a:pt x="52" y="228"/>
                    <a:pt x="91" y="228"/>
                  </a:cubicBezTo>
                  <a:cubicBezTo>
                    <a:pt x="128" y="228"/>
                    <a:pt x="138" y="209"/>
                    <a:pt x="163" y="164"/>
                  </a:cubicBezTo>
                  <a:cubicBezTo>
                    <a:pt x="165" y="161"/>
                    <a:pt x="166" y="155"/>
                    <a:pt x="167" y="148"/>
                  </a:cubicBezTo>
                  <a:cubicBezTo>
                    <a:pt x="167" y="148"/>
                    <a:pt x="168" y="149"/>
                    <a:pt x="168" y="149"/>
                  </a:cubicBezTo>
                  <a:cubicBezTo>
                    <a:pt x="173" y="149"/>
                    <a:pt x="179" y="136"/>
                    <a:pt x="181" y="120"/>
                  </a:cubicBezTo>
                  <a:cubicBezTo>
                    <a:pt x="182" y="112"/>
                    <a:pt x="181" y="95"/>
                    <a:pt x="178" y="90"/>
                  </a:cubicBezTo>
                  <a:cubicBezTo>
                    <a:pt x="177" y="88"/>
                    <a:pt x="176" y="87"/>
                    <a:pt x="174" y="87"/>
                  </a:cubicBezTo>
                  <a:cubicBezTo>
                    <a:pt x="167" y="23"/>
                    <a:pt x="132" y="0"/>
                    <a:pt x="91" y="0"/>
                  </a:cubicBezTo>
                  <a:cubicBezTo>
                    <a:pt x="49" y="0"/>
                    <a:pt x="14" y="23"/>
                    <a:pt x="7" y="87"/>
                  </a:cubicBezTo>
                  <a:cubicBezTo>
                    <a:pt x="6" y="87"/>
                    <a:pt x="5" y="88"/>
                    <a:pt x="4" y="90"/>
                  </a:cubicBezTo>
                  <a:cubicBezTo>
                    <a:pt x="1" y="95"/>
                    <a:pt x="0" y="111"/>
                    <a:pt x="0" y="120"/>
                  </a:cubicBezTo>
                  <a:cubicBezTo>
                    <a:pt x="1" y="136"/>
                    <a:pt x="6" y="149"/>
                    <a:pt x="11" y="1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40" name="Freeform 31"/>
          <p:cNvSpPr>
            <a:spLocks noEditPoints="1"/>
          </p:cNvSpPr>
          <p:nvPr userDrawn="1"/>
        </p:nvSpPr>
        <p:spPr bwMode="auto">
          <a:xfrm>
            <a:off x="7490655" y="2803929"/>
            <a:ext cx="394472" cy="450612"/>
          </a:xfrm>
          <a:custGeom>
            <a:avLst/>
            <a:gdLst>
              <a:gd name="T0" fmla="*/ 6 w 365"/>
              <a:gd name="T1" fmla="*/ 41 h 417"/>
              <a:gd name="T2" fmla="*/ 183 w 365"/>
              <a:gd name="T3" fmla="*/ 0 h 417"/>
              <a:gd name="T4" fmla="*/ 283 w 365"/>
              <a:gd name="T5" fmla="*/ 11 h 417"/>
              <a:gd name="T6" fmla="*/ 359 w 365"/>
              <a:gd name="T7" fmla="*/ 41 h 417"/>
              <a:gd name="T8" fmla="*/ 365 w 365"/>
              <a:gd name="T9" fmla="*/ 52 h 417"/>
              <a:gd name="T10" fmla="*/ 365 w 365"/>
              <a:gd name="T11" fmla="*/ 208 h 417"/>
              <a:gd name="T12" fmla="*/ 314 w 365"/>
              <a:gd name="T13" fmla="*/ 329 h 417"/>
              <a:gd name="T14" fmla="*/ 187 w 365"/>
              <a:gd name="T15" fmla="*/ 416 h 417"/>
              <a:gd name="T16" fmla="*/ 183 w 365"/>
              <a:gd name="T17" fmla="*/ 417 h 417"/>
              <a:gd name="T18" fmla="*/ 178 w 365"/>
              <a:gd name="T19" fmla="*/ 416 h 417"/>
              <a:gd name="T20" fmla="*/ 52 w 365"/>
              <a:gd name="T21" fmla="*/ 329 h 417"/>
              <a:gd name="T22" fmla="*/ 0 w 365"/>
              <a:gd name="T23" fmla="*/ 208 h 417"/>
              <a:gd name="T24" fmla="*/ 0 w 365"/>
              <a:gd name="T25" fmla="*/ 52 h 417"/>
              <a:gd name="T26" fmla="*/ 6 w 365"/>
              <a:gd name="T27" fmla="*/ 41 h 417"/>
              <a:gd name="T28" fmla="*/ 66 w 365"/>
              <a:gd name="T29" fmla="*/ 84 h 417"/>
              <a:gd name="T30" fmla="*/ 66 w 365"/>
              <a:gd name="T31" fmla="*/ 208 h 417"/>
              <a:gd name="T32" fmla="*/ 102 w 365"/>
              <a:gd name="T33" fmla="*/ 286 h 417"/>
              <a:gd name="T34" fmla="*/ 183 w 365"/>
              <a:gd name="T35" fmla="*/ 348 h 417"/>
              <a:gd name="T36" fmla="*/ 264 w 365"/>
              <a:gd name="T37" fmla="*/ 286 h 417"/>
              <a:gd name="T38" fmla="*/ 300 w 365"/>
              <a:gd name="T39" fmla="*/ 208 h 417"/>
              <a:gd name="T40" fmla="*/ 300 w 365"/>
              <a:gd name="T41" fmla="*/ 84 h 417"/>
              <a:gd name="T42" fmla="*/ 268 w 365"/>
              <a:gd name="T43" fmla="*/ 74 h 417"/>
              <a:gd name="T44" fmla="*/ 183 w 365"/>
              <a:gd name="T45" fmla="*/ 65 h 417"/>
              <a:gd name="T46" fmla="*/ 66 w 365"/>
              <a:gd name="T47" fmla="*/ 84 h 417"/>
              <a:gd name="T48" fmla="*/ 39 w 365"/>
              <a:gd name="T49" fmla="*/ 67 h 417"/>
              <a:gd name="T50" fmla="*/ 39 w 365"/>
              <a:gd name="T51" fmla="*/ 208 h 417"/>
              <a:gd name="T52" fmla="*/ 82 w 365"/>
              <a:gd name="T53" fmla="*/ 303 h 417"/>
              <a:gd name="T54" fmla="*/ 183 w 365"/>
              <a:gd name="T55" fmla="*/ 376 h 417"/>
              <a:gd name="T56" fmla="*/ 284 w 365"/>
              <a:gd name="T57" fmla="*/ 303 h 417"/>
              <a:gd name="T58" fmla="*/ 326 w 365"/>
              <a:gd name="T59" fmla="*/ 208 h 417"/>
              <a:gd name="T60" fmla="*/ 326 w 365"/>
              <a:gd name="T61" fmla="*/ 67 h 417"/>
              <a:gd name="T62" fmla="*/ 274 w 365"/>
              <a:gd name="T63" fmla="*/ 49 h 417"/>
              <a:gd name="T64" fmla="*/ 183 w 365"/>
              <a:gd name="T65" fmla="*/ 39 h 417"/>
              <a:gd name="T66" fmla="*/ 39 w 365"/>
              <a:gd name="T67" fmla="*/ 67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65" h="417">
                <a:moveTo>
                  <a:pt x="6" y="41"/>
                </a:moveTo>
                <a:cubicBezTo>
                  <a:pt x="48" y="13"/>
                  <a:pt x="122" y="0"/>
                  <a:pt x="183" y="0"/>
                </a:cubicBezTo>
                <a:cubicBezTo>
                  <a:pt x="215" y="0"/>
                  <a:pt x="250" y="3"/>
                  <a:pt x="283" y="11"/>
                </a:cubicBezTo>
                <a:cubicBezTo>
                  <a:pt x="313" y="18"/>
                  <a:pt x="340" y="28"/>
                  <a:pt x="359" y="41"/>
                </a:cubicBezTo>
                <a:cubicBezTo>
                  <a:pt x="363" y="43"/>
                  <a:pt x="365" y="47"/>
                  <a:pt x="365" y="52"/>
                </a:cubicBezTo>
                <a:cubicBezTo>
                  <a:pt x="365" y="208"/>
                  <a:pt x="365" y="208"/>
                  <a:pt x="365" y="208"/>
                </a:cubicBezTo>
                <a:cubicBezTo>
                  <a:pt x="365" y="252"/>
                  <a:pt x="344" y="294"/>
                  <a:pt x="314" y="329"/>
                </a:cubicBezTo>
                <a:cubicBezTo>
                  <a:pt x="276" y="372"/>
                  <a:pt x="226" y="404"/>
                  <a:pt x="187" y="416"/>
                </a:cubicBezTo>
                <a:cubicBezTo>
                  <a:pt x="186" y="417"/>
                  <a:pt x="184" y="417"/>
                  <a:pt x="183" y="417"/>
                </a:cubicBezTo>
                <a:cubicBezTo>
                  <a:pt x="181" y="417"/>
                  <a:pt x="180" y="417"/>
                  <a:pt x="178" y="416"/>
                </a:cubicBezTo>
                <a:cubicBezTo>
                  <a:pt x="140" y="404"/>
                  <a:pt x="89" y="372"/>
                  <a:pt x="52" y="329"/>
                </a:cubicBezTo>
                <a:cubicBezTo>
                  <a:pt x="22" y="294"/>
                  <a:pt x="0" y="252"/>
                  <a:pt x="0" y="208"/>
                </a:cubicBezTo>
                <a:cubicBezTo>
                  <a:pt x="0" y="52"/>
                  <a:pt x="0" y="52"/>
                  <a:pt x="0" y="52"/>
                </a:cubicBezTo>
                <a:cubicBezTo>
                  <a:pt x="0" y="47"/>
                  <a:pt x="3" y="43"/>
                  <a:pt x="6" y="41"/>
                </a:cubicBezTo>
                <a:close/>
                <a:moveTo>
                  <a:pt x="66" y="84"/>
                </a:moveTo>
                <a:cubicBezTo>
                  <a:pt x="66" y="208"/>
                  <a:pt x="66" y="208"/>
                  <a:pt x="66" y="208"/>
                </a:cubicBezTo>
                <a:cubicBezTo>
                  <a:pt x="66" y="237"/>
                  <a:pt x="84" y="265"/>
                  <a:pt x="102" y="286"/>
                </a:cubicBezTo>
                <a:cubicBezTo>
                  <a:pt x="122" y="310"/>
                  <a:pt x="153" y="335"/>
                  <a:pt x="183" y="348"/>
                </a:cubicBezTo>
                <a:cubicBezTo>
                  <a:pt x="213" y="335"/>
                  <a:pt x="244" y="310"/>
                  <a:pt x="264" y="286"/>
                </a:cubicBezTo>
                <a:cubicBezTo>
                  <a:pt x="282" y="265"/>
                  <a:pt x="300" y="237"/>
                  <a:pt x="300" y="208"/>
                </a:cubicBezTo>
                <a:cubicBezTo>
                  <a:pt x="300" y="84"/>
                  <a:pt x="300" y="84"/>
                  <a:pt x="300" y="84"/>
                </a:cubicBezTo>
                <a:cubicBezTo>
                  <a:pt x="290" y="80"/>
                  <a:pt x="279" y="77"/>
                  <a:pt x="268" y="74"/>
                </a:cubicBezTo>
                <a:cubicBezTo>
                  <a:pt x="241" y="68"/>
                  <a:pt x="211" y="65"/>
                  <a:pt x="183" y="65"/>
                </a:cubicBezTo>
                <a:cubicBezTo>
                  <a:pt x="149" y="65"/>
                  <a:pt x="100" y="71"/>
                  <a:pt x="66" y="84"/>
                </a:cubicBezTo>
                <a:close/>
                <a:moveTo>
                  <a:pt x="39" y="67"/>
                </a:moveTo>
                <a:cubicBezTo>
                  <a:pt x="39" y="208"/>
                  <a:pt x="39" y="208"/>
                  <a:pt x="39" y="208"/>
                </a:cubicBezTo>
                <a:cubicBezTo>
                  <a:pt x="39" y="244"/>
                  <a:pt x="59" y="277"/>
                  <a:pt x="82" y="303"/>
                </a:cubicBezTo>
                <a:cubicBezTo>
                  <a:pt x="106" y="332"/>
                  <a:pt x="146" y="363"/>
                  <a:pt x="183" y="376"/>
                </a:cubicBezTo>
                <a:cubicBezTo>
                  <a:pt x="220" y="363"/>
                  <a:pt x="259" y="332"/>
                  <a:pt x="284" y="303"/>
                </a:cubicBezTo>
                <a:cubicBezTo>
                  <a:pt x="306" y="277"/>
                  <a:pt x="326" y="244"/>
                  <a:pt x="326" y="208"/>
                </a:cubicBezTo>
                <a:cubicBezTo>
                  <a:pt x="326" y="67"/>
                  <a:pt x="326" y="67"/>
                  <a:pt x="326" y="67"/>
                </a:cubicBezTo>
                <a:cubicBezTo>
                  <a:pt x="310" y="59"/>
                  <a:pt x="291" y="53"/>
                  <a:pt x="274" y="49"/>
                </a:cubicBezTo>
                <a:cubicBezTo>
                  <a:pt x="245" y="42"/>
                  <a:pt x="213" y="39"/>
                  <a:pt x="183" y="39"/>
                </a:cubicBezTo>
                <a:cubicBezTo>
                  <a:pt x="142" y="39"/>
                  <a:pt x="79" y="47"/>
                  <a:pt x="39" y="6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442" name="Freeform 39"/>
          <p:cNvSpPr>
            <a:spLocks noEditPoints="1"/>
          </p:cNvSpPr>
          <p:nvPr userDrawn="1"/>
        </p:nvSpPr>
        <p:spPr bwMode="auto">
          <a:xfrm>
            <a:off x="7473256" y="2174875"/>
            <a:ext cx="429271" cy="429271"/>
          </a:xfrm>
          <a:custGeom>
            <a:avLst/>
            <a:gdLst>
              <a:gd name="T0" fmla="*/ 221 w 441"/>
              <a:gd name="T1" fmla="*/ 0 h 441"/>
              <a:gd name="T2" fmla="*/ 0 w 441"/>
              <a:gd name="T3" fmla="*/ 221 h 441"/>
              <a:gd name="T4" fmla="*/ 221 w 441"/>
              <a:gd name="T5" fmla="*/ 441 h 441"/>
              <a:gd name="T6" fmla="*/ 441 w 441"/>
              <a:gd name="T7" fmla="*/ 221 h 441"/>
              <a:gd name="T8" fmla="*/ 221 w 441"/>
              <a:gd name="T9" fmla="*/ 0 h 441"/>
              <a:gd name="T10" fmla="*/ 356 w 441"/>
              <a:gd name="T11" fmla="*/ 125 h 441"/>
              <a:gd name="T12" fmla="*/ 386 w 441"/>
              <a:gd name="T13" fmla="*/ 221 h 441"/>
              <a:gd name="T14" fmla="*/ 221 w 441"/>
              <a:gd name="T15" fmla="*/ 386 h 441"/>
              <a:gd name="T16" fmla="*/ 125 w 441"/>
              <a:gd name="T17" fmla="*/ 355 h 441"/>
              <a:gd name="T18" fmla="*/ 356 w 441"/>
              <a:gd name="T19" fmla="*/ 125 h 441"/>
              <a:gd name="T20" fmla="*/ 86 w 441"/>
              <a:gd name="T21" fmla="*/ 316 h 441"/>
              <a:gd name="T22" fmla="*/ 56 w 441"/>
              <a:gd name="T23" fmla="*/ 221 h 441"/>
              <a:gd name="T24" fmla="*/ 221 w 441"/>
              <a:gd name="T25" fmla="*/ 55 h 441"/>
              <a:gd name="T26" fmla="*/ 317 w 441"/>
              <a:gd name="T27" fmla="*/ 86 h 441"/>
              <a:gd name="T28" fmla="*/ 86 w 441"/>
              <a:gd name="T29" fmla="*/ 316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1" h="441">
                <a:moveTo>
                  <a:pt x="221" y="0"/>
                </a:moveTo>
                <a:cubicBezTo>
                  <a:pt x="99" y="0"/>
                  <a:pt x="0" y="99"/>
                  <a:pt x="0" y="221"/>
                </a:cubicBezTo>
                <a:cubicBezTo>
                  <a:pt x="0" y="342"/>
                  <a:pt x="99" y="441"/>
                  <a:pt x="221" y="441"/>
                </a:cubicBezTo>
                <a:cubicBezTo>
                  <a:pt x="343" y="441"/>
                  <a:pt x="441" y="342"/>
                  <a:pt x="441" y="221"/>
                </a:cubicBezTo>
                <a:cubicBezTo>
                  <a:pt x="441" y="99"/>
                  <a:pt x="343" y="0"/>
                  <a:pt x="221" y="0"/>
                </a:cubicBezTo>
                <a:close/>
                <a:moveTo>
                  <a:pt x="356" y="125"/>
                </a:moveTo>
                <a:cubicBezTo>
                  <a:pt x="375" y="152"/>
                  <a:pt x="386" y="185"/>
                  <a:pt x="386" y="221"/>
                </a:cubicBezTo>
                <a:cubicBezTo>
                  <a:pt x="386" y="312"/>
                  <a:pt x="312" y="386"/>
                  <a:pt x="221" y="386"/>
                </a:cubicBezTo>
                <a:cubicBezTo>
                  <a:pt x="185" y="386"/>
                  <a:pt x="152" y="375"/>
                  <a:pt x="125" y="355"/>
                </a:cubicBezTo>
                <a:cubicBezTo>
                  <a:pt x="356" y="125"/>
                  <a:pt x="356" y="125"/>
                  <a:pt x="356" y="125"/>
                </a:cubicBezTo>
                <a:close/>
                <a:moveTo>
                  <a:pt x="86" y="316"/>
                </a:moveTo>
                <a:cubicBezTo>
                  <a:pt x="67" y="289"/>
                  <a:pt x="56" y="256"/>
                  <a:pt x="56" y="221"/>
                </a:cubicBezTo>
                <a:cubicBezTo>
                  <a:pt x="56" y="129"/>
                  <a:pt x="130" y="55"/>
                  <a:pt x="221" y="55"/>
                </a:cubicBezTo>
                <a:cubicBezTo>
                  <a:pt x="257" y="55"/>
                  <a:pt x="290" y="67"/>
                  <a:pt x="317" y="86"/>
                </a:cubicBezTo>
                <a:lnTo>
                  <a:pt x="86" y="316"/>
                </a:lnTo>
                <a:close/>
              </a:path>
            </a:pathLst>
          </a:custGeom>
          <a:solidFill>
            <a:srgbClr val="D31245"/>
          </a:solidFill>
          <a:ln>
            <a:noFill/>
          </a:ln>
        </p:spPr>
        <p:txBody>
          <a:bodyPr vert="horz" wrap="square" lIns="91440" tIns="45720" rIns="91440" bIns="45720" numCol="1" anchor="t" anchorCtr="0" compatLnSpc="1">
            <a:prstTxWarp prst="textNoShape">
              <a:avLst/>
            </a:prstTxWarp>
          </a:bodyPr>
          <a:lstStyle/>
          <a:p>
            <a:endParaRPr lang="en-US"/>
          </a:p>
        </p:txBody>
      </p:sp>
      <p:sp>
        <p:nvSpPr>
          <p:cNvPr id="449" name="Freeform 6"/>
          <p:cNvSpPr>
            <a:spLocks noEditPoints="1"/>
          </p:cNvSpPr>
          <p:nvPr userDrawn="1"/>
        </p:nvSpPr>
        <p:spPr bwMode="auto">
          <a:xfrm>
            <a:off x="7451634" y="3420224"/>
            <a:ext cx="472515" cy="452926"/>
          </a:xfrm>
          <a:custGeom>
            <a:avLst/>
            <a:gdLst>
              <a:gd name="T0" fmla="*/ 232 w 238"/>
              <a:gd name="T1" fmla="*/ 87 h 228"/>
              <a:gd name="T2" fmla="*/ 194 w 238"/>
              <a:gd name="T3" fmla="*/ 98 h 228"/>
              <a:gd name="T4" fmla="*/ 166 w 238"/>
              <a:gd name="T5" fmla="*/ 90 h 228"/>
              <a:gd name="T6" fmla="*/ 150 w 238"/>
              <a:gd name="T7" fmla="*/ 111 h 228"/>
              <a:gd name="T8" fmla="*/ 204 w 238"/>
              <a:gd name="T9" fmla="*/ 18 h 228"/>
              <a:gd name="T10" fmla="*/ 204 w 238"/>
              <a:gd name="T11" fmla="*/ 13 h 228"/>
              <a:gd name="T12" fmla="*/ 198 w 238"/>
              <a:gd name="T13" fmla="*/ 12 h 228"/>
              <a:gd name="T14" fmla="*/ 197 w 238"/>
              <a:gd name="T15" fmla="*/ 13 h 228"/>
              <a:gd name="T16" fmla="*/ 125 w 238"/>
              <a:gd name="T17" fmla="*/ 86 h 228"/>
              <a:gd name="T18" fmla="*/ 152 w 238"/>
              <a:gd name="T19" fmla="*/ 8 h 228"/>
              <a:gd name="T20" fmla="*/ 145 w 238"/>
              <a:gd name="T21" fmla="*/ 2 h 228"/>
              <a:gd name="T22" fmla="*/ 144 w 238"/>
              <a:gd name="T23" fmla="*/ 4 h 228"/>
              <a:gd name="T24" fmla="*/ 113 w 238"/>
              <a:gd name="T25" fmla="*/ 66 h 228"/>
              <a:gd name="T26" fmla="*/ 40 w 238"/>
              <a:gd name="T27" fmla="*/ 9 h 228"/>
              <a:gd name="T28" fmla="*/ 32 w 238"/>
              <a:gd name="T29" fmla="*/ 13 h 228"/>
              <a:gd name="T30" fmla="*/ 33 w 238"/>
              <a:gd name="T31" fmla="*/ 15 h 228"/>
              <a:gd name="T32" fmla="*/ 81 w 238"/>
              <a:gd name="T33" fmla="*/ 82 h 228"/>
              <a:gd name="T34" fmla="*/ 19 w 238"/>
              <a:gd name="T35" fmla="*/ 40 h 228"/>
              <a:gd name="T36" fmla="*/ 19 w 238"/>
              <a:gd name="T37" fmla="*/ 40 h 228"/>
              <a:gd name="T38" fmla="*/ 12 w 238"/>
              <a:gd name="T39" fmla="*/ 39 h 228"/>
              <a:gd name="T40" fmla="*/ 11 w 238"/>
              <a:gd name="T41" fmla="*/ 45 h 228"/>
              <a:gd name="T42" fmla="*/ 45 w 238"/>
              <a:gd name="T43" fmla="*/ 82 h 228"/>
              <a:gd name="T44" fmla="*/ 6 w 238"/>
              <a:gd name="T45" fmla="*/ 104 h 228"/>
              <a:gd name="T46" fmla="*/ 6 w 238"/>
              <a:gd name="T47" fmla="*/ 104 h 228"/>
              <a:gd name="T48" fmla="*/ 0 w 238"/>
              <a:gd name="T49" fmla="*/ 107 h 228"/>
              <a:gd name="T50" fmla="*/ 4 w 238"/>
              <a:gd name="T51" fmla="*/ 113 h 228"/>
              <a:gd name="T52" fmla="*/ 35 w 238"/>
              <a:gd name="T53" fmla="*/ 187 h 228"/>
              <a:gd name="T54" fmla="*/ 38 w 238"/>
              <a:gd name="T55" fmla="*/ 193 h 228"/>
              <a:gd name="T56" fmla="*/ 65 w 238"/>
              <a:gd name="T57" fmla="*/ 155 h 228"/>
              <a:gd name="T58" fmla="*/ 81 w 238"/>
              <a:gd name="T59" fmla="*/ 167 h 228"/>
              <a:gd name="T60" fmla="*/ 61 w 238"/>
              <a:gd name="T61" fmla="*/ 226 h 228"/>
              <a:gd name="T62" fmla="*/ 67 w 238"/>
              <a:gd name="T63" fmla="*/ 224 h 228"/>
              <a:gd name="T64" fmla="*/ 67 w 238"/>
              <a:gd name="T65" fmla="*/ 223 h 228"/>
              <a:gd name="T66" fmla="*/ 133 w 238"/>
              <a:gd name="T67" fmla="*/ 179 h 228"/>
              <a:gd name="T68" fmla="*/ 157 w 238"/>
              <a:gd name="T69" fmla="*/ 228 h 228"/>
              <a:gd name="T70" fmla="*/ 160 w 238"/>
              <a:gd name="T71" fmla="*/ 220 h 228"/>
              <a:gd name="T72" fmla="*/ 142 w 238"/>
              <a:gd name="T73" fmla="*/ 171 h 228"/>
              <a:gd name="T74" fmla="*/ 146 w 238"/>
              <a:gd name="T75" fmla="*/ 155 h 228"/>
              <a:gd name="T76" fmla="*/ 211 w 238"/>
              <a:gd name="T77" fmla="*/ 216 h 228"/>
              <a:gd name="T78" fmla="*/ 217 w 238"/>
              <a:gd name="T79" fmla="*/ 216 h 228"/>
              <a:gd name="T80" fmla="*/ 174 w 238"/>
              <a:gd name="T81" fmla="*/ 163 h 228"/>
              <a:gd name="T82" fmla="*/ 198 w 238"/>
              <a:gd name="T83" fmla="*/ 159 h 228"/>
              <a:gd name="T84" fmla="*/ 142 w 238"/>
              <a:gd name="T85" fmla="*/ 131 h 228"/>
              <a:gd name="T86" fmla="*/ 235 w 238"/>
              <a:gd name="T87" fmla="*/ 96 h 228"/>
              <a:gd name="T88" fmla="*/ 234 w 238"/>
              <a:gd name="T89" fmla="*/ 87 h 228"/>
              <a:gd name="T90" fmla="*/ 109 w 238"/>
              <a:gd name="T91" fmla="*/ 90 h 228"/>
              <a:gd name="T92" fmla="*/ 93 w 238"/>
              <a:gd name="T93" fmla="*/ 74 h 228"/>
              <a:gd name="T94" fmla="*/ 45 w 238"/>
              <a:gd name="T95" fmla="*/ 115 h 228"/>
              <a:gd name="T96" fmla="*/ 69 w 238"/>
              <a:gd name="T97" fmla="*/ 115 h 228"/>
              <a:gd name="T98" fmla="*/ 85 w 238"/>
              <a:gd name="T99" fmla="*/ 187 h 228"/>
              <a:gd name="T100" fmla="*/ 113 w 238"/>
              <a:gd name="T101" fmla="*/ 151 h 228"/>
              <a:gd name="T102" fmla="*/ 85 w 238"/>
              <a:gd name="T103" fmla="*/ 187 h 228"/>
              <a:gd name="T104" fmla="*/ 142 w 238"/>
              <a:gd name="T105" fmla="*/ 147 h 228"/>
              <a:gd name="T106" fmla="*/ 101 w 238"/>
              <a:gd name="T107" fmla="*/ 147 h 228"/>
              <a:gd name="T108" fmla="*/ 85 w 238"/>
              <a:gd name="T109" fmla="*/ 143 h 228"/>
              <a:gd name="T110" fmla="*/ 81 w 238"/>
              <a:gd name="T111" fmla="*/ 127 h 228"/>
              <a:gd name="T112" fmla="*/ 77 w 238"/>
              <a:gd name="T113" fmla="*/ 107 h 228"/>
              <a:gd name="T114" fmla="*/ 105 w 238"/>
              <a:gd name="T115" fmla="*/ 107 h 228"/>
              <a:gd name="T116" fmla="*/ 129 w 238"/>
              <a:gd name="T117" fmla="*/ 111 h 228"/>
              <a:gd name="T118" fmla="*/ 146 w 238"/>
              <a:gd name="T119" fmla="*/ 123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8" h="228">
                <a:moveTo>
                  <a:pt x="234" y="87"/>
                </a:moveTo>
                <a:cubicBezTo>
                  <a:pt x="233" y="87"/>
                  <a:pt x="233" y="87"/>
                  <a:pt x="232" y="87"/>
                </a:cubicBezTo>
                <a:cubicBezTo>
                  <a:pt x="232" y="87"/>
                  <a:pt x="232" y="87"/>
                  <a:pt x="232" y="87"/>
                </a:cubicBezTo>
                <a:cubicBezTo>
                  <a:pt x="194" y="98"/>
                  <a:pt x="194" y="98"/>
                  <a:pt x="194" y="98"/>
                </a:cubicBezTo>
                <a:cubicBezTo>
                  <a:pt x="166" y="86"/>
                  <a:pt x="166" y="86"/>
                  <a:pt x="166" y="86"/>
                </a:cubicBezTo>
                <a:cubicBezTo>
                  <a:pt x="166" y="90"/>
                  <a:pt x="166" y="90"/>
                  <a:pt x="166" y="90"/>
                </a:cubicBezTo>
                <a:cubicBezTo>
                  <a:pt x="182" y="103"/>
                  <a:pt x="182" y="103"/>
                  <a:pt x="182" y="103"/>
                </a:cubicBezTo>
                <a:cubicBezTo>
                  <a:pt x="150" y="111"/>
                  <a:pt x="150" y="111"/>
                  <a:pt x="150" y="111"/>
                </a:cubicBezTo>
                <a:cubicBezTo>
                  <a:pt x="150" y="111"/>
                  <a:pt x="146" y="104"/>
                  <a:pt x="146" y="103"/>
                </a:cubicBezTo>
                <a:cubicBezTo>
                  <a:pt x="204" y="18"/>
                  <a:pt x="204" y="18"/>
                  <a:pt x="204" y="18"/>
                </a:cubicBezTo>
                <a:cubicBezTo>
                  <a:pt x="206" y="17"/>
                  <a:pt x="206" y="14"/>
                  <a:pt x="205" y="13"/>
                </a:cubicBezTo>
                <a:cubicBezTo>
                  <a:pt x="205" y="13"/>
                  <a:pt x="204" y="13"/>
                  <a:pt x="204" y="13"/>
                </a:cubicBezTo>
                <a:cubicBezTo>
                  <a:pt x="204" y="13"/>
                  <a:pt x="204" y="12"/>
                  <a:pt x="204" y="12"/>
                </a:cubicBezTo>
                <a:cubicBezTo>
                  <a:pt x="203" y="11"/>
                  <a:pt x="200" y="10"/>
                  <a:pt x="198" y="12"/>
                </a:cubicBezTo>
                <a:cubicBezTo>
                  <a:pt x="198" y="12"/>
                  <a:pt x="198" y="12"/>
                  <a:pt x="198" y="12"/>
                </a:cubicBezTo>
                <a:cubicBezTo>
                  <a:pt x="197" y="12"/>
                  <a:pt x="197" y="12"/>
                  <a:pt x="197" y="13"/>
                </a:cubicBezTo>
                <a:cubicBezTo>
                  <a:pt x="137" y="86"/>
                  <a:pt x="137" y="86"/>
                  <a:pt x="137" y="86"/>
                </a:cubicBezTo>
                <a:cubicBezTo>
                  <a:pt x="125" y="86"/>
                  <a:pt x="125" y="86"/>
                  <a:pt x="125" y="86"/>
                </a:cubicBezTo>
                <a:cubicBezTo>
                  <a:pt x="125" y="74"/>
                  <a:pt x="125" y="74"/>
                  <a:pt x="125" y="74"/>
                </a:cubicBezTo>
                <a:cubicBezTo>
                  <a:pt x="152" y="8"/>
                  <a:pt x="152" y="8"/>
                  <a:pt x="152" y="8"/>
                </a:cubicBezTo>
                <a:cubicBezTo>
                  <a:pt x="153" y="6"/>
                  <a:pt x="152" y="4"/>
                  <a:pt x="151" y="3"/>
                </a:cubicBezTo>
                <a:cubicBezTo>
                  <a:pt x="150" y="1"/>
                  <a:pt x="147" y="0"/>
                  <a:pt x="145" y="2"/>
                </a:cubicBezTo>
                <a:cubicBezTo>
                  <a:pt x="144" y="2"/>
                  <a:pt x="144" y="3"/>
                  <a:pt x="144" y="4"/>
                </a:cubicBezTo>
                <a:cubicBezTo>
                  <a:pt x="144" y="4"/>
                  <a:pt x="144" y="4"/>
                  <a:pt x="144" y="4"/>
                </a:cubicBezTo>
                <a:cubicBezTo>
                  <a:pt x="144" y="4"/>
                  <a:pt x="144" y="4"/>
                  <a:pt x="144" y="4"/>
                </a:cubicBezTo>
                <a:cubicBezTo>
                  <a:pt x="113" y="66"/>
                  <a:pt x="113" y="66"/>
                  <a:pt x="113" y="66"/>
                </a:cubicBezTo>
                <a:cubicBezTo>
                  <a:pt x="85" y="62"/>
                  <a:pt x="85" y="62"/>
                  <a:pt x="85" y="62"/>
                </a:cubicBezTo>
                <a:cubicBezTo>
                  <a:pt x="40" y="9"/>
                  <a:pt x="40" y="9"/>
                  <a:pt x="40" y="9"/>
                </a:cubicBezTo>
                <a:cubicBezTo>
                  <a:pt x="39" y="8"/>
                  <a:pt x="37" y="7"/>
                  <a:pt x="35" y="8"/>
                </a:cubicBezTo>
                <a:cubicBezTo>
                  <a:pt x="33" y="8"/>
                  <a:pt x="31" y="11"/>
                  <a:pt x="32" y="13"/>
                </a:cubicBezTo>
                <a:cubicBezTo>
                  <a:pt x="32" y="14"/>
                  <a:pt x="33" y="14"/>
                  <a:pt x="33" y="15"/>
                </a:cubicBezTo>
                <a:cubicBezTo>
                  <a:pt x="33" y="15"/>
                  <a:pt x="33" y="15"/>
                  <a:pt x="33" y="15"/>
                </a:cubicBezTo>
                <a:cubicBezTo>
                  <a:pt x="33" y="15"/>
                  <a:pt x="33" y="15"/>
                  <a:pt x="33" y="15"/>
                </a:cubicBezTo>
                <a:cubicBezTo>
                  <a:pt x="81" y="82"/>
                  <a:pt x="81" y="82"/>
                  <a:pt x="81" y="82"/>
                </a:cubicBezTo>
                <a:cubicBezTo>
                  <a:pt x="73" y="94"/>
                  <a:pt x="73" y="94"/>
                  <a:pt x="73" y="94"/>
                </a:cubicBezTo>
                <a:cubicBezTo>
                  <a:pt x="19" y="40"/>
                  <a:pt x="19" y="40"/>
                  <a:pt x="19" y="40"/>
                </a:cubicBezTo>
                <a:cubicBezTo>
                  <a:pt x="19" y="40"/>
                  <a:pt x="19" y="40"/>
                  <a:pt x="19" y="40"/>
                </a:cubicBezTo>
                <a:cubicBezTo>
                  <a:pt x="19" y="40"/>
                  <a:pt x="19" y="40"/>
                  <a:pt x="19" y="40"/>
                </a:cubicBezTo>
                <a:cubicBezTo>
                  <a:pt x="17" y="38"/>
                  <a:pt x="15" y="38"/>
                  <a:pt x="13" y="39"/>
                </a:cubicBezTo>
                <a:cubicBezTo>
                  <a:pt x="13" y="39"/>
                  <a:pt x="12" y="39"/>
                  <a:pt x="12" y="39"/>
                </a:cubicBezTo>
                <a:cubicBezTo>
                  <a:pt x="12" y="39"/>
                  <a:pt x="12" y="39"/>
                  <a:pt x="12" y="39"/>
                </a:cubicBezTo>
                <a:cubicBezTo>
                  <a:pt x="10" y="41"/>
                  <a:pt x="10" y="43"/>
                  <a:pt x="11" y="45"/>
                </a:cubicBezTo>
                <a:cubicBezTo>
                  <a:pt x="11" y="46"/>
                  <a:pt x="12" y="46"/>
                  <a:pt x="12" y="46"/>
                </a:cubicBezTo>
                <a:cubicBezTo>
                  <a:pt x="45" y="82"/>
                  <a:pt x="45" y="82"/>
                  <a:pt x="45" y="82"/>
                </a:cubicBezTo>
                <a:cubicBezTo>
                  <a:pt x="37" y="111"/>
                  <a:pt x="37" y="111"/>
                  <a:pt x="37" y="111"/>
                </a:cubicBezTo>
                <a:cubicBezTo>
                  <a:pt x="6" y="104"/>
                  <a:pt x="6" y="104"/>
                  <a:pt x="6" y="104"/>
                </a:cubicBezTo>
                <a:cubicBezTo>
                  <a:pt x="6" y="104"/>
                  <a:pt x="6" y="104"/>
                  <a:pt x="6" y="104"/>
                </a:cubicBezTo>
                <a:cubicBezTo>
                  <a:pt x="6" y="104"/>
                  <a:pt x="6" y="104"/>
                  <a:pt x="6" y="104"/>
                </a:cubicBezTo>
                <a:cubicBezTo>
                  <a:pt x="3" y="103"/>
                  <a:pt x="1" y="105"/>
                  <a:pt x="1" y="107"/>
                </a:cubicBezTo>
                <a:cubicBezTo>
                  <a:pt x="0" y="107"/>
                  <a:pt x="0" y="107"/>
                  <a:pt x="0" y="107"/>
                </a:cubicBezTo>
                <a:cubicBezTo>
                  <a:pt x="0" y="108"/>
                  <a:pt x="0" y="108"/>
                  <a:pt x="0" y="108"/>
                </a:cubicBezTo>
                <a:cubicBezTo>
                  <a:pt x="0" y="111"/>
                  <a:pt x="2" y="112"/>
                  <a:pt x="4" y="113"/>
                </a:cubicBezTo>
                <a:cubicBezTo>
                  <a:pt x="65" y="131"/>
                  <a:pt x="65" y="131"/>
                  <a:pt x="65" y="131"/>
                </a:cubicBezTo>
                <a:cubicBezTo>
                  <a:pt x="35" y="187"/>
                  <a:pt x="35" y="187"/>
                  <a:pt x="35" y="187"/>
                </a:cubicBezTo>
                <a:cubicBezTo>
                  <a:pt x="34" y="189"/>
                  <a:pt x="35" y="192"/>
                  <a:pt x="37" y="193"/>
                </a:cubicBezTo>
                <a:cubicBezTo>
                  <a:pt x="37" y="193"/>
                  <a:pt x="38" y="193"/>
                  <a:pt x="38" y="193"/>
                </a:cubicBezTo>
                <a:cubicBezTo>
                  <a:pt x="40" y="194"/>
                  <a:pt x="43" y="193"/>
                  <a:pt x="44" y="190"/>
                </a:cubicBezTo>
                <a:cubicBezTo>
                  <a:pt x="65" y="155"/>
                  <a:pt x="65" y="155"/>
                  <a:pt x="65" y="155"/>
                </a:cubicBezTo>
                <a:cubicBezTo>
                  <a:pt x="77" y="155"/>
                  <a:pt x="77" y="155"/>
                  <a:pt x="77" y="155"/>
                </a:cubicBezTo>
                <a:cubicBezTo>
                  <a:pt x="81" y="167"/>
                  <a:pt x="81" y="167"/>
                  <a:pt x="81" y="167"/>
                </a:cubicBezTo>
                <a:cubicBezTo>
                  <a:pt x="59" y="220"/>
                  <a:pt x="59" y="220"/>
                  <a:pt x="59" y="220"/>
                </a:cubicBezTo>
                <a:cubicBezTo>
                  <a:pt x="58" y="222"/>
                  <a:pt x="59" y="224"/>
                  <a:pt x="61" y="226"/>
                </a:cubicBezTo>
                <a:cubicBezTo>
                  <a:pt x="63" y="227"/>
                  <a:pt x="66" y="226"/>
                  <a:pt x="67" y="224"/>
                </a:cubicBezTo>
                <a:cubicBezTo>
                  <a:pt x="67" y="224"/>
                  <a:pt x="67" y="224"/>
                  <a:pt x="67" y="224"/>
                </a:cubicBezTo>
                <a:cubicBezTo>
                  <a:pt x="67" y="224"/>
                  <a:pt x="67" y="223"/>
                  <a:pt x="67" y="223"/>
                </a:cubicBezTo>
                <a:cubicBezTo>
                  <a:pt x="67" y="223"/>
                  <a:pt x="67" y="223"/>
                  <a:pt x="67" y="223"/>
                </a:cubicBezTo>
                <a:cubicBezTo>
                  <a:pt x="71" y="214"/>
                  <a:pt x="79" y="196"/>
                  <a:pt x="81" y="191"/>
                </a:cubicBezTo>
                <a:cubicBezTo>
                  <a:pt x="133" y="179"/>
                  <a:pt x="133" y="179"/>
                  <a:pt x="133" y="179"/>
                </a:cubicBezTo>
                <a:cubicBezTo>
                  <a:pt x="152" y="225"/>
                  <a:pt x="152" y="225"/>
                  <a:pt x="152" y="225"/>
                </a:cubicBezTo>
                <a:cubicBezTo>
                  <a:pt x="153" y="227"/>
                  <a:pt x="155" y="228"/>
                  <a:pt x="157" y="228"/>
                </a:cubicBezTo>
                <a:cubicBezTo>
                  <a:pt x="159" y="228"/>
                  <a:pt x="161" y="226"/>
                  <a:pt x="161" y="223"/>
                </a:cubicBezTo>
                <a:cubicBezTo>
                  <a:pt x="161" y="222"/>
                  <a:pt x="161" y="221"/>
                  <a:pt x="160" y="220"/>
                </a:cubicBezTo>
                <a:cubicBezTo>
                  <a:pt x="160" y="220"/>
                  <a:pt x="160" y="220"/>
                  <a:pt x="160" y="220"/>
                </a:cubicBezTo>
                <a:cubicBezTo>
                  <a:pt x="142" y="171"/>
                  <a:pt x="142" y="171"/>
                  <a:pt x="142" y="171"/>
                </a:cubicBezTo>
                <a:cubicBezTo>
                  <a:pt x="129" y="155"/>
                  <a:pt x="129" y="155"/>
                  <a:pt x="129" y="155"/>
                </a:cubicBezTo>
                <a:cubicBezTo>
                  <a:pt x="129" y="155"/>
                  <a:pt x="145" y="155"/>
                  <a:pt x="146" y="155"/>
                </a:cubicBezTo>
                <a:cubicBezTo>
                  <a:pt x="211" y="216"/>
                  <a:pt x="211" y="216"/>
                  <a:pt x="211" y="216"/>
                </a:cubicBezTo>
                <a:cubicBezTo>
                  <a:pt x="211" y="216"/>
                  <a:pt x="211" y="216"/>
                  <a:pt x="211" y="216"/>
                </a:cubicBezTo>
                <a:cubicBezTo>
                  <a:pt x="211" y="216"/>
                  <a:pt x="211" y="216"/>
                  <a:pt x="211" y="216"/>
                </a:cubicBezTo>
                <a:cubicBezTo>
                  <a:pt x="213" y="217"/>
                  <a:pt x="216" y="217"/>
                  <a:pt x="217" y="216"/>
                </a:cubicBezTo>
                <a:cubicBezTo>
                  <a:pt x="219" y="214"/>
                  <a:pt x="219" y="211"/>
                  <a:pt x="218" y="209"/>
                </a:cubicBezTo>
                <a:cubicBezTo>
                  <a:pt x="174" y="163"/>
                  <a:pt x="174" y="163"/>
                  <a:pt x="174" y="163"/>
                </a:cubicBezTo>
                <a:cubicBezTo>
                  <a:pt x="198" y="163"/>
                  <a:pt x="198" y="163"/>
                  <a:pt x="198" y="163"/>
                </a:cubicBezTo>
                <a:cubicBezTo>
                  <a:pt x="198" y="159"/>
                  <a:pt x="198" y="159"/>
                  <a:pt x="198" y="159"/>
                </a:cubicBezTo>
                <a:cubicBezTo>
                  <a:pt x="166" y="155"/>
                  <a:pt x="166" y="155"/>
                  <a:pt x="166" y="155"/>
                </a:cubicBezTo>
                <a:cubicBezTo>
                  <a:pt x="142" y="131"/>
                  <a:pt x="142" y="131"/>
                  <a:pt x="142" y="131"/>
                </a:cubicBezTo>
                <a:cubicBezTo>
                  <a:pt x="150" y="127"/>
                  <a:pt x="150" y="127"/>
                  <a:pt x="150" y="127"/>
                </a:cubicBezTo>
                <a:cubicBezTo>
                  <a:pt x="235" y="96"/>
                  <a:pt x="235" y="96"/>
                  <a:pt x="235" y="96"/>
                </a:cubicBezTo>
                <a:cubicBezTo>
                  <a:pt x="237" y="95"/>
                  <a:pt x="238" y="93"/>
                  <a:pt x="238" y="91"/>
                </a:cubicBezTo>
                <a:cubicBezTo>
                  <a:pt x="238" y="89"/>
                  <a:pt x="236" y="87"/>
                  <a:pt x="234" y="87"/>
                </a:cubicBezTo>
                <a:close/>
                <a:moveTo>
                  <a:pt x="109" y="74"/>
                </a:moveTo>
                <a:cubicBezTo>
                  <a:pt x="109" y="90"/>
                  <a:pt x="109" y="90"/>
                  <a:pt x="109" y="90"/>
                </a:cubicBezTo>
                <a:cubicBezTo>
                  <a:pt x="97" y="86"/>
                  <a:pt x="97" y="86"/>
                  <a:pt x="97" y="86"/>
                </a:cubicBezTo>
                <a:cubicBezTo>
                  <a:pt x="93" y="74"/>
                  <a:pt x="93" y="74"/>
                  <a:pt x="93" y="74"/>
                </a:cubicBezTo>
                <a:lnTo>
                  <a:pt x="109" y="74"/>
                </a:lnTo>
                <a:close/>
                <a:moveTo>
                  <a:pt x="45" y="115"/>
                </a:moveTo>
                <a:cubicBezTo>
                  <a:pt x="53" y="90"/>
                  <a:pt x="53" y="90"/>
                  <a:pt x="53" y="90"/>
                </a:cubicBezTo>
                <a:cubicBezTo>
                  <a:pt x="69" y="115"/>
                  <a:pt x="69" y="115"/>
                  <a:pt x="69" y="115"/>
                </a:cubicBezTo>
                <a:lnTo>
                  <a:pt x="45" y="115"/>
                </a:lnTo>
                <a:close/>
                <a:moveTo>
                  <a:pt x="85" y="187"/>
                </a:moveTo>
                <a:cubicBezTo>
                  <a:pt x="87" y="184"/>
                  <a:pt x="102" y="161"/>
                  <a:pt x="105" y="155"/>
                </a:cubicBezTo>
                <a:cubicBezTo>
                  <a:pt x="113" y="151"/>
                  <a:pt x="113" y="151"/>
                  <a:pt x="113" y="151"/>
                </a:cubicBezTo>
                <a:cubicBezTo>
                  <a:pt x="129" y="171"/>
                  <a:pt x="129" y="171"/>
                  <a:pt x="129" y="171"/>
                </a:cubicBezTo>
                <a:lnTo>
                  <a:pt x="85" y="187"/>
                </a:lnTo>
                <a:close/>
                <a:moveTo>
                  <a:pt x="129" y="127"/>
                </a:moveTo>
                <a:cubicBezTo>
                  <a:pt x="142" y="147"/>
                  <a:pt x="142" y="147"/>
                  <a:pt x="142" y="147"/>
                </a:cubicBezTo>
                <a:cubicBezTo>
                  <a:pt x="121" y="143"/>
                  <a:pt x="121" y="143"/>
                  <a:pt x="121" y="143"/>
                </a:cubicBezTo>
                <a:cubicBezTo>
                  <a:pt x="101" y="147"/>
                  <a:pt x="101" y="147"/>
                  <a:pt x="101" y="147"/>
                </a:cubicBezTo>
                <a:cubicBezTo>
                  <a:pt x="89" y="159"/>
                  <a:pt x="89" y="159"/>
                  <a:pt x="89" y="159"/>
                </a:cubicBezTo>
                <a:cubicBezTo>
                  <a:pt x="85" y="143"/>
                  <a:pt x="85" y="143"/>
                  <a:pt x="85" y="143"/>
                </a:cubicBezTo>
                <a:cubicBezTo>
                  <a:pt x="69" y="147"/>
                  <a:pt x="69" y="147"/>
                  <a:pt x="69" y="147"/>
                </a:cubicBezTo>
                <a:cubicBezTo>
                  <a:pt x="81" y="127"/>
                  <a:pt x="81" y="127"/>
                  <a:pt x="81" y="127"/>
                </a:cubicBezTo>
                <a:cubicBezTo>
                  <a:pt x="77" y="111"/>
                  <a:pt x="77" y="111"/>
                  <a:pt x="77" y="111"/>
                </a:cubicBezTo>
                <a:cubicBezTo>
                  <a:pt x="77" y="107"/>
                  <a:pt x="77" y="107"/>
                  <a:pt x="77" y="107"/>
                </a:cubicBezTo>
                <a:cubicBezTo>
                  <a:pt x="89" y="90"/>
                  <a:pt x="89" y="90"/>
                  <a:pt x="89" y="90"/>
                </a:cubicBezTo>
                <a:cubicBezTo>
                  <a:pt x="105" y="107"/>
                  <a:pt x="105" y="107"/>
                  <a:pt x="105" y="107"/>
                </a:cubicBezTo>
                <a:cubicBezTo>
                  <a:pt x="117" y="98"/>
                  <a:pt x="117" y="98"/>
                  <a:pt x="117" y="98"/>
                </a:cubicBezTo>
                <a:cubicBezTo>
                  <a:pt x="129" y="111"/>
                  <a:pt x="129" y="111"/>
                  <a:pt x="129" y="111"/>
                </a:cubicBezTo>
                <a:cubicBezTo>
                  <a:pt x="137" y="111"/>
                  <a:pt x="137" y="111"/>
                  <a:pt x="137" y="111"/>
                </a:cubicBezTo>
                <a:cubicBezTo>
                  <a:pt x="146" y="123"/>
                  <a:pt x="146" y="123"/>
                  <a:pt x="146" y="123"/>
                </a:cubicBezTo>
                <a:lnTo>
                  <a:pt x="129" y="127"/>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475" name="Freeform 43"/>
          <p:cNvSpPr>
            <a:spLocks/>
          </p:cNvSpPr>
          <p:nvPr userDrawn="1"/>
        </p:nvSpPr>
        <p:spPr bwMode="auto">
          <a:xfrm>
            <a:off x="6470646" y="3503261"/>
            <a:ext cx="459239" cy="286852"/>
          </a:xfrm>
          <a:custGeom>
            <a:avLst/>
            <a:gdLst>
              <a:gd name="T0" fmla="*/ 231 w 410"/>
              <a:gd name="T1" fmla="*/ 0 h 257"/>
              <a:gd name="T2" fmla="*/ 139 w 410"/>
              <a:gd name="T3" fmla="*/ 57 h 257"/>
              <a:gd name="T4" fmla="*/ 116 w 410"/>
              <a:gd name="T5" fmla="*/ 52 h 257"/>
              <a:gd name="T6" fmla="*/ 64 w 410"/>
              <a:gd name="T7" fmla="*/ 103 h 257"/>
              <a:gd name="T8" fmla="*/ 64 w 410"/>
              <a:gd name="T9" fmla="*/ 104 h 257"/>
              <a:gd name="T10" fmla="*/ 0 w 410"/>
              <a:gd name="T11" fmla="*/ 180 h 257"/>
              <a:gd name="T12" fmla="*/ 77 w 410"/>
              <a:gd name="T13" fmla="*/ 257 h 257"/>
              <a:gd name="T14" fmla="*/ 321 w 410"/>
              <a:gd name="T15" fmla="*/ 257 h 257"/>
              <a:gd name="T16" fmla="*/ 321 w 410"/>
              <a:gd name="T17" fmla="*/ 257 h 257"/>
              <a:gd name="T18" fmla="*/ 410 w 410"/>
              <a:gd name="T19" fmla="*/ 167 h 257"/>
              <a:gd name="T20" fmla="*/ 330 w 410"/>
              <a:gd name="T21" fmla="*/ 78 h 257"/>
              <a:gd name="T22" fmla="*/ 231 w 410"/>
              <a:gd name="T23" fmla="*/ 0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0" h="257">
                <a:moveTo>
                  <a:pt x="231" y="0"/>
                </a:moveTo>
                <a:cubicBezTo>
                  <a:pt x="191" y="0"/>
                  <a:pt x="156" y="24"/>
                  <a:pt x="139" y="57"/>
                </a:cubicBezTo>
                <a:cubicBezTo>
                  <a:pt x="132" y="54"/>
                  <a:pt x="124" y="52"/>
                  <a:pt x="116" y="52"/>
                </a:cubicBezTo>
                <a:cubicBezTo>
                  <a:pt x="87" y="52"/>
                  <a:pt x="64" y="75"/>
                  <a:pt x="64" y="103"/>
                </a:cubicBezTo>
                <a:cubicBezTo>
                  <a:pt x="64" y="103"/>
                  <a:pt x="64" y="104"/>
                  <a:pt x="64" y="104"/>
                </a:cubicBezTo>
                <a:cubicBezTo>
                  <a:pt x="28" y="110"/>
                  <a:pt x="0" y="142"/>
                  <a:pt x="0" y="180"/>
                </a:cubicBezTo>
                <a:cubicBezTo>
                  <a:pt x="0" y="222"/>
                  <a:pt x="35" y="257"/>
                  <a:pt x="77" y="257"/>
                </a:cubicBezTo>
                <a:cubicBezTo>
                  <a:pt x="321" y="257"/>
                  <a:pt x="321" y="257"/>
                  <a:pt x="321" y="257"/>
                </a:cubicBezTo>
                <a:cubicBezTo>
                  <a:pt x="321" y="257"/>
                  <a:pt x="321" y="257"/>
                  <a:pt x="321" y="257"/>
                </a:cubicBezTo>
                <a:cubicBezTo>
                  <a:pt x="370" y="257"/>
                  <a:pt x="410" y="217"/>
                  <a:pt x="410" y="167"/>
                </a:cubicBezTo>
                <a:cubicBezTo>
                  <a:pt x="410" y="121"/>
                  <a:pt x="375" y="83"/>
                  <a:pt x="330" y="78"/>
                </a:cubicBezTo>
                <a:cubicBezTo>
                  <a:pt x="319" y="33"/>
                  <a:pt x="279" y="0"/>
                  <a:pt x="231" y="0"/>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660" name="Group 2059"/>
          <p:cNvGrpSpPr/>
          <p:nvPr userDrawn="1"/>
        </p:nvGrpSpPr>
        <p:grpSpPr>
          <a:xfrm>
            <a:off x="7469549" y="7267287"/>
            <a:ext cx="436685" cy="436074"/>
            <a:chOff x="7118350" y="3086100"/>
            <a:chExt cx="1135063" cy="1133475"/>
          </a:xfrm>
          <a:solidFill>
            <a:schemeClr val="accent3"/>
          </a:solidFill>
        </p:grpSpPr>
        <p:sp>
          <p:nvSpPr>
            <p:cNvPr id="661" name="Freeform 51"/>
            <p:cNvSpPr>
              <a:spLocks noEditPoints="1"/>
            </p:cNvSpPr>
            <p:nvPr/>
          </p:nvSpPr>
          <p:spPr bwMode="auto">
            <a:xfrm>
              <a:off x="7296150" y="3260725"/>
              <a:ext cx="779463" cy="781050"/>
            </a:xfrm>
            <a:custGeom>
              <a:avLst/>
              <a:gdLst>
                <a:gd name="T0" fmla="*/ 152 w 303"/>
                <a:gd name="T1" fmla="*/ 0 h 303"/>
                <a:gd name="T2" fmla="*/ 0 w 303"/>
                <a:gd name="T3" fmla="*/ 152 h 303"/>
                <a:gd name="T4" fmla="*/ 152 w 303"/>
                <a:gd name="T5" fmla="*/ 303 h 303"/>
                <a:gd name="T6" fmla="*/ 303 w 303"/>
                <a:gd name="T7" fmla="*/ 152 h 303"/>
                <a:gd name="T8" fmla="*/ 152 w 303"/>
                <a:gd name="T9" fmla="*/ 0 h 303"/>
                <a:gd name="T10" fmla="*/ 214 w 303"/>
                <a:gd name="T11" fmla="*/ 172 h 303"/>
                <a:gd name="T12" fmla="*/ 152 w 303"/>
                <a:gd name="T13" fmla="*/ 172 h 303"/>
                <a:gd name="T14" fmla="*/ 131 w 303"/>
                <a:gd name="T15" fmla="*/ 152 h 303"/>
                <a:gd name="T16" fmla="*/ 131 w 303"/>
                <a:gd name="T17" fmla="*/ 62 h 303"/>
                <a:gd name="T18" fmla="*/ 152 w 303"/>
                <a:gd name="T19" fmla="*/ 42 h 303"/>
                <a:gd name="T20" fmla="*/ 172 w 303"/>
                <a:gd name="T21" fmla="*/ 62 h 303"/>
                <a:gd name="T22" fmla="*/ 172 w 303"/>
                <a:gd name="T23" fmla="*/ 131 h 303"/>
                <a:gd name="T24" fmla="*/ 214 w 303"/>
                <a:gd name="T25" fmla="*/ 131 h 303"/>
                <a:gd name="T26" fmla="*/ 234 w 303"/>
                <a:gd name="T27" fmla="*/ 152 h 303"/>
                <a:gd name="T28" fmla="*/ 214 w 303"/>
                <a:gd name="T29" fmla="*/ 172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3" h="303">
                  <a:moveTo>
                    <a:pt x="152" y="0"/>
                  </a:moveTo>
                  <a:cubicBezTo>
                    <a:pt x="68" y="0"/>
                    <a:pt x="0" y="68"/>
                    <a:pt x="0" y="152"/>
                  </a:cubicBezTo>
                  <a:cubicBezTo>
                    <a:pt x="0" y="235"/>
                    <a:pt x="68" y="303"/>
                    <a:pt x="152" y="303"/>
                  </a:cubicBezTo>
                  <a:cubicBezTo>
                    <a:pt x="235" y="303"/>
                    <a:pt x="303" y="235"/>
                    <a:pt x="303" y="152"/>
                  </a:cubicBezTo>
                  <a:cubicBezTo>
                    <a:pt x="303" y="68"/>
                    <a:pt x="235" y="0"/>
                    <a:pt x="152" y="0"/>
                  </a:cubicBezTo>
                  <a:close/>
                  <a:moveTo>
                    <a:pt x="214" y="172"/>
                  </a:moveTo>
                  <a:cubicBezTo>
                    <a:pt x="152" y="172"/>
                    <a:pt x="152" y="172"/>
                    <a:pt x="152" y="172"/>
                  </a:cubicBezTo>
                  <a:cubicBezTo>
                    <a:pt x="140" y="172"/>
                    <a:pt x="131" y="163"/>
                    <a:pt x="131" y="152"/>
                  </a:cubicBezTo>
                  <a:cubicBezTo>
                    <a:pt x="131" y="62"/>
                    <a:pt x="131" y="62"/>
                    <a:pt x="131" y="62"/>
                  </a:cubicBezTo>
                  <a:cubicBezTo>
                    <a:pt x="131" y="51"/>
                    <a:pt x="140" y="42"/>
                    <a:pt x="152" y="42"/>
                  </a:cubicBezTo>
                  <a:cubicBezTo>
                    <a:pt x="163" y="42"/>
                    <a:pt x="172" y="51"/>
                    <a:pt x="172" y="62"/>
                  </a:cubicBezTo>
                  <a:cubicBezTo>
                    <a:pt x="172" y="131"/>
                    <a:pt x="172" y="131"/>
                    <a:pt x="172" y="131"/>
                  </a:cubicBezTo>
                  <a:cubicBezTo>
                    <a:pt x="214" y="131"/>
                    <a:pt x="214" y="131"/>
                    <a:pt x="214" y="131"/>
                  </a:cubicBezTo>
                  <a:cubicBezTo>
                    <a:pt x="225" y="131"/>
                    <a:pt x="234" y="140"/>
                    <a:pt x="234" y="152"/>
                  </a:cubicBezTo>
                  <a:cubicBezTo>
                    <a:pt x="234" y="163"/>
                    <a:pt x="225" y="172"/>
                    <a:pt x="214" y="1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2" name="Freeform 52"/>
            <p:cNvSpPr>
              <a:spLocks noEditPoints="1"/>
            </p:cNvSpPr>
            <p:nvPr/>
          </p:nvSpPr>
          <p:spPr bwMode="auto">
            <a:xfrm>
              <a:off x="7118350" y="3086100"/>
              <a:ext cx="1135063" cy="1133475"/>
            </a:xfrm>
            <a:custGeom>
              <a:avLst/>
              <a:gdLst>
                <a:gd name="T0" fmla="*/ 221 w 441"/>
                <a:gd name="T1" fmla="*/ 0 h 440"/>
                <a:gd name="T2" fmla="*/ 0 w 441"/>
                <a:gd name="T3" fmla="*/ 220 h 440"/>
                <a:gd name="T4" fmla="*/ 221 w 441"/>
                <a:gd name="T5" fmla="*/ 440 h 440"/>
                <a:gd name="T6" fmla="*/ 441 w 441"/>
                <a:gd name="T7" fmla="*/ 220 h 440"/>
                <a:gd name="T8" fmla="*/ 221 w 441"/>
                <a:gd name="T9" fmla="*/ 0 h 440"/>
                <a:gd name="T10" fmla="*/ 221 w 441"/>
                <a:gd name="T11" fmla="*/ 399 h 440"/>
                <a:gd name="T12" fmla="*/ 42 w 441"/>
                <a:gd name="T13" fmla="*/ 220 h 440"/>
                <a:gd name="T14" fmla="*/ 221 w 441"/>
                <a:gd name="T15" fmla="*/ 41 h 440"/>
                <a:gd name="T16" fmla="*/ 400 w 441"/>
                <a:gd name="T17" fmla="*/ 220 h 440"/>
                <a:gd name="T18" fmla="*/ 221 w 441"/>
                <a:gd name="T19" fmla="*/ 399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1" h="440">
                  <a:moveTo>
                    <a:pt x="221" y="0"/>
                  </a:moveTo>
                  <a:cubicBezTo>
                    <a:pt x="99" y="0"/>
                    <a:pt x="0" y="98"/>
                    <a:pt x="0" y="220"/>
                  </a:cubicBezTo>
                  <a:cubicBezTo>
                    <a:pt x="0" y="341"/>
                    <a:pt x="99" y="440"/>
                    <a:pt x="221" y="440"/>
                  </a:cubicBezTo>
                  <a:cubicBezTo>
                    <a:pt x="342" y="440"/>
                    <a:pt x="441" y="341"/>
                    <a:pt x="441" y="220"/>
                  </a:cubicBezTo>
                  <a:cubicBezTo>
                    <a:pt x="441" y="98"/>
                    <a:pt x="342" y="0"/>
                    <a:pt x="221" y="0"/>
                  </a:cubicBezTo>
                  <a:close/>
                  <a:moveTo>
                    <a:pt x="221" y="399"/>
                  </a:moveTo>
                  <a:cubicBezTo>
                    <a:pt x="122" y="399"/>
                    <a:pt x="42" y="319"/>
                    <a:pt x="42" y="220"/>
                  </a:cubicBezTo>
                  <a:cubicBezTo>
                    <a:pt x="42" y="121"/>
                    <a:pt x="122" y="41"/>
                    <a:pt x="221" y="41"/>
                  </a:cubicBezTo>
                  <a:cubicBezTo>
                    <a:pt x="319" y="41"/>
                    <a:pt x="400" y="121"/>
                    <a:pt x="400" y="220"/>
                  </a:cubicBezTo>
                  <a:cubicBezTo>
                    <a:pt x="400" y="319"/>
                    <a:pt x="319" y="399"/>
                    <a:pt x="221" y="3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12" name="Freeform 47"/>
          <p:cNvSpPr>
            <a:spLocks noEditPoints="1"/>
          </p:cNvSpPr>
          <p:nvPr userDrawn="1"/>
        </p:nvSpPr>
        <p:spPr bwMode="auto">
          <a:xfrm>
            <a:off x="6583677" y="2167168"/>
            <a:ext cx="279018" cy="444685"/>
          </a:xfrm>
          <a:custGeom>
            <a:avLst/>
            <a:gdLst>
              <a:gd name="T0" fmla="*/ 41 w 276"/>
              <a:gd name="T1" fmla="*/ 0 h 440"/>
              <a:gd name="T2" fmla="*/ 234 w 276"/>
              <a:gd name="T3" fmla="*/ 0 h 440"/>
              <a:gd name="T4" fmla="*/ 276 w 276"/>
              <a:gd name="T5" fmla="*/ 41 h 440"/>
              <a:gd name="T6" fmla="*/ 276 w 276"/>
              <a:gd name="T7" fmla="*/ 399 h 440"/>
              <a:gd name="T8" fmla="*/ 234 w 276"/>
              <a:gd name="T9" fmla="*/ 440 h 440"/>
              <a:gd name="T10" fmla="*/ 193 w 276"/>
              <a:gd name="T11" fmla="*/ 440 h 440"/>
              <a:gd name="T12" fmla="*/ 83 w 276"/>
              <a:gd name="T13" fmla="*/ 440 h 440"/>
              <a:gd name="T14" fmla="*/ 41 w 276"/>
              <a:gd name="T15" fmla="*/ 440 h 440"/>
              <a:gd name="T16" fmla="*/ 0 w 276"/>
              <a:gd name="T17" fmla="*/ 399 h 440"/>
              <a:gd name="T18" fmla="*/ 0 w 276"/>
              <a:gd name="T19" fmla="*/ 41 h 440"/>
              <a:gd name="T20" fmla="*/ 41 w 276"/>
              <a:gd name="T21" fmla="*/ 0 h 440"/>
              <a:gd name="T22" fmla="*/ 55 w 276"/>
              <a:gd name="T23" fmla="*/ 41 h 440"/>
              <a:gd name="T24" fmla="*/ 41 w 276"/>
              <a:gd name="T25" fmla="*/ 55 h 440"/>
              <a:gd name="T26" fmla="*/ 41 w 276"/>
              <a:gd name="T27" fmla="*/ 317 h 440"/>
              <a:gd name="T28" fmla="*/ 55 w 276"/>
              <a:gd name="T29" fmla="*/ 330 h 440"/>
              <a:gd name="T30" fmla="*/ 220 w 276"/>
              <a:gd name="T31" fmla="*/ 330 h 440"/>
              <a:gd name="T32" fmla="*/ 234 w 276"/>
              <a:gd name="T33" fmla="*/ 317 h 440"/>
              <a:gd name="T34" fmla="*/ 234 w 276"/>
              <a:gd name="T35" fmla="*/ 55 h 440"/>
              <a:gd name="T36" fmla="*/ 220 w 276"/>
              <a:gd name="T37" fmla="*/ 41 h 440"/>
              <a:gd name="T38" fmla="*/ 55 w 276"/>
              <a:gd name="T39" fmla="*/ 41 h 440"/>
              <a:gd name="T40" fmla="*/ 138 w 276"/>
              <a:gd name="T41" fmla="*/ 365 h 440"/>
              <a:gd name="T42" fmla="*/ 117 w 276"/>
              <a:gd name="T43" fmla="*/ 385 h 440"/>
              <a:gd name="T44" fmla="*/ 138 w 276"/>
              <a:gd name="T45" fmla="*/ 406 h 440"/>
              <a:gd name="T46" fmla="*/ 159 w 276"/>
              <a:gd name="T47" fmla="*/ 385 h 440"/>
              <a:gd name="T48" fmla="*/ 138 w 276"/>
              <a:gd name="T49" fmla="*/ 365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76" h="440">
                <a:moveTo>
                  <a:pt x="41" y="0"/>
                </a:moveTo>
                <a:cubicBezTo>
                  <a:pt x="234" y="0"/>
                  <a:pt x="234" y="0"/>
                  <a:pt x="234" y="0"/>
                </a:cubicBezTo>
                <a:cubicBezTo>
                  <a:pt x="257" y="0"/>
                  <a:pt x="276" y="18"/>
                  <a:pt x="276" y="41"/>
                </a:cubicBezTo>
                <a:cubicBezTo>
                  <a:pt x="276" y="399"/>
                  <a:pt x="276" y="399"/>
                  <a:pt x="276" y="399"/>
                </a:cubicBezTo>
                <a:cubicBezTo>
                  <a:pt x="276" y="422"/>
                  <a:pt x="257" y="440"/>
                  <a:pt x="234" y="440"/>
                </a:cubicBezTo>
                <a:cubicBezTo>
                  <a:pt x="193" y="440"/>
                  <a:pt x="193" y="440"/>
                  <a:pt x="193" y="440"/>
                </a:cubicBezTo>
                <a:cubicBezTo>
                  <a:pt x="83" y="440"/>
                  <a:pt x="83" y="440"/>
                  <a:pt x="83" y="440"/>
                </a:cubicBezTo>
                <a:cubicBezTo>
                  <a:pt x="41" y="440"/>
                  <a:pt x="41" y="440"/>
                  <a:pt x="41" y="440"/>
                </a:cubicBezTo>
                <a:cubicBezTo>
                  <a:pt x="19" y="440"/>
                  <a:pt x="0" y="422"/>
                  <a:pt x="0" y="399"/>
                </a:cubicBezTo>
                <a:cubicBezTo>
                  <a:pt x="0" y="41"/>
                  <a:pt x="0" y="41"/>
                  <a:pt x="0" y="41"/>
                </a:cubicBezTo>
                <a:cubicBezTo>
                  <a:pt x="0" y="18"/>
                  <a:pt x="19" y="0"/>
                  <a:pt x="41" y="0"/>
                </a:cubicBezTo>
                <a:close/>
                <a:moveTo>
                  <a:pt x="55" y="41"/>
                </a:moveTo>
                <a:cubicBezTo>
                  <a:pt x="48" y="41"/>
                  <a:pt x="41" y="47"/>
                  <a:pt x="41" y="55"/>
                </a:cubicBezTo>
                <a:cubicBezTo>
                  <a:pt x="41" y="317"/>
                  <a:pt x="41" y="317"/>
                  <a:pt x="41" y="317"/>
                </a:cubicBezTo>
                <a:cubicBezTo>
                  <a:pt x="41" y="324"/>
                  <a:pt x="48" y="330"/>
                  <a:pt x="55" y="330"/>
                </a:cubicBezTo>
                <a:cubicBezTo>
                  <a:pt x="220" y="330"/>
                  <a:pt x="220" y="330"/>
                  <a:pt x="220" y="330"/>
                </a:cubicBezTo>
                <a:cubicBezTo>
                  <a:pt x="228" y="330"/>
                  <a:pt x="234" y="324"/>
                  <a:pt x="234" y="317"/>
                </a:cubicBezTo>
                <a:cubicBezTo>
                  <a:pt x="234" y="55"/>
                  <a:pt x="234" y="55"/>
                  <a:pt x="234" y="55"/>
                </a:cubicBezTo>
                <a:cubicBezTo>
                  <a:pt x="234" y="47"/>
                  <a:pt x="228" y="41"/>
                  <a:pt x="220" y="41"/>
                </a:cubicBezTo>
                <a:cubicBezTo>
                  <a:pt x="55" y="41"/>
                  <a:pt x="55" y="41"/>
                  <a:pt x="55" y="41"/>
                </a:cubicBezTo>
                <a:close/>
                <a:moveTo>
                  <a:pt x="138" y="365"/>
                </a:moveTo>
                <a:cubicBezTo>
                  <a:pt x="126" y="365"/>
                  <a:pt x="117" y="374"/>
                  <a:pt x="117" y="385"/>
                </a:cubicBezTo>
                <a:cubicBezTo>
                  <a:pt x="117" y="397"/>
                  <a:pt x="126" y="406"/>
                  <a:pt x="138" y="406"/>
                </a:cubicBezTo>
                <a:cubicBezTo>
                  <a:pt x="149" y="406"/>
                  <a:pt x="159" y="397"/>
                  <a:pt x="159" y="385"/>
                </a:cubicBezTo>
                <a:cubicBezTo>
                  <a:pt x="159" y="374"/>
                  <a:pt x="149" y="365"/>
                  <a:pt x="138" y="365"/>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18" name="Freeform 47"/>
          <p:cNvSpPr>
            <a:spLocks noEditPoints="1"/>
          </p:cNvSpPr>
          <p:nvPr userDrawn="1"/>
        </p:nvSpPr>
        <p:spPr bwMode="auto">
          <a:xfrm>
            <a:off x="6484354" y="2789684"/>
            <a:ext cx="477665" cy="479102"/>
          </a:xfrm>
          <a:custGeom>
            <a:avLst/>
            <a:gdLst>
              <a:gd name="T0" fmla="*/ 149 w 406"/>
              <a:gd name="T1" fmla="*/ 339 h 407"/>
              <a:gd name="T2" fmla="*/ 85 w 406"/>
              <a:gd name="T3" fmla="*/ 403 h 407"/>
              <a:gd name="T4" fmla="*/ 76 w 406"/>
              <a:gd name="T5" fmla="*/ 407 h 407"/>
              <a:gd name="T6" fmla="*/ 67 w 406"/>
              <a:gd name="T7" fmla="*/ 403 h 407"/>
              <a:gd name="T8" fmla="*/ 4 w 406"/>
              <a:gd name="T9" fmla="*/ 339 h 407"/>
              <a:gd name="T10" fmla="*/ 0 w 406"/>
              <a:gd name="T11" fmla="*/ 330 h 407"/>
              <a:gd name="T12" fmla="*/ 4 w 406"/>
              <a:gd name="T13" fmla="*/ 321 h 407"/>
              <a:gd name="T14" fmla="*/ 67 w 406"/>
              <a:gd name="T15" fmla="*/ 258 h 407"/>
              <a:gd name="T16" fmla="*/ 76 w 406"/>
              <a:gd name="T17" fmla="*/ 254 h 407"/>
              <a:gd name="T18" fmla="*/ 85 w 406"/>
              <a:gd name="T19" fmla="*/ 258 h 407"/>
              <a:gd name="T20" fmla="*/ 149 w 406"/>
              <a:gd name="T21" fmla="*/ 321 h 407"/>
              <a:gd name="T22" fmla="*/ 152 w 406"/>
              <a:gd name="T23" fmla="*/ 330 h 407"/>
              <a:gd name="T24" fmla="*/ 149 w 406"/>
              <a:gd name="T25" fmla="*/ 339 h 407"/>
              <a:gd name="T26" fmla="*/ 274 w 406"/>
              <a:gd name="T27" fmla="*/ 7 h 407"/>
              <a:gd name="T28" fmla="*/ 243 w 406"/>
              <a:gd name="T29" fmla="*/ 28 h 407"/>
              <a:gd name="T30" fmla="*/ 243 w 406"/>
              <a:gd name="T31" fmla="*/ 28 h 407"/>
              <a:gd name="T32" fmla="*/ 72 w 406"/>
              <a:gd name="T33" fmla="*/ 199 h 407"/>
              <a:gd name="T34" fmla="*/ 68 w 406"/>
              <a:gd name="T35" fmla="*/ 209 h 407"/>
              <a:gd name="T36" fmla="*/ 72 w 406"/>
              <a:gd name="T37" fmla="*/ 218 h 407"/>
              <a:gd name="T38" fmla="*/ 189 w 406"/>
              <a:gd name="T39" fmla="*/ 334 h 407"/>
              <a:gd name="T40" fmla="*/ 198 w 406"/>
              <a:gd name="T41" fmla="*/ 338 h 407"/>
              <a:gd name="T42" fmla="*/ 207 w 406"/>
              <a:gd name="T43" fmla="*/ 334 h 407"/>
              <a:gd name="T44" fmla="*/ 378 w 406"/>
              <a:gd name="T45" fmla="*/ 163 h 407"/>
              <a:gd name="T46" fmla="*/ 378 w 406"/>
              <a:gd name="T47" fmla="*/ 163 h 407"/>
              <a:gd name="T48" fmla="*/ 399 w 406"/>
              <a:gd name="T49" fmla="*/ 132 h 407"/>
              <a:gd name="T50" fmla="*/ 406 w 406"/>
              <a:gd name="T51" fmla="*/ 95 h 407"/>
              <a:gd name="T52" fmla="*/ 378 w 406"/>
              <a:gd name="T53" fmla="*/ 28 h 407"/>
              <a:gd name="T54" fmla="*/ 311 w 406"/>
              <a:gd name="T55" fmla="*/ 0 h 407"/>
              <a:gd name="T56" fmla="*/ 274 w 406"/>
              <a:gd name="T57" fmla="*/ 7 h 407"/>
              <a:gd name="T58" fmla="*/ 41 w 406"/>
              <a:gd name="T59" fmla="*/ 313 h 407"/>
              <a:gd name="T60" fmla="*/ 59 w 406"/>
              <a:gd name="T61" fmla="*/ 331 h 407"/>
              <a:gd name="T62" fmla="*/ 77 w 406"/>
              <a:gd name="T63" fmla="*/ 313 h 407"/>
              <a:gd name="T64" fmla="*/ 59 w 406"/>
              <a:gd name="T65" fmla="*/ 295 h 407"/>
              <a:gd name="T66" fmla="*/ 41 w 406"/>
              <a:gd name="T67" fmla="*/ 313 h 407"/>
              <a:gd name="T68" fmla="*/ 75 w 406"/>
              <a:gd name="T69" fmla="*/ 348 h 407"/>
              <a:gd name="T70" fmla="*/ 93 w 406"/>
              <a:gd name="T71" fmla="*/ 366 h 407"/>
              <a:gd name="T72" fmla="*/ 111 w 406"/>
              <a:gd name="T73" fmla="*/ 348 h 407"/>
              <a:gd name="T74" fmla="*/ 93 w 406"/>
              <a:gd name="T75" fmla="*/ 330 h 407"/>
              <a:gd name="T76" fmla="*/ 75 w 406"/>
              <a:gd name="T77" fmla="*/ 348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06" h="407">
                <a:moveTo>
                  <a:pt x="149" y="339"/>
                </a:moveTo>
                <a:cubicBezTo>
                  <a:pt x="85" y="403"/>
                  <a:pt x="85" y="403"/>
                  <a:pt x="85" y="403"/>
                </a:cubicBezTo>
                <a:cubicBezTo>
                  <a:pt x="83" y="405"/>
                  <a:pt x="80" y="407"/>
                  <a:pt x="76" y="407"/>
                </a:cubicBezTo>
                <a:cubicBezTo>
                  <a:pt x="72" y="407"/>
                  <a:pt x="69" y="405"/>
                  <a:pt x="67" y="403"/>
                </a:cubicBezTo>
                <a:cubicBezTo>
                  <a:pt x="4" y="339"/>
                  <a:pt x="4" y="339"/>
                  <a:pt x="4" y="339"/>
                </a:cubicBezTo>
                <a:cubicBezTo>
                  <a:pt x="1" y="337"/>
                  <a:pt x="0" y="334"/>
                  <a:pt x="0" y="330"/>
                </a:cubicBezTo>
                <a:cubicBezTo>
                  <a:pt x="0" y="327"/>
                  <a:pt x="1" y="324"/>
                  <a:pt x="4" y="321"/>
                </a:cubicBezTo>
                <a:cubicBezTo>
                  <a:pt x="67" y="258"/>
                  <a:pt x="67" y="258"/>
                  <a:pt x="67" y="258"/>
                </a:cubicBezTo>
                <a:cubicBezTo>
                  <a:pt x="69" y="256"/>
                  <a:pt x="73" y="254"/>
                  <a:pt x="76" y="254"/>
                </a:cubicBezTo>
                <a:cubicBezTo>
                  <a:pt x="80" y="254"/>
                  <a:pt x="83" y="256"/>
                  <a:pt x="85" y="258"/>
                </a:cubicBezTo>
                <a:cubicBezTo>
                  <a:pt x="149" y="321"/>
                  <a:pt x="149" y="321"/>
                  <a:pt x="149" y="321"/>
                </a:cubicBezTo>
                <a:cubicBezTo>
                  <a:pt x="151" y="324"/>
                  <a:pt x="152" y="327"/>
                  <a:pt x="152" y="330"/>
                </a:cubicBezTo>
                <a:cubicBezTo>
                  <a:pt x="152" y="334"/>
                  <a:pt x="151" y="337"/>
                  <a:pt x="149" y="339"/>
                </a:cubicBezTo>
                <a:close/>
                <a:moveTo>
                  <a:pt x="274" y="7"/>
                </a:moveTo>
                <a:cubicBezTo>
                  <a:pt x="263" y="12"/>
                  <a:pt x="252" y="19"/>
                  <a:pt x="243" y="28"/>
                </a:cubicBezTo>
                <a:cubicBezTo>
                  <a:pt x="243" y="28"/>
                  <a:pt x="243" y="28"/>
                  <a:pt x="243" y="28"/>
                </a:cubicBezTo>
                <a:cubicBezTo>
                  <a:pt x="72" y="199"/>
                  <a:pt x="72" y="199"/>
                  <a:pt x="72" y="199"/>
                </a:cubicBezTo>
                <a:cubicBezTo>
                  <a:pt x="70" y="202"/>
                  <a:pt x="68" y="205"/>
                  <a:pt x="68" y="209"/>
                </a:cubicBezTo>
                <a:cubicBezTo>
                  <a:pt x="68" y="212"/>
                  <a:pt x="70" y="215"/>
                  <a:pt x="72" y="218"/>
                </a:cubicBezTo>
                <a:cubicBezTo>
                  <a:pt x="189" y="334"/>
                  <a:pt x="189" y="334"/>
                  <a:pt x="189" y="334"/>
                </a:cubicBezTo>
                <a:cubicBezTo>
                  <a:pt x="191" y="337"/>
                  <a:pt x="194" y="338"/>
                  <a:pt x="198" y="338"/>
                </a:cubicBezTo>
                <a:cubicBezTo>
                  <a:pt x="201" y="338"/>
                  <a:pt x="205" y="337"/>
                  <a:pt x="207" y="334"/>
                </a:cubicBezTo>
                <a:cubicBezTo>
                  <a:pt x="378" y="163"/>
                  <a:pt x="378" y="163"/>
                  <a:pt x="378" y="163"/>
                </a:cubicBezTo>
                <a:cubicBezTo>
                  <a:pt x="378" y="163"/>
                  <a:pt x="378" y="163"/>
                  <a:pt x="378" y="163"/>
                </a:cubicBezTo>
                <a:cubicBezTo>
                  <a:pt x="387" y="154"/>
                  <a:pt x="394" y="144"/>
                  <a:pt x="399" y="132"/>
                </a:cubicBezTo>
                <a:cubicBezTo>
                  <a:pt x="404" y="121"/>
                  <a:pt x="406" y="108"/>
                  <a:pt x="406" y="95"/>
                </a:cubicBezTo>
                <a:cubicBezTo>
                  <a:pt x="406" y="69"/>
                  <a:pt x="396" y="45"/>
                  <a:pt x="378" y="28"/>
                </a:cubicBezTo>
                <a:cubicBezTo>
                  <a:pt x="361" y="11"/>
                  <a:pt x="337" y="0"/>
                  <a:pt x="311" y="0"/>
                </a:cubicBezTo>
                <a:cubicBezTo>
                  <a:pt x="298" y="0"/>
                  <a:pt x="286" y="3"/>
                  <a:pt x="274" y="7"/>
                </a:cubicBezTo>
                <a:close/>
                <a:moveTo>
                  <a:pt x="41" y="313"/>
                </a:moveTo>
                <a:cubicBezTo>
                  <a:pt x="59" y="331"/>
                  <a:pt x="59" y="331"/>
                  <a:pt x="59" y="331"/>
                </a:cubicBezTo>
                <a:cubicBezTo>
                  <a:pt x="77" y="313"/>
                  <a:pt x="77" y="313"/>
                  <a:pt x="77" y="313"/>
                </a:cubicBezTo>
                <a:cubicBezTo>
                  <a:pt x="59" y="295"/>
                  <a:pt x="59" y="295"/>
                  <a:pt x="59" y="295"/>
                </a:cubicBezTo>
                <a:cubicBezTo>
                  <a:pt x="41" y="313"/>
                  <a:pt x="41" y="313"/>
                  <a:pt x="41" y="313"/>
                </a:cubicBezTo>
                <a:close/>
                <a:moveTo>
                  <a:pt x="75" y="348"/>
                </a:moveTo>
                <a:cubicBezTo>
                  <a:pt x="93" y="366"/>
                  <a:pt x="93" y="366"/>
                  <a:pt x="93" y="366"/>
                </a:cubicBezTo>
                <a:cubicBezTo>
                  <a:pt x="111" y="348"/>
                  <a:pt x="111" y="348"/>
                  <a:pt x="111" y="348"/>
                </a:cubicBezTo>
                <a:cubicBezTo>
                  <a:pt x="93" y="330"/>
                  <a:pt x="93" y="330"/>
                  <a:pt x="93" y="330"/>
                </a:cubicBezTo>
                <a:lnTo>
                  <a:pt x="75" y="34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21" name="Freeform 51"/>
          <p:cNvSpPr>
            <a:spLocks noEditPoints="1"/>
          </p:cNvSpPr>
          <p:nvPr userDrawn="1"/>
        </p:nvSpPr>
        <p:spPr bwMode="auto">
          <a:xfrm>
            <a:off x="6512770" y="4079070"/>
            <a:ext cx="420833" cy="464714"/>
          </a:xfrm>
          <a:custGeom>
            <a:avLst/>
            <a:gdLst>
              <a:gd name="T0" fmla="*/ 102 w 411"/>
              <a:gd name="T1" fmla="*/ 70 h 453"/>
              <a:gd name="T2" fmla="*/ 141 w 411"/>
              <a:gd name="T3" fmla="*/ 80 h 453"/>
              <a:gd name="T4" fmla="*/ 131 w 411"/>
              <a:gd name="T5" fmla="*/ 119 h 453"/>
              <a:gd name="T6" fmla="*/ 77 w 411"/>
              <a:gd name="T7" fmla="*/ 173 h 453"/>
              <a:gd name="T8" fmla="*/ 57 w 411"/>
              <a:gd name="T9" fmla="*/ 247 h 453"/>
              <a:gd name="T10" fmla="*/ 101 w 411"/>
              <a:gd name="T11" fmla="*/ 352 h 453"/>
              <a:gd name="T12" fmla="*/ 206 w 411"/>
              <a:gd name="T13" fmla="*/ 396 h 453"/>
              <a:gd name="T14" fmla="*/ 311 w 411"/>
              <a:gd name="T15" fmla="*/ 352 h 453"/>
              <a:gd name="T16" fmla="*/ 354 w 411"/>
              <a:gd name="T17" fmla="*/ 247 h 453"/>
              <a:gd name="T18" fmla="*/ 335 w 411"/>
              <a:gd name="T19" fmla="*/ 173 h 453"/>
              <a:gd name="T20" fmla="*/ 281 w 411"/>
              <a:gd name="T21" fmla="*/ 119 h 453"/>
              <a:gd name="T22" fmla="*/ 270 w 411"/>
              <a:gd name="T23" fmla="*/ 80 h 453"/>
              <a:gd name="T24" fmla="*/ 309 w 411"/>
              <a:gd name="T25" fmla="*/ 70 h 453"/>
              <a:gd name="T26" fmla="*/ 384 w 411"/>
              <a:gd name="T27" fmla="*/ 145 h 453"/>
              <a:gd name="T28" fmla="*/ 411 w 411"/>
              <a:gd name="T29" fmla="*/ 247 h 453"/>
              <a:gd name="T30" fmla="*/ 351 w 411"/>
              <a:gd name="T31" fmla="*/ 392 h 453"/>
              <a:gd name="T32" fmla="*/ 206 w 411"/>
              <a:gd name="T33" fmla="*/ 453 h 453"/>
              <a:gd name="T34" fmla="*/ 61 w 411"/>
              <a:gd name="T35" fmla="*/ 392 h 453"/>
              <a:gd name="T36" fmla="*/ 0 w 411"/>
              <a:gd name="T37" fmla="*/ 247 h 453"/>
              <a:gd name="T38" fmla="*/ 28 w 411"/>
              <a:gd name="T39" fmla="*/ 145 h 453"/>
              <a:gd name="T40" fmla="*/ 102 w 411"/>
              <a:gd name="T41" fmla="*/ 70 h 453"/>
              <a:gd name="T42" fmla="*/ 206 w 411"/>
              <a:gd name="T43" fmla="*/ 254 h 453"/>
              <a:gd name="T44" fmla="*/ 234 w 411"/>
              <a:gd name="T45" fmla="*/ 226 h 453"/>
              <a:gd name="T46" fmla="*/ 234 w 411"/>
              <a:gd name="T47" fmla="*/ 28 h 453"/>
              <a:gd name="T48" fmla="*/ 206 w 411"/>
              <a:gd name="T49" fmla="*/ 0 h 453"/>
              <a:gd name="T50" fmla="*/ 177 w 411"/>
              <a:gd name="T51" fmla="*/ 28 h 453"/>
              <a:gd name="T52" fmla="*/ 177 w 411"/>
              <a:gd name="T53" fmla="*/ 226 h 453"/>
              <a:gd name="T54" fmla="*/ 206 w 411"/>
              <a:gd name="T55" fmla="*/ 254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11" h="453">
                <a:moveTo>
                  <a:pt x="102" y="70"/>
                </a:moveTo>
                <a:cubicBezTo>
                  <a:pt x="116" y="62"/>
                  <a:pt x="133" y="67"/>
                  <a:pt x="141" y="80"/>
                </a:cubicBezTo>
                <a:cubicBezTo>
                  <a:pt x="149" y="94"/>
                  <a:pt x="144" y="111"/>
                  <a:pt x="131" y="119"/>
                </a:cubicBezTo>
                <a:cubicBezTo>
                  <a:pt x="108" y="132"/>
                  <a:pt x="90" y="151"/>
                  <a:pt x="77" y="173"/>
                </a:cubicBezTo>
                <a:cubicBezTo>
                  <a:pt x="64" y="195"/>
                  <a:pt x="57" y="220"/>
                  <a:pt x="57" y="247"/>
                </a:cubicBezTo>
                <a:cubicBezTo>
                  <a:pt x="57" y="288"/>
                  <a:pt x="74" y="326"/>
                  <a:pt x="101" y="352"/>
                </a:cubicBezTo>
                <a:cubicBezTo>
                  <a:pt x="128" y="379"/>
                  <a:pt x="165" y="396"/>
                  <a:pt x="206" y="396"/>
                </a:cubicBezTo>
                <a:cubicBezTo>
                  <a:pt x="247" y="396"/>
                  <a:pt x="284" y="379"/>
                  <a:pt x="311" y="352"/>
                </a:cubicBezTo>
                <a:cubicBezTo>
                  <a:pt x="338" y="326"/>
                  <a:pt x="354" y="288"/>
                  <a:pt x="354" y="247"/>
                </a:cubicBezTo>
                <a:cubicBezTo>
                  <a:pt x="354" y="220"/>
                  <a:pt x="347" y="195"/>
                  <a:pt x="335" y="173"/>
                </a:cubicBezTo>
                <a:cubicBezTo>
                  <a:pt x="322" y="151"/>
                  <a:pt x="303" y="132"/>
                  <a:pt x="281" y="119"/>
                </a:cubicBezTo>
                <a:cubicBezTo>
                  <a:pt x="267" y="111"/>
                  <a:pt x="263" y="94"/>
                  <a:pt x="270" y="80"/>
                </a:cubicBezTo>
                <a:cubicBezTo>
                  <a:pt x="278" y="67"/>
                  <a:pt x="296" y="62"/>
                  <a:pt x="309" y="70"/>
                </a:cubicBezTo>
                <a:cubicBezTo>
                  <a:pt x="340" y="88"/>
                  <a:pt x="366" y="114"/>
                  <a:pt x="384" y="145"/>
                </a:cubicBezTo>
                <a:cubicBezTo>
                  <a:pt x="401" y="176"/>
                  <a:pt x="411" y="210"/>
                  <a:pt x="411" y="247"/>
                </a:cubicBezTo>
                <a:cubicBezTo>
                  <a:pt x="411" y="304"/>
                  <a:pt x="388" y="355"/>
                  <a:pt x="351" y="392"/>
                </a:cubicBezTo>
                <a:cubicBezTo>
                  <a:pt x="314" y="430"/>
                  <a:pt x="262" y="453"/>
                  <a:pt x="206" y="453"/>
                </a:cubicBezTo>
                <a:cubicBezTo>
                  <a:pt x="149" y="453"/>
                  <a:pt x="98" y="430"/>
                  <a:pt x="61" y="392"/>
                </a:cubicBezTo>
                <a:cubicBezTo>
                  <a:pt x="23" y="355"/>
                  <a:pt x="0" y="304"/>
                  <a:pt x="0" y="247"/>
                </a:cubicBezTo>
                <a:cubicBezTo>
                  <a:pt x="0" y="210"/>
                  <a:pt x="10" y="176"/>
                  <a:pt x="28" y="145"/>
                </a:cubicBezTo>
                <a:cubicBezTo>
                  <a:pt x="46" y="114"/>
                  <a:pt x="71" y="88"/>
                  <a:pt x="102" y="70"/>
                </a:cubicBezTo>
                <a:close/>
                <a:moveTo>
                  <a:pt x="206" y="254"/>
                </a:moveTo>
                <a:cubicBezTo>
                  <a:pt x="221" y="254"/>
                  <a:pt x="234" y="242"/>
                  <a:pt x="234" y="226"/>
                </a:cubicBezTo>
                <a:cubicBezTo>
                  <a:pt x="234" y="28"/>
                  <a:pt x="234" y="28"/>
                  <a:pt x="234" y="28"/>
                </a:cubicBezTo>
                <a:cubicBezTo>
                  <a:pt x="234" y="12"/>
                  <a:pt x="221" y="0"/>
                  <a:pt x="206" y="0"/>
                </a:cubicBezTo>
                <a:cubicBezTo>
                  <a:pt x="190" y="0"/>
                  <a:pt x="177" y="13"/>
                  <a:pt x="177" y="28"/>
                </a:cubicBezTo>
                <a:cubicBezTo>
                  <a:pt x="177" y="226"/>
                  <a:pt x="177" y="226"/>
                  <a:pt x="177" y="226"/>
                </a:cubicBezTo>
                <a:cubicBezTo>
                  <a:pt x="177" y="242"/>
                  <a:pt x="190" y="254"/>
                  <a:pt x="206" y="254"/>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24" name="Group 123"/>
          <p:cNvGrpSpPr/>
          <p:nvPr userDrawn="1"/>
        </p:nvGrpSpPr>
        <p:grpSpPr>
          <a:xfrm>
            <a:off x="7473256" y="4099948"/>
            <a:ext cx="396945" cy="388675"/>
            <a:chOff x="3654425" y="1606550"/>
            <a:chExt cx="457201" cy="447676"/>
          </a:xfrm>
          <a:solidFill>
            <a:schemeClr val="tx2"/>
          </a:solidFill>
        </p:grpSpPr>
        <p:sp>
          <p:nvSpPr>
            <p:cNvPr id="125" name="Freeform 69"/>
            <p:cNvSpPr>
              <a:spLocks noEditPoints="1"/>
            </p:cNvSpPr>
            <p:nvPr/>
          </p:nvSpPr>
          <p:spPr bwMode="auto">
            <a:xfrm>
              <a:off x="3897313" y="1833563"/>
              <a:ext cx="214313" cy="220663"/>
            </a:xfrm>
            <a:custGeom>
              <a:avLst/>
              <a:gdLst>
                <a:gd name="T0" fmla="*/ 48 w 95"/>
                <a:gd name="T1" fmla="*/ 5 h 97"/>
                <a:gd name="T2" fmla="*/ 27 w 95"/>
                <a:gd name="T3" fmla="*/ 10 h 97"/>
                <a:gd name="T4" fmla="*/ 19 w 95"/>
                <a:gd name="T5" fmla="*/ 0 h 97"/>
                <a:gd name="T6" fmla="*/ 0 w 95"/>
                <a:gd name="T7" fmla="*/ 32 h 97"/>
                <a:gd name="T8" fmla="*/ 4 w 95"/>
                <a:gd name="T9" fmla="*/ 39 h 97"/>
                <a:gd name="T10" fmla="*/ 2 w 95"/>
                <a:gd name="T11" fmla="*/ 51 h 97"/>
                <a:gd name="T12" fmla="*/ 48 w 95"/>
                <a:gd name="T13" fmla="*/ 97 h 97"/>
                <a:gd name="T14" fmla="*/ 95 w 95"/>
                <a:gd name="T15" fmla="*/ 51 h 97"/>
                <a:gd name="T16" fmla="*/ 48 w 95"/>
                <a:gd name="T17" fmla="*/ 5 h 97"/>
                <a:gd name="T18" fmla="*/ 48 w 95"/>
                <a:gd name="T19" fmla="*/ 78 h 97"/>
                <a:gd name="T20" fmla="*/ 22 w 95"/>
                <a:gd name="T21" fmla="*/ 51 h 97"/>
                <a:gd name="T22" fmla="*/ 48 w 95"/>
                <a:gd name="T23" fmla="*/ 24 h 97"/>
                <a:gd name="T24" fmla="*/ 75 w 95"/>
                <a:gd name="T25" fmla="*/ 51 h 97"/>
                <a:gd name="T26" fmla="*/ 48 w 95"/>
                <a:gd name="T27" fmla="*/ 78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5" h="97">
                  <a:moveTo>
                    <a:pt x="48" y="5"/>
                  </a:moveTo>
                  <a:cubicBezTo>
                    <a:pt x="41" y="5"/>
                    <a:pt x="33" y="7"/>
                    <a:pt x="27" y="10"/>
                  </a:cubicBezTo>
                  <a:cubicBezTo>
                    <a:pt x="19" y="0"/>
                    <a:pt x="19" y="0"/>
                    <a:pt x="19" y="0"/>
                  </a:cubicBezTo>
                  <a:cubicBezTo>
                    <a:pt x="0" y="32"/>
                    <a:pt x="0" y="32"/>
                    <a:pt x="0" y="32"/>
                  </a:cubicBezTo>
                  <a:cubicBezTo>
                    <a:pt x="4" y="39"/>
                    <a:pt x="4" y="39"/>
                    <a:pt x="4" y="39"/>
                  </a:cubicBezTo>
                  <a:cubicBezTo>
                    <a:pt x="3" y="43"/>
                    <a:pt x="2" y="47"/>
                    <a:pt x="2" y="51"/>
                  </a:cubicBezTo>
                  <a:cubicBezTo>
                    <a:pt x="2" y="76"/>
                    <a:pt x="23" y="97"/>
                    <a:pt x="48" y="97"/>
                  </a:cubicBezTo>
                  <a:cubicBezTo>
                    <a:pt x="74" y="97"/>
                    <a:pt x="95" y="76"/>
                    <a:pt x="95" y="51"/>
                  </a:cubicBezTo>
                  <a:cubicBezTo>
                    <a:pt x="95" y="26"/>
                    <a:pt x="74" y="5"/>
                    <a:pt x="48" y="5"/>
                  </a:cubicBezTo>
                  <a:close/>
                  <a:moveTo>
                    <a:pt x="48" y="78"/>
                  </a:moveTo>
                  <a:cubicBezTo>
                    <a:pt x="34" y="78"/>
                    <a:pt x="22" y="66"/>
                    <a:pt x="22" y="51"/>
                  </a:cubicBezTo>
                  <a:cubicBezTo>
                    <a:pt x="22" y="36"/>
                    <a:pt x="34" y="24"/>
                    <a:pt x="48" y="24"/>
                  </a:cubicBezTo>
                  <a:cubicBezTo>
                    <a:pt x="63" y="24"/>
                    <a:pt x="75" y="36"/>
                    <a:pt x="75" y="51"/>
                  </a:cubicBezTo>
                  <a:cubicBezTo>
                    <a:pt x="75" y="66"/>
                    <a:pt x="63" y="78"/>
                    <a:pt x="48" y="7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6" name="Freeform 70"/>
            <p:cNvSpPr>
              <a:spLocks/>
            </p:cNvSpPr>
            <p:nvPr/>
          </p:nvSpPr>
          <p:spPr bwMode="auto">
            <a:xfrm>
              <a:off x="3757613" y="1606550"/>
              <a:ext cx="111125" cy="184150"/>
            </a:xfrm>
            <a:custGeom>
              <a:avLst/>
              <a:gdLst>
                <a:gd name="T0" fmla="*/ 1 w 49"/>
                <a:gd name="T1" fmla="*/ 19 h 81"/>
                <a:gd name="T2" fmla="*/ 2 w 49"/>
                <a:gd name="T3" fmla="*/ 33 h 81"/>
                <a:gd name="T4" fmla="*/ 31 w 49"/>
                <a:gd name="T5" fmla="*/ 81 h 81"/>
                <a:gd name="T6" fmla="*/ 49 w 49"/>
                <a:gd name="T7" fmla="*/ 55 h 81"/>
                <a:gd name="T8" fmla="*/ 10 w 49"/>
                <a:gd name="T9" fmla="*/ 0 h 81"/>
                <a:gd name="T10" fmla="*/ 1 w 49"/>
                <a:gd name="T11" fmla="*/ 19 h 81"/>
              </a:gdLst>
              <a:ahLst/>
              <a:cxnLst>
                <a:cxn ang="0">
                  <a:pos x="T0" y="T1"/>
                </a:cxn>
                <a:cxn ang="0">
                  <a:pos x="T2" y="T3"/>
                </a:cxn>
                <a:cxn ang="0">
                  <a:pos x="T4" y="T5"/>
                </a:cxn>
                <a:cxn ang="0">
                  <a:pos x="T6" y="T7"/>
                </a:cxn>
                <a:cxn ang="0">
                  <a:pos x="T8" y="T9"/>
                </a:cxn>
                <a:cxn ang="0">
                  <a:pos x="T10" y="T11"/>
                </a:cxn>
              </a:cxnLst>
              <a:rect l="0" t="0" r="r" b="b"/>
              <a:pathLst>
                <a:path w="49" h="81">
                  <a:moveTo>
                    <a:pt x="1" y="19"/>
                  </a:moveTo>
                  <a:cubicBezTo>
                    <a:pt x="0" y="23"/>
                    <a:pt x="0" y="29"/>
                    <a:pt x="2" y="33"/>
                  </a:cubicBezTo>
                  <a:cubicBezTo>
                    <a:pt x="31" y="81"/>
                    <a:pt x="31" y="81"/>
                    <a:pt x="31" y="81"/>
                  </a:cubicBezTo>
                  <a:cubicBezTo>
                    <a:pt x="49" y="55"/>
                    <a:pt x="49" y="55"/>
                    <a:pt x="49" y="55"/>
                  </a:cubicBezTo>
                  <a:cubicBezTo>
                    <a:pt x="10" y="0"/>
                    <a:pt x="10" y="0"/>
                    <a:pt x="10" y="0"/>
                  </a:cubicBezTo>
                  <a:lnTo>
                    <a:pt x="1" y="19"/>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7" name="Freeform 71"/>
            <p:cNvSpPr>
              <a:spLocks noEditPoints="1"/>
            </p:cNvSpPr>
            <p:nvPr/>
          </p:nvSpPr>
          <p:spPr bwMode="auto">
            <a:xfrm>
              <a:off x="3654425" y="1606550"/>
              <a:ext cx="354013" cy="447675"/>
            </a:xfrm>
            <a:custGeom>
              <a:avLst/>
              <a:gdLst>
                <a:gd name="T0" fmla="*/ 155 w 156"/>
                <a:gd name="T1" fmla="*/ 19 h 197"/>
                <a:gd name="T2" fmla="*/ 146 w 156"/>
                <a:gd name="T3" fmla="*/ 0 h 197"/>
                <a:gd name="T4" fmla="*/ 68 w 156"/>
                <a:gd name="T5" fmla="*/ 110 h 197"/>
                <a:gd name="T6" fmla="*/ 46 w 156"/>
                <a:gd name="T7" fmla="*/ 105 h 197"/>
                <a:gd name="T8" fmla="*/ 0 w 156"/>
                <a:gd name="T9" fmla="*/ 151 h 197"/>
                <a:gd name="T10" fmla="*/ 46 w 156"/>
                <a:gd name="T11" fmla="*/ 197 h 197"/>
                <a:gd name="T12" fmla="*/ 93 w 156"/>
                <a:gd name="T13" fmla="*/ 151 h 197"/>
                <a:gd name="T14" fmla="*/ 91 w 156"/>
                <a:gd name="T15" fmla="*/ 139 h 197"/>
                <a:gd name="T16" fmla="*/ 154 w 156"/>
                <a:gd name="T17" fmla="*/ 33 h 197"/>
                <a:gd name="T18" fmla="*/ 155 w 156"/>
                <a:gd name="T19" fmla="*/ 19 h 197"/>
                <a:gd name="T20" fmla="*/ 46 w 156"/>
                <a:gd name="T21" fmla="*/ 178 h 197"/>
                <a:gd name="T22" fmla="*/ 20 w 156"/>
                <a:gd name="T23" fmla="*/ 151 h 197"/>
                <a:gd name="T24" fmla="*/ 46 w 156"/>
                <a:gd name="T25" fmla="*/ 124 h 197"/>
                <a:gd name="T26" fmla="*/ 73 w 156"/>
                <a:gd name="T27" fmla="*/ 151 h 197"/>
                <a:gd name="T28" fmla="*/ 46 w 156"/>
                <a:gd name="T29" fmla="*/ 178 h 197"/>
                <a:gd name="T30" fmla="*/ 101 w 156"/>
                <a:gd name="T31" fmla="*/ 100 h 197"/>
                <a:gd name="T32" fmla="*/ 93 w 156"/>
                <a:gd name="T33" fmla="*/ 92 h 197"/>
                <a:gd name="T34" fmla="*/ 101 w 156"/>
                <a:gd name="T35" fmla="*/ 84 h 197"/>
                <a:gd name="T36" fmla="*/ 109 w 156"/>
                <a:gd name="T37" fmla="*/ 92 h 197"/>
                <a:gd name="T38" fmla="*/ 101 w 156"/>
                <a:gd name="T39" fmla="*/ 10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6" h="197">
                  <a:moveTo>
                    <a:pt x="155" y="19"/>
                  </a:moveTo>
                  <a:cubicBezTo>
                    <a:pt x="146" y="0"/>
                    <a:pt x="146" y="0"/>
                    <a:pt x="146" y="0"/>
                  </a:cubicBezTo>
                  <a:cubicBezTo>
                    <a:pt x="68" y="110"/>
                    <a:pt x="68" y="110"/>
                    <a:pt x="68" y="110"/>
                  </a:cubicBezTo>
                  <a:cubicBezTo>
                    <a:pt x="62" y="107"/>
                    <a:pt x="54" y="105"/>
                    <a:pt x="46" y="105"/>
                  </a:cubicBezTo>
                  <a:cubicBezTo>
                    <a:pt x="21" y="105"/>
                    <a:pt x="0" y="126"/>
                    <a:pt x="0" y="151"/>
                  </a:cubicBezTo>
                  <a:cubicBezTo>
                    <a:pt x="0" y="176"/>
                    <a:pt x="21" y="197"/>
                    <a:pt x="46" y="197"/>
                  </a:cubicBezTo>
                  <a:cubicBezTo>
                    <a:pt x="72" y="197"/>
                    <a:pt x="93" y="176"/>
                    <a:pt x="93" y="151"/>
                  </a:cubicBezTo>
                  <a:cubicBezTo>
                    <a:pt x="93" y="147"/>
                    <a:pt x="92" y="143"/>
                    <a:pt x="91" y="139"/>
                  </a:cubicBezTo>
                  <a:cubicBezTo>
                    <a:pt x="154" y="33"/>
                    <a:pt x="154" y="33"/>
                    <a:pt x="154" y="33"/>
                  </a:cubicBezTo>
                  <a:cubicBezTo>
                    <a:pt x="156" y="29"/>
                    <a:pt x="156" y="23"/>
                    <a:pt x="155" y="19"/>
                  </a:cubicBezTo>
                  <a:close/>
                  <a:moveTo>
                    <a:pt x="46" y="178"/>
                  </a:moveTo>
                  <a:cubicBezTo>
                    <a:pt x="32" y="178"/>
                    <a:pt x="20" y="166"/>
                    <a:pt x="20" y="151"/>
                  </a:cubicBezTo>
                  <a:cubicBezTo>
                    <a:pt x="20" y="136"/>
                    <a:pt x="32" y="124"/>
                    <a:pt x="46" y="124"/>
                  </a:cubicBezTo>
                  <a:cubicBezTo>
                    <a:pt x="61" y="124"/>
                    <a:pt x="73" y="136"/>
                    <a:pt x="73" y="151"/>
                  </a:cubicBezTo>
                  <a:cubicBezTo>
                    <a:pt x="73" y="166"/>
                    <a:pt x="61" y="178"/>
                    <a:pt x="46" y="178"/>
                  </a:cubicBezTo>
                  <a:close/>
                  <a:moveTo>
                    <a:pt x="101" y="100"/>
                  </a:moveTo>
                  <a:cubicBezTo>
                    <a:pt x="96" y="100"/>
                    <a:pt x="93" y="97"/>
                    <a:pt x="93" y="92"/>
                  </a:cubicBezTo>
                  <a:cubicBezTo>
                    <a:pt x="93" y="87"/>
                    <a:pt x="96" y="84"/>
                    <a:pt x="101" y="84"/>
                  </a:cubicBezTo>
                  <a:cubicBezTo>
                    <a:pt x="106" y="84"/>
                    <a:pt x="109" y="87"/>
                    <a:pt x="109" y="92"/>
                  </a:cubicBezTo>
                  <a:cubicBezTo>
                    <a:pt x="109" y="97"/>
                    <a:pt x="106" y="100"/>
                    <a:pt x="101" y="10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653" name="Freeform 47"/>
          <p:cNvSpPr>
            <a:spLocks noEditPoints="1"/>
          </p:cNvSpPr>
          <p:nvPr userDrawn="1"/>
        </p:nvSpPr>
        <p:spPr bwMode="auto">
          <a:xfrm>
            <a:off x="6559469" y="5360373"/>
            <a:ext cx="327435" cy="437351"/>
          </a:xfrm>
          <a:custGeom>
            <a:avLst/>
            <a:gdLst>
              <a:gd name="T0" fmla="*/ 22 w 352"/>
              <a:gd name="T1" fmla="*/ 0 h 470"/>
              <a:gd name="T2" fmla="*/ 330 w 352"/>
              <a:gd name="T3" fmla="*/ 0 h 470"/>
              <a:gd name="T4" fmla="*/ 352 w 352"/>
              <a:gd name="T5" fmla="*/ 22 h 470"/>
              <a:gd name="T6" fmla="*/ 330 w 352"/>
              <a:gd name="T7" fmla="*/ 44 h 470"/>
              <a:gd name="T8" fmla="*/ 322 w 352"/>
              <a:gd name="T9" fmla="*/ 44 h 470"/>
              <a:gd name="T10" fmla="*/ 29 w 352"/>
              <a:gd name="T11" fmla="*/ 44 h 470"/>
              <a:gd name="T12" fmla="*/ 22 w 352"/>
              <a:gd name="T13" fmla="*/ 44 h 470"/>
              <a:gd name="T14" fmla="*/ 0 w 352"/>
              <a:gd name="T15" fmla="*/ 22 h 470"/>
              <a:gd name="T16" fmla="*/ 22 w 352"/>
              <a:gd name="T17" fmla="*/ 0 h 470"/>
              <a:gd name="T18" fmla="*/ 322 w 352"/>
              <a:gd name="T19" fmla="*/ 74 h 470"/>
              <a:gd name="T20" fmla="*/ 322 w 352"/>
              <a:gd name="T21" fmla="*/ 118 h 470"/>
              <a:gd name="T22" fmla="*/ 318 w 352"/>
              <a:gd name="T23" fmla="*/ 128 h 470"/>
              <a:gd name="T24" fmla="*/ 211 w 352"/>
              <a:gd name="T25" fmla="*/ 235 h 470"/>
              <a:gd name="T26" fmla="*/ 318 w 352"/>
              <a:gd name="T27" fmla="*/ 342 h 470"/>
              <a:gd name="T28" fmla="*/ 322 w 352"/>
              <a:gd name="T29" fmla="*/ 352 h 470"/>
              <a:gd name="T30" fmla="*/ 322 w 352"/>
              <a:gd name="T31" fmla="*/ 396 h 470"/>
              <a:gd name="T32" fmla="*/ 29 w 352"/>
              <a:gd name="T33" fmla="*/ 396 h 470"/>
              <a:gd name="T34" fmla="*/ 29 w 352"/>
              <a:gd name="T35" fmla="*/ 352 h 470"/>
              <a:gd name="T36" fmla="*/ 33 w 352"/>
              <a:gd name="T37" fmla="*/ 342 h 470"/>
              <a:gd name="T38" fmla="*/ 140 w 352"/>
              <a:gd name="T39" fmla="*/ 235 h 470"/>
              <a:gd name="T40" fmla="*/ 33 w 352"/>
              <a:gd name="T41" fmla="*/ 128 h 470"/>
              <a:gd name="T42" fmla="*/ 29 w 352"/>
              <a:gd name="T43" fmla="*/ 118 h 470"/>
              <a:gd name="T44" fmla="*/ 29 w 352"/>
              <a:gd name="T45" fmla="*/ 74 h 470"/>
              <a:gd name="T46" fmla="*/ 322 w 352"/>
              <a:gd name="T47" fmla="*/ 74 h 470"/>
              <a:gd name="T48" fmla="*/ 322 w 352"/>
              <a:gd name="T49" fmla="*/ 426 h 470"/>
              <a:gd name="T50" fmla="*/ 330 w 352"/>
              <a:gd name="T51" fmla="*/ 426 h 470"/>
              <a:gd name="T52" fmla="*/ 352 w 352"/>
              <a:gd name="T53" fmla="*/ 448 h 470"/>
              <a:gd name="T54" fmla="*/ 330 w 352"/>
              <a:gd name="T55" fmla="*/ 470 h 470"/>
              <a:gd name="T56" fmla="*/ 22 w 352"/>
              <a:gd name="T57" fmla="*/ 470 h 470"/>
              <a:gd name="T58" fmla="*/ 0 w 352"/>
              <a:gd name="T59" fmla="*/ 448 h 470"/>
              <a:gd name="T60" fmla="*/ 22 w 352"/>
              <a:gd name="T61" fmla="*/ 426 h 470"/>
              <a:gd name="T62" fmla="*/ 29 w 352"/>
              <a:gd name="T63" fmla="*/ 426 h 470"/>
              <a:gd name="T64" fmla="*/ 322 w 352"/>
              <a:gd name="T65" fmla="*/ 426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2" h="470">
                <a:moveTo>
                  <a:pt x="22" y="0"/>
                </a:moveTo>
                <a:cubicBezTo>
                  <a:pt x="330" y="0"/>
                  <a:pt x="330" y="0"/>
                  <a:pt x="330" y="0"/>
                </a:cubicBezTo>
                <a:cubicBezTo>
                  <a:pt x="342" y="0"/>
                  <a:pt x="352" y="10"/>
                  <a:pt x="352" y="22"/>
                </a:cubicBezTo>
                <a:cubicBezTo>
                  <a:pt x="352" y="34"/>
                  <a:pt x="342" y="44"/>
                  <a:pt x="330" y="44"/>
                </a:cubicBezTo>
                <a:cubicBezTo>
                  <a:pt x="322" y="44"/>
                  <a:pt x="322" y="44"/>
                  <a:pt x="322" y="44"/>
                </a:cubicBezTo>
                <a:cubicBezTo>
                  <a:pt x="29" y="44"/>
                  <a:pt x="29" y="44"/>
                  <a:pt x="29" y="44"/>
                </a:cubicBezTo>
                <a:cubicBezTo>
                  <a:pt x="22" y="44"/>
                  <a:pt x="22" y="44"/>
                  <a:pt x="22" y="44"/>
                </a:cubicBezTo>
                <a:cubicBezTo>
                  <a:pt x="10" y="44"/>
                  <a:pt x="0" y="34"/>
                  <a:pt x="0" y="22"/>
                </a:cubicBezTo>
                <a:cubicBezTo>
                  <a:pt x="0" y="10"/>
                  <a:pt x="10" y="0"/>
                  <a:pt x="22" y="0"/>
                </a:cubicBezTo>
                <a:close/>
                <a:moveTo>
                  <a:pt x="322" y="74"/>
                </a:moveTo>
                <a:cubicBezTo>
                  <a:pt x="322" y="118"/>
                  <a:pt x="322" y="118"/>
                  <a:pt x="322" y="118"/>
                </a:cubicBezTo>
                <a:cubicBezTo>
                  <a:pt x="322" y="121"/>
                  <a:pt x="321" y="125"/>
                  <a:pt x="318" y="128"/>
                </a:cubicBezTo>
                <a:cubicBezTo>
                  <a:pt x="211" y="235"/>
                  <a:pt x="211" y="235"/>
                  <a:pt x="211" y="235"/>
                </a:cubicBezTo>
                <a:cubicBezTo>
                  <a:pt x="318" y="342"/>
                  <a:pt x="318" y="342"/>
                  <a:pt x="318" y="342"/>
                </a:cubicBezTo>
                <a:cubicBezTo>
                  <a:pt x="321" y="345"/>
                  <a:pt x="322" y="348"/>
                  <a:pt x="322" y="352"/>
                </a:cubicBezTo>
                <a:cubicBezTo>
                  <a:pt x="322" y="396"/>
                  <a:pt x="322" y="396"/>
                  <a:pt x="322" y="396"/>
                </a:cubicBezTo>
                <a:cubicBezTo>
                  <a:pt x="29" y="396"/>
                  <a:pt x="29" y="396"/>
                  <a:pt x="29" y="396"/>
                </a:cubicBezTo>
                <a:cubicBezTo>
                  <a:pt x="29" y="352"/>
                  <a:pt x="29" y="352"/>
                  <a:pt x="29" y="352"/>
                </a:cubicBezTo>
                <a:cubicBezTo>
                  <a:pt x="29" y="348"/>
                  <a:pt x="31" y="344"/>
                  <a:pt x="33" y="342"/>
                </a:cubicBezTo>
                <a:cubicBezTo>
                  <a:pt x="140" y="235"/>
                  <a:pt x="140" y="235"/>
                  <a:pt x="140" y="235"/>
                </a:cubicBezTo>
                <a:cubicBezTo>
                  <a:pt x="33" y="128"/>
                  <a:pt x="33" y="128"/>
                  <a:pt x="33" y="128"/>
                </a:cubicBezTo>
                <a:cubicBezTo>
                  <a:pt x="31" y="125"/>
                  <a:pt x="29" y="122"/>
                  <a:pt x="29" y="118"/>
                </a:cubicBezTo>
                <a:cubicBezTo>
                  <a:pt x="29" y="74"/>
                  <a:pt x="29" y="74"/>
                  <a:pt x="29" y="74"/>
                </a:cubicBezTo>
                <a:cubicBezTo>
                  <a:pt x="322" y="74"/>
                  <a:pt x="322" y="74"/>
                  <a:pt x="322" y="74"/>
                </a:cubicBezTo>
                <a:close/>
                <a:moveTo>
                  <a:pt x="322" y="426"/>
                </a:moveTo>
                <a:cubicBezTo>
                  <a:pt x="330" y="426"/>
                  <a:pt x="330" y="426"/>
                  <a:pt x="330" y="426"/>
                </a:cubicBezTo>
                <a:cubicBezTo>
                  <a:pt x="342" y="426"/>
                  <a:pt x="352" y="435"/>
                  <a:pt x="352" y="448"/>
                </a:cubicBezTo>
                <a:cubicBezTo>
                  <a:pt x="352" y="460"/>
                  <a:pt x="342" y="470"/>
                  <a:pt x="330" y="470"/>
                </a:cubicBezTo>
                <a:cubicBezTo>
                  <a:pt x="22" y="470"/>
                  <a:pt x="22" y="470"/>
                  <a:pt x="22" y="470"/>
                </a:cubicBezTo>
                <a:cubicBezTo>
                  <a:pt x="10" y="470"/>
                  <a:pt x="0" y="460"/>
                  <a:pt x="0" y="448"/>
                </a:cubicBezTo>
                <a:cubicBezTo>
                  <a:pt x="0" y="435"/>
                  <a:pt x="10" y="426"/>
                  <a:pt x="22" y="426"/>
                </a:cubicBezTo>
                <a:cubicBezTo>
                  <a:pt x="29" y="426"/>
                  <a:pt x="29" y="426"/>
                  <a:pt x="29" y="426"/>
                </a:cubicBezTo>
                <a:lnTo>
                  <a:pt x="322" y="426"/>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655" name="Freeform 27"/>
          <p:cNvSpPr>
            <a:spLocks noEditPoints="1"/>
          </p:cNvSpPr>
          <p:nvPr userDrawn="1"/>
        </p:nvSpPr>
        <p:spPr bwMode="auto">
          <a:xfrm>
            <a:off x="6514205" y="7243729"/>
            <a:ext cx="417962" cy="417369"/>
          </a:xfrm>
          <a:custGeom>
            <a:avLst/>
            <a:gdLst>
              <a:gd name="T0" fmla="*/ 372 w 427"/>
              <a:gd name="T1" fmla="*/ 55 h 426"/>
              <a:gd name="T2" fmla="*/ 427 w 427"/>
              <a:gd name="T3" fmla="*/ 186 h 426"/>
              <a:gd name="T4" fmla="*/ 413 w 427"/>
              <a:gd name="T5" fmla="*/ 200 h 426"/>
              <a:gd name="T6" fmla="*/ 240 w 427"/>
              <a:gd name="T7" fmla="*/ 200 h 426"/>
              <a:gd name="T8" fmla="*/ 227 w 427"/>
              <a:gd name="T9" fmla="*/ 187 h 426"/>
              <a:gd name="T10" fmla="*/ 227 w 427"/>
              <a:gd name="T11" fmla="*/ 14 h 426"/>
              <a:gd name="T12" fmla="*/ 240 w 427"/>
              <a:gd name="T13" fmla="*/ 0 h 426"/>
              <a:gd name="T14" fmla="*/ 372 w 427"/>
              <a:gd name="T15" fmla="*/ 55 h 426"/>
              <a:gd name="T16" fmla="*/ 55 w 427"/>
              <a:gd name="T17" fmla="*/ 108 h 426"/>
              <a:gd name="T18" fmla="*/ 0 w 427"/>
              <a:gd name="T19" fmla="*/ 239 h 426"/>
              <a:gd name="T20" fmla="*/ 55 w 427"/>
              <a:gd name="T21" fmla="*/ 371 h 426"/>
              <a:gd name="T22" fmla="*/ 187 w 427"/>
              <a:gd name="T23" fmla="*/ 426 h 426"/>
              <a:gd name="T24" fmla="*/ 319 w 427"/>
              <a:gd name="T25" fmla="*/ 371 h 426"/>
              <a:gd name="T26" fmla="*/ 373 w 427"/>
              <a:gd name="T27" fmla="*/ 239 h 426"/>
              <a:gd name="T28" fmla="*/ 360 w 427"/>
              <a:gd name="T29" fmla="*/ 226 h 426"/>
              <a:gd name="T30" fmla="*/ 200 w 427"/>
              <a:gd name="T31" fmla="*/ 226 h 426"/>
              <a:gd name="T32" fmla="*/ 200 w 427"/>
              <a:gd name="T33" fmla="*/ 66 h 426"/>
              <a:gd name="T34" fmla="*/ 187 w 427"/>
              <a:gd name="T35" fmla="*/ 53 h 426"/>
              <a:gd name="T36" fmla="*/ 55 w 427"/>
              <a:gd name="T37" fmla="*/ 108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27" h="426">
                <a:moveTo>
                  <a:pt x="372" y="55"/>
                </a:moveTo>
                <a:cubicBezTo>
                  <a:pt x="406" y="89"/>
                  <a:pt x="427" y="135"/>
                  <a:pt x="427" y="186"/>
                </a:cubicBezTo>
                <a:cubicBezTo>
                  <a:pt x="427" y="194"/>
                  <a:pt x="421" y="200"/>
                  <a:pt x="413" y="200"/>
                </a:cubicBezTo>
                <a:cubicBezTo>
                  <a:pt x="240" y="200"/>
                  <a:pt x="240" y="200"/>
                  <a:pt x="240" y="200"/>
                </a:cubicBezTo>
                <a:cubicBezTo>
                  <a:pt x="233" y="200"/>
                  <a:pt x="227" y="194"/>
                  <a:pt x="227" y="187"/>
                </a:cubicBezTo>
                <a:cubicBezTo>
                  <a:pt x="227" y="14"/>
                  <a:pt x="227" y="14"/>
                  <a:pt x="227" y="14"/>
                </a:cubicBezTo>
                <a:cubicBezTo>
                  <a:pt x="227" y="6"/>
                  <a:pt x="233" y="0"/>
                  <a:pt x="240" y="0"/>
                </a:cubicBezTo>
                <a:cubicBezTo>
                  <a:pt x="292" y="0"/>
                  <a:pt x="338" y="21"/>
                  <a:pt x="372" y="55"/>
                </a:cubicBezTo>
                <a:close/>
                <a:moveTo>
                  <a:pt x="55" y="108"/>
                </a:moveTo>
                <a:cubicBezTo>
                  <a:pt x="21" y="141"/>
                  <a:pt x="0" y="188"/>
                  <a:pt x="0" y="239"/>
                </a:cubicBezTo>
                <a:cubicBezTo>
                  <a:pt x="0" y="291"/>
                  <a:pt x="21" y="338"/>
                  <a:pt x="55" y="371"/>
                </a:cubicBezTo>
                <a:cubicBezTo>
                  <a:pt x="89" y="405"/>
                  <a:pt x="135" y="426"/>
                  <a:pt x="187" y="426"/>
                </a:cubicBezTo>
                <a:cubicBezTo>
                  <a:pt x="238" y="426"/>
                  <a:pt x="285" y="405"/>
                  <a:pt x="319" y="371"/>
                </a:cubicBezTo>
                <a:cubicBezTo>
                  <a:pt x="352" y="338"/>
                  <a:pt x="373" y="291"/>
                  <a:pt x="373" y="239"/>
                </a:cubicBezTo>
                <a:cubicBezTo>
                  <a:pt x="373" y="232"/>
                  <a:pt x="367" y="226"/>
                  <a:pt x="360" y="226"/>
                </a:cubicBezTo>
                <a:cubicBezTo>
                  <a:pt x="200" y="226"/>
                  <a:pt x="200" y="226"/>
                  <a:pt x="200" y="226"/>
                </a:cubicBezTo>
                <a:cubicBezTo>
                  <a:pt x="200" y="66"/>
                  <a:pt x="200" y="66"/>
                  <a:pt x="200" y="66"/>
                </a:cubicBezTo>
                <a:cubicBezTo>
                  <a:pt x="200" y="59"/>
                  <a:pt x="194" y="53"/>
                  <a:pt x="187" y="53"/>
                </a:cubicBezTo>
                <a:cubicBezTo>
                  <a:pt x="135" y="53"/>
                  <a:pt x="89" y="74"/>
                  <a:pt x="55" y="108"/>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666" name="Freeform 49"/>
          <p:cNvSpPr>
            <a:spLocks noEditPoints="1"/>
          </p:cNvSpPr>
          <p:nvPr userDrawn="1"/>
        </p:nvSpPr>
        <p:spPr bwMode="auto">
          <a:xfrm>
            <a:off x="6552202" y="5981598"/>
            <a:ext cx="341968" cy="421715"/>
          </a:xfrm>
          <a:custGeom>
            <a:avLst/>
            <a:gdLst>
              <a:gd name="T0" fmla="*/ 132 w 362"/>
              <a:gd name="T1" fmla="*/ 0 h 446"/>
              <a:gd name="T2" fmla="*/ 229 w 362"/>
              <a:gd name="T3" fmla="*/ 0 h 446"/>
              <a:gd name="T4" fmla="*/ 250 w 362"/>
              <a:gd name="T5" fmla="*/ 21 h 446"/>
              <a:gd name="T6" fmla="*/ 229 w 362"/>
              <a:gd name="T7" fmla="*/ 42 h 446"/>
              <a:gd name="T8" fmla="*/ 222 w 362"/>
              <a:gd name="T9" fmla="*/ 42 h 446"/>
              <a:gd name="T10" fmla="*/ 222 w 362"/>
              <a:gd name="T11" fmla="*/ 88 h 446"/>
              <a:gd name="T12" fmla="*/ 362 w 362"/>
              <a:gd name="T13" fmla="*/ 265 h 446"/>
              <a:gd name="T14" fmla="*/ 181 w 362"/>
              <a:gd name="T15" fmla="*/ 446 h 446"/>
              <a:gd name="T16" fmla="*/ 0 w 362"/>
              <a:gd name="T17" fmla="*/ 265 h 446"/>
              <a:gd name="T18" fmla="*/ 139 w 362"/>
              <a:gd name="T19" fmla="*/ 88 h 446"/>
              <a:gd name="T20" fmla="*/ 139 w 362"/>
              <a:gd name="T21" fmla="*/ 42 h 446"/>
              <a:gd name="T22" fmla="*/ 132 w 362"/>
              <a:gd name="T23" fmla="*/ 42 h 446"/>
              <a:gd name="T24" fmla="*/ 111 w 362"/>
              <a:gd name="T25" fmla="*/ 21 h 446"/>
              <a:gd name="T26" fmla="*/ 132 w 362"/>
              <a:gd name="T27" fmla="*/ 0 h 446"/>
              <a:gd name="T28" fmla="*/ 163 w 362"/>
              <a:gd name="T29" fmla="*/ 235 h 446"/>
              <a:gd name="T30" fmla="*/ 156 w 362"/>
              <a:gd name="T31" fmla="*/ 240 h 446"/>
              <a:gd name="T32" fmla="*/ 146 w 362"/>
              <a:gd name="T33" fmla="*/ 265 h 446"/>
              <a:gd name="T34" fmla="*/ 156 w 362"/>
              <a:gd name="T35" fmla="*/ 289 h 446"/>
              <a:gd name="T36" fmla="*/ 181 w 362"/>
              <a:gd name="T37" fmla="*/ 299 h 446"/>
              <a:gd name="T38" fmla="*/ 205 w 362"/>
              <a:gd name="T39" fmla="*/ 289 h 446"/>
              <a:gd name="T40" fmla="*/ 210 w 362"/>
              <a:gd name="T41" fmla="*/ 283 h 446"/>
              <a:gd name="T42" fmla="*/ 213 w 362"/>
              <a:gd name="T43" fmla="*/ 277 h 446"/>
              <a:gd name="T44" fmla="*/ 252 w 362"/>
              <a:gd name="T45" fmla="*/ 213 h 446"/>
              <a:gd name="T46" fmla="*/ 247 w 362"/>
              <a:gd name="T47" fmla="*/ 194 h 446"/>
              <a:gd name="T48" fmla="*/ 232 w 362"/>
              <a:gd name="T49" fmla="*/ 194 h 446"/>
              <a:gd name="T50" fmla="*/ 169 w 362"/>
              <a:gd name="T51" fmla="*/ 232 h 446"/>
              <a:gd name="T52" fmla="*/ 163 w 362"/>
              <a:gd name="T53" fmla="*/ 235 h 446"/>
              <a:gd name="T54" fmla="*/ 181 w 362"/>
              <a:gd name="T55" fmla="*/ 125 h 446"/>
              <a:gd name="T56" fmla="*/ 41 w 362"/>
              <a:gd name="T57" fmla="*/ 265 h 446"/>
              <a:gd name="T58" fmla="*/ 181 w 362"/>
              <a:gd name="T59" fmla="*/ 404 h 446"/>
              <a:gd name="T60" fmla="*/ 320 w 362"/>
              <a:gd name="T61" fmla="*/ 265 h 446"/>
              <a:gd name="T62" fmla="*/ 181 w 362"/>
              <a:gd name="T63" fmla="*/ 125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2" h="446">
                <a:moveTo>
                  <a:pt x="132" y="0"/>
                </a:moveTo>
                <a:cubicBezTo>
                  <a:pt x="229" y="0"/>
                  <a:pt x="229" y="0"/>
                  <a:pt x="229" y="0"/>
                </a:cubicBezTo>
                <a:cubicBezTo>
                  <a:pt x="241" y="0"/>
                  <a:pt x="250" y="9"/>
                  <a:pt x="250" y="21"/>
                </a:cubicBezTo>
                <a:cubicBezTo>
                  <a:pt x="250" y="32"/>
                  <a:pt x="241" y="42"/>
                  <a:pt x="229" y="42"/>
                </a:cubicBezTo>
                <a:cubicBezTo>
                  <a:pt x="222" y="42"/>
                  <a:pt x="222" y="42"/>
                  <a:pt x="222" y="42"/>
                </a:cubicBezTo>
                <a:cubicBezTo>
                  <a:pt x="222" y="88"/>
                  <a:pt x="222" y="88"/>
                  <a:pt x="222" y="88"/>
                </a:cubicBezTo>
                <a:cubicBezTo>
                  <a:pt x="302" y="107"/>
                  <a:pt x="362" y="179"/>
                  <a:pt x="362" y="265"/>
                </a:cubicBezTo>
                <a:cubicBezTo>
                  <a:pt x="362" y="365"/>
                  <a:pt x="281" y="446"/>
                  <a:pt x="181" y="446"/>
                </a:cubicBezTo>
                <a:cubicBezTo>
                  <a:pt x="81" y="446"/>
                  <a:pt x="0" y="365"/>
                  <a:pt x="0" y="265"/>
                </a:cubicBezTo>
                <a:cubicBezTo>
                  <a:pt x="0" y="179"/>
                  <a:pt x="59" y="107"/>
                  <a:pt x="139" y="88"/>
                </a:cubicBezTo>
                <a:cubicBezTo>
                  <a:pt x="139" y="42"/>
                  <a:pt x="139" y="42"/>
                  <a:pt x="139" y="42"/>
                </a:cubicBezTo>
                <a:cubicBezTo>
                  <a:pt x="132" y="42"/>
                  <a:pt x="132" y="42"/>
                  <a:pt x="132" y="42"/>
                </a:cubicBezTo>
                <a:cubicBezTo>
                  <a:pt x="120" y="42"/>
                  <a:pt x="111" y="32"/>
                  <a:pt x="111" y="21"/>
                </a:cubicBezTo>
                <a:cubicBezTo>
                  <a:pt x="111" y="9"/>
                  <a:pt x="120" y="0"/>
                  <a:pt x="132" y="0"/>
                </a:cubicBezTo>
                <a:close/>
                <a:moveTo>
                  <a:pt x="163" y="235"/>
                </a:moveTo>
                <a:cubicBezTo>
                  <a:pt x="160" y="236"/>
                  <a:pt x="158" y="238"/>
                  <a:pt x="156" y="240"/>
                </a:cubicBezTo>
                <a:cubicBezTo>
                  <a:pt x="149" y="247"/>
                  <a:pt x="146" y="256"/>
                  <a:pt x="146" y="265"/>
                </a:cubicBezTo>
                <a:cubicBezTo>
                  <a:pt x="146" y="274"/>
                  <a:pt x="149" y="282"/>
                  <a:pt x="156" y="289"/>
                </a:cubicBezTo>
                <a:cubicBezTo>
                  <a:pt x="163" y="296"/>
                  <a:pt x="172" y="299"/>
                  <a:pt x="181" y="299"/>
                </a:cubicBezTo>
                <a:cubicBezTo>
                  <a:pt x="190" y="299"/>
                  <a:pt x="198" y="296"/>
                  <a:pt x="205" y="289"/>
                </a:cubicBezTo>
                <a:cubicBezTo>
                  <a:pt x="207" y="287"/>
                  <a:pt x="209" y="285"/>
                  <a:pt x="210" y="283"/>
                </a:cubicBezTo>
                <a:cubicBezTo>
                  <a:pt x="212" y="281"/>
                  <a:pt x="213" y="279"/>
                  <a:pt x="213" y="277"/>
                </a:cubicBezTo>
                <a:cubicBezTo>
                  <a:pt x="252" y="213"/>
                  <a:pt x="252" y="213"/>
                  <a:pt x="252" y="213"/>
                </a:cubicBezTo>
                <a:cubicBezTo>
                  <a:pt x="256" y="206"/>
                  <a:pt x="253" y="198"/>
                  <a:pt x="247" y="194"/>
                </a:cubicBezTo>
                <a:cubicBezTo>
                  <a:pt x="242" y="191"/>
                  <a:pt x="237" y="191"/>
                  <a:pt x="232" y="194"/>
                </a:cubicBezTo>
                <a:cubicBezTo>
                  <a:pt x="169" y="232"/>
                  <a:pt x="169" y="232"/>
                  <a:pt x="169" y="232"/>
                </a:cubicBezTo>
                <a:cubicBezTo>
                  <a:pt x="167" y="233"/>
                  <a:pt x="165" y="234"/>
                  <a:pt x="163" y="235"/>
                </a:cubicBezTo>
                <a:close/>
                <a:moveTo>
                  <a:pt x="181" y="125"/>
                </a:moveTo>
                <a:cubicBezTo>
                  <a:pt x="104" y="125"/>
                  <a:pt x="41" y="188"/>
                  <a:pt x="41" y="265"/>
                </a:cubicBezTo>
                <a:cubicBezTo>
                  <a:pt x="41" y="342"/>
                  <a:pt x="104" y="404"/>
                  <a:pt x="181" y="404"/>
                </a:cubicBezTo>
                <a:cubicBezTo>
                  <a:pt x="258" y="404"/>
                  <a:pt x="320" y="342"/>
                  <a:pt x="320" y="265"/>
                </a:cubicBezTo>
                <a:cubicBezTo>
                  <a:pt x="320" y="188"/>
                  <a:pt x="258" y="125"/>
                  <a:pt x="181" y="125"/>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669" name="Freeform 43"/>
          <p:cNvSpPr>
            <a:spLocks noEditPoints="1"/>
          </p:cNvSpPr>
          <p:nvPr userDrawn="1"/>
        </p:nvSpPr>
        <p:spPr bwMode="auto">
          <a:xfrm>
            <a:off x="6516487" y="6577078"/>
            <a:ext cx="413398" cy="412839"/>
          </a:xfrm>
          <a:custGeom>
            <a:avLst/>
            <a:gdLst>
              <a:gd name="T0" fmla="*/ 223 w 447"/>
              <a:gd name="T1" fmla="*/ 0 h 447"/>
              <a:gd name="T2" fmla="*/ 0 w 447"/>
              <a:gd name="T3" fmla="*/ 223 h 447"/>
              <a:gd name="T4" fmla="*/ 223 w 447"/>
              <a:gd name="T5" fmla="*/ 447 h 447"/>
              <a:gd name="T6" fmla="*/ 447 w 447"/>
              <a:gd name="T7" fmla="*/ 223 h 447"/>
              <a:gd name="T8" fmla="*/ 223 w 447"/>
              <a:gd name="T9" fmla="*/ 0 h 447"/>
              <a:gd name="T10" fmla="*/ 223 w 447"/>
              <a:gd name="T11" fmla="*/ 84 h 447"/>
              <a:gd name="T12" fmla="*/ 251 w 447"/>
              <a:gd name="T13" fmla="*/ 112 h 447"/>
              <a:gd name="T14" fmla="*/ 251 w 447"/>
              <a:gd name="T15" fmla="*/ 195 h 447"/>
              <a:gd name="T16" fmla="*/ 335 w 447"/>
              <a:gd name="T17" fmla="*/ 195 h 447"/>
              <a:gd name="T18" fmla="*/ 363 w 447"/>
              <a:gd name="T19" fmla="*/ 223 h 447"/>
              <a:gd name="T20" fmla="*/ 335 w 447"/>
              <a:gd name="T21" fmla="*/ 251 h 447"/>
              <a:gd name="T22" fmla="*/ 251 w 447"/>
              <a:gd name="T23" fmla="*/ 251 h 447"/>
              <a:gd name="T24" fmla="*/ 251 w 447"/>
              <a:gd name="T25" fmla="*/ 335 h 447"/>
              <a:gd name="T26" fmla="*/ 223 w 447"/>
              <a:gd name="T27" fmla="*/ 363 h 447"/>
              <a:gd name="T28" fmla="*/ 196 w 447"/>
              <a:gd name="T29" fmla="*/ 335 h 447"/>
              <a:gd name="T30" fmla="*/ 196 w 447"/>
              <a:gd name="T31" fmla="*/ 251 h 447"/>
              <a:gd name="T32" fmla="*/ 112 w 447"/>
              <a:gd name="T33" fmla="*/ 251 h 447"/>
              <a:gd name="T34" fmla="*/ 84 w 447"/>
              <a:gd name="T35" fmla="*/ 223 h 447"/>
              <a:gd name="T36" fmla="*/ 112 w 447"/>
              <a:gd name="T37" fmla="*/ 195 h 447"/>
              <a:gd name="T38" fmla="*/ 196 w 447"/>
              <a:gd name="T39" fmla="*/ 195 h 447"/>
              <a:gd name="T40" fmla="*/ 196 w 447"/>
              <a:gd name="T41" fmla="*/ 112 h 447"/>
              <a:gd name="T42" fmla="*/ 223 w 447"/>
              <a:gd name="T43" fmla="*/ 8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7" h="447">
                <a:moveTo>
                  <a:pt x="223" y="0"/>
                </a:moveTo>
                <a:cubicBezTo>
                  <a:pt x="100" y="0"/>
                  <a:pt x="0" y="100"/>
                  <a:pt x="0" y="223"/>
                </a:cubicBezTo>
                <a:cubicBezTo>
                  <a:pt x="0" y="346"/>
                  <a:pt x="100" y="447"/>
                  <a:pt x="223" y="447"/>
                </a:cubicBezTo>
                <a:cubicBezTo>
                  <a:pt x="347" y="447"/>
                  <a:pt x="447" y="346"/>
                  <a:pt x="447" y="223"/>
                </a:cubicBezTo>
                <a:cubicBezTo>
                  <a:pt x="447" y="100"/>
                  <a:pt x="347" y="0"/>
                  <a:pt x="223" y="0"/>
                </a:cubicBezTo>
                <a:close/>
                <a:moveTo>
                  <a:pt x="223" y="84"/>
                </a:moveTo>
                <a:cubicBezTo>
                  <a:pt x="239" y="84"/>
                  <a:pt x="251" y="96"/>
                  <a:pt x="251" y="112"/>
                </a:cubicBezTo>
                <a:cubicBezTo>
                  <a:pt x="251" y="195"/>
                  <a:pt x="251" y="195"/>
                  <a:pt x="251" y="195"/>
                </a:cubicBezTo>
                <a:cubicBezTo>
                  <a:pt x="335" y="195"/>
                  <a:pt x="335" y="195"/>
                  <a:pt x="335" y="195"/>
                </a:cubicBezTo>
                <a:cubicBezTo>
                  <a:pt x="350" y="195"/>
                  <a:pt x="363" y="208"/>
                  <a:pt x="363" y="223"/>
                </a:cubicBezTo>
                <a:cubicBezTo>
                  <a:pt x="363" y="238"/>
                  <a:pt x="350" y="251"/>
                  <a:pt x="335" y="251"/>
                </a:cubicBezTo>
                <a:cubicBezTo>
                  <a:pt x="251" y="251"/>
                  <a:pt x="251" y="251"/>
                  <a:pt x="251" y="251"/>
                </a:cubicBezTo>
                <a:cubicBezTo>
                  <a:pt x="251" y="335"/>
                  <a:pt x="251" y="335"/>
                  <a:pt x="251" y="335"/>
                </a:cubicBezTo>
                <a:cubicBezTo>
                  <a:pt x="251" y="350"/>
                  <a:pt x="239" y="363"/>
                  <a:pt x="223" y="363"/>
                </a:cubicBezTo>
                <a:cubicBezTo>
                  <a:pt x="208" y="363"/>
                  <a:pt x="196" y="350"/>
                  <a:pt x="196" y="335"/>
                </a:cubicBezTo>
                <a:cubicBezTo>
                  <a:pt x="196" y="251"/>
                  <a:pt x="196" y="251"/>
                  <a:pt x="196" y="251"/>
                </a:cubicBezTo>
                <a:cubicBezTo>
                  <a:pt x="112" y="251"/>
                  <a:pt x="112" y="251"/>
                  <a:pt x="112" y="251"/>
                </a:cubicBezTo>
                <a:cubicBezTo>
                  <a:pt x="96" y="251"/>
                  <a:pt x="84" y="239"/>
                  <a:pt x="84" y="223"/>
                </a:cubicBezTo>
                <a:cubicBezTo>
                  <a:pt x="84" y="208"/>
                  <a:pt x="96" y="195"/>
                  <a:pt x="112" y="195"/>
                </a:cubicBezTo>
                <a:cubicBezTo>
                  <a:pt x="196" y="195"/>
                  <a:pt x="196" y="195"/>
                  <a:pt x="196" y="195"/>
                </a:cubicBezTo>
                <a:cubicBezTo>
                  <a:pt x="196" y="112"/>
                  <a:pt x="196" y="112"/>
                  <a:pt x="196" y="112"/>
                </a:cubicBezTo>
                <a:cubicBezTo>
                  <a:pt x="196" y="96"/>
                  <a:pt x="208" y="84"/>
                  <a:pt x="223" y="84"/>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15"/>
          <p:cNvSpPr>
            <a:spLocks noEditPoints="1"/>
          </p:cNvSpPr>
          <p:nvPr userDrawn="1"/>
        </p:nvSpPr>
        <p:spPr bwMode="auto">
          <a:xfrm>
            <a:off x="3617334" y="4066650"/>
            <a:ext cx="366334" cy="489555"/>
          </a:xfrm>
          <a:custGeom>
            <a:avLst/>
            <a:gdLst>
              <a:gd name="T0" fmla="*/ 226 w 339"/>
              <a:gd name="T1" fmla="*/ 0 h 453"/>
              <a:gd name="T2" fmla="*/ 339 w 339"/>
              <a:gd name="T3" fmla="*/ 113 h 453"/>
              <a:gd name="T4" fmla="*/ 269 w 339"/>
              <a:gd name="T5" fmla="*/ 113 h 453"/>
              <a:gd name="T6" fmla="*/ 226 w 339"/>
              <a:gd name="T7" fmla="*/ 70 h 453"/>
              <a:gd name="T8" fmla="*/ 226 w 339"/>
              <a:gd name="T9" fmla="*/ 0 h 453"/>
              <a:gd name="T10" fmla="*/ 42 w 339"/>
              <a:gd name="T11" fmla="*/ 0 h 453"/>
              <a:gd name="T12" fmla="*/ 0 w 339"/>
              <a:gd name="T13" fmla="*/ 42 h 453"/>
              <a:gd name="T14" fmla="*/ 0 w 339"/>
              <a:gd name="T15" fmla="*/ 410 h 453"/>
              <a:gd name="T16" fmla="*/ 42 w 339"/>
              <a:gd name="T17" fmla="*/ 453 h 453"/>
              <a:gd name="T18" fmla="*/ 297 w 339"/>
              <a:gd name="T19" fmla="*/ 453 h 453"/>
              <a:gd name="T20" fmla="*/ 339 w 339"/>
              <a:gd name="T21" fmla="*/ 410 h 453"/>
              <a:gd name="T22" fmla="*/ 339 w 339"/>
              <a:gd name="T23" fmla="*/ 141 h 453"/>
              <a:gd name="T24" fmla="*/ 269 w 339"/>
              <a:gd name="T25" fmla="*/ 141 h 453"/>
              <a:gd name="T26" fmla="*/ 198 w 339"/>
              <a:gd name="T27" fmla="*/ 70 h 453"/>
              <a:gd name="T28" fmla="*/ 198 w 339"/>
              <a:gd name="T29" fmla="*/ 0 h 453"/>
              <a:gd name="T30" fmla="*/ 42 w 339"/>
              <a:gd name="T31" fmla="*/ 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9" h="453">
                <a:moveTo>
                  <a:pt x="226" y="0"/>
                </a:moveTo>
                <a:cubicBezTo>
                  <a:pt x="339" y="113"/>
                  <a:pt x="339" y="113"/>
                  <a:pt x="339" y="113"/>
                </a:cubicBezTo>
                <a:cubicBezTo>
                  <a:pt x="269" y="113"/>
                  <a:pt x="269" y="113"/>
                  <a:pt x="269" y="113"/>
                </a:cubicBezTo>
                <a:cubicBezTo>
                  <a:pt x="245" y="113"/>
                  <a:pt x="226" y="94"/>
                  <a:pt x="226" y="70"/>
                </a:cubicBezTo>
                <a:cubicBezTo>
                  <a:pt x="226" y="0"/>
                  <a:pt x="226" y="0"/>
                  <a:pt x="226" y="0"/>
                </a:cubicBezTo>
                <a:close/>
                <a:moveTo>
                  <a:pt x="42" y="0"/>
                </a:moveTo>
                <a:cubicBezTo>
                  <a:pt x="19" y="0"/>
                  <a:pt x="0" y="19"/>
                  <a:pt x="0" y="42"/>
                </a:cubicBezTo>
                <a:cubicBezTo>
                  <a:pt x="0" y="410"/>
                  <a:pt x="0" y="410"/>
                  <a:pt x="0" y="410"/>
                </a:cubicBezTo>
                <a:cubicBezTo>
                  <a:pt x="0" y="433"/>
                  <a:pt x="19" y="453"/>
                  <a:pt x="42" y="453"/>
                </a:cubicBezTo>
                <a:cubicBezTo>
                  <a:pt x="297" y="453"/>
                  <a:pt x="297" y="453"/>
                  <a:pt x="297" y="453"/>
                </a:cubicBezTo>
                <a:cubicBezTo>
                  <a:pt x="320" y="453"/>
                  <a:pt x="339" y="433"/>
                  <a:pt x="339" y="410"/>
                </a:cubicBezTo>
                <a:cubicBezTo>
                  <a:pt x="339" y="141"/>
                  <a:pt x="339" y="141"/>
                  <a:pt x="339" y="141"/>
                </a:cubicBezTo>
                <a:cubicBezTo>
                  <a:pt x="269" y="141"/>
                  <a:pt x="269" y="141"/>
                  <a:pt x="269" y="141"/>
                </a:cubicBezTo>
                <a:cubicBezTo>
                  <a:pt x="230" y="141"/>
                  <a:pt x="198" y="109"/>
                  <a:pt x="198" y="70"/>
                </a:cubicBezTo>
                <a:cubicBezTo>
                  <a:pt x="198" y="0"/>
                  <a:pt x="198" y="0"/>
                  <a:pt x="198" y="0"/>
                </a:cubicBezTo>
                <a:lnTo>
                  <a:pt x="42"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Freeform 98"/>
          <p:cNvSpPr>
            <a:spLocks noEditPoints="1"/>
          </p:cNvSpPr>
          <p:nvPr userDrawn="1"/>
        </p:nvSpPr>
        <p:spPr bwMode="auto">
          <a:xfrm>
            <a:off x="3562385" y="3468183"/>
            <a:ext cx="476233" cy="357008"/>
          </a:xfrm>
          <a:custGeom>
            <a:avLst/>
            <a:gdLst>
              <a:gd name="T0" fmla="*/ 432 w 432"/>
              <a:gd name="T1" fmla="*/ 101 h 324"/>
              <a:gd name="T2" fmla="*/ 432 w 432"/>
              <a:gd name="T3" fmla="*/ 297 h 324"/>
              <a:gd name="T4" fmla="*/ 405 w 432"/>
              <a:gd name="T5" fmla="*/ 324 h 324"/>
              <a:gd name="T6" fmla="*/ 27 w 432"/>
              <a:gd name="T7" fmla="*/ 324 h 324"/>
              <a:gd name="T8" fmla="*/ 0 w 432"/>
              <a:gd name="T9" fmla="*/ 297 h 324"/>
              <a:gd name="T10" fmla="*/ 0 w 432"/>
              <a:gd name="T11" fmla="*/ 101 h 324"/>
              <a:gd name="T12" fmla="*/ 2 w 432"/>
              <a:gd name="T13" fmla="*/ 102 h 324"/>
              <a:gd name="T14" fmla="*/ 189 w 432"/>
              <a:gd name="T15" fmla="*/ 209 h 324"/>
              <a:gd name="T16" fmla="*/ 216 w 432"/>
              <a:gd name="T17" fmla="*/ 216 h 324"/>
              <a:gd name="T18" fmla="*/ 243 w 432"/>
              <a:gd name="T19" fmla="*/ 209 h 324"/>
              <a:gd name="T20" fmla="*/ 430 w 432"/>
              <a:gd name="T21" fmla="*/ 102 h 324"/>
              <a:gd name="T22" fmla="*/ 432 w 432"/>
              <a:gd name="T23" fmla="*/ 101 h 324"/>
              <a:gd name="T24" fmla="*/ 216 w 432"/>
              <a:gd name="T25" fmla="*/ 189 h 324"/>
              <a:gd name="T26" fmla="*/ 229 w 432"/>
              <a:gd name="T27" fmla="*/ 186 h 324"/>
              <a:gd name="T28" fmla="*/ 417 w 432"/>
              <a:gd name="T29" fmla="*/ 78 h 324"/>
              <a:gd name="T30" fmla="*/ 432 w 432"/>
              <a:gd name="T31" fmla="*/ 54 h 324"/>
              <a:gd name="T32" fmla="*/ 432 w 432"/>
              <a:gd name="T33" fmla="*/ 27 h 324"/>
              <a:gd name="T34" fmla="*/ 405 w 432"/>
              <a:gd name="T35" fmla="*/ 0 h 324"/>
              <a:gd name="T36" fmla="*/ 216 w 432"/>
              <a:gd name="T37" fmla="*/ 0 h 324"/>
              <a:gd name="T38" fmla="*/ 27 w 432"/>
              <a:gd name="T39" fmla="*/ 0 h 324"/>
              <a:gd name="T40" fmla="*/ 0 w 432"/>
              <a:gd name="T41" fmla="*/ 27 h 324"/>
              <a:gd name="T42" fmla="*/ 0 w 432"/>
              <a:gd name="T43" fmla="*/ 54 h 324"/>
              <a:gd name="T44" fmla="*/ 15 w 432"/>
              <a:gd name="T45" fmla="*/ 78 h 324"/>
              <a:gd name="T46" fmla="*/ 203 w 432"/>
              <a:gd name="T47" fmla="*/ 186 h 324"/>
              <a:gd name="T48" fmla="*/ 216 w 432"/>
              <a:gd name="T49" fmla="*/ 189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32" h="324">
                <a:moveTo>
                  <a:pt x="432" y="101"/>
                </a:moveTo>
                <a:cubicBezTo>
                  <a:pt x="432" y="297"/>
                  <a:pt x="432" y="297"/>
                  <a:pt x="432" y="297"/>
                </a:cubicBezTo>
                <a:cubicBezTo>
                  <a:pt x="432" y="312"/>
                  <a:pt x="420" y="324"/>
                  <a:pt x="405" y="324"/>
                </a:cubicBezTo>
                <a:cubicBezTo>
                  <a:pt x="27" y="324"/>
                  <a:pt x="27" y="324"/>
                  <a:pt x="27" y="324"/>
                </a:cubicBezTo>
                <a:cubicBezTo>
                  <a:pt x="12" y="324"/>
                  <a:pt x="0" y="312"/>
                  <a:pt x="0" y="297"/>
                </a:cubicBezTo>
                <a:cubicBezTo>
                  <a:pt x="0" y="101"/>
                  <a:pt x="0" y="101"/>
                  <a:pt x="0" y="101"/>
                </a:cubicBezTo>
                <a:cubicBezTo>
                  <a:pt x="1" y="101"/>
                  <a:pt x="1" y="102"/>
                  <a:pt x="2" y="102"/>
                </a:cubicBezTo>
                <a:cubicBezTo>
                  <a:pt x="189" y="209"/>
                  <a:pt x="189" y="209"/>
                  <a:pt x="189" y="209"/>
                </a:cubicBezTo>
                <a:cubicBezTo>
                  <a:pt x="197" y="214"/>
                  <a:pt x="207" y="216"/>
                  <a:pt x="216" y="216"/>
                </a:cubicBezTo>
                <a:cubicBezTo>
                  <a:pt x="225" y="216"/>
                  <a:pt x="235" y="214"/>
                  <a:pt x="243" y="209"/>
                </a:cubicBezTo>
                <a:cubicBezTo>
                  <a:pt x="430" y="102"/>
                  <a:pt x="430" y="102"/>
                  <a:pt x="430" y="102"/>
                </a:cubicBezTo>
                <a:cubicBezTo>
                  <a:pt x="431" y="102"/>
                  <a:pt x="431" y="101"/>
                  <a:pt x="432" y="101"/>
                </a:cubicBezTo>
                <a:close/>
                <a:moveTo>
                  <a:pt x="216" y="189"/>
                </a:moveTo>
                <a:cubicBezTo>
                  <a:pt x="221" y="189"/>
                  <a:pt x="225" y="188"/>
                  <a:pt x="229" y="186"/>
                </a:cubicBezTo>
                <a:cubicBezTo>
                  <a:pt x="417" y="78"/>
                  <a:pt x="417" y="78"/>
                  <a:pt x="417" y="78"/>
                </a:cubicBezTo>
                <a:cubicBezTo>
                  <a:pt x="426" y="74"/>
                  <a:pt x="432" y="65"/>
                  <a:pt x="432" y="54"/>
                </a:cubicBezTo>
                <a:cubicBezTo>
                  <a:pt x="432" y="27"/>
                  <a:pt x="432" y="27"/>
                  <a:pt x="432" y="27"/>
                </a:cubicBezTo>
                <a:cubicBezTo>
                  <a:pt x="432" y="12"/>
                  <a:pt x="420" y="0"/>
                  <a:pt x="405" y="0"/>
                </a:cubicBezTo>
                <a:cubicBezTo>
                  <a:pt x="216" y="0"/>
                  <a:pt x="216" y="0"/>
                  <a:pt x="216" y="0"/>
                </a:cubicBezTo>
                <a:cubicBezTo>
                  <a:pt x="27" y="0"/>
                  <a:pt x="27" y="0"/>
                  <a:pt x="27" y="0"/>
                </a:cubicBezTo>
                <a:cubicBezTo>
                  <a:pt x="12" y="0"/>
                  <a:pt x="0" y="12"/>
                  <a:pt x="0" y="27"/>
                </a:cubicBezTo>
                <a:cubicBezTo>
                  <a:pt x="0" y="54"/>
                  <a:pt x="0" y="54"/>
                  <a:pt x="0" y="54"/>
                </a:cubicBezTo>
                <a:cubicBezTo>
                  <a:pt x="0" y="65"/>
                  <a:pt x="6" y="74"/>
                  <a:pt x="15" y="78"/>
                </a:cubicBezTo>
                <a:cubicBezTo>
                  <a:pt x="203" y="186"/>
                  <a:pt x="203" y="186"/>
                  <a:pt x="203" y="186"/>
                </a:cubicBezTo>
                <a:cubicBezTo>
                  <a:pt x="207" y="188"/>
                  <a:pt x="211" y="189"/>
                  <a:pt x="216" y="189"/>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04" name="Freeform 39"/>
          <p:cNvSpPr>
            <a:spLocks noEditPoints="1"/>
          </p:cNvSpPr>
          <p:nvPr userDrawn="1"/>
        </p:nvSpPr>
        <p:spPr bwMode="auto">
          <a:xfrm>
            <a:off x="3553396" y="2125860"/>
            <a:ext cx="494210" cy="527300"/>
          </a:xfrm>
          <a:custGeom>
            <a:avLst/>
            <a:gdLst>
              <a:gd name="T0" fmla="*/ 42 w 424"/>
              <a:gd name="T1" fmla="*/ 0 h 452"/>
              <a:gd name="T2" fmla="*/ 382 w 424"/>
              <a:gd name="T3" fmla="*/ 0 h 452"/>
              <a:gd name="T4" fmla="*/ 424 w 424"/>
              <a:gd name="T5" fmla="*/ 42 h 452"/>
              <a:gd name="T6" fmla="*/ 424 w 424"/>
              <a:gd name="T7" fmla="*/ 325 h 452"/>
              <a:gd name="T8" fmla="*/ 382 w 424"/>
              <a:gd name="T9" fmla="*/ 368 h 452"/>
              <a:gd name="T10" fmla="*/ 269 w 424"/>
              <a:gd name="T11" fmla="*/ 368 h 452"/>
              <a:gd name="T12" fmla="*/ 269 w 424"/>
              <a:gd name="T13" fmla="*/ 389 h 452"/>
              <a:gd name="T14" fmla="*/ 290 w 424"/>
              <a:gd name="T15" fmla="*/ 410 h 452"/>
              <a:gd name="T16" fmla="*/ 318 w 424"/>
              <a:gd name="T17" fmla="*/ 410 h 452"/>
              <a:gd name="T18" fmla="*/ 339 w 424"/>
              <a:gd name="T19" fmla="*/ 431 h 452"/>
              <a:gd name="T20" fmla="*/ 318 w 424"/>
              <a:gd name="T21" fmla="*/ 452 h 452"/>
              <a:gd name="T22" fmla="*/ 106 w 424"/>
              <a:gd name="T23" fmla="*/ 452 h 452"/>
              <a:gd name="T24" fmla="*/ 85 w 424"/>
              <a:gd name="T25" fmla="*/ 431 h 452"/>
              <a:gd name="T26" fmla="*/ 106 w 424"/>
              <a:gd name="T27" fmla="*/ 410 h 452"/>
              <a:gd name="T28" fmla="*/ 134 w 424"/>
              <a:gd name="T29" fmla="*/ 410 h 452"/>
              <a:gd name="T30" fmla="*/ 156 w 424"/>
              <a:gd name="T31" fmla="*/ 389 h 452"/>
              <a:gd name="T32" fmla="*/ 156 w 424"/>
              <a:gd name="T33" fmla="*/ 368 h 452"/>
              <a:gd name="T34" fmla="*/ 42 w 424"/>
              <a:gd name="T35" fmla="*/ 368 h 452"/>
              <a:gd name="T36" fmla="*/ 0 w 424"/>
              <a:gd name="T37" fmla="*/ 325 h 452"/>
              <a:gd name="T38" fmla="*/ 0 w 424"/>
              <a:gd name="T39" fmla="*/ 42 h 452"/>
              <a:gd name="T40" fmla="*/ 42 w 424"/>
              <a:gd name="T41" fmla="*/ 0 h 452"/>
              <a:gd name="T42" fmla="*/ 57 w 424"/>
              <a:gd name="T43" fmla="*/ 42 h 452"/>
              <a:gd name="T44" fmla="*/ 42 w 424"/>
              <a:gd name="T45" fmla="*/ 56 h 452"/>
              <a:gd name="T46" fmla="*/ 42 w 424"/>
              <a:gd name="T47" fmla="*/ 240 h 452"/>
              <a:gd name="T48" fmla="*/ 57 w 424"/>
              <a:gd name="T49" fmla="*/ 254 h 452"/>
              <a:gd name="T50" fmla="*/ 368 w 424"/>
              <a:gd name="T51" fmla="*/ 254 h 452"/>
              <a:gd name="T52" fmla="*/ 382 w 424"/>
              <a:gd name="T53" fmla="*/ 240 h 452"/>
              <a:gd name="T54" fmla="*/ 382 w 424"/>
              <a:gd name="T55" fmla="*/ 56 h 452"/>
              <a:gd name="T56" fmla="*/ 368 w 424"/>
              <a:gd name="T57" fmla="*/ 42 h 452"/>
              <a:gd name="T58" fmla="*/ 57 w 424"/>
              <a:gd name="T59" fmla="*/ 42 h 452"/>
              <a:gd name="T60" fmla="*/ 212 w 424"/>
              <a:gd name="T61" fmla="*/ 290 h 452"/>
              <a:gd name="T62" fmla="*/ 191 w 424"/>
              <a:gd name="T63" fmla="*/ 311 h 452"/>
              <a:gd name="T64" fmla="*/ 212 w 424"/>
              <a:gd name="T65" fmla="*/ 332 h 452"/>
              <a:gd name="T66" fmla="*/ 233 w 424"/>
              <a:gd name="T67" fmla="*/ 311 h 452"/>
              <a:gd name="T68" fmla="*/ 212 w 424"/>
              <a:gd name="T69" fmla="*/ 290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4" h="452">
                <a:moveTo>
                  <a:pt x="42" y="0"/>
                </a:moveTo>
                <a:cubicBezTo>
                  <a:pt x="382" y="0"/>
                  <a:pt x="382" y="0"/>
                  <a:pt x="382" y="0"/>
                </a:cubicBezTo>
                <a:cubicBezTo>
                  <a:pt x="405" y="0"/>
                  <a:pt x="424" y="19"/>
                  <a:pt x="424" y="42"/>
                </a:cubicBezTo>
                <a:cubicBezTo>
                  <a:pt x="424" y="325"/>
                  <a:pt x="424" y="325"/>
                  <a:pt x="424" y="325"/>
                </a:cubicBezTo>
                <a:cubicBezTo>
                  <a:pt x="424" y="348"/>
                  <a:pt x="405" y="368"/>
                  <a:pt x="382" y="368"/>
                </a:cubicBezTo>
                <a:cubicBezTo>
                  <a:pt x="269" y="368"/>
                  <a:pt x="269" y="368"/>
                  <a:pt x="269" y="368"/>
                </a:cubicBezTo>
                <a:cubicBezTo>
                  <a:pt x="269" y="389"/>
                  <a:pt x="269" y="389"/>
                  <a:pt x="269" y="389"/>
                </a:cubicBezTo>
                <a:cubicBezTo>
                  <a:pt x="269" y="400"/>
                  <a:pt x="278" y="410"/>
                  <a:pt x="290" y="410"/>
                </a:cubicBezTo>
                <a:cubicBezTo>
                  <a:pt x="318" y="410"/>
                  <a:pt x="318" y="410"/>
                  <a:pt x="318" y="410"/>
                </a:cubicBezTo>
                <a:cubicBezTo>
                  <a:pt x="330" y="410"/>
                  <a:pt x="339" y="419"/>
                  <a:pt x="339" y="431"/>
                </a:cubicBezTo>
                <a:cubicBezTo>
                  <a:pt x="339" y="443"/>
                  <a:pt x="330" y="452"/>
                  <a:pt x="318" y="452"/>
                </a:cubicBezTo>
                <a:cubicBezTo>
                  <a:pt x="106" y="452"/>
                  <a:pt x="106" y="452"/>
                  <a:pt x="106" y="452"/>
                </a:cubicBezTo>
                <a:cubicBezTo>
                  <a:pt x="94" y="452"/>
                  <a:pt x="85" y="443"/>
                  <a:pt x="85" y="431"/>
                </a:cubicBezTo>
                <a:cubicBezTo>
                  <a:pt x="85" y="419"/>
                  <a:pt x="94" y="410"/>
                  <a:pt x="106" y="410"/>
                </a:cubicBezTo>
                <a:cubicBezTo>
                  <a:pt x="134" y="410"/>
                  <a:pt x="134" y="410"/>
                  <a:pt x="134" y="410"/>
                </a:cubicBezTo>
                <a:cubicBezTo>
                  <a:pt x="146" y="410"/>
                  <a:pt x="156" y="400"/>
                  <a:pt x="156" y="389"/>
                </a:cubicBezTo>
                <a:cubicBezTo>
                  <a:pt x="156" y="368"/>
                  <a:pt x="156" y="368"/>
                  <a:pt x="156" y="368"/>
                </a:cubicBezTo>
                <a:cubicBezTo>
                  <a:pt x="42" y="368"/>
                  <a:pt x="42" y="368"/>
                  <a:pt x="42" y="368"/>
                </a:cubicBezTo>
                <a:cubicBezTo>
                  <a:pt x="19" y="368"/>
                  <a:pt x="0" y="348"/>
                  <a:pt x="0" y="325"/>
                </a:cubicBezTo>
                <a:cubicBezTo>
                  <a:pt x="0" y="42"/>
                  <a:pt x="0" y="42"/>
                  <a:pt x="0" y="42"/>
                </a:cubicBezTo>
                <a:cubicBezTo>
                  <a:pt x="0" y="19"/>
                  <a:pt x="19" y="0"/>
                  <a:pt x="42" y="0"/>
                </a:cubicBezTo>
                <a:close/>
                <a:moveTo>
                  <a:pt x="57" y="42"/>
                </a:moveTo>
                <a:cubicBezTo>
                  <a:pt x="49" y="42"/>
                  <a:pt x="42" y="49"/>
                  <a:pt x="42" y="56"/>
                </a:cubicBezTo>
                <a:cubicBezTo>
                  <a:pt x="42" y="240"/>
                  <a:pt x="42" y="240"/>
                  <a:pt x="42" y="240"/>
                </a:cubicBezTo>
                <a:cubicBezTo>
                  <a:pt x="42" y="248"/>
                  <a:pt x="49" y="254"/>
                  <a:pt x="57" y="254"/>
                </a:cubicBezTo>
                <a:cubicBezTo>
                  <a:pt x="368" y="254"/>
                  <a:pt x="368" y="254"/>
                  <a:pt x="368" y="254"/>
                </a:cubicBezTo>
                <a:cubicBezTo>
                  <a:pt x="375" y="254"/>
                  <a:pt x="382" y="248"/>
                  <a:pt x="382" y="240"/>
                </a:cubicBezTo>
                <a:cubicBezTo>
                  <a:pt x="382" y="56"/>
                  <a:pt x="382" y="56"/>
                  <a:pt x="382" y="56"/>
                </a:cubicBezTo>
                <a:cubicBezTo>
                  <a:pt x="382" y="49"/>
                  <a:pt x="375" y="42"/>
                  <a:pt x="368" y="42"/>
                </a:cubicBezTo>
                <a:cubicBezTo>
                  <a:pt x="57" y="42"/>
                  <a:pt x="57" y="42"/>
                  <a:pt x="57" y="42"/>
                </a:cubicBezTo>
                <a:close/>
                <a:moveTo>
                  <a:pt x="212" y="290"/>
                </a:moveTo>
                <a:cubicBezTo>
                  <a:pt x="200" y="290"/>
                  <a:pt x="191" y="299"/>
                  <a:pt x="191" y="311"/>
                </a:cubicBezTo>
                <a:cubicBezTo>
                  <a:pt x="191" y="323"/>
                  <a:pt x="200" y="332"/>
                  <a:pt x="212" y="332"/>
                </a:cubicBezTo>
                <a:cubicBezTo>
                  <a:pt x="224" y="332"/>
                  <a:pt x="233" y="323"/>
                  <a:pt x="233" y="311"/>
                </a:cubicBezTo>
                <a:cubicBezTo>
                  <a:pt x="233" y="299"/>
                  <a:pt x="224" y="290"/>
                  <a:pt x="212" y="290"/>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13" name="Freeform 19"/>
          <p:cNvSpPr>
            <a:spLocks noEditPoints="1"/>
          </p:cNvSpPr>
          <p:nvPr userDrawn="1"/>
        </p:nvSpPr>
        <p:spPr bwMode="auto">
          <a:xfrm>
            <a:off x="3572685" y="2829924"/>
            <a:ext cx="455632" cy="398623"/>
          </a:xfrm>
          <a:custGeom>
            <a:avLst/>
            <a:gdLst>
              <a:gd name="T0" fmla="*/ 27 w 431"/>
              <a:gd name="T1" fmla="*/ 0 h 377"/>
              <a:gd name="T2" fmla="*/ 404 w 431"/>
              <a:gd name="T3" fmla="*/ 0 h 377"/>
              <a:gd name="T4" fmla="*/ 431 w 431"/>
              <a:gd name="T5" fmla="*/ 27 h 377"/>
              <a:gd name="T6" fmla="*/ 431 w 431"/>
              <a:gd name="T7" fmla="*/ 350 h 377"/>
              <a:gd name="T8" fmla="*/ 404 w 431"/>
              <a:gd name="T9" fmla="*/ 377 h 377"/>
              <a:gd name="T10" fmla="*/ 27 w 431"/>
              <a:gd name="T11" fmla="*/ 377 h 377"/>
              <a:gd name="T12" fmla="*/ 0 w 431"/>
              <a:gd name="T13" fmla="*/ 350 h 377"/>
              <a:gd name="T14" fmla="*/ 0 w 431"/>
              <a:gd name="T15" fmla="*/ 27 h 377"/>
              <a:gd name="T16" fmla="*/ 27 w 431"/>
              <a:gd name="T17" fmla="*/ 0 h 377"/>
              <a:gd name="T18" fmla="*/ 323 w 431"/>
              <a:gd name="T19" fmla="*/ 40 h 377"/>
              <a:gd name="T20" fmla="*/ 309 w 431"/>
              <a:gd name="T21" fmla="*/ 54 h 377"/>
              <a:gd name="T22" fmla="*/ 323 w 431"/>
              <a:gd name="T23" fmla="*/ 67 h 377"/>
              <a:gd name="T24" fmla="*/ 336 w 431"/>
              <a:gd name="T25" fmla="*/ 54 h 377"/>
              <a:gd name="T26" fmla="*/ 323 w 431"/>
              <a:gd name="T27" fmla="*/ 40 h 377"/>
              <a:gd name="T28" fmla="*/ 269 w 431"/>
              <a:gd name="T29" fmla="*/ 40 h 377"/>
              <a:gd name="T30" fmla="*/ 256 w 431"/>
              <a:gd name="T31" fmla="*/ 54 h 377"/>
              <a:gd name="T32" fmla="*/ 269 w 431"/>
              <a:gd name="T33" fmla="*/ 67 h 377"/>
              <a:gd name="T34" fmla="*/ 283 w 431"/>
              <a:gd name="T35" fmla="*/ 54 h 377"/>
              <a:gd name="T36" fmla="*/ 269 w 431"/>
              <a:gd name="T37" fmla="*/ 40 h 377"/>
              <a:gd name="T38" fmla="*/ 377 w 431"/>
              <a:gd name="T39" fmla="*/ 40 h 377"/>
              <a:gd name="T40" fmla="*/ 363 w 431"/>
              <a:gd name="T41" fmla="*/ 54 h 377"/>
              <a:gd name="T42" fmla="*/ 377 w 431"/>
              <a:gd name="T43" fmla="*/ 67 h 377"/>
              <a:gd name="T44" fmla="*/ 390 w 431"/>
              <a:gd name="T45" fmla="*/ 54 h 377"/>
              <a:gd name="T46" fmla="*/ 377 w 431"/>
              <a:gd name="T47" fmla="*/ 40 h 377"/>
              <a:gd name="T48" fmla="*/ 390 w 431"/>
              <a:gd name="T49" fmla="*/ 107 h 377"/>
              <a:gd name="T50" fmla="*/ 40 w 431"/>
              <a:gd name="T51" fmla="*/ 107 h 377"/>
              <a:gd name="T52" fmla="*/ 40 w 431"/>
              <a:gd name="T53" fmla="*/ 336 h 377"/>
              <a:gd name="T54" fmla="*/ 390 w 431"/>
              <a:gd name="T55" fmla="*/ 336 h 377"/>
              <a:gd name="T56" fmla="*/ 390 w 431"/>
              <a:gd name="T57" fmla="*/ 107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31" h="377">
                <a:moveTo>
                  <a:pt x="27" y="0"/>
                </a:moveTo>
                <a:cubicBezTo>
                  <a:pt x="404" y="0"/>
                  <a:pt x="404" y="0"/>
                  <a:pt x="404" y="0"/>
                </a:cubicBezTo>
                <a:cubicBezTo>
                  <a:pt x="418" y="0"/>
                  <a:pt x="431" y="12"/>
                  <a:pt x="431" y="27"/>
                </a:cubicBezTo>
                <a:cubicBezTo>
                  <a:pt x="431" y="350"/>
                  <a:pt x="431" y="350"/>
                  <a:pt x="431" y="350"/>
                </a:cubicBezTo>
                <a:cubicBezTo>
                  <a:pt x="431" y="365"/>
                  <a:pt x="418" y="377"/>
                  <a:pt x="404" y="377"/>
                </a:cubicBezTo>
                <a:cubicBezTo>
                  <a:pt x="27" y="377"/>
                  <a:pt x="27" y="377"/>
                  <a:pt x="27" y="377"/>
                </a:cubicBezTo>
                <a:cubicBezTo>
                  <a:pt x="12" y="377"/>
                  <a:pt x="0" y="365"/>
                  <a:pt x="0" y="350"/>
                </a:cubicBezTo>
                <a:cubicBezTo>
                  <a:pt x="0" y="27"/>
                  <a:pt x="0" y="27"/>
                  <a:pt x="0" y="27"/>
                </a:cubicBezTo>
                <a:cubicBezTo>
                  <a:pt x="0" y="12"/>
                  <a:pt x="12" y="0"/>
                  <a:pt x="27" y="0"/>
                </a:cubicBezTo>
                <a:close/>
                <a:moveTo>
                  <a:pt x="323" y="40"/>
                </a:moveTo>
                <a:cubicBezTo>
                  <a:pt x="315" y="40"/>
                  <a:pt x="309" y="46"/>
                  <a:pt x="309" y="54"/>
                </a:cubicBezTo>
                <a:cubicBezTo>
                  <a:pt x="309" y="61"/>
                  <a:pt x="315" y="67"/>
                  <a:pt x="323" y="67"/>
                </a:cubicBezTo>
                <a:cubicBezTo>
                  <a:pt x="330" y="67"/>
                  <a:pt x="336" y="61"/>
                  <a:pt x="336" y="54"/>
                </a:cubicBezTo>
                <a:cubicBezTo>
                  <a:pt x="336" y="46"/>
                  <a:pt x="330" y="40"/>
                  <a:pt x="323" y="40"/>
                </a:cubicBezTo>
                <a:close/>
                <a:moveTo>
                  <a:pt x="269" y="40"/>
                </a:moveTo>
                <a:cubicBezTo>
                  <a:pt x="262" y="40"/>
                  <a:pt x="256" y="46"/>
                  <a:pt x="256" y="54"/>
                </a:cubicBezTo>
                <a:cubicBezTo>
                  <a:pt x="256" y="61"/>
                  <a:pt x="262" y="67"/>
                  <a:pt x="269" y="67"/>
                </a:cubicBezTo>
                <a:cubicBezTo>
                  <a:pt x="277" y="67"/>
                  <a:pt x="283" y="61"/>
                  <a:pt x="283" y="54"/>
                </a:cubicBezTo>
                <a:cubicBezTo>
                  <a:pt x="283" y="46"/>
                  <a:pt x="277" y="40"/>
                  <a:pt x="269" y="40"/>
                </a:cubicBezTo>
                <a:close/>
                <a:moveTo>
                  <a:pt x="377" y="40"/>
                </a:moveTo>
                <a:cubicBezTo>
                  <a:pt x="369" y="40"/>
                  <a:pt x="363" y="46"/>
                  <a:pt x="363" y="54"/>
                </a:cubicBezTo>
                <a:cubicBezTo>
                  <a:pt x="363" y="61"/>
                  <a:pt x="369" y="67"/>
                  <a:pt x="377" y="67"/>
                </a:cubicBezTo>
                <a:cubicBezTo>
                  <a:pt x="384" y="67"/>
                  <a:pt x="390" y="61"/>
                  <a:pt x="390" y="54"/>
                </a:cubicBezTo>
                <a:cubicBezTo>
                  <a:pt x="390" y="46"/>
                  <a:pt x="384" y="40"/>
                  <a:pt x="377" y="40"/>
                </a:cubicBezTo>
                <a:close/>
                <a:moveTo>
                  <a:pt x="390" y="107"/>
                </a:moveTo>
                <a:cubicBezTo>
                  <a:pt x="40" y="107"/>
                  <a:pt x="40" y="107"/>
                  <a:pt x="40" y="107"/>
                </a:cubicBezTo>
                <a:cubicBezTo>
                  <a:pt x="40" y="336"/>
                  <a:pt x="40" y="336"/>
                  <a:pt x="40" y="336"/>
                </a:cubicBezTo>
                <a:cubicBezTo>
                  <a:pt x="390" y="336"/>
                  <a:pt x="390" y="336"/>
                  <a:pt x="390" y="336"/>
                </a:cubicBezTo>
                <a:lnTo>
                  <a:pt x="390" y="107"/>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654" name="Freeform 15"/>
          <p:cNvSpPr>
            <a:spLocks noEditPoints="1"/>
          </p:cNvSpPr>
          <p:nvPr userDrawn="1"/>
        </p:nvSpPr>
        <p:spPr bwMode="auto">
          <a:xfrm>
            <a:off x="3585590" y="6566167"/>
            <a:ext cx="429823" cy="429147"/>
          </a:xfrm>
          <a:custGeom>
            <a:avLst/>
            <a:gdLst>
              <a:gd name="T0" fmla="*/ 0 w 398"/>
              <a:gd name="T1" fmla="*/ 19 h 397"/>
              <a:gd name="T2" fmla="*/ 19 w 398"/>
              <a:gd name="T3" fmla="*/ 0 h 397"/>
              <a:gd name="T4" fmla="*/ 38 w 398"/>
              <a:gd name="T5" fmla="*/ 19 h 397"/>
              <a:gd name="T6" fmla="*/ 38 w 398"/>
              <a:gd name="T7" fmla="*/ 360 h 397"/>
              <a:gd name="T8" fmla="*/ 379 w 398"/>
              <a:gd name="T9" fmla="*/ 360 h 397"/>
              <a:gd name="T10" fmla="*/ 398 w 398"/>
              <a:gd name="T11" fmla="*/ 379 h 397"/>
              <a:gd name="T12" fmla="*/ 379 w 398"/>
              <a:gd name="T13" fmla="*/ 397 h 397"/>
              <a:gd name="T14" fmla="*/ 19 w 398"/>
              <a:gd name="T15" fmla="*/ 397 h 397"/>
              <a:gd name="T16" fmla="*/ 0 w 398"/>
              <a:gd name="T17" fmla="*/ 379 h 397"/>
              <a:gd name="T18" fmla="*/ 0 w 398"/>
              <a:gd name="T19" fmla="*/ 19 h 397"/>
              <a:gd name="T20" fmla="*/ 361 w 398"/>
              <a:gd name="T21" fmla="*/ 335 h 397"/>
              <a:gd name="T22" fmla="*/ 373 w 398"/>
              <a:gd name="T23" fmla="*/ 323 h 397"/>
              <a:gd name="T24" fmla="*/ 373 w 398"/>
              <a:gd name="T25" fmla="*/ 50 h 397"/>
              <a:gd name="T26" fmla="*/ 371 w 398"/>
              <a:gd name="T27" fmla="*/ 43 h 397"/>
              <a:gd name="T28" fmla="*/ 361 w 398"/>
              <a:gd name="T29" fmla="*/ 37 h 397"/>
              <a:gd name="T30" fmla="*/ 352 w 398"/>
              <a:gd name="T31" fmla="*/ 41 h 397"/>
              <a:gd name="T32" fmla="*/ 174 w 398"/>
              <a:gd name="T33" fmla="*/ 219 h 397"/>
              <a:gd name="T34" fmla="*/ 146 w 398"/>
              <a:gd name="T35" fmla="*/ 190 h 397"/>
              <a:gd name="T36" fmla="*/ 128 w 398"/>
              <a:gd name="T37" fmla="*/ 190 h 397"/>
              <a:gd name="T38" fmla="*/ 66 w 398"/>
              <a:gd name="T39" fmla="*/ 252 h 397"/>
              <a:gd name="T40" fmla="*/ 63 w 398"/>
              <a:gd name="T41" fmla="*/ 261 h 397"/>
              <a:gd name="T42" fmla="*/ 63 w 398"/>
              <a:gd name="T43" fmla="*/ 323 h 397"/>
              <a:gd name="T44" fmla="*/ 75 w 398"/>
              <a:gd name="T45" fmla="*/ 335 h 397"/>
              <a:gd name="T46" fmla="*/ 361 w 398"/>
              <a:gd name="T47" fmla="*/ 335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8" h="397">
                <a:moveTo>
                  <a:pt x="0" y="19"/>
                </a:moveTo>
                <a:cubicBezTo>
                  <a:pt x="0" y="8"/>
                  <a:pt x="9" y="0"/>
                  <a:pt x="19" y="0"/>
                </a:cubicBezTo>
                <a:cubicBezTo>
                  <a:pt x="29" y="0"/>
                  <a:pt x="38" y="8"/>
                  <a:pt x="38" y="19"/>
                </a:cubicBezTo>
                <a:cubicBezTo>
                  <a:pt x="38" y="360"/>
                  <a:pt x="38" y="360"/>
                  <a:pt x="38" y="360"/>
                </a:cubicBezTo>
                <a:cubicBezTo>
                  <a:pt x="379" y="360"/>
                  <a:pt x="379" y="360"/>
                  <a:pt x="379" y="360"/>
                </a:cubicBezTo>
                <a:cubicBezTo>
                  <a:pt x="389" y="360"/>
                  <a:pt x="398" y="369"/>
                  <a:pt x="398" y="379"/>
                </a:cubicBezTo>
                <a:cubicBezTo>
                  <a:pt x="398" y="389"/>
                  <a:pt x="389" y="397"/>
                  <a:pt x="379" y="397"/>
                </a:cubicBezTo>
                <a:cubicBezTo>
                  <a:pt x="19" y="397"/>
                  <a:pt x="19" y="397"/>
                  <a:pt x="19" y="397"/>
                </a:cubicBezTo>
                <a:cubicBezTo>
                  <a:pt x="9" y="397"/>
                  <a:pt x="0" y="389"/>
                  <a:pt x="0" y="379"/>
                </a:cubicBezTo>
                <a:cubicBezTo>
                  <a:pt x="0" y="19"/>
                  <a:pt x="0" y="19"/>
                  <a:pt x="0" y="19"/>
                </a:cubicBezTo>
                <a:close/>
                <a:moveTo>
                  <a:pt x="361" y="335"/>
                </a:moveTo>
                <a:cubicBezTo>
                  <a:pt x="367" y="335"/>
                  <a:pt x="373" y="330"/>
                  <a:pt x="373" y="323"/>
                </a:cubicBezTo>
                <a:cubicBezTo>
                  <a:pt x="373" y="50"/>
                  <a:pt x="373" y="50"/>
                  <a:pt x="373" y="50"/>
                </a:cubicBezTo>
                <a:cubicBezTo>
                  <a:pt x="373" y="47"/>
                  <a:pt x="372" y="45"/>
                  <a:pt x="371" y="43"/>
                </a:cubicBezTo>
                <a:cubicBezTo>
                  <a:pt x="369" y="40"/>
                  <a:pt x="364" y="37"/>
                  <a:pt x="361" y="37"/>
                </a:cubicBezTo>
                <a:cubicBezTo>
                  <a:pt x="357" y="37"/>
                  <a:pt x="354" y="39"/>
                  <a:pt x="352" y="41"/>
                </a:cubicBezTo>
                <a:cubicBezTo>
                  <a:pt x="174" y="219"/>
                  <a:pt x="174" y="219"/>
                  <a:pt x="174" y="219"/>
                </a:cubicBezTo>
                <a:cubicBezTo>
                  <a:pt x="146" y="190"/>
                  <a:pt x="146" y="190"/>
                  <a:pt x="146" y="190"/>
                </a:cubicBezTo>
                <a:cubicBezTo>
                  <a:pt x="141" y="185"/>
                  <a:pt x="133" y="185"/>
                  <a:pt x="128" y="190"/>
                </a:cubicBezTo>
                <a:cubicBezTo>
                  <a:pt x="66" y="252"/>
                  <a:pt x="66" y="252"/>
                  <a:pt x="66" y="252"/>
                </a:cubicBezTo>
                <a:cubicBezTo>
                  <a:pt x="64" y="254"/>
                  <a:pt x="63" y="257"/>
                  <a:pt x="63" y="261"/>
                </a:cubicBezTo>
                <a:cubicBezTo>
                  <a:pt x="63" y="323"/>
                  <a:pt x="63" y="323"/>
                  <a:pt x="63" y="323"/>
                </a:cubicBezTo>
                <a:cubicBezTo>
                  <a:pt x="63" y="330"/>
                  <a:pt x="68" y="335"/>
                  <a:pt x="75" y="335"/>
                </a:cubicBezTo>
                <a:lnTo>
                  <a:pt x="361" y="335"/>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665" name="Freeform 43"/>
          <p:cNvSpPr>
            <a:spLocks noEditPoints="1"/>
          </p:cNvSpPr>
          <p:nvPr userDrawn="1"/>
        </p:nvSpPr>
        <p:spPr bwMode="auto">
          <a:xfrm>
            <a:off x="3581825" y="7222463"/>
            <a:ext cx="437353" cy="437353"/>
          </a:xfrm>
          <a:custGeom>
            <a:avLst/>
            <a:gdLst>
              <a:gd name="T0" fmla="*/ 211 w 422"/>
              <a:gd name="T1" fmla="*/ 0 h 422"/>
              <a:gd name="T2" fmla="*/ 0 w 422"/>
              <a:gd name="T3" fmla="*/ 211 h 422"/>
              <a:gd name="T4" fmla="*/ 211 w 422"/>
              <a:gd name="T5" fmla="*/ 422 h 422"/>
              <a:gd name="T6" fmla="*/ 422 w 422"/>
              <a:gd name="T7" fmla="*/ 211 h 422"/>
              <a:gd name="T8" fmla="*/ 211 w 422"/>
              <a:gd name="T9" fmla="*/ 0 h 422"/>
              <a:gd name="T10" fmla="*/ 237 w 422"/>
              <a:gd name="T11" fmla="*/ 145 h 422"/>
              <a:gd name="T12" fmla="*/ 230 w 422"/>
              <a:gd name="T13" fmla="*/ 126 h 422"/>
              <a:gd name="T14" fmla="*/ 211 w 422"/>
              <a:gd name="T15" fmla="*/ 119 h 422"/>
              <a:gd name="T16" fmla="*/ 192 w 422"/>
              <a:gd name="T17" fmla="*/ 126 h 422"/>
              <a:gd name="T18" fmla="*/ 184 w 422"/>
              <a:gd name="T19" fmla="*/ 145 h 422"/>
              <a:gd name="T20" fmla="*/ 184 w 422"/>
              <a:gd name="T21" fmla="*/ 198 h 422"/>
              <a:gd name="T22" fmla="*/ 198 w 422"/>
              <a:gd name="T23" fmla="*/ 198 h 422"/>
              <a:gd name="T24" fmla="*/ 211 w 422"/>
              <a:gd name="T25" fmla="*/ 211 h 422"/>
              <a:gd name="T26" fmla="*/ 198 w 422"/>
              <a:gd name="T27" fmla="*/ 224 h 422"/>
              <a:gd name="T28" fmla="*/ 184 w 422"/>
              <a:gd name="T29" fmla="*/ 224 h 422"/>
              <a:gd name="T30" fmla="*/ 184 w 422"/>
              <a:gd name="T31" fmla="*/ 303 h 422"/>
              <a:gd name="T32" fmla="*/ 237 w 422"/>
              <a:gd name="T33" fmla="*/ 303 h 422"/>
              <a:gd name="T34" fmla="*/ 256 w 422"/>
              <a:gd name="T35" fmla="*/ 296 h 422"/>
              <a:gd name="T36" fmla="*/ 264 w 422"/>
              <a:gd name="T37" fmla="*/ 277 h 422"/>
              <a:gd name="T38" fmla="*/ 264 w 422"/>
              <a:gd name="T39" fmla="*/ 277 h 422"/>
              <a:gd name="T40" fmla="*/ 290 w 422"/>
              <a:gd name="T41" fmla="*/ 251 h 422"/>
              <a:gd name="T42" fmla="*/ 317 w 422"/>
              <a:gd name="T43" fmla="*/ 277 h 422"/>
              <a:gd name="T44" fmla="*/ 293 w 422"/>
              <a:gd name="T45" fmla="*/ 333 h 422"/>
              <a:gd name="T46" fmla="*/ 237 w 422"/>
              <a:gd name="T47" fmla="*/ 356 h 422"/>
              <a:gd name="T48" fmla="*/ 132 w 422"/>
              <a:gd name="T49" fmla="*/ 356 h 422"/>
              <a:gd name="T50" fmla="*/ 132 w 422"/>
              <a:gd name="T51" fmla="*/ 356 h 422"/>
              <a:gd name="T52" fmla="*/ 105 w 422"/>
              <a:gd name="T53" fmla="*/ 330 h 422"/>
              <a:gd name="T54" fmla="*/ 132 w 422"/>
              <a:gd name="T55" fmla="*/ 303 h 422"/>
              <a:gd name="T56" fmla="*/ 132 w 422"/>
              <a:gd name="T57" fmla="*/ 224 h 422"/>
              <a:gd name="T58" fmla="*/ 118 w 422"/>
              <a:gd name="T59" fmla="*/ 224 h 422"/>
              <a:gd name="T60" fmla="*/ 105 w 422"/>
              <a:gd name="T61" fmla="*/ 211 h 422"/>
              <a:gd name="T62" fmla="*/ 118 w 422"/>
              <a:gd name="T63" fmla="*/ 198 h 422"/>
              <a:gd name="T64" fmla="*/ 132 w 422"/>
              <a:gd name="T65" fmla="*/ 198 h 422"/>
              <a:gd name="T66" fmla="*/ 132 w 422"/>
              <a:gd name="T67" fmla="*/ 145 h 422"/>
              <a:gd name="T68" fmla="*/ 155 w 422"/>
              <a:gd name="T69" fmla="*/ 89 h 422"/>
              <a:gd name="T70" fmla="*/ 211 w 422"/>
              <a:gd name="T71" fmla="*/ 66 h 422"/>
              <a:gd name="T72" fmla="*/ 267 w 422"/>
              <a:gd name="T73" fmla="*/ 89 h 422"/>
              <a:gd name="T74" fmla="*/ 290 w 422"/>
              <a:gd name="T75" fmla="*/ 145 h 422"/>
              <a:gd name="T76" fmla="*/ 290 w 422"/>
              <a:gd name="T77" fmla="*/ 145 h 422"/>
              <a:gd name="T78" fmla="*/ 264 w 422"/>
              <a:gd name="T79" fmla="*/ 171 h 422"/>
              <a:gd name="T80" fmla="*/ 237 w 422"/>
              <a:gd name="T81" fmla="*/ 145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22" h="422">
                <a:moveTo>
                  <a:pt x="211" y="0"/>
                </a:moveTo>
                <a:cubicBezTo>
                  <a:pt x="94" y="0"/>
                  <a:pt x="0" y="94"/>
                  <a:pt x="0" y="211"/>
                </a:cubicBezTo>
                <a:cubicBezTo>
                  <a:pt x="0" y="328"/>
                  <a:pt x="94" y="422"/>
                  <a:pt x="211" y="422"/>
                </a:cubicBezTo>
                <a:cubicBezTo>
                  <a:pt x="328" y="422"/>
                  <a:pt x="422" y="328"/>
                  <a:pt x="422" y="211"/>
                </a:cubicBezTo>
                <a:cubicBezTo>
                  <a:pt x="422" y="94"/>
                  <a:pt x="328" y="0"/>
                  <a:pt x="211" y="0"/>
                </a:cubicBezTo>
                <a:close/>
                <a:moveTo>
                  <a:pt x="237" y="145"/>
                </a:moveTo>
                <a:cubicBezTo>
                  <a:pt x="237" y="138"/>
                  <a:pt x="234" y="131"/>
                  <a:pt x="230" y="126"/>
                </a:cubicBezTo>
                <a:cubicBezTo>
                  <a:pt x="225" y="122"/>
                  <a:pt x="218" y="119"/>
                  <a:pt x="211" y="119"/>
                </a:cubicBezTo>
                <a:cubicBezTo>
                  <a:pt x="204" y="119"/>
                  <a:pt x="197" y="122"/>
                  <a:pt x="192" y="126"/>
                </a:cubicBezTo>
                <a:cubicBezTo>
                  <a:pt x="187" y="131"/>
                  <a:pt x="184" y="138"/>
                  <a:pt x="184" y="145"/>
                </a:cubicBezTo>
                <a:cubicBezTo>
                  <a:pt x="184" y="198"/>
                  <a:pt x="184" y="198"/>
                  <a:pt x="184" y="198"/>
                </a:cubicBezTo>
                <a:cubicBezTo>
                  <a:pt x="198" y="198"/>
                  <a:pt x="198" y="198"/>
                  <a:pt x="198" y="198"/>
                </a:cubicBezTo>
                <a:cubicBezTo>
                  <a:pt x="205" y="198"/>
                  <a:pt x="211" y="204"/>
                  <a:pt x="211" y="211"/>
                </a:cubicBezTo>
                <a:cubicBezTo>
                  <a:pt x="211" y="218"/>
                  <a:pt x="205" y="224"/>
                  <a:pt x="198" y="224"/>
                </a:cubicBezTo>
                <a:cubicBezTo>
                  <a:pt x="184" y="224"/>
                  <a:pt x="184" y="224"/>
                  <a:pt x="184" y="224"/>
                </a:cubicBezTo>
                <a:cubicBezTo>
                  <a:pt x="184" y="303"/>
                  <a:pt x="184" y="303"/>
                  <a:pt x="184" y="303"/>
                </a:cubicBezTo>
                <a:cubicBezTo>
                  <a:pt x="237" y="303"/>
                  <a:pt x="237" y="303"/>
                  <a:pt x="237" y="303"/>
                </a:cubicBezTo>
                <a:cubicBezTo>
                  <a:pt x="245" y="303"/>
                  <a:pt x="251" y="300"/>
                  <a:pt x="256" y="296"/>
                </a:cubicBezTo>
                <a:cubicBezTo>
                  <a:pt x="261" y="291"/>
                  <a:pt x="264" y="284"/>
                  <a:pt x="264" y="277"/>
                </a:cubicBezTo>
                <a:cubicBezTo>
                  <a:pt x="264" y="277"/>
                  <a:pt x="264" y="277"/>
                  <a:pt x="264" y="277"/>
                </a:cubicBezTo>
                <a:cubicBezTo>
                  <a:pt x="264" y="262"/>
                  <a:pt x="276" y="251"/>
                  <a:pt x="290" y="251"/>
                </a:cubicBezTo>
                <a:cubicBezTo>
                  <a:pt x="305" y="251"/>
                  <a:pt x="317" y="262"/>
                  <a:pt x="317" y="277"/>
                </a:cubicBezTo>
                <a:cubicBezTo>
                  <a:pt x="317" y="299"/>
                  <a:pt x="308" y="319"/>
                  <a:pt x="293" y="333"/>
                </a:cubicBezTo>
                <a:cubicBezTo>
                  <a:pt x="279" y="347"/>
                  <a:pt x="259" y="356"/>
                  <a:pt x="237" y="356"/>
                </a:cubicBezTo>
                <a:cubicBezTo>
                  <a:pt x="132" y="356"/>
                  <a:pt x="132" y="356"/>
                  <a:pt x="132" y="356"/>
                </a:cubicBezTo>
                <a:cubicBezTo>
                  <a:pt x="132" y="356"/>
                  <a:pt x="132" y="356"/>
                  <a:pt x="132" y="356"/>
                </a:cubicBezTo>
                <a:cubicBezTo>
                  <a:pt x="117" y="356"/>
                  <a:pt x="105" y="344"/>
                  <a:pt x="105" y="330"/>
                </a:cubicBezTo>
                <a:cubicBezTo>
                  <a:pt x="105" y="315"/>
                  <a:pt x="117" y="303"/>
                  <a:pt x="132" y="303"/>
                </a:cubicBezTo>
                <a:cubicBezTo>
                  <a:pt x="132" y="224"/>
                  <a:pt x="132" y="224"/>
                  <a:pt x="132" y="224"/>
                </a:cubicBezTo>
                <a:cubicBezTo>
                  <a:pt x="118" y="224"/>
                  <a:pt x="118" y="224"/>
                  <a:pt x="118" y="224"/>
                </a:cubicBezTo>
                <a:cubicBezTo>
                  <a:pt x="111" y="224"/>
                  <a:pt x="105" y="218"/>
                  <a:pt x="105" y="211"/>
                </a:cubicBezTo>
                <a:cubicBezTo>
                  <a:pt x="105" y="204"/>
                  <a:pt x="111" y="198"/>
                  <a:pt x="118" y="198"/>
                </a:cubicBezTo>
                <a:cubicBezTo>
                  <a:pt x="132" y="198"/>
                  <a:pt x="132" y="198"/>
                  <a:pt x="132" y="198"/>
                </a:cubicBezTo>
                <a:cubicBezTo>
                  <a:pt x="132" y="145"/>
                  <a:pt x="132" y="145"/>
                  <a:pt x="132" y="145"/>
                </a:cubicBezTo>
                <a:cubicBezTo>
                  <a:pt x="132" y="123"/>
                  <a:pt x="141" y="103"/>
                  <a:pt x="155" y="89"/>
                </a:cubicBezTo>
                <a:cubicBezTo>
                  <a:pt x="169" y="75"/>
                  <a:pt x="189" y="66"/>
                  <a:pt x="211" y="66"/>
                </a:cubicBezTo>
                <a:cubicBezTo>
                  <a:pt x="233" y="66"/>
                  <a:pt x="253" y="75"/>
                  <a:pt x="267" y="89"/>
                </a:cubicBezTo>
                <a:cubicBezTo>
                  <a:pt x="281" y="103"/>
                  <a:pt x="290" y="123"/>
                  <a:pt x="290" y="145"/>
                </a:cubicBezTo>
                <a:cubicBezTo>
                  <a:pt x="290" y="145"/>
                  <a:pt x="290" y="145"/>
                  <a:pt x="290" y="145"/>
                </a:cubicBezTo>
                <a:cubicBezTo>
                  <a:pt x="290" y="160"/>
                  <a:pt x="278" y="171"/>
                  <a:pt x="264" y="171"/>
                </a:cubicBezTo>
                <a:cubicBezTo>
                  <a:pt x="249" y="171"/>
                  <a:pt x="237" y="160"/>
                  <a:pt x="237" y="145"/>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674" name="Freeform 8"/>
          <p:cNvSpPr>
            <a:spLocks noEditPoints="1"/>
          </p:cNvSpPr>
          <p:nvPr userDrawn="1"/>
        </p:nvSpPr>
        <p:spPr bwMode="auto">
          <a:xfrm>
            <a:off x="3575997" y="6022980"/>
            <a:ext cx="449008" cy="350758"/>
          </a:xfrm>
          <a:custGeom>
            <a:avLst/>
            <a:gdLst>
              <a:gd name="T0" fmla="*/ 267 w 280"/>
              <a:gd name="T1" fmla="*/ 131 h 219"/>
              <a:gd name="T2" fmla="*/ 213 w 280"/>
              <a:gd name="T3" fmla="*/ 160 h 219"/>
              <a:gd name="T4" fmla="*/ 209 w 280"/>
              <a:gd name="T5" fmla="*/ 161 h 219"/>
              <a:gd name="T6" fmla="*/ 204 w 280"/>
              <a:gd name="T7" fmla="*/ 160 h 219"/>
              <a:gd name="T8" fmla="*/ 146 w 280"/>
              <a:gd name="T9" fmla="*/ 130 h 219"/>
              <a:gd name="T10" fmla="*/ 119 w 280"/>
              <a:gd name="T11" fmla="*/ 146 h 219"/>
              <a:gd name="T12" fmla="*/ 109 w 280"/>
              <a:gd name="T13" fmla="*/ 146 h 219"/>
              <a:gd name="T14" fmla="*/ 60 w 280"/>
              <a:gd name="T15" fmla="*/ 110 h 219"/>
              <a:gd name="T16" fmla="*/ 10 w 280"/>
              <a:gd name="T17" fmla="*/ 153 h 219"/>
              <a:gd name="T18" fmla="*/ 10 w 280"/>
              <a:gd name="T19" fmla="*/ 185 h 219"/>
              <a:gd name="T20" fmla="*/ 267 w 280"/>
              <a:gd name="T21" fmla="*/ 185 h 219"/>
              <a:gd name="T22" fmla="*/ 267 w 280"/>
              <a:gd name="T23" fmla="*/ 131 h 219"/>
              <a:gd name="T24" fmla="*/ 115 w 280"/>
              <a:gd name="T25" fmla="*/ 128 h 219"/>
              <a:gd name="T26" fmla="*/ 142 w 280"/>
              <a:gd name="T27" fmla="*/ 112 h 219"/>
              <a:gd name="T28" fmla="*/ 150 w 280"/>
              <a:gd name="T29" fmla="*/ 112 h 219"/>
              <a:gd name="T30" fmla="*/ 208 w 280"/>
              <a:gd name="T31" fmla="*/ 142 h 219"/>
              <a:gd name="T32" fmla="*/ 267 w 280"/>
              <a:gd name="T33" fmla="*/ 110 h 219"/>
              <a:gd name="T34" fmla="*/ 267 w 280"/>
              <a:gd name="T35" fmla="*/ 81 h 219"/>
              <a:gd name="T36" fmla="*/ 216 w 280"/>
              <a:gd name="T37" fmla="*/ 99 h 219"/>
              <a:gd name="T38" fmla="*/ 200 w 280"/>
              <a:gd name="T39" fmla="*/ 98 h 219"/>
              <a:gd name="T40" fmla="*/ 180 w 280"/>
              <a:gd name="T41" fmla="*/ 89 h 219"/>
              <a:gd name="T42" fmla="*/ 166 w 280"/>
              <a:gd name="T43" fmla="*/ 79 h 219"/>
              <a:gd name="T44" fmla="*/ 130 w 280"/>
              <a:gd name="T45" fmla="*/ 36 h 219"/>
              <a:gd name="T46" fmla="*/ 118 w 280"/>
              <a:gd name="T47" fmla="*/ 35 h 219"/>
              <a:gd name="T48" fmla="*/ 95 w 280"/>
              <a:gd name="T49" fmla="*/ 55 h 219"/>
              <a:gd name="T50" fmla="*/ 81 w 280"/>
              <a:gd name="T51" fmla="*/ 55 h 219"/>
              <a:gd name="T52" fmla="*/ 10 w 280"/>
              <a:gd name="T53" fmla="*/ 0 h 219"/>
              <a:gd name="T54" fmla="*/ 10 w 280"/>
              <a:gd name="T55" fmla="*/ 130 h 219"/>
              <a:gd name="T56" fmla="*/ 54 w 280"/>
              <a:gd name="T57" fmla="*/ 92 h 219"/>
              <a:gd name="T58" fmla="*/ 65 w 280"/>
              <a:gd name="T59" fmla="*/ 92 h 219"/>
              <a:gd name="T60" fmla="*/ 115 w 280"/>
              <a:gd name="T61" fmla="*/ 128 h 219"/>
              <a:gd name="T62" fmla="*/ 271 w 280"/>
              <a:gd name="T63" fmla="*/ 201 h 219"/>
              <a:gd name="T64" fmla="*/ 8 w 280"/>
              <a:gd name="T65" fmla="*/ 201 h 219"/>
              <a:gd name="T66" fmla="*/ 0 w 280"/>
              <a:gd name="T67" fmla="*/ 210 h 219"/>
              <a:gd name="T68" fmla="*/ 8 w 280"/>
              <a:gd name="T69" fmla="*/ 219 h 219"/>
              <a:gd name="T70" fmla="*/ 271 w 280"/>
              <a:gd name="T71" fmla="*/ 219 h 219"/>
              <a:gd name="T72" fmla="*/ 280 w 280"/>
              <a:gd name="T73" fmla="*/ 210 h 219"/>
              <a:gd name="T74" fmla="*/ 271 w 280"/>
              <a:gd name="T75" fmla="*/ 201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0" h="219">
                <a:moveTo>
                  <a:pt x="267" y="131"/>
                </a:moveTo>
                <a:cubicBezTo>
                  <a:pt x="213" y="160"/>
                  <a:pt x="213" y="160"/>
                  <a:pt x="213" y="160"/>
                </a:cubicBezTo>
                <a:cubicBezTo>
                  <a:pt x="211" y="161"/>
                  <a:pt x="210" y="161"/>
                  <a:pt x="209" y="161"/>
                </a:cubicBezTo>
                <a:cubicBezTo>
                  <a:pt x="207" y="161"/>
                  <a:pt x="206" y="161"/>
                  <a:pt x="204" y="160"/>
                </a:cubicBezTo>
                <a:cubicBezTo>
                  <a:pt x="146" y="130"/>
                  <a:pt x="146" y="130"/>
                  <a:pt x="146" y="130"/>
                </a:cubicBezTo>
                <a:cubicBezTo>
                  <a:pt x="119" y="146"/>
                  <a:pt x="119" y="146"/>
                  <a:pt x="119" y="146"/>
                </a:cubicBezTo>
                <a:cubicBezTo>
                  <a:pt x="116" y="148"/>
                  <a:pt x="112" y="148"/>
                  <a:pt x="109" y="146"/>
                </a:cubicBezTo>
                <a:cubicBezTo>
                  <a:pt x="60" y="110"/>
                  <a:pt x="60" y="110"/>
                  <a:pt x="60" y="110"/>
                </a:cubicBezTo>
                <a:cubicBezTo>
                  <a:pt x="10" y="153"/>
                  <a:pt x="10" y="153"/>
                  <a:pt x="10" y="153"/>
                </a:cubicBezTo>
                <a:cubicBezTo>
                  <a:pt x="10" y="185"/>
                  <a:pt x="10" y="185"/>
                  <a:pt x="10" y="185"/>
                </a:cubicBezTo>
                <a:cubicBezTo>
                  <a:pt x="267" y="185"/>
                  <a:pt x="267" y="185"/>
                  <a:pt x="267" y="185"/>
                </a:cubicBezTo>
                <a:lnTo>
                  <a:pt x="267" y="131"/>
                </a:lnTo>
                <a:close/>
                <a:moveTo>
                  <a:pt x="115" y="128"/>
                </a:moveTo>
                <a:cubicBezTo>
                  <a:pt x="142" y="112"/>
                  <a:pt x="142" y="112"/>
                  <a:pt x="142" y="112"/>
                </a:cubicBezTo>
                <a:cubicBezTo>
                  <a:pt x="144" y="110"/>
                  <a:pt x="148" y="110"/>
                  <a:pt x="150" y="112"/>
                </a:cubicBezTo>
                <a:cubicBezTo>
                  <a:pt x="208" y="142"/>
                  <a:pt x="208" y="142"/>
                  <a:pt x="208" y="142"/>
                </a:cubicBezTo>
                <a:cubicBezTo>
                  <a:pt x="267" y="110"/>
                  <a:pt x="267" y="110"/>
                  <a:pt x="267" y="110"/>
                </a:cubicBezTo>
                <a:cubicBezTo>
                  <a:pt x="267" y="81"/>
                  <a:pt x="267" y="81"/>
                  <a:pt x="267" y="81"/>
                </a:cubicBezTo>
                <a:cubicBezTo>
                  <a:pt x="216" y="99"/>
                  <a:pt x="216" y="99"/>
                  <a:pt x="216" y="99"/>
                </a:cubicBezTo>
                <a:cubicBezTo>
                  <a:pt x="212" y="101"/>
                  <a:pt x="204" y="100"/>
                  <a:pt x="200" y="98"/>
                </a:cubicBezTo>
                <a:cubicBezTo>
                  <a:pt x="180" y="89"/>
                  <a:pt x="180" y="89"/>
                  <a:pt x="180" y="89"/>
                </a:cubicBezTo>
                <a:cubicBezTo>
                  <a:pt x="176" y="87"/>
                  <a:pt x="169" y="82"/>
                  <a:pt x="166" y="79"/>
                </a:cubicBezTo>
                <a:cubicBezTo>
                  <a:pt x="130" y="36"/>
                  <a:pt x="130" y="36"/>
                  <a:pt x="130" y="36"/>
                </a:cubicBezTo>
                <a:cubicBezTo>
                  <a:pt x="127" y="32"/>
                  <a:pt x="121" y="32"/>
                  <a:pt x="118" y="35"/>
                </a:cubicBezTo>
                <a:cubicBezTo>
                  <a:pt x="95" y="55"/>
                  <a:pt x="95" y="55"/>
                  <a:pt x="95" y="55"/>
                </a:cubicBezTo>
                <a:cubicBezTo>
                  <a:pt x="91" y="58"/>
                  <a:pt x="85" y="58"/>
                  <a:pt x="81" y="55"/>
                </a:cubicBezTo>
                <a:cubicBezTo>
                  <a:pt x="10" y="0"/>
                  <a:pt x="10" y="0"/>
                  <a:pt x="10" y="0"/>
                </a:cubicBezTo>
                <a:cubicBezTo>
                  <a:pt x="10" y="130"/>
                  <a:pt x="10" y="130"/>
                  <a:pt x="10" y="130"/>
                </a:cubicBezTo>
                <a:cubicBezTo>
                  <a:pt x="54" y="92"/>
                  <a:pt x="54" y="92"/>
                  <a:pt x="54" y="92"/>
                </a:cubicBezTo>
                <a:cubicBezTo>
                  <a:pt x="57" y="90"/>
                  <a:pt x="61" y="89"/>
                  <a:pt x="65" y="92"/>
                </a:cubicBezTo>
                <a:lnTo>
                  <a:pt x="115" y="128"/>
                </a:lnTo>
                <a:close/>
                <a:moveTo>
                  <a:pt x="271" y="201"/>
                </a:moveTo>
                <a:cubicBezTo>
                  <a:pt x="8" y="201"/>
                  <a:pt x="8" y="201"/>
                  <a:pt x="8" y="201"/>
                </a:cubicBezTo>
                <a:cubicBezTo>
                  <a:pt x="3" y="201"/>
                  <a:pt x="0" y="205"/>
                  <a:pt x="0" y="210"/>
                </a:cubicBezTo>
                <a:cubicBezTo>
                  <a:pt x="0" y="215"/>
                  <a:pt x="3" y="219"/>
                  <a:pt x="8" y="219"/>
                </a:cubicBezTo>
                <a:cubicBezTo>
                  <a:pt x="271" y="219"/>
                  <a:pt x="271" y="219"/>
                  <a:pt x="271" y="219"/>
                </a:cubicBezTo>
                <a:cubicBezTo>
                  <a:pt x="276" y="219"/>
                  <a:pt x="280" y="215"/>
                  <a:pt x="280" y="210"/>
                </a:cubicBezTo>
                <a:cubicBezTo>
                  <a:pt x="280" y="205"/>
                  <a:pt x="276" y="201"/>
                  <a:pt x="271" y="20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678" name="Freeform 14"/>
          <p:cNvSpPr>
            <a:spLocks noEditPoints="1"/>
          </p:cNvSpPr>
          <p:nvPr userDrawn="1"/>
        </p:nvSpPr>
        <p:spPr bwMode="auto">
          <a:xfrm>
            <a:off x="3586556" y="5396332"/>
            <a:ext cx="427890" cy="332395"/>
          </a:xfrm>
          <a:custGeom>
            <a:avLst/>
            <a:gdLst>
              <a:gd name="T0" fmla="*/ 1 w 267"/>
              <a:gd name="T1" fmla="*/ 207 h 207"/>
              <a:gd name="T2" fmla="*/ 63 w 267"/>
              <a:gd name="T3" fmla="*/ 207 h 207"/>
              <a:gd name="T4" fmla="*/ 63 w 267"/>
              <a:gd name="T5" fmla="*/ 105 h 207"/>
              <a:gd name="T6" fmla="*/ 1 w 267"/>
              <a:gd name="T7" fmla="*/ 50 h 207"/>
              <a:gd name="T8" fmla="*/ 1 w 267"/>
              <a:gd name="T9" fmla="*/ 207 h 207"/>
              <a:gd name="T10" fmla="*/ 82 w 267"/>
              <a:gd name="T11" fmla="*/ 106 h 207"/>
              <a:gd name="T12" fmla="*/ 82 w 267"/>
              <a:gd name="T13" fmla="*/ 207 h 207"/>
              <a:gd name="T14" fmla="*/ 144 w 267"/>
              <a:gd name="T15" fmla="*/ 207 h 207"/>
              <a:gd name="T16" fmla="*/ 144 w 267"/>
              <a:gd name="T17" fmla="*/ 85 h 207"/>
              <a:gd name="T18" fmla="*/ 123 w 267"/>
              <a:gd name="T19" fmla="*/ 65 h 207"/>
              <a:gd name="T20" fmla="*/ 82 w 267"/>
              <a:gd name="T21" fmla="*/ 106 h 207"/>
              <a:gd name="T22" fmla="*/ 179 w 267"/>
              <a:gd name="T23" fmla="*/ 136 h 207"/>
              <a:gd name="T24" fmla="*/ 188 w 267"/>
              <a:gd name="T25" fmla="*/ 126 h 207"/>
              <a:gd name="T26" fmla="*/ 163 w 267"/>
              <a:gd name="T27" fmla="*/ 102 h 207"/>
              <a:gd name="T28" fmla="*/ 163 w 267"/>
              <a:gd name="T29" fmla="*/ 207 h 207"/>
              <a:gd name="T30" fmla="*/ 225 w 267"/>
              <a:gd name="T31" fmla="*/ 207 h 207"/>
              <a:gd name="T32" fmla="*/ 225 w 267"/>
              <a:gd name="T33" fmla="*/ 161 h 207"/>
              <a:gd name="T34" fmla="*/ 196 w 267"/>
              <a:gd name="T35" fmla="*/ 153 h 207"/>
              <a:gd name="T36" fmla="*/ 179 w 267"/>
              <a:gd name="T37" fmla="*/ 136 h 207"/>
              <a:gd name="T38" fmla="*/ 265 w 267"/>
              <a:gd name="T39" fmla="*/ 139 h 207"/>
              <a:gd name="T40" fmla="*/ 255 w 267"/>
              <a:gd name="T41" fmla="*/ 102 h 207"/>
              <a:gd name="T42" fmla="*/ 241 w 267"/>
              <a:gd name="T43" fmla="*/ 95 h 207"/>
              <a:gd name="T44" fmla="*/ 232 w 267"/>
              <a:gd name="T45" fmla="*/ 104 h 207"/>
              <a:gd name="T46" fmla="*/ 122 w 267"/>
              <a:gd name="T47" fmla="*/ 2 h 207"/>
              <a:gd name="T48" fmla="*/ 72 w 267"/>
              <a:gd name="T49" fmla="*/ 51 h 207"/>
              <a:gd name="T50" fmla="*/ 15 w 267"/>
              <a:gd name="T51" fmla="*/ 0 h 207"/>
              <a:gd name="T52" fmla="*/ 0 w 267"/>
              <a:gd name="T53" fmla="*/ 17 h 207"/>
              <a:gd name="T54" fmla="*/ 73 w 267"/>
              <a:gd name="T55" fmla="*/ 82 h 207"/>
              <a:gd name="T56" fmla="*/ 123 w 267"/>
              <a:gd name="T57" fmla="*/ 33 h 207"/>
              <a:gd name="T58" fmla="*/ 216 w 267"/>
              <a:gd name="T59" fmla="*/ 120 h 207"/>
              <a:gd name="T60" fmla="*/ 208 w 267"/>
              <a:gd name="T61" fmla="*/ 128 h 207"/>
              <a:gd name="T62" fmla="*/ 216 w 267"/>
              <a:gd name="T63" fmla="*/ 141 h 207"/>
              <a:gd name="T64" fmla="*/ 252 w 267"/>
              <a:gd name="T65" fmla="*/ 151 h 207"/>
              <a:gd name="T66" fmla="*/ 265 w 267"/>
              <a:gd name="T67" fmla="*/ 139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67" h="207">
                <a:moveTo>
                  <a:pt x="1" y="207"/>
                </a:moveTo>
                <a:cubicBezTo>
                  <a:pt x="63" y="207"/>
                  <a:pt x="63" y="207"/>
                  <a:pt x="63" y="207"/>
                </a:cubicBezTo>
                <a:cubicBezTo>
                  <a:pt x="63" y="105"/>
                  <a:pt x="63" y="105"/>
                  <a:pt x="63" y="105"/>
                </a:cubicBezTo>
                <a:cubicBezTo>
                  <a:pt x="1" y="50"/>
                  <a:pt x="1" y="50"/>
                  <a:pt x="1" y="50"/>
                </a:cubicBezTo>
                <a:lnTo>
                  <a:pt x="1" y="207"/>
                </a:lnTo>
                <a:close/>
                <a:moveTo>
                  <a:pt x="82" y="106"/>
                </a:moveTo>
                <a:cubicBezTo>
                  <a:pt x="82" y="207"/>
                  <a:pt x="82" y="207"/>
                  <a:pt x="82" y="207"/>
                </a:cubicBezTo>
                <a:cubicBezTo>
                  <a:pt x="144" y="207"/>
                  <a:pt x="144" y="207"/>
                  <a:pt x="144" y="207"/>
                </a:cubicBezTo>
                <a:cubicBezTo>
                  <a:pt x="144" y="85"/>
                  <a:pt x="144" y="85"/>
                  <a:pt x="144" y="85"/>
                </a:cubicBezTo>
                <a:cubicBezTo>
                  <a:pt x="123" y="65"/>
                  <a:pt x="123" y="65"/>
                  <a:pt x="123" y="65"/>
                </a:cubicBezTo>
                <a:lnTo>
                  <a:pt x="82" y="106"/>
                </a:lnTo>
                <a:close/>
                <a:moveTo>
                  <a:pt x="179" y="136"/>
                </a:moveTo>
                <a:cubicBezTo>
                  <a:pt x="188" y="126"/>
                  <a:pt x="188" y="126"/>
                  <a:pt x="188" y="126"/>
                </a:cubicBezTo>
                <a:cubicBezTo>
                  <a:pt x="163" y="102"/>
                  <a:pt x="163" y="102"/>
                  <a:pt x="163" y="102"/>
                </a:cubicBezTo>
                <a:cubicBezTo>
                  <a:pt x="163" y="207"/>
                  <a:pt x="163" y="207"/>
                  <a:pt x="163" y="207"/>
                </a:cubicBezTo>
                <a:cubicBezTo>
                  <a:pt x="225" y="207"/>
                  <a:pt x="225" y="207"/>
                  <a:pt x="225" y="207"/>
                </a:cubicBezTo>
                <a:cubicBezTo>
                  <a:pt x="225" y="161"/>
                  <a:pt x="225" y="161"/>
                  <a:pt x="225" y="161"/>
                </a:cubicBezTo>
                <a:cubicBezTo>
                  <a:pt x="196" y="153"/>
                  <a:pt x="196" y="153"/>
                  <a:pt x="196" y="153"/>
                </a:cubicBezTo>
                <a:cubicBezTo>
                  <a:pt x="182" y="149"/>
                  <a:pt x="174" y="141"/>
                  <a:pt x="179" y="136"/>
                </a:cubicBezTo>
                <a:close/>
                <a:moveTo>
                  <a:pt x="265" y="139"/>
                </a:moveTo>
                <a:cubicBezTo>
                  <a:pt x="255" y="102"/>
                  <a:pt x="255" y="102"/>
                  <a:pt x="255" y="102"/>
                </a:cubicBezTo>
                <a:cubicBezTo>
                  <a:pt x="253" y="93"/>
                  <a:pt x="247" y="89"/>
                  <a:pt x="241" y="95"/>
                </a:cubicBezTo>
                <a:cubicBezTo>
                  <a:pt x="232" y="104"/>
                  <a:pt x="232" y="104"/>
                  <a:pt x="232" y="104"/>
                </a:cubicBezTo>
                <a:cubicBezTo>
                  <a:pt x="122" y="2"/>
                  <a:pt x="122" y="2"/>
                  <a:pt x="122" y="2"/>
                </a:cubicBezTo>
                <a:cubicBezTo>
                  <a:pt x="72" y="51"/>
                  <a:pt x="72" y="51"/>
                  <a:pt x="72" y="51"/>
                </a:cubicBezTo>
                <a:cubicBezTo>
                  <a:pt x="15" y="0"/>
                  <a:pt x="15" y="0"/>
                  <a:pt x="15" y="0"/>
                </a:cubicBezTo>
                <a:cubicBezTo>
                  <a:pt x="0" y="17"/>
                  <a:pt x="0" y="17"/>
                  <a:pt x="0" y="17"/>
                </a:cubicBezTo>
                <a:cubicBezTo>
                  <a:pt x="73" y="82"/>
                  <a:pt x="73" y="82"/>
                  <a:pt x="73" y="82"/>
                </a:cubicBezTo>
                <a:cubicBezTo>
                  <a:pt x="123" y="33"/>
                  <a:pt x="123" y="33"/>
                  <a:pt x="123" y="33"/>
                </a:cubicBezTo>
                <a:cubicBezTo>
                  <a:pt x="216" y="120"/>
                  <a:pt x="216" y="120"/>
                  <a:pt x="216" y="120"/>
                </a:cubicBezTo>
                <a:cubicBezTo>
                  <a:pt x="216" y="120"/>
                  <a:pt x="212" y="123"/>
                  <a:pt x="208" y="128"/>
                </a:cubicBezTo>
                <a:cubicBezTo>
                  <a:pt x="203" y="133"/>
                  <a:pt x="207" y="139"/>
                  <a:pt x="216" y="141"/>
                </a:cubicBezTo>
                <a:cubicBezTo>
                  <a:pt x="252" y="151"/>
                  <a:pt x="252" y="151"/>
                  <a:pt x="252" y="151"/>
                </a:cubicBezTo>
                <a:cubicBezTo>
                  <a:pt x="262" y="154"/>
                  <a:pt x="267" y="148"/>
                  <a:pt x="265" y="139"/>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15"/>
          <p:cNvSpPr>
            <a:spLocks noEditPoints="1"/>
          </p:cNvSpPr>
          <p:nvPr userDrawn="1"/>
        </p:nvSpPr>
        <p:spPr bwMode="auto">
          <a:xfrm>
            <a:off x="2620387" y="3452531"/>
            <a:ext cx="388980" cy="388312"/>
          </a:xfrm>
          <a:custGeom>
            <a:avLst/>
            <a:gdLst>
              <a:gd name="T0" fmla="*/ 359 w 410"/>
              <a:gd name="T1" fmla="*/ 197 h 409"/>
              <a:gd name="T2" fmla="*/ 359 w 410"/>
              <a:gd name="T3" fmla="*/ 38 h 409"/>
              <a:gd name="T4" fmla="*/ 321 w 410"/>
              <a:gd name="T5" fmla="*/ 0 h 409"/>
              <a:gd name="T6" fmla="*/ 90 w 410"/>
              <a:gd name="T7" fmla="*/ 0 h 409"/>
              <a:gd name="T8" fmla="*/ 52 w 410"/>
              <a:gd name="T9" fmla="*/ 38 h 409"/>
              <a:gd name="T10" fmla="*/ 52 w 410"/>
              <a:gd name="T11" fmla="*/ 197 h 409"/>
              <a:gd name="T12" fmla="*/ 193 w 410"/>
              <a:gd name="T13" fmla="*/ 278 h 409"/>
              <a:gd name="T14" fmla="*/ 205 w 410"/>
              <a:gd name="T15" fmla="*/ 281 h 409"/>
              <a:gd name="T16" fmla="*/ 218 w 410"/>
              <a:gd name="T17" fmla="*/ 278 h 409"/>
              <a:gd name="T18" fmla="*/ 359 w 410"/>
              <a:gd name="T19" fmla="*/ 197 h 409"/>
              <a:gd name="T20" fmla="*/ 410 w 410"/>
              <a:gd name="T21" fmla="*/ 198 h 409"/>
              <a:gd name="T22" fmla="*/ 410 w 410"/>
              <a:gd name="T23" fmla="*/ 384 h 409"/>
              <a:gd name="T24" fmla="*/ 385 w 410"/>
              <a:gd name="T25" fmla="*/ 409 h 409"/>
              <a:gd name="T26" fmla="*/ 26 w 410"/>
              <a:gd name="T27" fmla="*/ 409 h 409"/>
              <a:gd name="T28" fmla="*/ 0 w 410"/>
              <a:gd name="T29" fmla="*/ 384 h 409"/>
              <a:gd name="T30" fmla="*/ 0 w 410"/>
              <a:gd name="T31" fmla="*/ 198 h 409"/>
              <a:gd name="T32" fmla="*/ 2 w 410"/>
              <a:gd name="T33" fmla="*/ 199 h 409"/>
              <a:gd name="T34" fmla="*/ 180 w 410"/>
              <a:gd name="T35" fmla="*/ 300 h 409"/>
              <a:gd name="T36" fmla="*/ 205 w 410"/>
              <a:gd name="T37" fmla="*/ 307 h 409"/>
              <a:gd name="T38" fmla="*/ 231 w 410"/>
              <a:gd name="T39" fmla="*/ 300 h 409"/>
              <a:gd name="T40" fmla="*/ 409 w 410"/>
              <a:gd name="T41" fmla="*/ 199 h 409"/>
              <a:gd name="T42" fmla="*/ 410 w 410"/>
              <a:gd name="T43" fmla="*/ 198 h 409"/>
              <a:gd name="T44" fmla="*/ 162 w 410"/>
              <a:gd name="T45" fmla="*/ 141 h 409"/>
              <a:gd name="T46" fmla="*/ 183 w 410"/>
              <a:gd name="T47" fmla="*/ 136 h 409"/>
              <a:gd name="T48" fmla="*/ 205 w 410"/>
              <a:gd name="T49" fmla="*/ 134 h 409"/>
              <a:gd name="T50" fmla="*/ 228 w 410"/>
              <a:gd name="T51" fmla="*/ 136 h 409"/>
              <a:gd name="T52" fmla="*/ 249 w 410"/>
              <a:gd name="T53" fmla="*/ 141 h 409"/>
              <a:gd name="T54" fmla="*/ 261 w 410"/>
              <a:gd name="T55" fmla="*/ 146 h 409"/>
              <a:gd name="T56" fmla="*/ 271 w 410"/>
              <a:gd name="T57" fmla="*/ 153 h 409"/>
              <a:gd name="T58" fmla="*/ 276 w 410"/>
              <a:gd name="T59" fmla="*/ 163 h 409"/>
              <a:gd name="T60" fmla="*/ 276 w 410"/>
              <a:gd name="T61" fmla="*/ 179 h 409"/>
              <a:gd name="T62" fmla="*/ 263 w 410"/>
              <a:gd name="T63" fmla="*/ 192 h 409"/>
              <a:gd name="T64" fmla="*/ 148 w 410"/>
              <a:gd name="T65" fmla="*/ 192 h 409"/>
              <a:gd name="T66" fmla="*/ 135 w 410"/>
              <a:gd name="T67" fmla="*/ 179 h 409"/>
              <a:gd name="T68" fmla="*/ 135 w 410"/>
              <a:gd name="T69" fmla="*/ 163 h 409"/>
              <a:gd name="T70" fmla="*/ 140 w 410"/>
              <a:gd name="T71" fmla="*/ 152 h 409"/>
              <a:gd name="T72" fmla="*/ 150 w 410"/>
              <a:gd name="T73" fmla="*/ 146 h 409"/>
              <a:gd name="T74" fmla="*/ 162 w 410"/>
              <a:gd name="T75" fmla="*/ 141 h 409"/>
              <a:gd name="T76" fmla="*/ 205 w 410"/>
              <a:gd name="T77" fmla="*/ 38 h 409"/>
              <a:gd name="T78" fmla="*/ 237 w 410"/>
              <a:gd name="T79" fmla="*/ 75 h 409"/>
              <a:gd name="T80" fmla="*/ 205 w 410"/>
              <a:gd name="T81" fmla="*/ 121 h 409"/>
              <a:gd name="T82" fmla="*/ 173 w 410"/>
              <a:gd name="T83" fmla="*/ 75 h 409"/>
              <a:gd name="T84" fmla="*/ 205 w 410"/>
              <a:gd name="T85" fmla="*/ 38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10" h="409">
                <a:moveTo>
                  <a:pt x="359" y="197"/>
                </a:moveTo>
                <a:cubicBezTo>
                  <a:pt x="359" y="38"/>
                  <a:pt x="359" y="38"/>
                  <a:pt x="359" y="38"/>
                </a:cubicBezTo>
                <a:cubicBezTo>
                  <a:pt x="359" y="17"/>
                  <a:pt x="342" y="0"/>
                  <a:pt x="321" y="0"/>
                </a:cubicBezTo>
                <a:cubicBezTo>
                  <a:pt x="90" y="0"/>
                  <a:pt x="90" y="0"/>
                  <a:pt x="90" y="0"/>
                </a:cubicBezTo>
                <a:cubicBezTo>
                  <a:pt x="69" y="0"/>
                  <a:pt x="52" y="17"/>
                  <a:pt x="52" y="38"/>
                </a:cubicBezTo>
                <a:cubicBezTo>
                  <a:pt x="52" y="197"/>
                  <a:pt x="52" y="197"/>
                  <a:pt x="52" y="197"/>
                </a:cubicBezTo>
                <a:cubicBezTo>
                  <a:pt x="193" y="278"/>
                  <a:pt x="193" y="278"/>
                  <a:pt x="193" y="278"/>
                </a:cubicBezTo>
                <a:cubicBezTo>
                  <a:pt x="197" y="280"/>
                  <a:pt x="201" y="281"/>
                  <a:pt x="205" y="281"/>
                </a:cubicBezTo>
                <a:cubicBezTo>
                  <a:pt x="210" y="281"/>
                  <a:pt x="214" y="280"/>
                  <a:pt x="218" y="278"/>
                </a:cubicBezTo>
                <a:cubicBezTo>
                  <a:pt x="359" y="197"/>
                  <a:pt x="359" y="197"/>
                  <a:pt x="359" y="197"/>
                </a:cubicBezTo>
                <a:close/>
                <a:moveTo>
                  <a:pt x="410" y="198"/>
                </a:moveTo>
                <a:cubicBezTo>
                  <a:pt x="410" y="384"/>
                  <a:pt x="410" y="384"/>
                  <a:pt x="410" y="384"/>
                </a:cubicBezTo>
                <a:cubicBezTo>
                  <a:pt x="410" y="398"/>
                  <a:pt x="399" y="409"/>
                  <a:pt x="385" y="409"/>
                </a:cubicBezTo>
                <a:cubicBezTo>
                  <a:pt x="26" y="409"/>
                  <a:pt x="26" y="409"/>
                  <a:pt x="26" y="409"/>
                </a:cubicBezTo>
                <a:cubicBezTo>
                  <a:pt x="12" y="409"/>
                  <a:pt x="0" y="398"/>
                  <a:pt x="0" y="384"/>
                </a:cubicBezTo>
                <a:cubicBezTo>
                  <a:pt x="0" y="198"/>
                  <a:pt x="0" y="198"/>
                  <a:pt x="0" y="198"/>
                </a:cubicBezTo>
                <a:cubicBezTo>
                  <a:pt x="1" y="198"/>
                  <a:pt x="1" y="198"/>
                  <a:pt x="2" y="199"/>
                </a:cubicBezTo>
                <a:cubicBezTo>
                  <a:pt x="180" y="300"/>
                  <a:pt x="180" y="300"/>
                  <a:pt x="180" y="300"/>
                </a:cubicBezTo>
                <a:cubicBezTo>
                  <a:pt x="188" y="305"/>
                  <a:pt x="196" y="307"/>
                  <a:pt x="205" y="307"/>
                </a:cubicBezTo>
                <a:cubicBezTo>
                  <a:pt x="214" y="307"/>
                  <a:pt x="223" y="305"/>
                  <a:pt x="231" y="300"/>
                </a:cubicBezTo>
                <a:cubicBezTo>
                  <a:pt x="409" y="199"/>
                  <a:pt x="409" y="199"/>
                  <a:pt x="409" y="199"/>
                </a:cubicBezTo>
                <a:cubicBezTo>
                  <a:pt x="409" y="198"/>
                  <a:pt x="410" y="198"/>
                  <a:pt x="410" y="198"/>
                </a:cubicBezTo>
                <a:close/>
                <a:moveTo>
                  <a:pt x="162" y="141"/>
                </a:moveTo>
                <a:cubicBezTo>
                  <a:pt x="168" y="139"/>
                  <a:pt x="175" y="137"/>
                  <a:pt x="183" y="136"/>
                </a:cubicBezTo>
                <a:cubicBezTo>
                  <a:pt x="191" y="135"/>
                  <a:pt x="198" y="134"/>
                  <a:pt x="205" y="134"/>
                </a:cubicBezTo>
                <a:cubicBezTo>
                  <a:pt x="212" y="134"/>
                  <a:pt x="220" y="135"/>
                  <a:pt x="228" y="136"/>
                </a:cubicBezTo>
                <a:cubicBezTo>
                  <a:pt x="235" y="137"/>
                  <a:pt x="242" y="139"/>
                  <a:pt x="249" y="141"/>
                </a:cubicBezTo>
                <a:cubicBezTo>
                  <a:pt x="253" y="142"/>
                  <a:pt x="257" y="144"/>
                  <a:pt x="261" y="146"/>
                </a:cubicBezTo>
                <a:cubicBezTo>
                  <a:pt x="264" y="148"/>
                  <a:pt x="268" y="150"/>
                  <a:pt x="271" y="153"/>
                </a:cubicBezTo>
                <a:cubicBezTo>
                  <a:pt x="274" y="156"/>
                  <a:pt x="276" y="159"/>
                  <a:pt x="276" y="163"/>
                </a:cubicBezTo>
                <a:cubicBezTo>
                  <a:pt x="276" y="179"/>
                  <a:pt x="276" y="179"/>
                  <a:pt x="276" y="179"/>
                </a:cubicBezTo>
                <a:cubicBezTo>
                  <a:pt x="276" y="186"/>
                  <a:pt x="270" y="192"/>
                  <a:pt x="263" y="192"/>
                </a:cubicBezTo>
                <a:cubicBezTo>
                  <a:pt x="148" y="192"/>
                  <a:pt x="148" y="192"/>
                  <a:pt x="148" y="192"/>
                </a:cubicBezTo>
                <a:cubicBezTo>
                  <a:pt x="141" y="192"/>
                  <a:pt x="135" y="186"/>
                  <a:pt x="135" y="179"/>
                </a:cubicBezTo>
                <a:cubicBezTo>
                  <a:pt x="135" y="163"/>
                  <a:pt x="135" y="163"/>
                  <a:pt x="135" y="163"/>
                </a:cubicBezTo>
                <a:cubicBezTo>
                  <a:pt x="135" y="159"/>
                  <a:pt x="137" y="155"/>
                  <a:pt x="140" y="152"/>
                </a:cubicBezTo>
                <a:cubicBezTo>
                  <a:pt x="143" y="150"/>
                  <a:pt x="147" y="148"/>
                  <a:pt x="150" y="146"/>
                </a:cubicBezTo>
                <a:cubicBezTo>
                  <a:pt x="154" y="144"/>
                  <a:pt x="158" y="142"/>
                  <a:pt x="162" y="141"/>
                </a:cubicBezTo>
                <a:close/>
                <a:moveTo>
                  <a:pt x="205" y="38"/>
                </a:moveTo>
                <a:cubicBezTo>
                  <a:pt x="223" y="38"/>
                  <a:pt x="237" y="50"/>
                  <a:pt x="237" y="75"/>
                </a:cubicBezTo>
                <a:cubicBezTo>
                  <a:pt x="237" y="100"/>
                  <a:pt x="223" y="121"/>
                  <a:pt x="205" y="121"/>
                </a:cubicBezTo>
                <a:cubicBezTo>
                  <a:pt x="188" y="121"/>
                  <a:pt x="173" y="100"/>
                  <a:pt x="173" y="75"/>
                </a:cubicBezTo>
                <a:cubicBezTo>
                  <a:pt x="173" y="50"/>
                  <a:pt x="188" y="38"/>
                  <a:pt x="205" y="38"/>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27"/>
          <p:cNvSpPr>
            <a:spLocks noEditPoints="1"/>
          </p:cNvSpPr>
          <p:nvPr userDrawn="1"/>
        </p:nvSpPr>
        <p:spPr bwMode="auto">
          <a:xfrm>
            <a:off x="2585450" y="4096581"/>
            <a:ext cx="458854" cy="429693"/>
          </a:xfrm>
          <a:custGeom>
            <a:avLst/>
            <a:gdLst>
              <a:gd name="T0" fmla="*/ 53 w 424"/>
              <a:gd name="T1" fmla="*/ 40 h 397"/>
              <a:gd name="T2" fmla="*/ 80 w 424"/>
              <a:gd name="T3" fmla="*/ 20 h 397"/>
              <a:gd name="T4" fmla="*/ 119 w 424"/>
              <a:gd name="T5" fmla="*/ 20 h 397"/>
              <a:gd name="T6" fmla="*/ 146 w 424"/>
              <a:gd name="T7" fmla="*/ 40 h 397"/>
              <a:gd name="T8" fmla="*/ 278 w 424"/>
              <a:gd name="T9" fmla="*/ 40 h 397"/>
              <a:gd name="T10" fmla="*/ 305 w 424"/>
              <a:gd name="T11" fmla="*/ 20 h 397"/>
              <a:gd name="T12" fmla="*/ 345 w 424"/>
              <a:gd name="T13" fmla="*/ 20 h 397"/>
              <a:gd name="T14" fmla="*/ 371 w 424"/>
              <a:gd name="T15" fmla="*/ 40 h 397"/>
              <a:gd name="T16" fmla="*/ 424 w 424"/>
              <a:gd name="T17" fmla="*/ 79 h 397"/>
              <a:gd name="T18" fmla="*/ 384 w 424"/>
              <a:gd name="T19" fmla="*/ 397 h 397"/>
              <a:gd name="T20" fmla="*/ 40 w 424"/>
              <a:gd name="T21" fmla="*/ 397 h 397"/>
              <a:gd name="T22" fmla="*/ 0 w 424"/>
              <a:gd name="T23" fmla="*/ 79 h 397"/>
              <a:gd name="T24" fmla="*/ 305 w 424"/>
              <a:gd name="T25" fmla="*/ 291 h 397"/>
              <a:gd name="T26" fmla="*/ 358 w 424"/>
              <a:gd name="T27" fmla="*/ 331 h 397"/>
              <a:gd name="T28" fmla="*/ 305 w 424"/>
              <a:gd name="T29" fmla="*/ 291 h 397"/>
              <a:gd name="T30" fmla="*/ 225 w 424"/>
              <a:gd name="T31" fmla="*/ 331 h 397"/>
              <a:gd name="T32" fmla="*/ 278 w 424"/>
              <a:gd name="T33" fmla="*/ 291 h 397"/>
              <a:gd name="T34" fmla="*/ 146 w 424"/>
              <a:gd name="T35" fmla="*/ 291 h 397"/>
              <a:gd name="T36" fmla="*/ 199 w 424"/>
              <a:gd name="T37" fmla="*/ 331 h 397"/>
              <a:gd name="T38" fmla="*/ 146 w 424"/>
              <a:gd name="T39" fmla="*/ 291 h 397"/>
              <a:gd name="T40" fmla="*/ 66 w 424"/>
              <a:gd name="T41" fmla="*/ 331 h 397"/>
              <a:gd name="T42" fmla="*/ 119 w 424"/>
              <a:gd name="T43" fmla="*/ 291 h 397"/>
              <a:gd name="T44" fmla="*/ 305 w 424"/>
              <a:gd name="T45" fmla="*/ 225 h 397"/>
              <a:gd name="T46" fmla="*/ 358 w 424"/>
              <a:gd name="T47" fmla="*/ 265 h 397"/>
              <a:gd name="T48" fmla="*/ 305 w 424"/>
              <a:gd name="T49" fmla="*/ 225 h 397"/>
              <a:gd name="T50" fmla="*/ 225 w 424"/>
              <a:gd name="T51" fmla="*/ 265 h 397"/>
              <a:gd name="T52" fmla="*/ 278 w 424"/>
              <a:gd name="T53" fmla="*/ 225 h 397"/>
              <a:gd name="T54" fmla="*/ 146 w 424"/>
              <a:gd name="T55" fmla="*/ 225 h 397"/>
              <a:gd name="T56" fmla="*/ 199 w 424"/>
              <a:gd name="T57" fmla="*/ 265 h 397"/>
              <a:gd name="T58" fmla="*/ 146 w 424"/>
              <a:gd name="T59" fmla="*/ 225 h 397"/>
              <a:gd name="T60" fmla="*/ 66 w 424"/>
              <a:gd name="T61" fmla="*/ 265 h 397"/>
              <a:gd name="T62" fmla="*/ 119 w 424"/>
              <a:gd name="T63" fmla="*/ 225 h 397"/>
              <a:gd name="T64" fmla="*/ 305 w 424"/>
              <a:gd name="T65" fmla="*/ 159 h 397"/>
              <a:gd name="T66" fmla="*/ 358 w 424"/>
              <a:gd name="T67" fmla="*/ 198 h 397"/>
              <a:gd name="T68" fmla="*/ 305 w 424"/>
              <a:gd name="T69" fmla="*/ 159 h 397"/>
              <a:gd name="T70" fmla="*/ 225 w 424"/>
              <a:gd name="T71" fmla="*/ 198 h 397"/>
              <a:gd name="T72" fmla="*/ 278 w 424"/>
              <a:gd name="T73" fmla="*/ 159 h 397"/>
              <a:gd name="T74" fmla="*/ 146 w 424"/>
              <a:gd name="T75" fmla="*/ 159 h 397"/>
              <a:gd name="T76" fmla="*/ 199 w 424"/>
              <a:gd name="T77" fmla="*/ 198 h 397"/>
              <a:gd name="T78" fmla="*/ 146 w 424"/>
              <a:gd name="T79" fmla="*/ 159 h 397"/>
              <a:gd name="T80" fmla="*/ 66 w 424"/>
              <a:gd name="T81" fmla="*/ 198 h 397"/>
              <a:gd name="T82" fmla="*/ 119 w 424"/>
              <a:gd name="T83" fmla="*/ 159 h 397"/>
              <a:gd name="T84" fmla="*/ 212 w 424"/>
              <a:gd name="T85" fmla="*/ 132 h 397"/>
              <a:gd name="T86" fmla="*/ 40 w 424"/>
              <a:gd name="T87" fmla="*/ 357 h 397"/>
              <a:gd name="T88" fmla="*/ 384 w 424"/>
              <a:gd name="T89" fmla="*/ 357 h 397"/>
              <a:gd name="T90" fmla="*/ 212 w 424"/>
              <a:gd name="T91" fmla="*/ 132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24" h="397">
                <a:moveTo>
                  <a:pt x="40" y="40"/>
                </a:moveTo>
                <a:cubicBezTo>
                  <a:pt x="53" y="40"/>
                  <a:pt x="53" y="40"/>
                  <a:pt x="53" y="40"/>
                </a:cubicBezTo>
                <a:cubicBezTo>
                  <a:pt x="80" y="40"/>
                  <a:pt x="80" y="40"/>
                  <a:pt x="80" y="40"/>
                </a:cubicBezTo>
                <a:cubicBezTo>
                  <a:pt x="80" y="20"/>
                  <a:pt x="80" y="20"/>
                  <a:pt x="80" y="20"/>
                </a:cubicBezTo>
                <a:cubicBezTo>
                  <a:pt x="80" y="9"/>
                  <a:pt x="89" y="0"/>
                  <a:pt x="100" y="0"/>
                </a:cubicBezTo>
                <a:cubicBezTo>
                  <a:pt x="110" y="0"/>
                  <a:pt x="119" y="9"/>
                  <a:pt x="119" y="20"/>
                </a:cubicBezTo>
                <a:cubicBezTo>
                  <a:pt x="119" y="40"/>
                  <a:pt x="119" y="40"/>
                  <a:pt x="119" y="40"/>
                </a:cubicBezTo>
                <a:cubicBezTo>
                  <a:pt x="146" y="40"/>
                  <a:pt x="146" y="40"/>
                  <a:pt x="146" y="40"/>
                </a:cubicBezTo>
                <a:cubicBezTo>
                  <a:pt x="212" y="40"/>
                  <a:pt x="212" y="40"/>
                  <a:pt x="212" y="40"/>
                </a:cubicBezTo>
                <a:cubicBezTo>
                  <a:pt x="278" y="40"/>
                  <a:pt x="278" y="40"/>
                  <a:pt x="278" y="40"/>
                </a:cubicBezTo>
                <a:cubicBezTo>
                  <a:pt x="305" y="40"/>
                  <a:pt x="305" y="40"/>
                  <a:pt x="305" y="40"/>
                </a:cubicBezTo>
                <a:cubicBezTo>
                  <a:pt x="305" y="20"/>
                  <a:pt x="305" y="20"/>
                  <a:pt x="305" y="20"/>
                </a:cubicBezTo>
                <a:cubicBezTo>
                  <a:pt x="305" y="9"/>
                  <a:pt x="314" y="0"/>
                  <a:pt x="325" y="0"/>
                </a:cubicBezTo>
                <a:cubicBezTo>
                  <a:pt x="336" y="0"/>
                  <a:pt x="345" y="9"/>
                  <a:pt x="345" y="20"/>
                </a:cubicBezTo>
                <a:cubicBezTo>
                  <a:pt x="345" y="40"/>
                  <a:pt x="345" y="40"/>
                  <a:pt x="345" y="40"/>
                </a:cubicBezTo>
                <a:cubicBezTo>
                  <a:pt x="371" y="40"/>
                  <a:pt x="371" y="40"/>
                  <a:pt x="371" y="40"/>
                </a:cubicBezTo>
                <a:cubicBezTo>
                  <a:pt x="384" y="40"/>
                  <a:pt x="384" y="40"/>
                  <a:pt x="384" y="40"/>
                </a:cubicBezTo>
                <a:cubicBezTo>
                  <a:pt x="406" y="40"/>
                  <a:pt x="424" y="57"/>
                  <a:pt x="424" y="79"/>
                </a:cubicBezTo>
                <a:cubicBezTo>
                  <a:pt x="424" y="357"/>
                  <a:pt x="424" y="357"/>
                  <a:pt x="424" y="357"/>
                </a:cubicBezTo>
                <a:cubicBezTo>
                  <a:pt x="424" y="379"/>
                  <a:pt x="406" y="397"/>
                  <a:pt x="384" y="397"/>
                </a:cubicBezTo>
                <a:cubicBezTo>
                  <a:pt x="212" y="397"/>
                  <a:pt x="212" y="397"/>
                  <a:pt x="212" y="397"/>
                </a:cubicBezTo>
                <a:cubicBezTo>
                  <a:pt x="40" y="397"/>
                  <a:pt x="40" y="397"/>
                  <a:pt x="40" y="397"/>
                </a:cubicBezTo>
                <a:cubicBezTo>
                  <a:pt x="18" y="397"/>
                  <a:pt x="0" y="379"/>
                  <a:pt x="0" y="357"/>
                </a:cubicBezTo>
                <a:cubicBezTo>
                  <a:pt x="0" y="79"/>
                  <a:pt x="0" y="79"/>
                  <a:pt x="0" y="79"/>
                </a:cubicBezTo>
                <a:cubicBezTo>
                  <a:pt x="0" y="57"/>
                  <a:pt x="18" y="40"/>
                  <a:pt x="40" y="40"/>
                </a:cubicBezTo>
                <a:close/>
                <a:moveTo>
                  <a:pt x="305" y="291"/>
                </a:moveTo>
                <a:cubicBezTo>
                  <a:pt x="305" y="331"/>
                  <a:pt x="305" y="331"/>
                  <a:pt x="305" y="331"/>
                </a:cubicBezTo>
                <a:cubicBezTo>
                  <a:pt x="358" y="331"/>
                  <a:pt x="358" y="331"/>
                  <a:pt x="358" y="331"/>
                </a:cubicBezTo>
                <a:cubicBezTo>
                  <a:pt x="358" y="291"/>
                  <a:pt x="358" y="291"/>
                  <a:pt x="358" y="291"/>
                </a:cubicBezTo>
                <a:cubicBezTo>
                  <a:pt x="305" y="291"/>
                  <a:pt x="305" y="291"/>
                  <a:pt x="305" y="291"/>
                </a:cubicBezTo>
                <a:close/>
                <a:moveTo>
                  <a:pt x="225" y="291"/>
                </a:moveTo>
                <a:cubicBezTo>
                  <a:pt x="225" y="331"/>
                  <a:pt x="225" y="331"/>
                  <a:pt x="225" y="331"/>
                </a:cubicBezTo>
                <a:cubicBezTo>
                  <a:pt x="278" y="331"/>
                  <a:pt x="278" y="331"/>
                  <a:pt x="278" y="331"/>
                </a:cubicBezTo>
                <a:cubicBezTo>
                  <a:pt x="278" y="291"/>
                  <a:pt x="278" y="291"/>
                  <a:pt x="278" y="291"/>
                </a:cubicBezTo>
                <a:cubicBezTo>
                  <a:pt x="225" y="291"/>
                  <a:pt x="225" y="291"/>
                  <a:pt x="225" y="291"/>
                </a:cubicBezTo>
                <a:close/>
                <a:moveTo>
                  <a:pt x="146" y="291"/>
                </a:moveTo>
                <a:cubicBezTo>
                  <a:pt x="146" y="331"/>
                  <a:pt x="146" y="331"/>
                  <a:pt x="146" y="331"/>
                </a:cubicBezTo>
                <a:cubicBezTo>
                  <a:pt x="199" y="331"/>
                  <a:pt x="199" y="331"/>
                  <a:pt x="199" y="331"/>
                </a:cubicBezTo>
                <a:cubicBezTo>
                  <a:pt x="199" y="291"/>
                  <a:pt x="199" y="291"/>
                  <a:pt x="199" y="291"/>
                </a:cubicBezTo>
                <a:cubicBezTo>
                  <a:pt x="146" y="291"/>
                  <a:pt x="146" y="291"/>
                  <a:pt x="146" y="291"/>
                </a:cubicBezTo>
                <a:close/>
                <a:moveTo>
                  <a:pt x="66" y="291"/>
                </a:moveTo>
                <a:cubicBezTo>
                  <a:pt x="66" y="331"/>
                  <a:pt x="66" y="331"/>
                  <a:pt x="66" y="331"/>
                </a:cubicBezTo>
                <a:cubicBezTo>
                  <a:pt x="119" y="331"/>
                  <a:pt x="119" y="331"/>
                  <a:pt x="119" y="331"/>
                </a:cubicBezTo>
                <a:cubicBezTo>
                  <a:pt x="119" y="291"/>
                  <a:pt x="119" y="291"/>
                  <a:pt x="119" y="291"/>
                </a:cubicBezTo>
                <a:cubicBezTo>
                  <a:pt x="66" y="291"/>
                  <a:pt x="66" y="291"/>
                  <a:pt x="66" y="291"/>
                </a:cubicBezTo>
                <a:close/>
                <a:moveTo>
                  <a:pt x="305" y="225"/>
                </a:moveTo>
                <a:cubicBezTo>
                  <a:pt x="305" y="265"/>
                  <a:pt x="305" y="265"/>
                  <a:pt x="305" y="265"/>
                </a:cubicBezTo>
                <a:cubicBezTo>
                  <a:pt x="358" y="265"/>
                  <a:pt x="358" y="265"/>
                  <a:pt x="358" y="265"/>
                </a:cubicBezTo>
                <a:cubicBezTo>
                  <a:pt x="358" y="225"/>
                  <a:pt x="358" y="225"/>
                  <a:pt x="358" y="225"/>
                </a:cubicBezTo>
                <a:cubicBezTo>
                  <a:pt x="305" y="225"/>
                  <a:pt x="305" y="225"/>
                  <a:pt x="305" y="225"/>
                </a:cubicBezTo>
                <a:close/>
                <a:moveTo>
                  <a:pt x="225" y="225"/>
                </a:moveTo>
                <a:cubicBezTo>
                  <a:pt x="225" y="265"/>
                  <a:pt x="225" y="265"/>
                  <a:pt x="225" y="265"/>
                </a:cubicBezTo>
                <a:cubicBezTo>
                  <a:pt x="278" y="265"/>
                  <a:pt x="278" y="265"/>
                  <a:pt x="278" y="265"/>
                </a:cubicBezTo>
                <a:cubicBezTo>
                  <a:pt x="278" y="225"/>
                  <a:pt x="278" y="225"/>
                  <a:pt x="278" y="225"/>
                </a:cubicBezTo>
                <a:cubicBezTo>
                  <a:pt x="225" y="225"/>
                  <a:pt x="225" y="225"/>
                  <a:pt x="225" y="225"/>
                </a:cubicBezTo>
                <a:close/>
                <a:moveTo>
                  <a:pt x="146" y="225"/>
                </a:moveTo>
                <a:cubicBezTo>
                  <a:pt x="146" y="265"/>
                  <a:pt x="146" y="265"/>
                  <a:pt x="146" y="265"/>
                </a:cubicBezTo>
                <a:cubicBezTo>
                  <a:pt x="199" y="265"/>
                  <a:pt x="199" y="265"/>
                  <a:pt x="199" y="265"/>
                </a:cubicBezTo>
                <a:cubicBezTo>
                  <a:pt x="199" y="225"/>
                  <a:pt x="199" y="225"/>
                  <a:pt x="199" y="225"/>
                </a:cubicBezTo>
                <a:cubicBezTo>
                  <a:pt x="146" y="225"/>
                  <a:pt x="146" y="225"/>
                  <a:pt x="146" y="225"/>
                </a:cubicBezTo>
                <a:close/>
                <a:moveTo>
                  <a:pt x="66" y="225"/>
                </a:moveTo>
                <a:cubicBezTo>
                  <a:pt x="66" y="265"/>
                  <a:pt x="66" y="265"/>
                  <a:pt x="66" y="265"/>
                </a:cubicBezTo>
                <a:cubicBezTo>
                  <a:pt x="119" y="265"/>
                  <a:pt x="119" y="265"/>
                  <a:pt x="119" y="265"/>
                </a:cubicBezTo>
                <a:cubicBezTo>
                  <a:pt x="119" y="225"/>
                  <a:pt x="119" y="225"/>
                  <a:pt x="119" y="225"/>
                </a:cubicBezTo>
                <a:cubicBezTo>
                  <a:pt x="66" y="225"/>
                  <a:pt x="66" y="225"/>
                  <a:pt x="66" y="225"/>
                </a:cubicBezTo>
                <a:close/>
                <a:moveTo>
                  <a:pt x="305" y="159"/>
                </a:moveTo>
                <a:cubicBezTo>
                  <a:pt x="305" y="198"/>
                  <a:pt x="305" y="198"/>
                  <a:pt x="305" y="198"/>
                </a:cubicBezTo>
                <a:cubicBezTo>
                  <a:pt x="358" y="198"/>
                  <a:pt x="358" y="198"/>
                  <a:pt x="358" y="198"/>
                </a:cubicBezTo>
                <a:cubicBezTo>
                  <a:pt x="358" y="159"/>
                  <a:pt x="358" y="159"/>
                  <a:pt x="358" y="159"/>
                </a:cubicBezTo>
                <a:cubicBezTo>
                  <a:pt x="305" y="159"/>
                  <a:pt x="305" y="159"/>
                  <a:pt x="305" y="159"/>
                </a:cubicBezTo>
                <a:close/>
                <a:moveTo>
                  <a:pt x="225" y="159"/>
                </a:moveTo>
                <a:cubicBezTo>
                  <a:pt x="225" y="198"/>
                  <a:pt x="225" y="198"/>
                  <a:pt x="225" y="198"/>
                </a:cubicBezTo>
                <a:cubicBezTo>
                  <a:pt x="278" y="198"/>
                  <a:pt x="278" y="198"/>
                  <a:pt x="278" y="198"/>
                </a:cubicBezTo>
                <a:cubicBezTo>
                  <a:pt x="278" y="159"/>
                  <a:pt x="278" y="159"/>
                  <a:pt x="278" y="159"/>
                </a:cubicBezTo>
                <a:cubicBezTo>
                  <a:pt x="225" y="159"/>
                  <a:pt x="225" y="159"/>
                  <a:pt x="225" y="159"/>
                </a:cubicBezTo>
                <a:close/>
                <a:moveTo>
                  <a:pt x="146" y="159"/>
                </a:moveTo>
                <a:cubicBezTo>
                  <a:pt x="146" y="198"/>
                  <a:pt x="146" y="198"/>
                  <a:pt x="146" y="198"/>
                </a:cubicBezTo>
                <a:cubicBezTo>
                  <a:pt x="199" y="198"/>
                  <a:pt x="199" y="198"/>
                  <a:pt x="199" y="198"/>
                </a:cubicBezTo>
                <a:cubicBezTo>
                  <a:pt x="199" y="159"/>
                  <a:pt x="199" y="159"/>
                  <a:pt x="199" y="159"/>
                </a:cubicBezTo>
                <a:cubicBezTo>
                  <a:pt x="146" y="159"/>
                  <a:pt x="146" y="159"/>
                  <a:pt x="146" y="159"/>
                </a:cubicBezTo>
                <a:close/>
                <a:moveTo>
                  <a:pt x="66" y="159"/>
                </a:moveTo>
                <a:cubicBezTo>
                  <a:pt x="66" y="198"/>
                  <a:pt x="66" y="198"/>
                  <a:pt x="66" y="198"/>
                </a:cubicBezTo>
                <a:cubicBezTo>
                  <a:pt x="119" y="198"/>
                  <a:pt x="119" y="198"/>
                  <a:pt x="119" y="198"/>
                </a:cubicBezTo>
                <a:cubicBezTo>
                  <a:pt x="119" y="159"/>
                  <a:pt x="119" y="159"/>
                  <a:pt x="119" y="159"/>
                </a:cubicBezTo>
                <a:cubicBezTo>
                  <a:pt x="66" y="159"/>
                  <a:pt x="66" y="159"/>
                  <a:pt x="66" y="159"/>
                </a:cubicBezTo>
                <a:close/>
                <a:moveTo>
                  <a:pt x="212" y="132"/>
                </a:moveTo>
                <a:cubicBezTo>
                  <a:pt x="40" y="132"/>
                  <a:pt x="40" y="132"/>
                  <a:pt x="40" y="132"/>
                </a:cubicBezTo>
                <a:cubicBezTo>
                  <a:pt x="40" y="357"/>
                  <a:pt x="40" y="357"/>
                  <a:pt x="40" y="357"/>
                </a:cubicBezTo>
                <a:cubicBezTo>
                  <a:pt x="212" y="357"/>
                  <a:pt x="212" y="357"/>
                  <a:pt x="212" y="357"/>
                </a:cubicBezTo>
                <a:cubicBezTo>
                  <a:pt x="384" y="357"/>
                  <a:pt x="384" y="357"/>
                  <a:pt x="384" y="357"/>
                </a:cubicBezTo>
                <a:cubicBezTo>
                  <a:pt x="384" y="132"/>
                  <a:pt x="384" y="132"/>
                  <a:pt x="384" y="132"/>
                </a:cubicBezTo>
                <a:lnTo>
                  <a:pt x="212" y="132"/>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10" name="Freeform 20"/>
          <p:cNvSpPr>
            <a:spLocks noEditPoints="1"/>
          </p:cNvSpPr>
          <p:nvPr userDrawn="1"/>
        </p:nvSpPr>
        <p:spPr bwMode="auto">
          <a:xfrm>
            <a:off x="2570964" y="2202068"/>
            <a:ext cx="487827" cy="374884"/>
          </a:xfrm>
          <a:custGeom>
            <a:avLst/>
            <a:gdLst>
              <a:gd name="T0" fmla="*/ 218 w 436"/>
              <a:gd name="T1" fmla="*/ 251 h 335"/>
              <a:gd name="T2" fmla="*/ 176 w 436"/>
              <a:gd name="T3" fmla="*/ 293 h 335"/>
              <a:gd name="T4" fmla="*/ 218 w 436"/>
              <a:gd name="T5" fmla="*/ 335 h 335"/>
              <a:gd name="T6" fmla="*/ 260 w 436"/>
              <a:gd name="T7" fmla="*/ 293 h 335"/>
              <a:gd name="T8" fmla="*/ 218 w 436"/>
              <a:gd name="T9" fmla="*/ 251 h 335"/>
              <a:gd name="T10" fmla="*/ 307 w 436"/>
              <a:gd name="T11" fmla="*/ 204 h 335"/>
              <a:gd name="T12" fmla="*/ 307 w 436"/>
              <a:gd name="T13" fmla="*/ 244 h 335"/>
              <a:gd name="T14" fmla="*/ 267 w 436"/>
              <a:gd name="T15" fmla="*/ 244 h 335"/>
              <a:gd name="T16" fmla="*/ 245 w 436"/>
              <a:gd name="T17" fmla="*/ 229 h 335"/>
              <a:gd name="T18" fmla="*/ 218 w 436"/>
              <a:gd name="T19" fmla="*/ 223 h 335"/>
              <a:gd name="T20" fmla="*/ 191 w 436"/>
              <a:gd name="T21" fmla="*/ 229 h 335"/>
              <a:gd name="T22" fmla="*/ 169 w 436"/>
              <a:gd name="T23" fmla="*/ 244 h 335"/>
              <a:gd name="T24" fmla="*/ 129 w 436"/>
              <a:gd name="T25" fmla="*/ 244 h 335"/>
              <a:gd name="T26" fmla="*/ 129 w 436"/>
              <a:gd name="T27" fmla="*/ 204 h 335"/>
              <a:gd name="T28" fmla="*/ 170 w 436"/>
              <a:gd name="T29" fmla="*/ 177 h 335"/>
              <a:gd name="T30" fmla="*/ 218 w 436"/>
              <a:gd name="T31" fmla="*/ 167 h 335"/>
              <a:gd name="T32" fmla="*/ 266 w 436"/>
              <a:gd name="T33" fmla="*/ 177 h 335"/>
              <a:gd name="T34" fmla="*/ 307 w 436"/>
              <a:gd name="T35" fmla="*/ 204 h 335"/>
              <a:gd name="T36" fmla="*/ 366 w 436"/>
              <a:gd name="T37" fmla="*/ 145 h 335"/>
              <a:gd name="T38" fmla="*/ 298 w 436"/>
              <a:gd name="T39" fmla="*/ 100 h 335"/>
              <a:gd name="T40" fmla="*/ 218 w 436"/>
              <a:gd name="T41" fmla="*/ 84 h 335"/>
              <a:gd name="T42" fmla="*/ 138 w 436"/>
              <a:gd name="T43" fmla="*/ 100 h 335"/>
              <a:gd name="T44" fmla="*/ 70 w 436"/>
              <a:gd name="T45" fmla="*/ 145 h 335"/>
              <a:gd name="T46" fmla="*/ 70 w 436"/>
              <a:gd name="T47" fmla="*/ 185 h 335"/>
              <a:gd name="T48" fmla="*/ 109 w 436"/>
              <a:gd name="T49" fmla="*/ 185 h 335"/>
              <a:gd name="T50" fmla="*/ 159 w 436"/>
              <a:gd name="T51" fmla="*/ 151 h 335"/>
              <a:gd name="T52" fmla="*/ 218 w 436"/>
              <a:gd name="T53" fmla="*/ 140 h 335"/>
              <a:gd name="T54" fmla="*/ 277 w 436"/>
              <a:gd name="T55" fmla="*/ 151 h 335"/>
              <a:gd name="T56" fmla="*/ 327 w 436"/>
              <a:gd name="T57" fmla="*/ 185 h 335"/>
              <a:gd name="T58" fmla="*/ 366 w 436"/>
              <a:gd name="T59" fmla="*/ 185 h 335"/>
              <a:gd name="T60" fmla="*/ 366 w 436"/>
              <a:gd name="T61" fmla="*/ 145 h 335"/>
              <a:gd name="T62" fmla="*/ 425 w 436"/>
              <a:gd name="T63" fmla="*/ 86 h 335"/>
              <a:gd name="T64" fmla="*/ 425 w 436"/>
              <a:gd name="T65" fmla="*/ 125 h 335"/>
              <a:gd name="T66" fmla="*/ 386 w 436"/>
              <a:gd name="T67" fmla="*/ 125 h 335"/>
              <a:gd name="T68" fmla="*/ 309 w 436"/>
              <a:gd name="T69" fmla="*/ 74 h 335"/>
              <a:gd name="T70" fmla="*/ 218 w 436"/>
              <a:gd name="T71" fmla="*/ 56 h 335"/>
              <a:gd name="T72" fmla="*/ 127 w 436"/>
              <a:gd name="T73" fmla="*/ 74 h 335"/>
              <a:gd name="T74" fmla="*/ 50 w 436"/>
              <a:gd name="T75" fmla="*/ 125 h 335"/>
              <a:gd name="T76" fmla="*/ 11 w 436"/>
              <a:gd name="T77" fmla="*/ 125 h 335"/>
              <a:gd name="T78" fmla="*/ 11 w 436"/>
              <a:gd name="T79" fmla="*/ 86 h 335"/>
              <a:gd name="T80" fmla="*/ 106 w 436"/>
              <a:gd name="T81" fmla="*/ 22 h 335"/>
              <a:gd name="T82" fmla="*/ 218 w 436"/>
              <a:gd name="T83" fmla="*/ 0 h 335"/>
              <a:gd name="T84" fmla="*/ 330 w 436"/>
              <a:gd name="T85" fmla="*/ 22 h 335"/>
              <a:gd name="T86" fmla="*/ 425 w 436"/>
              <a:gd name="T87" fmla="*/ 86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36" h="335">
                <a:moveTo>
                  <a:pt x="218" y="251"/>
                </a:moveTo>
                <a:cubicBezTo>
                  <a:pt x="195" y="251"/>
                  <a:pt x="176" y="270"/>
                  <a:pt x="176" y="293"/>
                </a:cubicBezTo>
                <a:cubicBezTo>
                  <a:pt x="176" y="316"/>
                  <a:pt x="195" y="335"/>
                  <a:pt x="218" y="335"/>
                </a:cubicBezTo>
                <a:cubicBezTo>
                  <a:pt x="241" y="335"/>
                  <a:pt x="260" y="316"/>
                  <a:pt x="260" y="293"/>
                </a:cubicBezTo>
                <a:cubicBezTo>
                  <a:pt x="260" y="270"/>
                  <a:pt x="241" y="251"/>
                  <a:pt x="218" y="251"/>
                </a:cubicBezTo>
                <a:close/>
                <a:moveTo>
                  <a:pt x="307" y="204"/>
                </a:moveTo>
                <a:cubicBezTo>
                  <a:pt x="318" y="215"/>
                  <a:pt x="318" y="233"/>
                  <a:pt x="307" y="244"/>
                </a:cubicBezTo>
                <a:cubicBezTo>
                  <a:pt x="296" y="255"/>
                  <a:pt x="278" y="255"/>
                  <a:pt x="267" y="244"/>
                </a:cubicBezTo>
                <a:cubicBezTo>
                  <a:pt x="261" y="237"/>
                  <a:pt x="253" y="232"/>
                  <a:pt x="245" y="229"/>
                </a:cubicBezTo>
                <a:cubicBezTo>
                  <a:pt x="237" y="225"/>
                  <a:pt x="228" y="223"/>
                  <a:pt x="218" y="223"/>
                </a:cubicBezTo>
                <a:cubicBezTo>
                  <a:pt x="208" y="223"/>
                  <a:pt x="199" y="225"/>
                  <a:pt x="191" y="229"/>
                </a:cubicBezTo>
                <a:cubicBezTo>
                  <a:pt x="183" y="232"/>
                  <a:pt x="175" y="237"/>
                  <a:pt x="169" y="244"/>
                </a:cubicBezTo>
                <a:cubicBezTo>
                  <a:pt x="158" y="255"/>
                  <a:pt x="140" y="255"/>
                  <a:pt x="129" y="244"/>
                </a:cubicBezTo>
                <a:cubicBezTo>
                  <a:pt x="118" y="233"/>
                  <a:pt x="118" y="215"/>
                  <a:pt x="129" y="204"/>
                </a:cubicBezTo>
                <a:cubicBezTo>
                  <a:pt x="141" y="193"/>
                  <a:pt x="155" y="184"/>
                  <a:pt x="170" y="177"/>
                </a:cubicBezTo>
                <a:cubicBezTo>
                  <a:pt x="185" y="171"/>
                  <a:pt x="201" y="167"/>
                  <a:pt x="218" y="167"/>
                </a:cubicBezTo>
                <a:cubicBezTo>
                  <a:pt x="235" y="167"/>
                  <a:pt x="251" y="171"/>
                  <a:pt x="266" y="177"/>
                </a:cubicBezTo>
                <a:cubicBezTo>
                  <a:pt x="282" y="184"/>
                  <a:pt x="295" y="193"/>
                  <a:pt x="307" y="204"/>
                </a:cubicBezTo>
                <a:close/>
                <a:moveTo>
                  <a:pt x="366" y="145"/>
                </a:moveTo>
                <a:cubicBezTo>
                  <a:pt x="347" y="126"/>
                  <a:pt x="324" y="110"/>
                  <a:pt x="298" y="100"/>
                </a:cubicBezTo>
                <a:cubicBezTo>
                  <a:pt x="273" y="89"/>
                  <a:pt x="246" y="84"/>
                  <a:pt x="218" y="84"/>
                </a:cubicBezTo>
                <a:cubicBezTo>
                  <a:pt x="190" y="84"/>
                  <a:pt x="163" y="89"/>
                  <a:pt x="138" y="100"/>
                </a:cubicBezTo>
                <a:cubicBezTo>
                  <a:pt x="112" y="110"/>
                  <a:pt x="89" y="126"/>
                  <a:pt x="70" y="145"/>
                </a:cubicBezTo>
                <a:cubicBezTo>
                  <a:pt x="59" y="156"/>
                  <a:pt x="59" y="174"/>
                  <a:pt x="70" y="185"/>
                </a:cubicBezTo>
                <a:cubicBezTo>
                  <a:pt x="81" y="195"/>
                  <a:pt x="99" y="195"/>
                  <a:pt x="109" y="185"/>
                </a:cubicBezTo>
                <a:cubicBezTo>
                  <a:pt x="124" y="170"/>
                  <a:pt x="141" y="159"/>
                  <a:pt x="159" y="151"/>
                </a:cubicBezTo>
                <a:cubicBezTo>
                  <a:pt x="177" y="144"/>
                  <a:pt x="197" y="140"/>
                  <a:pt x="218" y="140"/>
                </a:cubicBezTo>
                <a:cubicBezTo>
                  <a:pt x="239" y="140"/>
                  <a:pt x="259" y="144"/>
                  <a:pt x="277" y="151"/>
                </a:cubicBezTo>
                <a:cubicBezTo>
                  <a:pt x="295" y="159"/>
                  <a:pt x="312" y="170"/>
                  <a:pt x="327" y="185"/>
                </a:cubicBezTo>
                <a:cubicBezTo>
                  <a:pt x="337" y="195"/>
                  <a:pt x="355" y="195"/>
                  <a:pt x="366" y="185"/>
                </a:cubicBezTo>
                <a:cubicBezTo>
                  <a:pt x="377" y="174"/>
                  <a:pt x="377" y="156"/>
                  <a:pt x="366" y="145"/>
                </a:cubicBezTo>
                <a:close/>
                <a:moveTo>
                  <a:pt x="425" y="86"/>
                </a:moveTo>
                <a:cubicBezTo>
                  <a:pt x="436" y="97"/>
                  <a:pt x="436" y="114"/>
                  <a:pt x="425" y="125"/>
                </a:cubicBezTo>
                <a:cubicBezTo>
                  <a:pt x="414" y="136"/>
                  <a:pt x="397" y="136"/>
                  <a:pt x="386" y="125"/>
                </a:cubicBezTo>
                <a:cubicBezTo>
                  <a:pt x="364" y="103"/>
                  <a:pt x="338" y="86"/>
                  <a:pt x="309" y="74"/>
                </a:cubicBezTo>
                <a:cubicBezTo>
                  <a:pt x="281" y="62"/>
                  <a:pt x="250" y="56"/>
                  <a:pt x="218" y="56"/>
                </a:cubicBezTo>
                <a:cubicBezTo>
                  <a:pt x="186" y="56"/>
                  <a:pt x="155" y="62"/>
                  <a:pt x="127" y="74"/>
                </a:cubicBezTo>
                <a:cubicBezTo>
                  <a:pt x="98" y="86"/>
                  <a:pt x="72" y="103"/>
                  <a:pt x="50" y="125"/>
                </a:cubicBezTo>
                <a:cubicBezTo>
                  <a:pt x="39" y="136"/>
                  <a:pt x="22" y="136"/>
                  <a:pt x="11" y="125"/>
                </a:cubicBezTo>
                <a:cubicBezTo>
                  <a:pt x="0" y="114"/>
                  <a:pt x="0" y="97"/>
                  <a:pt x="11" y="86"/>
                </a:cubicBezTo>
                <a:cubicBezTo>
                  <a:pt x="38" y="59"/>
                  <a:pt x="70" y="37"/>
                  <a:pt x="106" y="22"/>
                </a:cubicBezTo>
                <a:cubicBezTo>
                  <a:pt x="141" y="8"/>
                  <a:pt x="178" y="0"/>
                  <a:pt x="218" y="0"/>
                </a:cubicBezTo>
                <a:cubicBezTo>
                  <a:pt x="258" y="0"/>
                  <a:pt x="295" y="8"/>
                  <a:pt x="330" y="22"/>
                </a:cubicBezTo>
                <a:cubicBezTo>
                  <a:pt x="366" y="37"/>
                  <a:pt x="398" y="59"/>
                  <a:pt x="425" y="86"/>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19" name="Freeform 19"/>
          <p:cNvSpPr>
            <a:spLocks noEditPoints="1"/>
          </p:cNvSpPr>
          <p:nvPr userDrawn="1"/>
        </p:nvSpPr>
        <p:spPr bwMode="auto">
          <a:xfrm>
            <a:off x="2565974" y="2780332"/>
            <a:ext cx="497807" cy="497807"/>
          </a:xfrm>
          <a:custGeom>
            <a:avLst/>
            <a:gdLst>
              <a:gd name="T0" fmla="*/ 250 w 433"/>
              <a:gd name="T1" fmla="*/ 267 h 433"/>
              <a:gd name="T2" fmla="*/ 262 w 433"/>
              <a:gd name="T3" fmla="*/ 305 h 433"/>
              <a:gd name="T4" fmla="*/ 242 w 433"/>
              <a:gd name="T5" fmla="*/ 352 h 433"/>
              <a:gd name="T6" fmla="*/ 242 w 433"/>
              <a:gd name="T7" fmla="*/ 352 h 433"/>
              <a:gd name="T8" fmla="*/ 181 w 433"/>
              <a:gd name="T9" fmla="*/ 413 h 433"/>
              <a:gd name="T10" fmla="*/ 134 w 433"/>
              <a:gd name="T11" fmla="*/ 433 h 433"/>
              <a:gd name="T12" fmla="*/ 87 w 433"/>
              <a:gd name="T13" fmla="*/ 413 h 433"/>
              <a:gd name="T14" fmla="*/ 19 w 433"/>
              <a:gd name="T15" fmla="*/ 345 h 433"/>
              <a:gd name="T16" fmla="*/ 0 w 433"/>
              <a:gd name="T17" fmla="*/ 298 h 433"/>
              <a:gd name="T18" fmla="*/ 19 w 433"/>
              <a:gd name="T19" fmla="*/ 252 h 433"/>
              <a:gd name="T20" fmla="*/ 80 w 433"/>
              <a:gd name="T21" fmla="*/ 190 h 433"/>
              <a:gd name="T22" fmla="*/ 80 w 433"/>
              <a:gd name="T23" fmla="*/ 190 h 433"/>
              <a:gd name="T24" fmla="*/ 127 w 433"/>
              <a:gd name="T25" fmla="*/ 171 h 433"/>
              <a:gd name="T26" fmla="*/ 165 w 433"/>
              <a:gd name="T27" fmla="*/ 183 h 433"/>
              <a:gd name="T28" fmla="*/ 119 w 433"/>
              <a:gd name="T29" fmla="*/ 229 h 433"/>
              <a:gd name="T30" fmla="*/ 119 w 433"/>
              <a:gd name="T31" fmla="*/ 229 h 433"/>
              <a:gd name="T32" fmla="*/ 58 w 433"/>
              <a:gd name="T33" fmla="*/ 290 h 433"/>
              <a:gd name="T34" fmla="*/ 54 w 433"/>
              <a:gd name="T35" fmla="*/ 298 h 433"/>
              <a:gd name="T36" fmla="*/ 58 w 433"/>
              <a:gd name="T37" fmla="*/ 306 h 433"/>
              <a:gd name="T38" fmla="*/ 126 w 433"/>
              <a:gd name="T39" fmla="*/ 375 h 433"/>
              <a:gd name="T40" fmla="*/ 134 w 433"/>
              <a:gd name="T41" fmla="*/ 378 h 433"/>
              <a:gd name="T42" fmla="*/ 142 w 433"/>
              <a:gd name="T43" fmla="*/ 375 h 433"/>
              <a:gd name="T44" fmla="*/ 204 w 433"/>
              <a:gd name="T45" fmla="*/ 313 h 433"/>
              <a:gd name="T46" fmla="*/ 204 w 433"/>
              <a:gd name="T47" fmla="*/ 313 h 433"/>
              <a:gd name="T48" fmla="*/ 250 w 433"/>
              <a:gd name="T49" fmla="*/ 267 h 433"/>
              <a:gd name="T50" fmla="*/ 251 w 433"/>
              <a:gd name="T51" fmla="*/ 142 h 433"/>
              <a:gd name="T52" fmla="*/ 142 w 433"/>
              <a:gd name="T53" fmla="*/ 252 h 433"/>
              <a:gd name="T54" fmla="*/ 142 w 433"/>
              <a:gd name="T55" fmla="*/ 290 h 433"/>
              <a:gd name="T56" fmla="*/ 181 w 433"/>
              <a:gd name="T57" fmla="*/ 290 h 433"/>
              <a:gd name="T58" fmla="*/ 290 w 433"/>
              <a:gd name="T59" fmla="*/ 181 h 433"/>
              <a:gd name="T60" fmla="*/ 290 w 433"/>
              <a:gd name="T61" fmla="*/ 142 h 433"/>
              <a:gd name="T62" fmla="*/ 251 w 433"/>
              <a:gd name="T63" fmla="*/ 142 h 433"/>
              <a:gd name="T64" fmla="*/ 345 w 433"/>
              <a:gd name="T65" fmla="*/ 19 h 433"/>
              <a:gd name="T66" fmla="*/ 298 w 433"/>
              <a:gd name="T67" fmla="*/ 0 h 433"/>
              <a:gd name="T68" fmla="*/ 251 w 433"/>
              <a:gd name="T69" fmla="*/ 19 h 433"/>
              <a:gd name="T70" fmla="*/ 190 w 433"/>
              <a:gd name="T71" fmla="*/ 81 h 433"/>
              <a:gd name="T72" fmla="*/ 190 w 433"/>
              <a:gd name="T73" fmla="*/ 81 h 433"/>
              <a:gd name="T74" fmla="*/ 171 w 433"/>
              <a:gd name="T75" fmla="*/ 127 h 433"/>
              <a:gd name="T76" fmla="*/ 183 w 433"/>
              <a:gd name="T77" fmla="*/ 165 h 433"/>
              <a:gd name="T78" fmla="*/ 290 w 433"/>
              <a:gd name="T79" fmla="*/ 58 h 433"/>
              <a:gd name="T80" fmla="*/ 298 w 433"/>
              <a:gd name="T81" fmla="*/ 54 h 433"/>
              <a:gd name="T82" fmla="*/ 306 w 433"/>
              <a:gd name="T83" fmla="*/ 58 h 433"/>
              <a:gd name="T84" fmla="*/ 375 w 433"/>
              <a:gd name="T85" fmla="*/ 126 h 433"/>
              <a:gd name="T86" fmla="*/ 378 w 433"/>
              <a:gd name="T87" fmla="*/ 134 h 433"/>
              <a:gd name="T88" fmla="*/ 375 w 433"/>
              <a:gd name="T89" fmla="*/ 142 h 433"/>
              <a:gd name="T90" fmla="*/ 313 w 433"/>
              <a:gd name="T91" fmla="*/ 204 h 433"/>
              <a:gd name="T92" fmla="*/ 313 w 433"/>
              <a:gd name="T93" fmla="*/ 204 h 433"/>
              <a:gd name="T94" fmla="*/ 267 w 433"/>
              <a:gd name="T95" fmla="*/ 250 h 433"/>
              <a:gd name="T96" fmla="*/ 305 w 433"/>
              <a:gd name="T97" fmla="*/ 262 h 433"/>
              <a:gd name="T98" fmla="*/ 352 w 433"/>
              <a:gd name="T99" fmla="*/ 242 h 433"/>
              <a:gd name="T100" fmla="*/ 352 w 433"/>
              <a:gd name="T101" fmla="*/ 242 h 433"/>
              <a:gd name="T102" fmla="*/ 413 w 433"/>
              <a:gd name="T103" fmla="*/ 181 h 433"/>
              <a:gd name="T104" fmla="*/ 433 w 433"/>
              <a:gd name="T105" fmla="*/ 134 h 433"/>
              <a:gd name="T106" fmla="*/ 413 w 433"/>
              <a:gd name="T107" fmla="*/ 87 h 433"/>
              <a:gd name="T108" fmla="*/ 345 w 433"/>
              <a:gd name="T109" fmla="*/ 19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33" h="433">
                <a:moveTo>
                  <a:pt x="250" y="267"/>
                </a:moveTo>
                <a:cubicBezTo>
                  <a:pt x="258" y="278"/>
                  <a:pt x="262" y="292"/>
                  <a:pt x="262" y="305"/>
                </a:cubicBezTo>
                <a:cubicBezTo>
                  <a:pt x="262" y="322"/>
                  <a:pt x="255" y="339"/>
                  <a:pt x="242" y="352"/>
                </a:cubicBezTo>
                <a:cubicBezTo>
                  <a:pt x="242" y="352"/>
                  <a:pt x="242" y="352"/>
                  <a:pt x="242" y="352"/>
                </a:cubicBezTo>
                <a:cubicBezTo>
                  <a:pt x="181" y="413"/>
                  <a:pt x="181" y="413"/>
                  <a:pt x="181" y="413"/>
                </a:cubicBezTo>
                <a:cubicBezTo>
                  <a:pt x="168" y="426"/>
                  <a:pt x="151" y="433"/>
                  <a:pt x="134" y="433"/>
                </a:cubicBezTo>
                <a:cubicBezTo>
                  <a:pt x="117" y="433"/>
                  <a:pt x="100" y="426"/>
                  <a:pt x="87" y="413"/>
                </a:cubicBezTo>
                <a:cubicBezTo>
                  <a:pt x="19" y="345"/>
                  <a:pt x="19" y="345"/>
                  <a:pt x="19" y="345"/>
                </a:cubicBezTo>
                <a:cubicBezTo>
                  <a:pt x="6" y="332"/>
                  <a:pt x="0" y="315"/>
                  <a:pt x="0" y="298"/>
                </a:cubicBezTo>
                <a:cubicBezTo>
                  <a:pt x="0" y="281"/>
                  <a:pt x="6" y="264"/>
                  <a:pt x="19" y="252"/>
                </a:cubicBezTo>
                <a:cubicBezTo>
                  <a:pt x="80" y="190"/>
                  <a:pt x="80" y="190"/>
                  <a:pt x="80" y="190"/>
                </a:cubicBezTo>
                <a:cubicBezTo>
                  <a:pt x="80" y="190"/>
                  <a:pt x="80" y="190"/>
                  <a:pt x="80" y="190"/>
                </a:cubicBezTo>
                <a:cubicBezTo>
                  <a:pt x="93" y="177"/>
                  <a:pt x="110" y="171"/>
                  <a:pt x="127" y="171"/>
                </a:cubicBezTo>
                <a:cubicBezTo>
                  <a:pt x="140" y="171"/>
                  <a:pt x="154" y="175"/>
                  <a:pt x="165" y="183"/>
                </a:cubicBezTo>
                <a:cubicBezTo>
                  <a:pt x="119" y="229"/>
                  <a:pt x="119" y="229"/>
                  <a:pt x="119" y="229"/>
                </a:cubicBezTo>
                <a:cubicBezTo>
                  <a:pt x="119" y="229"/>
                  <a:pt x="119" y="229"/>
                  <a:pt x="119" y="229"/>
                </a:cubicBezTo>
                <a:cubicBezTo>
                  <a:pt x="58" y="290"/>
                  <a:pt x="58" y="290"/>
                  <a:pt x="58" y="290"/>
                </a:cubicBezTo>
                <a:cubicBezTo>
                  <a:pt x="55" y="292"/>
                  <a:pt x="54" y="295"/>
                  <a:pt x="54" y="298"/>
                </a:cubicBezTo>
                <a:cubicBezTo>
                  <a:pt x="54" y="301"/>
                  <a:pt x="55" y="304"/>
                  <a:pt x="58" y="306"/>
                </a:cubicBezTo>
                <a:cubicBezTo>
                  <a:pt x="126" y="375"/>
                  <a:pt x="126" y="375"/>
                  <a:pt x="126" y="375"/>
                </a:cubicBezTo>
                <a:cubicBezTo>
                  <a:pt x="128" y="377"/>
                  <a:pt x="131" y="378"/>
                  <a:pt x="134" y="378"/>
                </a:cubicBezTo>
                <a:cubicBezTo>
                  <a:pt x="137" y="378"/>
                  <a:pt x="140" y="377"/>
                  <a:pt x="142" y="375"/>
                </a:cubicBezTo>
                <a:cubicBezTo>
                  <a:pt x="204" y="313"/>
                  <a:pt x="204" y="313"/>
                  <a:pt x="204" y="313"/>
                </a:cubicBezTo>
                <a:cubicBezTo>
                  <a:pt x="204" y="313"/>
                  <a:pt x="204" y="313"/>
                  <a:pt x="204" y="313"/>
                </a:cubicBezTo>
                <a:cubicBezTo>
                  <a:pt x="250" y="267"/>
                  <a:pt x="250" y="267"/>
                  <a:pt x="250" y="267"/>
                </a:cubicBezTo>
                <a:close/>
                <a:moveTo>
                  <a:pt x="251" y="142"/>
                </a:moveTo>
                <a:cubicBezTo>
                  <a:pt x="142" y="252"/>
                  <a:pt x="142" y="252"/>
                  <a:pt x="142" y="252"/>
                </a:cubicBezTo>
                <a:cubicBezTo>
                  <a:pt x="131" y="262"/>
                  <a:pt x="131" y="280"/>
                  <a:pt x="142" y="290"/>
                </a:cubicBezTo>
                <a:cubicBezTo>
                  <a:pt x="153" y="301"/>
                  <a:pt x="170" y="301"/>
                  <a:pt x="181" y="290"/>
                </a:cubicBezTo>
                <a:cubicBezTo>
                  <a:pt x="290" y="181"/>
                  <a:pt x="290" y="181"/>
                  <a:pt x="290" y="181"/>
                </a:cubicBezTo>
                <a:cubicBezTo>
                  <a:pt x="301" y="170"/>
                  <a:pt x="301" y="153"/>
                  <a:pt x="290" y="142"/>
                </a:cubicBezTo>
                <a:cubicBezTo>
                  <a:pt x="279" y="131"/>
                  <a:pt x="262" y="131"/>
                  <a:pt x="251" y="142"/>
                </a:cubicBezTo>
                <a:close/>
                <a:moveTo>
                  <a:pt x="345" y="19"/>
                </a:moveTo>
                <a:cubicBezTo>
                  <a:pt x="332" y="6"/>
                  <a:pt x="315" y="0"/>
                  <a:pt x="298" y="0"/>
                </a:cubicBezTo>
                <a:cubicBezTo>
                  <a:pt x="281" y="0"/>
                  <a:pt x="264" y="6"/>
                  <a:pt x="251" y="19"/>
                </a:cubicBezTo>
                <a:cubicBezTo>
                  <a:pt x="190" y="81"/>
                  <a:pt x="190" y="81"/>
                  <a:pt x="190" y="81"/>
                </a:cubicBezTo>
                <a:cubicBezTo>
                  <a:pt x="190" y="81"/>
                  <a:pt x="190" y="81"/>
                  <a:pt x="190" y="81"/>
                </a:cubicBezTo>
                <a:cubicBezTo>
                  <a:pt x="177" y="93"/>
                  <a:pt x="171" y="110"/>
                  <a:pt x="171" y="127"/>
                </a:cubicBezTo>
                <a:cubicBezTo>
                  <a:pt x="171" y="141"/>
                  <a:pt x="175" y="154"/>
                  <a:pt x="183" y="165"/>
                </a:cubicBezTo>
                <a:cubicBezTo>
                  <a:pt x="290" y="58"/>
                  <a:pt x="290" y="58"/>
                  <a:pt x="290" y="58"/>
                </a:cubicBezTo>
                <a:cubicBezTo>
                  <a:pt x="292" y="55"/>
                  <a:pt x="295" y="54"/>
                  <a:pt x="298" y="54"/>
                </a:cubicBezTo>
                <a:cubicBezTo>
                  <a:pt x="301" y="54"/>
                  <a:pt x="304" y="55"/>
                  <a:pt x="306" y="58"/>
                </a:cubicBezTo>
                <a:cubicBezTo>
                  <a:pt x="375" y="126"/>
                  <a:pt x="375" y="126"/>
                  <a:pt x="375" y="126"/>
                </a:cubicBezTo>
                <a:cubicBezTo>
                  <a:pt x="377" y="128"/>
                  <a:pt x="378" y="131"/>
                  <a:pt x="378" y="134"/>
                </a:cubicBezTo>
                <a:cubicBezTo>
                  <a:pt x="378" y="137"/>
                  <a:pt x="377" y="140"/>
                  <a:pt x="375" y="142"/>
                </a:cubicBezTo>
                <a:cubicBezTo>
                  <a:pt x="313" y="204"/>
                  <a:pt x="313" y="204"/>
                  <a:pt x="313" y="204"/>
                </a:cubicBezTo>
                <a:cubicBezTo>
                  <a:pt x="313" y="204"/>
                  <a:pt x="313" y="204"/>
                  <a:pt x="313" y="204"/>
                </a:cubicBezTo>
                <a:cubicBezTo>
                  <a:pt x="267" y="250"/>
                  <a:pt x="267" y="250"/>
                  <a:pt x="267" y="250"/>
                </a:cubicBezTo>
                <a:cubicBezTo>
                  <a:pt x="278" y="258"/>
                  <a:pt x="292" y="262"/>
                  <a:pt x="305" y="262"/>
                </a:cubicBezTo>
                <a:cubicBezTo>
                  <a:pt x="322" y="262"/>
                  <a:pt x="339" y="255"/>
                  <a:pt x="352" y="242"/>
                </a:cubicBezTo>
                <a:cubicBezTo>
                  <a:pt x="352" y="242"/>
                  <a:pt x="352" y="242"/>
                  <a:pt x="352" y="242"/>
                </a:cubicBezTo>
                <a:cubicBezTo>
                  <a:pt x="413" y="181"/>
                  <a:pt x="413" y="181"/>
                  <a:pt x="413" y="181"/>
                </a:cubicBezTo>
                <a:cubicBezTo>
                  <a:pt x="426" y="168"/>
                  <a:pt x="433" y="151"/>
                  <a:pt x="433" y="134"/>
                </a:cubicBezTo>
                <a:cubicBezTo>
                  <a:pt x="433" y="117"/>
                  <a:pt x="426" y="100"/>
                  <a:pt x="413" y="87"/>
                </a:cubicBezTo>
                <a:lnTo>
                  <a:pt x="345" y="19"/>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664" name="Freeform 35"/>
          <p:cNvSpPr>
            <a:spLocks noEditPoints="1"/>
          </p:cNvSpPr>
          <p:nvPr userDrawn="1"/>
        </p:nvSpPr>
        <p:spPr bwMode="auto">
          <a:xfrm>
            <a:off x="2596535" y="7222465"/>
            <a:ext cx="436685" cy="437352"/>
          </a:xfrm>
          <a:custGeom>
            <a:avLst/>
            <a:gdLst>
              <a:gd name="T0" fmla="*/ 201 w 401"/>
              <a:gd name="T1" fmla="*/ 0 h 402"/>
              <a:gd name="T2" fmla="*/ 0 w 401"/>
              <a:gd name="T3" fmla="*/ 201 h 402"/>
              <a:gd name="T4" fmla="*/ 201 w 401"/>
              <a:gd name="T5" fmla="*/ 402 h 402"/>
              <a:gd name="T6" fmla="*/ 401 w 401"/>
              <a:gd name="T7" fmla="*/ 201 h 402"/>
              <a:gd name="T8" fmla="*/ 201 w 401"/>
              <a:gd name="T9" fmla="*/ 0 h 402"/>
              <a:gd name="T10" fmla="*/ 226 w 401"/>
              <a:gd name="T11" fmla="*/ 113 h 402"/>
              <a:gd name="T12" fmla="*/ 175 w 401"/>
              <a:gd name="T13" fmla="*/ 113 h 402"/>
              <a:gd name="T14" fmla="*/ 158 w 401"/>
              <a:gd name="T15" fmla="*/ 121 h 402"/>
              <a:gd name="T16" fmla="*/ 150 w 401"/>
              <a:gd name="T17" fmla="*/ 138 h 402"/>
              <a:gd name="T18" fmla="*/ 150 w 401"/>
              <a:gd name="T19" fmla="*/ 163 h 402"/>
              <a:gd name="T20" fmla="*/ 188 w 401"/>
              <a:gd name="T21" fmla="*/ 163 h 402"/>
              <a:gd name="T22" fmla="*/ 201 w 401"/>
              <a:gd name="T23" fmla="*/ 176 h 402"/>
              <a:gd name="T24" fmla="*/ 188 w 401"/>
              <a:gd name="T25" fmla="*/ 188 h 402"/>
              <a:gd name="T26" fmla="*/ 150 w 401"/>
              <a:gd name="T27" fmla="*/ 188 h 402"/>
              <a:gd name="T28" fmla="*/ 150 w 401"/>
              <a:gd name="T29" fmla="*/ 201 h 402"/>
              <a:gd name="T30" fmla="*/ 150 w 401"/>
              <a:gd name="T31" fmla="*/ 214 h 402"/>
              <a:gd name="T32" fmla="*/ 188 w 401"/>
              <a:gd name="T33" fmla="*/ 214 h 402"/>
              <a:gd name="T34" fmla="*/ 201 w 401"/>
              <a:gd name="T35" fmla="*/ 226 h 402"/>
              <a:gd name="T36" fmla="*/ 188 w 401"/>
              <a:gd name="T37" fmla="*/ 239 h 402"/>
              <a:gd name="T38" fmla="*/ 150 w 401"/>
              <a:gd name="T39" fmla="*/ 239 h 402"/>
              <a:gd name="T40" fmla="*/ 150 w 401"/>
              <a:gd name="T41" fmla="*/ 264 h 402"/>
              <a:gd name="T42" fmla="*/ 158 w 401"/>
              <a:gd name="T43" fmla="*/ 281 h 402"/>
              <a:gd name="T44" fmla="*/ 175 w 401"/>
              <a:gd name="T45" fmla="*/ 289 h 402"/>
              <a:gd name="T46" fmla="*/ 226 w 401"/>
              <a:gd name="T47" fmla="*/ 289 h 402"/>
              <a:gd name="T48" fmla="*/ 251 w 401"/>
              <a:gd name="T49" fmla="*/ 264 h 402"/>
              <a:gd name="T50" fmla="*/ 276 w 401"/>
              <a:gd name="T51" fmla="*/ 239 h 402"/>
              <a:gd name="T52" fmla="*/ 301 w 401"/>
              <a:gd name="T53" fmla="*/ 264 h 402"/>
              <a:gd name="T54" fmla="*/ 226 w 401"/>
              <a:gd name="T55" fmla="*/ 339 h 402"/>
              <a:gd name="T56" fmla="*/ 175 w 401"/>
              <a:gd name="T57" fmla="*/ 339 h 402"/>
              <a:gd name="T58" fmla="*/ 122 w 401"/>
              <a:gd name="T59" fmla="*/ 317 h 402"/>
              <a:gd name="T60" fmla="*/ 100 w 401"/>
              <a:gd name="T61" fmla="*/ 264 h 402"/>
              <a:gd name="T62" fmla="*/ 100 w 401"/>
              <a:gd name="T63" fmla="*/ 239 h 402"/>
              <a:gd name="T64" fmla="*/ 88 w 401"/>
              <a:gd name="T65" fmla="*/ 239 h 402"/>
              <a:gd name="T66" fmla="*/ 75 w 401"/>
              <a:gd name="T67" fmla="*/ 226 h 402"/>
              <a:gd name="T68" fmla="*/ 88 w 401"/>
              <a:gd name="T69" fmla="*/ 214 h 402"/>
              <a:gd name="T70" fmla="*/ 100 w 401"/>
              <a:gd name="T71" fmla="*/ 214 h 402"/>
              <a:gd name="T72" fmla="*/ 100 w 401"/>
              <a:gd name="T73" fmla="*/ 201 h 402"/>
              <a:gd name="T74" fmla="*/ 100 w 401"/>
              <a:gd name="T75" fmla="*/ 188 h 402"/>
              <a:gd name="T76" fmla="*/ 88 w 401"/>
              <a:gd name="T77" fmla="*/ 188 h 402"/>
              <a:gd name="T78" fmla="*/ 75 w 401"/>
              <a:gd name="T79" fmla="*/ 176 h 402"/>
              <a:gd name="T80" fmla="*/ 88 w 401"/>
              <a:gd name="T81" fmla="*/ 163 h 402"/>
              <a:gd name="T82" fmla="*/ 100 w 401"/>
              <a:gd name="T83" fmla="*/ 163 h 402"/>
              <a:gd name="T84" fmla="*/ 100 w 401"/>
              <a:gd name="T85" fmla="*/ 138 h 402"/>
              <a:gd name="T86" fmla="*/ 122 w 401"/>
              <a:gd name="T87" fmla="*/ 85 h 402"/>
              <a:gd name="T88" fmla="*/ 175 w 401"/>
              <a:gd name="T89" fmla="*/ 63 h 402"/>
              <a:gd name="T90" fmla="*/ 226 w 401"/>
              <a:gd name="T91" fmla="*/ 63 h 402"/>
              <a:gd name="T92" fmla="*/ 301 w 401"/>
              <a:gd name="T93" fmla="*/ 138 h 402"/>
              <a:gd name="T94" fmla="*/ 276 w 401"/>
              <a:gd name="T95" fmla="*/ 163 h 402"/>
              <a:gd name="T96" fmla="*/ 251 w 401"/>
              <a:gd name="T97" fmla="*/ 138 h 402"/>
              <a:gd name="T98" fmla="*/ 226 w 401"/>
              <a:gd name="T99" fmla="*/ 113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01" h="402">
                <a:moveTo>
                  <a:pt x="201" y="0"/>
                </a:moveTo>
                <a:cubicBezTo>
                  <a:pt x="90" y="0"/>
                  <a:pt x="0" y="90"/>
                  <a:pt x="0" y="201"/>
                </a:cubicBezTo>
                <a:cubicBezTo>
                  <a:pt x="0" y="312"/>
                  <a:pt x="90" y="402"/>
                  <a:pt x="201" y="402"/>
                </a:cubicBezTo>
                <a:cubicBezTo>
                  <a:pt x="311" y="402"/>
                  <a:pt x="401" y="312"/>
                  <a:pt x="401" y="201"/>
                </a:cubicBezTo>
                <a:cubicBezTo>
                  <a:pt x="401" y="90"/>
                  <a:pt x="311" y="0"/>
                  <a:pt x="201" y="0"/>
                </a:cubicBezTo>
                <a:close/>
                <a:moveTo>
                  <a:pt x="226" y="113"/>
                </a:moveTo>
                <a:cubicBezTo>
                  <a:pt x="175" y="113"/>
                  <a:pt x="175" y="113"/>
                  <a:pt x="175" y="113"/>
                </a:cubicBezTo>
                <a:cubicBezTo>
                  <a:pt x="169" y="113"/>
                  <a:pt x="162" y="116"/>
                  <a:pt x="158" y="121"/>
                </a:cubicBezTo>
                <a:cubicBezTo>
                  <a:pt x="153" y="125"/>
                  <a:pt x="150" y="131"/>
                  <a:pt x="150" y="138"/>
                </a:cubicBezTo>
                <a:cubicBezTo>
                  <a:pt x="150" y="163"/>
                  <a:pt x="150" y="163"/>
                  <a:pt x="150" y="163"/>
                </a:cubicBezTo>
                <a:cubicBezTo>
                  <a:pt x="188" y="163"/>
                  <a:pt x="188" y="163"/>
                  <a:pt x="188" y="163"/>
                </a:cubicBezTo>
                <a:cubicBezTo>
                  <a:pt x="195" y="163"/>
                  <a:pt x="201" y="169"/>
                  <a:pt x="201" y="176"/>
                </a:cubicBezTo>
                <a:cubicBezTo>
                  <a:pt x="201" y="183"/>
                  <a:pt x="195" y="188"/>
                  <a:pt x="188" y="188"/>
                </a:cubicBezTo>
                <a:cubicBezTo>
                  <a:pt x="150" y="188"/>
                  <a:pt x="150" y="188"/>
                  <a:pt x="150" y="188"/>
                </a:cubicBezTo>
                <a:cubicBezTo>
                  <a:pt x="150" y="201"/>
                  <a:pt x="150" y="201"/>
                  <a:pt x="150" y="201"/>
                </a:cubicBezTo>
                <a:cubicBezTo>
                  <a:pt x="150" y="214"/>
                  <a:pt x="150" y="214"/>
                  <a:pt x="150" y="214"/>
                </a:cubicBezTo>
                <a:cubicBezTo>
                  <a:pt x="188" y="214"/>
                  <a:pt x="188" y="214"/>
                  <a:pt x="188" y="214"/>
                </a:cubicBezTo>
                <a:cubicBezTo>
                  <a:pt x="195" y="214"/>
                  <a:pt x="201" y="219"/>
                  <a:pt x="201" y="226"/>
                </a:cubicBezTo>
                <a:cubicBezTo>
                  <a:pt x="201" y="233"/>
                  <a:pt x="195" y="239"/>
                  <a:pt x="188" y="239"/>
                </a:cubicBezTo>
                <a:cubicBezTo>
                  <a:pt x="150" y="239"/>
                  <a:pt x="150" y="239"/>
                  <a:pt x="150" y="239"/>
                </a:cubicBezTo>
                <a:cubicBezTo>
                  <a:pt x="150" y="264"/>
                  <a:pt x="150" y="264"/>
                  <a:pt x="150" y="264"/>
                </a:cubicBezTo>
                <a:cubicBezTo>
                  <a:pt x="150" y="271"/>
                  <a:pt x="153" y="277"/>
                  <a:pt x="158" y="281"/>
                </a:cubicBezTo>
                <a:cubicBezTo>
                  <a:pt x="162" y="286"/>
                  <a:pt x="169" y="289"/>
                  <a:pt x="175" y="289"/>
                </a:cubicBezTo>
                <a:cubicBezTo>
                  <a:pt x="226" y="289"/>
                  <a:pt x="226" y="289"/>
                  <a:pt x="226" y="289"/>
                </a:cubicBezTo>
                <a:cubicBezTo>
                  <a:pt x="239" y="289"/>
                  <a:pt x="251" y="278"/>
                  <a:pt x="251" y="264"/>
                </a:cubicBezTo>
                <a:cubicBezTo>
                  <a:pt x="251" y="250"/>
                  <a:pt x="262" y="239"/>
                  <a:pt x="276" y="239"/>
                </a:cubicBezTo>
                <a:cubicBezTo>
                  <a:pt x="290" y="239"/>
                  <a:pt x="301" y="250"/>
                  <a:pt x="301" y="264"/>
                </a:cubicBezTo>
                <a:cubicBezTo>
                  <a:pt x="301" y="305"/>
                  <a:pt x="267" y="339"/>
                  <a:pt x="226" y="339"/>
                </a:cubicBezTo>
                <a:cubicBezTo>
                  <a:pt x="175" y="339"/>
                  <a:pt x="175" y="339"/>
                  <a:pt x="175" y="339"/>
                </a:cubicBezTo>
                <a:cubicBezTo>
                  <a:pt x="155" y="339"/>
                  <a:pt x="136" y="331"/>
                  <a:pt x="122" y="317"/>
                </a:cubicBezTo>
                <a:cubicBezTo>
                  <a:pt x="109" y="303"/>
                  <a:pt x="100" y="284"/>
                  <a:pt x="100" y="264"/>
                </a:cubicBezTo>
                <a:cubicBezTo>
                  <a:pt x="100" y="239"/>
                  <a:pt x="100" y="239"/>
                  <a:pt x="100" y="239"/>
                </a:cubicBezTo>
                <a:cubicBezTo>
                  <a:pt x="88" y="239"/>
                  <a:pt x="88" y="239"/>
                  <a:pt x="88" y="239"/>
                </a:cubicBezTo>
                <a:cubicBezTo>
                  <a:pt x="81" y="239"/>
                  <a:pt x="75" y="233"/>
                  <a:pt x="75" y="226"/>
                </a:cubicBezTo>
                <a:cubicBezTo>
                  <a:pt x="75" y="219"/>
                  <a:pt x="81" y="214"/>
                  <a:pt x="88" y="214"/>
                </a:cubicBezTo>
                <a:cubicBezTo>
                  <a:pt x="100" y="214"/>
                  <a:pt x="100" y="214"/>
                  <a:pt x="100" y="214"/>
                </a:cubicBezTo>
                <a:cubicBezTo>
                  <a:pt x="100" y="201"/>
                  <a:pt x="100" y="201"/>
                  <a:pt x="100" y="201"/>
                </a:cubicBezTo>
                <a:cubicBezTo>
                  <a:pt x="100" y="188"/>
                  <a:pt x="100" y="188"/>
                  <a:pt x="100" y="188"/>
                </a:cubicBezTo>
                <a:cubicBezTo>
                  <a:pt x="88" y="188"/>
                  <a:pt x="88" y="188"/>
                  <a:pt x="88" y="188"/>
                </a:cubicBezTo>
                <a:cubicBezTo>
                  <a:pt x="81" y="188"/>
                  <a:pt x="75" y="183"/>
                  <a:pt x="75" y="176"/>
                </a:cubicBezTo>
                <a:cubicBezTo>
                  <a:pt x="75" y="169"/>
                  <a:pt x="81" y="163"/>
                  <a:pt x="88" y="163"/>
                </a:cubicBezTo>
                <a:cubicBezTo>
                  <a:pt x="100" y="163"/>
                  <a:pt x="100" y="163"/>
                  <a:pt x="100" y="163"/>
                </a:cubicBezTo>
                <a:cubicBezTo>
                  <a:pt x="100" y="138"/>
                  <a:pt x="100" y="138"/>
                  <a:pt x="100" y="138"/>
                </a:cubicBezTo>
                <a:cubicBezTo>
                  <a:pt x="100" y="117"/>
                  <a:pt x="109" y="99"/>
                  <a:pt x="122" y="85"/>
                </a:cubicBezTo>
                <a:cubicBezTo>
                  <a:pt x="136" y="71"/>
                  <a:pt x="155" y="63"/>
                  <a:pt x="175" y="63"/>
                </a:cubicBezTo>
                <a:cubicBezTo>
                  <a:pt x="226" y="63"/>
                  <a:pt x="226" y="63"/>
                  <a:pt x="226" y="63"/>
                </a:cubicBezTo>
                <a:cubicBezTo>
                  <a:pt x="267" y="63"/>
                  <a:pt x="301" y="97"/>
                  <a:pt x="301" y="138"/>
                </a:cubicBezTo>
                <a:cubicBezTo>
                  <a:pt x="301" y="152"/>
                  <a:pt x="290" y="163"/>
                  <a:pt x="276" y="163"/>
                </a:cubicBezTo>
                <a:cubicBezTo>
                  <a:pt x="262" y="163"/>
                  <a:pt x="251" y="152"/>
                  <a:pt x="251" y="138"/>
                </a:cubicBezTo>
                <a:cubicBezTo>
                  <a:pt x="251" y="124"/>
                  <a:pt x="239" y="113"/>
                  <a:pt x="226" y="113"/>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675" name="Freeform 9"/>
          <p:cNvSpPr>
            <a:spLocks noEditPoints="1"/>
          </p:cNvSpPr>
          <p:nvPr userDrawn="1"/>
        </p:nvSpPr>
        <p:spPr bwMode="auto">
          <a:xfrm>
            <a:off x="2611493" y="6003136"/>
            <a:ext cx="406769" cy="405851"/>
          </a:xfrm>
          <a:custGeom>
            <a:avLst/>
            <a:gdLst>
              <a:gd name="T0" fmla="*/ 146 w 254"/>
              <a:gd name="T1" fmla="*/ 65 h 253"/>
              <a:gd name="T2" fmla="*/ 148 w 254"/>
              <a:gd name="T3" fmla="*/ 65 h 253"/>
              <a:gd name="T4" fmla="*/ 162 w 254"/>
              <a:gd name="T5" fmla="*/ 62 h 253"/>
              <a:gd name="T6" fmla="*/ 190 w 254"/>
              <a:gd name="T7" fmla="*/ 27 h 253"/>
              <a:gd name="T8" fmla="*/ 188 w 254"/>
              <a:gd name="T9" fmla="*/ 16 h 253"/>
              <a:gd name="T10" fmla="*/ 146 w 254"/>
              <a:gd name="T11" fmla="*/ 1 h 253"/>
              <a:gd name="T12" fmla="*/ 138 w 254"/>
              <a:gd name="T13" fmla="*/ 9 h 253"/>
              <a:gd name="T14" fmla="*/ 138 w 254"/>
              <a:gd name="T15" fmla="*/ 54 h 253"/>
              <a:gd name="T16" fmla="*/ 146 w 254"/>
              <a:gd name="T17" fmla="*/ 65 h 253"/>
              <a:gd name="T18" fmla="*/ 26 w 254"/>
              <a:gd name="T19" fmla="*/ 65 h 253"/>
              <a:gd name="T20" fmla="*/ 67 w 254"/>
              <a:gd name="T21" fmla="*/ 84 h 253"/>
              <a:gd name="T22" fmla="*/ 81 w 254"/>
              <a:gd name="T23" fmla="*/ 81 h 253"/>
              <a:gd name="T24" fmla="*/ 107 w 254"/>
              <a:gd name="T25" fmla="*/ 65 h 253"/>
              <a:gd name="T26" fmla="*/ 115 w 254"/>
              <a:gd name="T27" fmla="*/ 54 h 253"/>
              <a:gd name="T28" fmla="*/ 115 w 254"/>
              <a:gd name="T29" fmla="*/ 9 h 253"/>
              <a:gd name="T30" fmla="*/ 106 w 254"/>
              <a:gd name="T31" fmla="*/ 1 h 253"/>
              <a:gd name="T32" fmla="*/ 23 w 254"/>
              <a:gd name="T33" fmla="*/ 54 h 253"/>
              <a:gd name="T34" fmla="*/ 26 w 254"/>
              <a:gd name="T35" fmla="*/ 65 h 253"/>
              <a:gd name="T36" fmla="*/ 173 w 254"/>
              <a:gd name="T37" fmla="*/ 184 h 253"/>
              <a:gd name="T38" fmla="*/ 159 w 254"/>
              <a:gd name="T39" fmla="*/ 182 h 253"/>
              <a:gd name="T40" fmla="*/ 127 w 254"/>
              <a:gd name="T41" fmla="*/ 191 h 253"/>
              <a:gd name="T42" fmla="*/ 62 w 254"/>
              <a:gd name="T43" fmla="*/ 126 h 253"/>
              <a:gd name="T44" fmla="*/ 63 w 254"/>
              <a:gd name="T45" fmla="*/ 116 h 253"/>
              <a:gd name="T46" fmla="*/ 57 w 254"/>
              <a:gd name="T47" fmla="*/ 104 h 253"/>
              <a:gd name="T48" fmla="*/ 16 w 254"/>
              <a:gd name="T49" fmla="*/ 85 h 253"/>
              <a:gd name="T50" fmla="*/ 5 w 254"/>
              <a:gd name="T51" fmla="*/ 90 h 253"/>
              <a:gd name="T52" fmla="*/ 0 w 254"/>
              <a:gd name="T53" fmla="*/ 126 h 253"/>
              <a:gd name="T54" fmla="*/ 127 w 254"/>
              <a:gd name="T55" fmla="*/ 253 h 253"/>
              <a:gd name="T56" fmla="*/ 205 w 254"/>
              <a:gd name="T57" fmla="*/ 226 h 253"/>
              <a:gd name="T58" fmla="*/ 205 w 254"/>
              <a:gd name="T59" fmla="*/ 215 h 253"/>
              <a:gd name="T60" fmla="*/ 173 w 254"/>
              <a:gd name="T61" fmla="*/ 184 h 253"/>
              <a:gd name="T62" fmla="*/ 220 w 254"/>
              <a:gd name="T63" fmla="*/ 40 h 253"/>
              <a:gd name="T64" fmla="*/ 208 w 254"/>
              <a:gd name="T65" fmla="*/ 41 h 253"/>
              <a:gd name="T66" fmla="*/ 180 w 254"/>
              <a:gd name="T67" fmla="*/ 76 h 253"/>
              <a:gd name="T68" fmla="*/ 180 w 254"/>
              <a:gd name="T69" fmla="*/ 89 h 253"/>
              <a:gd name="T70" fmla="*/ 192 w 254"/>
              <a:gd name="T71" fmla="*/ 126 h 253"/>
              <a:gd name="T72" fmla="*/ 186 w 254"/>
              <a:gd name="T73" fmla="*/ 153 h 253"/>
              <a:gd name="T74" fmla="*/ 188 w 254"/>
              <a:gd name="T75" fmla="*/ 167 h 253"/>
              <a:gd name="T76" fmla="*/ 220 w 254"/>
              <a:gd name="T77" fmla="*/ 198 h 253"/>
              <a:gd name="T78" fmla="*/ 232 w 254"/>
              <a:gd name="T79" fmla="*/ 197 h 253"/>
              <a:gd name="T80" fmla="*/ 254 w 254"/>
              <a:gd name="T81" fmla="*/ 126 h 253"/>
              <a:gd name="T82" fmla="*/ 220 w 254"/>
              <a:gd name="T83" fmla="*/ 4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4" h="253">
                <a:moveTo>
                  <a:pt x="146" y="65"/>
                </a:moveTo>
                <a:cubicBezTo>
                  <a:pt x="147" y="65"/>
                  <a:pt x="148" y="65"/>
                  <a:pt x="148" y="65"/>
                </a:cubicBezTo>
                <a:cubicBezTo>
                  <a:pt x="153" y="67"/>
                  <a:pt x="159" y="66"/>
                  <a:pt x="162" y="62"/>
                </a:cubicBezTo>
                <a:cubicBezTo>
                  <a:pt x="190" y="27"/>
                  <a:pt x="190" y="27"/>
                  <a:pt x="190" y="27"/>
                </a:cubicBezTo>
                <a:cubicBezTo>
                  <a:pt x="194" y="23"/>
                  <a:pt x="193" y="18"/>
                  <a:pt x="188" y="16"/>
                </a:cubicBezTo>
                <a:cubicBezTo>
                  <a:pt x="176" y="8"/>
                  <a:pt x="161" y="3"/>
                  <a:pt x="146" y="1"/>
                </a:cubicBezTo>
                <a:cubicBezTo>
                  <a:pt x="142" y="0"/>
                  <a:pt x="138" y="4"/>
                  <a:pt x="138" y="9"/>
                </a:cubicBezTo>
                <a:cubicBezTo>
                  <a:pt x="138" y="54"/>
                  <a:pt x="138" y="54"/>
                  <a:pt x="138" y="54"/>
                </a:cubicBezTo>
                <a:cubicBezTo>
                  <a:pt x="138" y="59"/>
                  <a:pt x="142" y="63"/>
                  <a:pt x="146" y="65"/>
                </a:cubicBezTo>
                <a:close/>
                <a:moveTo>
                  <a:pt x="26" y="65"/>
                </a:moveTo>
                <a:cubicBezTo>
                  <a:pt x="67" y="84"/>
                  <a:pt x="67" y="84"/>
                  <a:pt x="67" y="84"/>
                </a:cubicBezTo>
                <a:cubicBezTo>
                  <a:pt x="72" y="86"/>
                  <a:pt x="77" y="85"/>
                  <a:pt x="81" y="81"/>
                </a:cubicBezTo>
                <a:cubicBezTo>
                  <a:pt x="88" y="74"/>
                  <a:pt x="97" y="68"/>
                  <a:pt x="107" y="65"/>
                </a:cubicBezTo>
                <a:cubicBezTo>
                  <a:pt x="111" y="64"/>
                  <a:pt x="115" y="59"/>
                  <a:pt x="115" y="54"/>
                </a:cubicBezTo>
                <a:cubicBezTo>
                  <a:pt x="115" y="9"/>
                  <a:pt x="115" y="9"/>
                  <a:pt x="115" y="9"/>
                </a:cubicBezTo>
                <a:cubicBezTo>
                  <a:pt x="115" y="4"/>
                  <a:pt x="111" y="0"/>
                  <a:pt x="106" y="1"/>
                </a:cubicBezTo>
                <a:cubicBezTo>
                  <a:pt x="72" y="7"/>
                  <a:pt x="42" y="27"/>
                  <a:pt x="23" y="54"/>
                </a:cubicBezTo>
                <a:cubicBezTo>
                  <a:pt x="20" y="58"/>
                  <a:pt x="21" y="63"/>
                  <a:pt x="26" y="65"/>
                </a:cubicBezTo>
                <a:close/>
                <a:moveTo>
                  <a:pt x="173" y="184"/>
                </a:moveTo>
                <a:cubicBezTo>
                  <a:pt x="169" y="180"/>
                  <a:pt x="163" y="180"/>
                  <a:pt x="159" y="182"/>
                </a:cubicBezTo>
                <a:cubicBezTo>
                  <a:pt x="150" y="188"/>
                  <a:pt x="139" y="191"/>
                  <a:pt x="127" y="191"/>
                </a:cubicBezTo>
                <a:cubicBezTo>
                  <a:pt x="91" y="191"/>
                  <a:pt x="62" y="162"/>
                  <a:pt x="62" y="126"/>
                </a:cubicBezTo>
                <a:cubicBezTo>
                  <a:pt x="62" y="123"/>
                  <a:pt x="63" y="120"/>
                  <a:pt x="63" y="116"/>
                </a:cubicBezTo>
                <a:cubicBezTo>
                  <a:pt x="64" y="112"/>
                  <a:pt x="61" y="106"/>
                  <a:pt x="57" y="104"/>
                </a:cubicBezTo>
                <a:cubicBezTo>
                  <a:pt x="16" y="85"/>
                  <a:pt x="16" y="85"/>
                  <a:pt x="16" y="85"/>
                </a:cubicBezTo>
                <a:cubicBezTo>
                  <a:pt x="12" y="83"/>
                  <a:pt x="7" y="86"/>
                  <a:pt x="5" y="90"/>
                </a:cubicBezTo>
                <a:cubicBezTo>
                  <a:pt x="2" y="102"/>
                  <a:pt x="0" y="114"/>
                  <a:pt x="0" y="126"/>
                </a:cubicBezTo>
                <a:cubicBezTo>
                  <a:pt x="0" y="196"/>
                  <a:pt x="57" y="253"/>
                  <a:pt x="127" y="253"/>
                </a:cubicBezTo>
                <a:cubicBezTo>
                  <a:pt x="156" y="253"/>
                  <a:pt x="183" y="243"/>
                  <a:pt x="205" y="226"/>
                </a:cubicBezTo>
                <a:cubicBezTo>
                  <a:pt x="209" y="223"/>
                  <a:pt x="209" y="218"/>
                  <a:pt x="205" y="215"/>
                </a:cubicBezTo>
                <a:lnTo>
                  <a:pt x="173" y="184"/>
                </a:lnTo>
                <a:close/>
                <a:moveTo>
                  <a:pt x="220" y="40"/>
                </a:moveTo>
                <a:cubicBezTo>
                  <a:pt x="216" y="37"/>
                  <a:pt x="211" y="37"/>
                  <a:pt x="208" y="41"/>
                </a:cubicBezTo>
                <a:cubicBezTo>
                  <a:pt x="180" y="76"/>
                  <a:pt x="180" y="76"/>
                  <a:pt x="180" y="76"/>
                </a:cubicBezTo>
                <a:cubicBezTo>
                  <a:pt x="177" y="79"/>
                  <a:pt x="177" y="85"/>
                  <a:pt x="180" y="89"/>
                </a:cubicBezTo>
                <a:cubicBezTo>
                  <a:pt x="187" y="100"/>
                  <a:pt x="192" y="113"/>
                  <a:pt x="192" y="126"/>
                </a:cubicBezTo>
                <a:cubicBezTo>
                  <a:pt x="192" y="136"/>
                  <a:pt x="189" y="145"/>
                  <a:pt x="186" y="153"/>
                </a:cubicBezTo>
                <a:cubicBezTo>
                  <a:pt x="184" y="158"/>
                  <a:pt x="184" y="164"/>
                  <a:pt x="188" y="167"/>
                </a:cubicBezTo>
                <a:cubicBezTo>
                  <a:pt x="220" y="198"/>
                  <a:pt x="220" y="198"/>
                  <a:pt x="220" y="198"/>
                </a:cubicBezTo>
                <a:cubicBezTo>
                  <a:pt x="224" y="202"/>
                  <a:pt x="229" y="201"/>
                  <a:pt x="232" y="197"/>
                </a:cubicBezTo>
                <a:cubicBezTo>
                  <a:pt x="246" y="177"/>
                  <a:pt x="254" y="153"/>
                  <a:pt x="254" y="126"/>
                </a:cubicBezTo>
                <a:cubicBezTo>
                  <a:pt x="254" y="93"/>
                  <a:pt x="241" y="63"/>
                  <a:pt x="220" y="4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677" name="Freeform 13"/>
          <p:cNvSpPr>
            <a:spLocks noEditPoints="1"/>
          </p:cNvSpPr>
          <p:nvPr userDrawn="1"/>
        </p:nvSpPr>
        <p:spPr bwMode="auto">
          <a:xfrm>
            <a:off x="2601851" y="5353034"/>
            <a:ext cx="426053" cy="382896"/>
          </a:xfrm>
          <a:custGeom>
            <a:avLst/>
            <a:gdLst>
              <a:gd name="T0" fmla="*/ 15 w 266"/>
              <a:gd name="T1" fmla="*/ 185 h 239"/>
              <a:gd name="T2" fmla="*/ 15 w 266"/>
              <a:gd name="T3" fmla="*/ 239 h 239"/>
              <a:gd name="T4" fmla="*/ 77 w 266"/>
              <a:gd name="T5" fmla="*/ 239 h 239"/>
              <a:gd name="T6" fmla="*/ 77 w 266"/>
              <a:gd name="T7" fmla="*/ 138 h 239"/>
              <a:gd name="T8" fmla="*/ 72 w 266"/>
              <a:gd name="T9" fmla="*/ 133 h 239"/>
              <a:gd name="T10" fmla="*/ 15 w 266"/>
              <a:gd name="T11" fmla="*/ 185 h 239"/>
              <a:gd name="T12" fmla="*/ 95 w 266"/>
              <a:gd name="T13" fmla="*/ 156 h 239"/>
              <a:gd name="T14" fmla="*/ 95 w 266"/>
              <a:gd name="T15" fmla="*/ 239 h 239"/>
              <a:gd name="T16" fmla="*/ 157 w 266"/>
              <a:gd name="T17" fmla="*/ 239 h 239"/>
              <a:gd name="T18" fmla="*/ 157 w 266"/>
              <a:gd name="T19" fmla="*/ 150 h 239"/>
              <a:gd name="T20" fmla="*/ 122 w 266"/>
              <a:gd name="T21" fmla="*/ 183 h 239"/>
              <a:gd name="T22" fmla="*/ 95 w 266"/>
              <a:gd name="T23" fmla="*/ 156 h 239"/>
              <a:gd name="T24" fmla="*/ 251 w 266"/>
              <a:gd name="T25" fmla="*/ 3 h 239"/>
              <a:gd name="T26" fmla="*/ 215 w 266"/>
              <a:gd name="T27" fmla="*/ 12 h 239"/>
              <a:gd name="T28" fmla="*/ 206 w 266"/>
              <a:gd name="T29" fmla="*/ 26 h 239"/>
              <a:gd name="T30" fmla="*/ 215 w 266"/>
              <a:gd name="T31" fmla="*/ 34 h 239"/>
              <a:gd name="T32" fmla="*/ 122 w 266"/>
              <a:gd name="T33" fmla="*/ 121 h 239"/>
              <a:gd name="T34" fmla="*/ 72 w 266"/>
              <a:gd name="T35" fmla="*/ 72 h 239"/>
              <a:gd name="T36" fmla="*/ 0 w 266"/>
              <a:gd name="T37" fmla="*/ 137 h 239"/>
              <a:gd name="T38" fmla="*/ 15 w 266"/>
              <a:gd name="T39" fmla="*/ 153 h 239"/>
              <a:gd name="T40" fmla="*/ 72 w 266"/>
              <a:gd name="T41" fmla="*/ 102 h 239"/>
              <a:gd name="T42" fmla="*/ 121 w 266"/>
              <a:gd name="T43" fmla="*/ 152 h 239"/>
              <a:gd name="T44" fmla="*/ 231 w 266"/>
              <a:gd name="T45" fmla="*/ 50 h 239"/>
              <a:gd name="T46" fmla="*/ 240 w 266"/>
              <a:gd name="T47" fmla="*/ 59 h 239"/>
              <a:gd name="T48" fmla="*/ 254 w 266"/>
              <a:gd name="T49" fmla="*/ 51 h 239"/>
              <a:gd name="T50" fmla="*/ 264 w 266"/>
              <a:gd name="T51" fmla="*/ 15 h 239"/>
              <a:gd name="T52" fmla="*/ 251 w 266"/>
              <a:gd name="T53" fmla="*/ 3 h 239"/>
              <a:gd name="T54" fmla="*/ 176 w 266"/>
              <a:gd name="T55" fmla="*/ 132 h 239"/>
              <a:gd name="T56" fmla="*/ 176 w 266"/>
              <a:gd name="T57" fmla="*/ 239 h 239"/>
              <a:gd name="T58" fmla="*/ 238 w 266"/>
              <a:gd name="T59" fmla="*/ 239 h 239"/>
              <a:gd name="T60" fmla="*/ 238 w 266"/>
              <a:gd name="T61" fmla="*/ 82 h 239"/>
              <a:gd name="T62" fmla="*/ 234 w 266"/>
              <a:gd name="T63" fmla="*/ 78 h 239"/>
              <a:gd name="T64" fmla="*/ 176 w 266"/>
              <a:gd name="T65" fmla="*/ 13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6" h="239">
                <a:moveTo>
                  <a:pt x="15" y="185"/>
                </a:moveTo>
                <a:cubicBezTo>
                  <a:pt x="15" y="239"/>
                  <a:pt x="15" y="239"/>
                  <a:pt x="15" y="239"/>
                </a:cubicBezTo>
                <a:cubicBezTo>
                  <a:pt x="77" y="239"/>
                  <a:pt x="77" y="239"/>
                  <a:pt x="77" y="239"/>
                </a:cubicBezTo>
                <a:cubicBezTo>
                  <a:pt x="77" y="138"/>
                  <a:pt x="77" y="138"/>
                  <a:pt x="77" y="138"/>
                </a:cubicBezTo>
                <a:cubicBezTo>
                  <a:pt x="72" y="133"/>
                  <a:pt x="72" y="133"/>
                  <a:pt x="72" y="133"/>
                </a:cubicBezTo>
                <a:lnTo>
                  <a:pt x="15" y="185"/>
                </a:lnTo>
                <a:close/>
                <a:moveTo>
                  <a:pt x="95" y="156"/>
                </a:moveTo>
                <a:cubicBezTo>
                  <a:pt x="95" y="239"/>
                  <a:pt x="95" y="239"/>
                  <a:pt x="95" y="239"/>
                </a:cubicBezTo>
                <a:cubicBezTo>
                  <a:pt x="157" y="239"/>
                  <a:pt x="157" y="239"/>
                  <a:pt x="157" y="239"/>
                </a:cubicBezTo>
                <a:cubicBezTo>
                  <a:pt x="157" y="150"/>
                  <a:pt x="157" y="150"/>
                  <a:pt x="157" y="150"/>
                </a:cubicBezTo>
                <a:cubicBezTo>
                  <a:pt x="122" y="183"/>
                  <a:pt x="122" y="183"/>
                  <a:pt x="122" y="183"/>
                </a:cubicBezTo>
                <a:lnTo>
                  <a:pt x="95" y="156"/>
                </a:lnTo>
                <a:close/>
                <a:moveTo>
                  <a:pt x="251" y="3"/>
                </a:moveTo>
                <a:cubicBezTo>
                  <a:pt x="215" y="12"/>
                  <a:pt x="215" y="12"/>
                  <a:pt x="215" y="12"/>
                </a:cubicBezTo>
                <a:cubicBezTo>
                  <a:pt x="205" y="15"/>
                  <a:pt x="202" y="21"/>
                  <a:pt x="206" y="26"/>
                </a:cubicBezTo>
                <a:cubicBezTo>
                  <a:pt x="215" y="34"/>
                  <a:pt x="215" y="34"/>
                  <a:pt x="215" y="34"/>
                </a:cubicBezTo>
                <a:cubicBezTo>
                  <a:pt x="122" y="121"/>
                  <a:pt x="122" y="121"/>
                  <a:pt x="122" y="121"/>
                </a:cubicBezTo>
                <a:cubicBezTo>
                  <a:pt x="72" y="72"/>
                  <a:pt x="72" y="72"/>
                  <a:pt x="72" y="72"/>
                </a:cubicBezTo>
                <a:cubicBezTo>
                  <a:pt x="0" y="137"/>
                  <a:pt x="0" y="137"/>
                  <a:pt x="0" y="137"/>
                </a:cubicBezTo>
                <a:cubicBezTo>
                  <a:pt x="15" y="153"/>
                  <a:pt x="15" y="153"/>
                  <a:pt x="15" y="153"/>
                </a:cubicBezTo>
                <a:cubicBezTo>
                  <a:pt x="72" y="102"/>
                  <a:pt x="72" y="102"/>
                  <a:pt x="72" y="102"/>
                </a:cubicBezTo>
                <a:cubicBezTo>
                  <a:pt x="121" y="152"/>
                  <a:pt x="121" y="152"/>
                  <a:pt x="121" y="152"/>
                </a:cubicBezTo>
                <a:cubicBezTo>
                  <a:pt x="231" y="50"/>
                  <a:pt x="231" y="50"/>
                  <a:pt x="231" y="50"/>
                </a:cubicBezTo>
                <a:cubicBezTo>
                  <a:pt x="231" y="50"/>
                  <a:pt x="235" y="54"/>
                  <a:pt x="240" y="59"/>
                </a:cubicBezTo>
                <a:cubicBezTo>
                  <a:pt x="245" y="64"/>
                  <a:pt x="252" y="61"/>
                  <a:pt x="254" y="51"/>
                </a:cubicBezTo>
                <a:cubicBezTo>
                  <a:pt x="264" y="15"/>
                  <a:pt x="264" y="15"/>
                  <a:pt x="264" y="15"/>
                </a:cubicBezTo>
                <a:cubicBezTo>
                  <a:pt x="266" y="6"/>
                  <a:pt x="260" y="0"/>
                  <a:pt x="251" y="3"/>
                </a:cubicBezTo>
                <a:close/>
                <a:moveTo>
                  <a:pt x="176" y="132"/>
                </a:moveTo>
                <a:cubicBezTo>
                  <a:pt x="176" y="239"/>
                  <a:pt x="176" y="239"/>
                  <a:pt x="176" y="239"/>
                </a:cubicBezTo>
                <a:cubicBezTo>
                  <a:pt x="238" y="239"/>
                  <a:pt x="238" y="239"/>
                  <a:pt x="238" y="239"/>
                </a:cubicBezTo>
                <a:cubicBezTo>
                  <a:pt x="238" y="82"/>
                  <a:pt x="238" y="82"/>
                  <a:pt x="238" y="82"/>
                </a:cubicBezTo>
                <a:cubicBezTo>
                  <a:pt x="234" y="78"/>
                  <a:pt x="234" y="78"/>
                  <a:pt x="234" y="78"/>
                </a:cubicBezTo>
                <a:lnTo>
                  <a:pt x="176" y="132"/>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680" name="Freeform 18"/>
          <p:cNvSpPr>
            <a:spLocks noEditPoints="1"/>
          </p:cNvSpPr>
          <p:nvPr userDrawn="1"/>
        </p:nvSpPr>
        <p:spPr bwMode="auto">
          <a:xfrm>
            <a:off x="2632152" y="6636168"/>
            <a:ext cx="365450" cy="370959"/>
          </a:xfrm>
          <a:custGeom>
            <a:avLst/>
            <a:gdLst>
              <a:gd name="T0" fmla="*/ 136 w 228"/>
              <a:gd name="T1" fmla="*/ 103 h 231"/>
              <a:gd name="T2" fmla="*/ 212 w 228"/>
              <a:gd name="T3" fmla="*/ 81 h 231"/>
              <a:gd name="T4" fmla="*/ 219 w 228"/>
              <a:gd name="T5" fmla="*/ 64 h 231"/>
              <a:gd name="T6" fmla="*/ 161 w 228"/>
              <a:gd name="T7" fmla="*/ 9 h 231"/>
              <a:gd name="T8" fmla="*/ 145 w 228"/>
              <a:gd name="T9" fmla="*/ 18 h 231"/>
              <a:gd name="T10" fmla="*/ 126 w 228"/>
              <a:gd name="T11" fmla="*/ 94 h 231"/>
              <a:gd name="T12" fmla="*/ 136 w 228"/>
              <a:gd name="T13" fmla="*/ 103 h 231"/>
              <a:gd name="T14" fmla="*/ 97 w 228"/>
              <a:gd name="T15" fmla="*/ 87 h 231"/>
              <a:gd name="T16" fmla="*/ 103 w 228"/>
              <a:gd name="T17" fmla="*/ 91 h 231"/>
              <a:gd name="T18" fmla="*/ 110 w 228"/>
              <a:gd name="T19" fmla="*/ 72 h 231"/>
              <a:gd name="T20" fmla="*/ 122 w 228"/>
              <a:gd name="T21" fmla="*/ 15 h 231"/>
              <a:gd name="T22" fmla="*/ 117 w 228"/>
              <a:gd name="T23" fmla="*/ 1 h 231"/>
              <a:gd name="T24" fmla="*/ 111 w 228"/>
              <a:gd name="T25" fmla="*/ 1 h 231"/>
              <a:gd name="T26" fmla="*/ 60 w 228"/>
              <a:gd name="T27" fmla="*/ 11 h 231"/>
              <a:gd name="T28" fmla="*/ 56 w 228"/>
              <a:gd name="T29" fmla="*/ 28 h 231"/>
              <a:gd name="T30" fmla="*/ 97 w 228"/>
              <a:gd name="T31" fmla="*/ 87 h 231"/>
              <a:gd name="T32" fmla="*/ 199 w 228"/>
              <a:gd name="T33" fmla="*/ 159 h 231"/>
              <a:gd name="T34" fmla="*/ 109 w 228"/>
              <a:gd name="T35" fmla="*/ 135 h 231"/>
              <a:gd name="T36" fmla="*/ 100 w 228"/>
              <a:gd name="T37" fmla="*/ 130 h 231"/>
              <a:gd name="T38" fmla="*/ 44 w 228"/>
              <a:gd name="T39" fmla="*/ 50 h 231"/>
              <a:gd name="T40" fmla="*/ 27 w 228"/>
              <a:gd name="T41" fmla="*/ 49 h 231"/>
              <a:gd name="T42" fmla="*/ 0 w 228"/>
              <a:gd name="T43" fmla="*/ 121 h 231"/>
              <a:gd name="T44" fmla="*/ 110 w 228"/>
              <a:gd name="T45" fmla="*/ 231 h 231"/>
              <a:gd name="T46" fmla="*/ 206 w 228"/>
              <a:gd name="T47" fmla="*/ 174 h 231"/>
              <a:gd name="T48" fmla="*/ 199 w 228"/>
              <a:gd name="T49" fmla="*/ 159 h 231"/>
              <a:gd name="T50" fmla="*/ 215 w 228"/>
              <a:gd name="T51" fmla="*/ 108 h 231"/>
              <a:gd name="T52" fmla="*/ 160 w 228"/>
              <a:gd name="T53" fmla="*/ 118 h 231"/>
              <a:gd name="T54" fmla="*/ 141 w 228"/>
              <a:gd name="T55" fmla="*/ 124 h 231"/>
              <a:gd name="T56" fmla="*/ 160 w 228"/>
              <a:gd name="T57" fmla="*/ 129 h 231"/>
              <a:gd name="T58" fmla="*/ 214 w 228"/>
              <a:gd name="T59" fmla="*/ 138 h 231"/>
              <a:gd name="T60" fmla="*/ 228 w 228"/>
              <a:gd name="T61" fmla="*/ 127 h 231"/>
              <a:gd name="T62" fmla="*/ 228 w 228"/>
              <a:gd name="T63" fmla="*/ 119 h 231"/>
              <a:gd name="T64" fmla="*/ 215 w 228"/>
              <a:gd name="T65" fmla="*/ 108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28" h="231">
                <a:moveTo>
                  <a:pt x="136" y="103"/>
                </a:moveTo>
                <a:cubicBezTo>
                  <a:pt x="155" y="98"/>
                  <a:pt x="192" y="86"/>
                  <a:pt x="212" y="81"/>
                </a:cubicBezTo>
                <a:cubicBezTo>
                  <a:pt x="219" y="78"/>
                  <a:pt x="223" y="71"/>
                  <a:pt x="219" y="64"/>
                </a:cubicBezTo>
                <a:cubicBezTo>
                  <a:pt x="207" y="39"/>
                  <a:pt x="186" y="19"/>
                  <a:pt x="161" y="9"/>
                </a:cubicBezTo>
                <a:cubicBezTo>
                  <a:pt x="154" y="6"/>
                  <a:pt x="146" y="11"/>
                  <a:pt x="145" y="18"/>
                </a:cubicBezTo>
                <a:cubicBezTo>
                  <a:pt x="126" y="94"/>
                  <a:pt x="126" y="94"/>
                  <a:pt x="126" y="94"/>
                </a:cubicBezTo>
                <a:cubicBezTo>
                  <a:pt x="125" y="101"/>
                  <a:pt x="129" y="105"/>
                  <a:pt x="136" y="103"/>
                </a:cubicBezTo>
                <a:close/>
                <a:moveTo>
                  <a:pt x="97" y="87"/>
                </a:moveTo>
                <a:cubicBezTo>
                  <a:pt x="99" y="90"/>
                  <a:pt x="101" y="91"/>
                  <a:pt x="103" y="91"/>
                </a:cubicBezTo>
                <a:cubicBezTo>
                  <a:pt x="107" y="90"/>
                  <a:pt x="108" y="79"/>
                  <a:pt x="110" y="72"/>
                </a:cubicBezTo>
                <a:cubicBezTo>
                  <a:pt x="122" y="15"/>
                  <a:pt x="122" y="15"/>
                  <a:pt x="122" y="15"/>
                </a:cubicBezTo>
                <a:cubicBezTo>
                  <a:pt x="123" y="8"/>
                  <a:pt x="122" y="2"/>
                  <a:pt x="117" y="1"/>
                </a:cubicBezTo>
                <a:cubicBezTo>
                  <a:pt x="114" y="1"/>
                  <a:pt x="113" y="1"/>
                  <a:pt x="111" y="1"/>
                </a:cubicBezTo>
                <a:cubicBezTo>
                  <a:pt x="93" y="0"/>
                  <a:pt x="75" y="4"/>
                  <a:pt x="60" y="11"/>
                </a:cubicBezTo>
                <a:cubicBezTo>
                  <a:pt x="53" y="14"/>
                  <a:pt x="52" y="22"/>
                  <a:pt x="56" y="28"/>
                </a:cubicBezTo>
                <a:lnTo>
                  <a:pt x="97" y="87"/>
                </a:lnTo>
                <a:close/>
                <a:moveTo>
                  <a:pt x="199" y="159"/>
                </a:moveTo>
                <a:cubicBezTo>
                  <a:pt x="173" y="152"/>
                  <a:pt x="126" y="140"/>
                  <a:pt x="109" y="135"/>
                </a:cubicBezTo>
                <a:cubicBezTo>
                  <a:pt x="104" y="134"/>
                  <a:pt x="101" y="131"/>
                  <a:pt x="100" y="130"/>
                </a:cubicBezTo>
                <a:cubicBezTo>
                  <a:pt x="93" y="119"/>
                  <a:pt x="65" y="80"/>
                  <a:pt x="44" y="50"/>
                </a:cubicBezTo>
                <a:cubicBezTo>
                  <a:pt x="40" y="44"/>
                  <a:pt x="32" y="43"/>
                  <a:pt x="27" y="49"/>
                </a:cubicBezTo>
                <a:cubicBezTo>
                  <a:pt x="10" y="68"/>
                  <a:pt x="0" y="93"/>
                  <a:pt x="0" y="121"/>
                </a:cubicBezTo>
                <a:cubicBezTo>
                  <a:pt x="0" y="182"/>
                  <a:pt x="49" y="231"/>
                  <a:pt x="110" y="231"/>
                </a:cubicBezTo>
                <a:cubicBezTo>
                  <a:pt x="152" y="231"/>
                  <a:pt x="188" y="208"/>
                  <a:pt x="206" y="174"/>
                </a:cubicBezTo>
                <a:cubicBezTo>
                  <a:pt x="210" y="168"/>
                  <a:pt x="206" y="161"/>
                  <a:pt x="199" y="159"/>
                </a:cubicBezTo>
                <a:close/>
                <a:moveTo>
                  <a:pt x="215" y="108"/>
                </a:moveTo>
                <a:cubicBezTo>
                  <a:pt x="160" y="118"/>
                  <a:pt x="160" y="118"/>
                  <a:pt x="160" y="118"/>
                </a:cubicBezTo>
                <a:cubicBezTo>
                  <a:pt x="152" y="120"/>
                  <a:pt x="141" y="120"/>
                  <a:pt x="141" y="124"/>
                </a:cubicBezTo>
                <a:cubicBezTo>
                  <a:pt x="141" y="127"/>
                  <a:pt x="153" y="128"/>
                  <a:pt x="160" y="129"/>
                </a:cubicBezTo>
                <a:cubicBezTo>
                  <a:pt x="214" y="138"/>
                  <a:pt x="214" y="138"/>
                  <a:pt x="214" y="138"/>
                </a:cubicBezTo>
                <a:cubicBezTo>
                  <a:pt x="221" y="140"/>
                  <a:pt x="228" y="135"/>
                  <a:pt x="228" y="127"/>
                </a:cubicBezTo>
                <a:cubicBezTo>
                  <a:pt x="228" y="124"/>
                  <a:pt x="228" y="122"/>
                  <a:pt x="228" y="119"/>
                </a:cubicBezTo>
                <a:cubicBezTo>
                  <a:pt x="228" y="112"/>
                  <a:pt x="222" y="107"/>
                  <a:pt x="215" y="108"/>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07" name="Group 24"/>
          <p:cNvGrpSpPr/>
          <p:nvPr userDrawn="1"/>
        </p:nvGrpSpPr>
        <p:grpSpPr>
          <a:xfrm>
            <a:off x="657455" y="2160749"/>
            <a:ext cx="386302" cy="457523"/>
            <a:chOff x="1981200" y="1947863"/>
            <a:chExt cx="852488" cy="1009650"/>
          </a:xfrm>
          <a:solidFill>
            <a:schemeClr val="tx2"/>
          </a:solidFill>
        </p:grpSpPr>
        <p:sp>
          <p:nvSpPr>
            <p:cNvPr id="108" name="Freeform 15"/>
            <p:cNvSpPr>
              <a:spLocks noEditPoints="1"/>
            </p:cNvSpPr>
            <p:nvPr/>
          </p:nvSpPr>
          <p:spPr bwMode="auto">
            <a:xfrm>
              <a:off x="1981200" y="1947863"/>
              <a:ext cx="852488" cy="1009650"/>
            </a:xfrm>
            <a:custGeom>
              <a:avLst/>
              <a:gdLst>
                <a:gd name="T0" fmla="*/ 271 w 384"/>
                <a:gd name="T1" fmla="*/ 382 h 455"/>
                <a:gd name="T2" fmla="*/ 247 w 384"/>
                <a:gd name="T3" fmla="*/ 376 h 455"/>
                <a:gd name="T4" fmla="*/ 384 w 384"/>
                <a:gd name="T5" fmla="*/ 192 h 455"/>
                <a:gd name="T6" fmla="*/ 192 w 384"/>
                <a:gd name="T7" fmla="*/ 0 h 455"/>
                <a:gd name="T8" fmla="*/ 0 w 384"/>
                <a:gd name="T9" fmla="*/ 192 h 455"/>
                <a:gd name="T10" fmla="*/ 137 w 384"/>
                <a:gd name="T11" fmla="*/ 376 h 455"/>
                <a:gd name="T12" fmla="*/ 113 w 384"/>
                <a:gd name="T13" fmla="*/ 382 h 455"/>
                <a:gd name="T14" fmla="*/ 42 w 384"/>
                <a:gd name="T15" fmla="*/ 415 h 455"/>
                <a:gd name="T16" fmla="*/ 35 w 384"/>
                <a:gd name="T17" fmla="*/ 427 h 455"/>
                <a:gd name="T18" fmla="*/ 35 w 384"/>
                <a:gd name="T19" fmla="*/ 441 h 455"/>
                <a:gd name="T20" fmla="*/ 50 w 384"/>
                <a:gd name="T21" fmla="*/ 455 h 455"/>
                <a:gd name="T22" fmla="*/ 192 w 384"/>
                <a:gd name="T23" fmla="*/ 455 h 455"/>
                <a:gd name="T24" fmla="*/ 334 w 384"/>
                <a:gd name="T25" fmla="*/ 455 h 455"/>
                <a:gd name="T26" fmla="*/ 349 w 384"/>
                <a:gd name="T27" fmla="*/ 441 h 455"/>
                <a:gd name="T28" fmla="*/ 349 w 384"/>
                <a:gd name="T29" fmla="*/ 427 h 455"/>
                <a:gd name="T30" fmla="*/ 342 w 384"/>
                <a:gd name="T31" fmla="*/ 415 h 455"/>
                <a:gd name="T32" fmla="*/ 271 w 384"/>
                <a:gd name="T33" fmla="*/ 382 h 455"/>
                <a:gd name="T34" fmla="*/ 42 w 384"/>
                <a:gd name="T35" fmla="*/ 192 h 455"/>
                <a:gd name="T36" fmla="*/ 192 w 384"/>
                <a:gd name="T37" fmla="*/ 42 h 455"/>
                <a:gd name="T38" fmla="*/ 342 w 384"/>
                <a:gd name="T39" fmla="*/ 192 h 455"/>
                <a:gd name="T40" fmla="*/ 192 w 384"/>
                <a:gd name="T41" fmla="*/ 341 h 455"/>
                <a:gd name="T42" fmla="*/ 42 w 384"/>
                <a:gd name="T43" fmla="*/ 192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4" h="455">
                  <a:moveTo>
                    <a:pt x="271" y="382"/>
                  </a:moveTo>
                  <a:cubicBezTo>
                    <a:pt x="263" y="380"/>
                    <a:pt x="255" y="378"/>
                    <a:pt x="247" y="376"/>
                  </a:cubicBezTo>
                  <a:cubicBezTo>
                    <a:pt x="326" y="353"/>
                    <a:pt x="384" y="279"/>
                    <a:pt x="384" y="192"/>
                  </a:cubicBezTo>
                  <a:cubicBezTo>
                    <a:pt x="384" y="86"/>
                    <a:pt x="298" y="0"/>
                    <a:pt x="192" y="0"/>
                  </a:cubicBezTo>
                  <a:cubicBezTo>
                    <a:pt x="86" y="0"/>
                    <a:pt x="0" y="86"/>
                    <a:pt x="0" y="192"/>
                  </a:cubicBezTo>
                  <a:cubicBezTo>
                    <a:pt x="0" y="279"/>
                    <a:pt x="58" y="353"/>
                    <a:pt x="137" y="376"/>
                  </a:cubicBezTo>
                  <a:cubicBezTo>
                    <a:pt x="129" y="378"/>
                    <a:pt x="121" y="380"/>
                    <a:pt x="113" y="382"/>
                  </a:cubicBezTo>
                  <a:cubicBezTo>
                    <a:pt x="88" y="390"/>
                    <a:pt x="63" y="401"/>
                    <a:pt x="42" y="415"/>
                  </a:cubicBezTo>
                  <a:cubicBezTo>
                    <a:pt x="38" y="417"/>
                    <a:pt x="35" y="422"/>
                    <a:pt x="35" y="427"/>
                  </a:cubicBezTo>
                  <a:cubicBezTo>
                    <a:pt x="35" y="441"/>
                    <a:pt x="35" y="441"/>
                    <a:pt x="35" y="441"/>
                  </a:cubicBezTo>
                  <a:cubicBezTo>
                    <a:pt x="35" y="449"/>
                    <a:pt x="42" y="455"/>
                    <a:pt x="50" y="455"/>
                  </a:cubicBezTo>
                  <a:cubicBezTo>
                    <a:pt x="192" y="455"/>
                    <a:pt x="192" y="455"/>
                    <a:pt x="192" y="455"/>
                  </a:cubicBezTo>
                  <a:cubicBezTo>
                    <a:pt x="334" y="455"/>
                    <a:pt x="334" y="455"/>
                    <a:pt x="334" y="455"/>
                  </a:cubicBezTo>
                  <a:cubicBezTo>
                    <a:pt x="342" y="455"/>
                    <a:pt x="349" y="449"/>
                    <a:pt x="349" y="441"/>
                  </a:cubicBezTo>
                  <a:cubicBezTo>
                    <a:pt x="349" y="427"/>
                    <a:pt x="349" y="427"/>
                    <a:pt x="349" y="427"/>
                  </a:cubicBezTo>
                  <a:cubicBezTo>
                    <a:pt x="349" y="422"/>
                    <a:pt x="346" y="417"/>
                    <a:pt x="342" y="415"/>
                  </a:cubicBezTo>
                  <a:cubicBezTo>
                    <a:pt x="321" y="401"/>
                    <a:pt x="296" y="390"/>
                    <a:pt x="271" y="382"/>
                  </a:cubicBezTo>
                  <a:close/>
                  <a:moveTo>
                    <a:pt x="42" y="192"/>
                  </a:moveTo>
                  <a:cubicBezTo>
                    <a:pt x="42" y="109"/>
                    <a:pt x="109" y="42"/>
                    <a:pt x="192" y="42"/>
                  </a:cubicBezTo>
                  <a:cubicBezTo>
                    <a:pt x="275" y="42"/>
                    <a:pt x="342" y="109"/>
                    <a:pt x="342" y="192"/>
                  </a:cubicBezTo>
                  <a:cubicBezTo>
                    <a:pt x="342" y="274"/>
                    <a:pt x="275" y="341"/>
                    <a:pt x="192" y="341"/>
                  </a:cubicBezTo>
                  <a:cubicBezTo>
                    <a:pt x="109" y="341"/>
                    <a:pt x="42" y="274"/>
                    <a:pt x="42" y="1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6"/>
            <p:cNvSpPr>
              <a:spLocks noEditPoints="1"/>
            </p:cNvSpPr>
            <p:nvPr/>
          </p:nvSpPr>
          <p:spPr bwMode="auto">
            <a:xfrm>
              <a:off x="2138364" y="2105026"/>
              <a:ext cx="538162" cy="538164"/>
            </a:xfrm>
            <a:custGeom>
              <a:avLst/>
              <a:gdLst>
                <a:gd name="T0" fmla="*/ 121 w 242"/>
                <a:gd name="T1" fmla="*/ 0 h 242"/>
                <a:gd name="T2" fmla="*/ 0 w 242"/>
                <a:gd name="T3" fmla="*/ 121 h 242"/>
                <a:gd name="T4" fmla="*/ 121 w 242"/>
                <a:gd name="T5" fmla="*/ 242 h 242"/>
                <a:gd name="T6" fmla="*/ 242 w 242"/>
                <a:gd name="T7" fmla="*/ 121 h 242"/>
                <a:gd name="T8" fmla="*/ 121 w 242"/>
                <a:gd name="T9" fmla="*/ 0 h 242"/>
                <a:gd name="T10" fmla="*/ 121 w 242"/>
                <a:gd name="T11" fmla="*/ 149 h 242"/>
                <a:gd name="T12" fmla="*/ 92 w 242"/>
                <a:gd name="T13" fmla="*/ 121 h 242"/>
                <a:gd name="T14" fmla="*/ 121 w 242"/>
                <a:gd name="T15" fmla="*/ 92 h 242"/>
                <a:gd name="T16" fmla="*/ 149 w 242"/>
                <a:gd name="T17" fmla="*/ 121 h 242"/>
                <a:gd name="T18" fmla="*/ 121 w 242"/>
                <a:gd name="T19" fmla="*/ 149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2" h="242">
                  <a:moveTo>
                    <a:pt x="121" y="0"/>
                  </a:moveTo>
                  <a:cubicBezTo>
                    <a:pt x="54" y="0"/>
                    <a:pt x="0" y="54"/>
                    <a:pt x="0" y="121"/>
                  </a:cubicBezTo>
                  <a:cubicBezTo>
                    <a:pt x="0" y="188"/>
                    <a:pt x="54" y="242"/>
                    <a:pt x="121" y="242"/>
                  </a:cubicBezTo>
                  <a:cubicBezTo>
                    <a:pt x="188" y="242"/>
                    <a:pt x="242" y="188"/>
                    <a:pt x="242" y="121"/>
                  </a:cubicBezTo>
                  <a:cubicBezTo>
                    <a:pt x="242" y="54"/>
                    <a:pt x="188" y="0"/>
                    <a:pt x="121" y="0"/>
                  </a:cubicBezTo>
                  <a:close/>
                  <a:moveTo>
                    <a:pt x="121" y="149"/>
                  </a:moveTo>
                  <a:cubicBezTo>
                    <a:pt x="105" y="149"/>
                    <a:pt x="92" y="137"/>
                    <a:pt x="92" y="121"/>
                  </a:cubicBezTo>
                  <a:cubicBezTo>
                    <a:pt x="92" y="105"/>
                    <a:pt x="105" y="92"/>
                    <a:pt x="121" y="92"/>
                  </a:cubicBezTo>
                  <a:cubicBezTo>
                    <a:pt x="137" y="92"/>
                    <a:pt x="149" y="105"/>
                    <a:pt x="149" y="121"/>
                  </a:cubicBezTo>
                  <a:cubicBezTo>
                    <a:pt x="149" y="137"/>
                    <a:pt x="137" y="149"/>
                    <a:pt x="121" y="1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17" name="Freeform 23"/>
          <p:cNvSpPr>
            <a:spLocks noEditPoints="1"/>
          </p:cNvSpPr>
          <p:nvPr userDrawn="1"/>
        </p:nvSpPr>
        <p:spPr bwMode="auto">
          <a:xfrm>
            <a:off x="622691" y="2801320"/>
            <a:ext cx="455831" cy="455831"/>
          </a:xfrm>
          <a:custGeom>
            <a:avLst/>
            <a:gdLst>
              <a:gd name="T0" fmla="*/ 0 w 432"/>
              <a:gd name="T1" fmla="*/ 216 h 432"/>
              <a:gd name="T2" fmla="*/ 432 w 432"/>
              <a:gd name="T3" fmla="*/ 216 h 432"/>
              <a:gd name="T4" fmla="*/ 371 w 432"/>
              <a:gd name="T5" fmla="*/ 297 h 432"/>
              <a:gd name="T6" fmla="*/ 310 w 432"/>
              <a:gd name="T7" fmla="*/ 364 h 432"/>
              <a:gd name="T8" fmla="*/ 371 w 432"/>
              <a:gd name="T9" fmla="*/ 297 h 432"/>
              <a:gd name="T10" fmla="*/ 274 w 432"/>
              <a:gd name="T11" fmla="*/ 345 h 432"/>
              <a:gd name="T12" fmla="*/ 236 w 432"/>
              <a:gd name="T13" fmla="*/ 297 h 432"/>
              <a:gd name="T14" fmla="*/ 196 w 432"/>
              <a:gd name="T15" fmla="*/ 297 h 432"/>
              <a:gd name="T16" fmla="*/ 157 w 432"/>
              <a:gd name="T17" fmla="*/ 345 h 432"/>
              <a:gd name="T18" fmla="*/ 196 w 432"/>
              <a:gd name="T19" fmla="*/ 297 h 432"/>
              <a:gd name="T20" fmla="*/ 122 w 432"/>
              <a:gd name="T21" fmla="*/ 364 h 432"/>
              <a:gd name="T22" fmla="*/ 60 w 432"/>
              <a:gd name="T23" fmla="*/ 297 h 432"/>
              <a:gd name="T24" fmla="*/ 45 w 432"/>
              <a:gd name="T25" fmla="*/ 257 h 432"/>
              <a:gd name="T26" fmla="*/ 45 w 432"/>
              <a:gd name="T27" fmla="*/ 176 h 432"/>
              <a:gd name="T28" fmla="*/ 88 w 432"/>
              <a:gd name="T29" fmla="*/ 216 h 432"/>
              <a:gd name="T30" fmla="*/ 45 w 432"/>
              <a:gd name="T31" fmla="*/ 257 h 432"/>
              <a:gd name="T32" fmla="*/ 128 w 432"/>
              <a:gd name="T33" fmla="*/ 216 h 432"/>
              <a:gd name="T34" fmla="*/ 196 w 432"/>
              <a:gd name="T35" fmla="*/ 176 h 432"/>
              <a:gd name="T36" fmla="*/ 131 w 432"/>
              <a:gd name="T37" fmla="*/ 257 h 432"/>
              <a:gd name="T38" fmla="*/ 236 w 432"/>
              <a:gd name="T39" fmla="*/ 176 h 432"/>
              <a:gd name="T40" fmla="*/ 303 w 432"/>
              <a:gd name="T41" fmla="*/ 216 h 432"/>
              <a:gd name="T42" fmla="*/ 236 w 432"/>
              <a:gd name="T43" fmla="*/ 257 h 432"/>
              <a:gd name="T44" fmla="*/ 344 w 432"/>
              <a:gd name="T45" fmla="*/ 216 h 432"/>
              <a:gd name="T46" fmla="*/ 386 w 432"/>
              <a:gd name="T47" fmla="*/ 176 h 432"/>
              <a:gd name="T48" fmla="*/ 386 w 432"/>
              <a:gd name="T49" fmla="*/ 257 h 432"/>
              <a:gd name="T50" fmla="*/ 60 w 432"/>
              <a:gd name="T51" fmla="*/ 135 h 432"/>
              <a:gd name="T52" fmla="*/ 122 w 432"/>
              <a:gd name="T53" fmla="*/ 68 h 432"/>
              <a:gd name="T54" fmla="*/ 60 w 432"/>
              <a:gd name="T55" fmla="*/ 135 h 432"/>
              <a:gd name="T56" fmla="*/ 157 w 432"/>
              <a:gd name="T57" fmla="*/ 88 h 432"/>
              <a:gd name="T58" fmla="*/ 196 w 432"/>
              <a:gd name="T59" fmla="*/ 135 h 432"/>
              <a:gd name="T60" fmla="*/ 236 w 432"/>
              <a:gd name="T61" fmla="*/ 135 h 432"/>
              <a:gd name="T62" fmla="*/ 274 w 432"/>
              <a:gd name="T63" fmla="*/ 88 h 432"/>
              <a:gd name="T64" fmla="*/ 236 w 432"/>
              <a:gd name="T65" fmla="*/ 135 h 432"/>
              <a:gd name="T66" fmla="*/ 310 w 432"/>
              <a:gd name="T67" fmla="*/ 68 h 432"/>
              <a:gd name="T68" fmla="*/ 371 w 432"/>
              <a:gd name="T69" fmla="*/ 135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2" h="432">
                <a:moveTo>
                  <a:pt x="216" y="0"/>
                </a:moveTo>
                <a:cubicBezTo>
                  <a:pt x="97" y="0"/>
                  <a:pt x="0" y="97"/>
                  <a:pt x="0" y="216"/>
                </a:cubicBezTo>
                <a:cubicBezTo>
                  <a:pt x="0" y="335"/>
                  <a:pt x="97" y="432"/>
                  <a:pt x="216" y="432"/>
                </a:cubicBezTo>
                <a:cubicBezTo>
                  <a:pt x="335" y="432"/>
                  <a:pt x="432" y="335"/>
                  <a:pt x="432" y="216"/>
                </a:cubicBezTo>
                <a:cubicBezTo>
                  <a:pt x="432" y="97"/>
                  <a:pt x="335" y="0"/>
                  <a:pt x="216" y="0"/>
                </a:cubicBezTo>
                <a:close/>
                <a:moveTo>
                  <a:pt x="371" y="297"/>
                </a:moveTo>
                <a:cubicBezTo>
                  <a:pt x="357" y="324"/>
                  <a:pt x="336" y="348"/>
                  <a:pt x="310" y="364"/>
                </a:cubicBezTo>
                <a:cubicBezTo>
                  <a:pt x="310" y="364"/>
                  <a:pt x="310" y="364"/>
                  <a:pt x="310" y="364"/>
                </a:cubicBezTo>
                <a:cubicBezTo>
                  <a:pt x="320" y="345"/>
                  <a:pt x="329" y="322"/>
                  <a:pt x="335" y="297"/>
                </a:cubicBezTo>
                <a:cubicBezTo>
                  <a:pt x="371" y="297"/>
                  <a:pt x="371" y="297"/>
                  <a:pt x="371" y="297"/>
                </a:cubicBezTo>
                <a:close/>
                <a:moveTo>
                  <a:pt x="293" y="297"/>
                </a:moveTo>
                <a:cubicBezTo>
                  <a:pt x="288" y="315"/>
                  <a:pt x="282" y="331"/>
                  <a:pt x="274" y="345"/>
                </a:cubicBezTo>
                <a:cubicBezTo>
                  <a:pt x="263" y="364"/>
                  <a:pt x="250" y="379"/>
                  <a:pt x="236" y="386"/>
                </a:cubicBezTo>
                <a:cubicBezTo>
                  <a:pt x="236" y="297"/>
                  <a:pt x="236" y="297"/>
                  <a:pt x="236" y="297"/>
                </a:cubicBezTo>
                <a:cubicBezTo>
                  <a:pt x="293" y="297"/>
                  <a:pt x="293" y="297"/>
                  <a:pt x="293" y="297"/>
                </a:cubicBezTo>
                <a:close/>
                <a:moveTo>
                  <a:pt x="196" y="297"/>
                </a:moveTo>
                <a:cubicBezTo>
                  <a:pt x="196" y="386"/>
                  <a:pt x="196" y="386"/>
                  <a:pt x="196" y="386"/>
                </a:cubicBezTo>
                <a:cubicBezTo>
                  <a:pt x="181" y="379"/>
                  <a:pt x="168" y="364"/>
                  <a:pt x="157" y="345"/>
                </a:cubicBezTo>
                <a:cubicBezTo>
                  <a:pt x="150" y="331"/>
                  <a:pt x="143" y="315"/>
                  <a:pt x="138" y="297"/>
                </a:cubicBezTo>
                <a:cubicBezTo>
                  <a:pt x="196" y="297"/>
                  <a:pt x="196" y="297"/>
                  <a:pt x="196" y="297"/>
                </a:cubicBezTo>
                <a:close/>
                <a:moveTo>
                  <a:pt x="97" y="297"/>
                </a:moveTo>
                <a:cubicBezTo>
                  <a:pt x="103" y="322"/>
                  <a:pt x="111" y="345"/>
                  <a:pt x="122" y="364"/>
                </a:cubicBezTo>
                <a:cubicBezTo>
                  <a:pt x="122" y="364"/>
                  <a:pt x="122" y="364"/>
                  <a:pt x="122" y="364"/>
                </a:cubicBezTo>
                <a:cubicBezTo>
                  <a:pt x="96" y="348"/>
                  <a:pt x="75" y="324"/>
                  <a:pt x="60" y="297"/>
                </a:cubicBezTo>
                <a:cubicBezTo>
                  <a:pt x="97" y="297"/>
                  <a:pt x="97" y="297"/>
                  <a:pt x="97" y="297"/>
                </a:cubicBezTo>
                <a:close/>
                <a:moveTo>
                  <a:pt x="45" y="257"/>
                </a:moveTo>
                <a:cubicBezTo>
                  <a:pt x="42" y="244"/>
                  <a:pt x="41" y="230"/>
                  <a:pt x="41" y="216"/>
                </a:cubicBezTo>
                <a:cubicBezTo>
                  <a:pt x="41" y="202"/>
                  <a:pt x="42" y="189"/>
                  <a:pt x="45" y="176"/>
                </a:cubicBezTo>
                <a:cubicBezTo>
                  <a:pt x="90" y="176"/>
                  <a:pt x="90" y="176"/>
                  <a:pt x="90" y="176"/>
                </a:cubicBezTo>
                <a:cubicBezTo>
                  <a:pt x="88" y="189"/>
                  <a:pt x="88" y="202"/>
                  <a:pt x="88" y="216"/>
                </a:cubicBezTo>
                <a:cubicBezTo>
                  <a:pt x="88" y="230"/>
                  <a:pt x="88" y="243"/>
                  <a:pt x="90" y="257"/>
                </a:cubicBezTo>
                <a:cubicBezTo>
                  <a:pt x="45" y="257"/>
                  <a:pt x="45" y="257"/>
                  <a:pt x="45" y="257"/>
                </a:cubicBezTo>
                <a:close/>
                <a:moveTo>
                  <a:pt x="131" y="257"/>
                </a:moveTo>
                <a:cubicBezTo>
                  <a:pt x="129" y="244"/>
                  <a:pt x="128" y="230"/>
                  <a:pt x="128" y="216"/>
                </a:cubicBezTo>
                <a:cubicBezTo>
                  <a:pt x="128" y="202"/>
                  <a:pt x="129" y="189"/>
                  <a:pt x="131" y="176"/>
                </a:cubicBezTo>
                <a:cubicBezTo>
                  <a:pt x="196" y="176"/>
                  <a:pt x="196" y="176"/>
                  <a:pt x="196" y="176"/>
                </a:cubicBezTo>
                <a:cubicBezTo>
                  <a:pt x="196" y="257"/>
                  <a:pt x="196" y="257"/>
                  <a:pt x="196" y="257"/>
                </a:cubicBezTo>
                <a:cubicBezTo>
                  <a:pt x="131" y="257"/>
                  <a:pt x="131" y="257"/>
                  <a:pt x="131" y="257"/>
                </a:cubicBezTo>
                <a:close/>
                <a:moveTo>
                  <a:pt x="236" y="257"/>
                </a:moveTo>
                <a:cubicBezTo>
                  <a:pt x="236" y="176"/>
                  <a:pt x="236" y="176"/>
                  <a:pt x="236" y="176"/>
                </a:cubicBezTo>
                <a:cubicBezTo>
                  <a:pt x="301" y="176"/>
                  <a:pt x="301" y="176"/>
                  <a:pt x="301" y="176"/>
                </a:cubicBezTo>
                <a:cubicBezTo>
                  <a:pt x="303" y="189"/>
                  <a:pt x="303" y="202"/>
                  <a:pt x="303" y="216"/>
                </a:cubicBezTo>
                <a:cubicBezTo>
                  <a:pt x="303" y="230"/>
                  <a:pt x="303" y="244"/>
                  <a:pt x="301" y="257"/>
                </a:cubicBezTo>
                <a:cubicBezTo>
                  <a:pt x="236" y="257"/>
                  <a:pt x="236" y="257"/>
                  <a:pt x="236" y="257"/>
                </a:cubicBezTo>
                <a:close/>
                <a:moveTo>
                  <a:pt x="342" y="257"/>
                </a:moveTo>
                <a:cubicBezTo>
                  <a:pt x="343" y="243"/>
                  <a:pt x="344" y="230"/>
                  <a:pt x="344" y="216"/>
                </a:cubicBezTo>
                <a:cubicBezTo>
                  <a:pt x="344" y="202"/>
                  <a:pt x="343" y="189"/>
                  <a:pt x="342" y="176"/>
                </a:cubicBezTo>
                <a:cubicBezTo>
                  <a:pt x="386" y="176"/>
                  <a:pt x="386" y="176"/>
                  <a:pt x="386" y="176"/>
                </a:cubicBezTo>
                <a:cubicBezTo>
                  <a:pt x="390" y="189"/>
                  <a:pt x="391" y="202"/>
                  <a:pt x="391" y="216"/>
                </a:cubicBezTo>
                <a:cubicBezTo>
                  <a:pt x="391" y="230"/>
                  <a:pt x="390" y="244"/>
                  <a:pt x="386" y="257"/>
                </a:cubicBezTo>
                <a:cubicBezTo>
                  <a:pt x="342" y="257"/>
                  <a:pt x="342" y="257"/>
                  <a:pt x="342" y="257"/>
                </a:cubicBezTo>
                <a:close/>
                <a:moveTo>
                  <a:pt x="60" y="135"/>
                </a:moveTo>
                <a:cubicBezTo>
                  <a:pt x="75" y="108"/>
                  <a:pt x="96" y="85"/>
                  <a:pt x="122" y="68"/>
                </a:cubicBezTo>
                <a:cubicBezTo>
                  <a:pt x="122" y="68"/>
                  <a:pt x="122" y="68"/>
                  <a:pt x="122" y="68"/>
                </a:cubicBezTo>
                <a:cubicBezTo>
                  <a:pt x="111" y="87"/>
                  <a:pt x="103" y="110"/>
                  <a:pt x="97" y="135"/>
                </a:cubicBezTo>
                <a:cubicBezTo>
                  <a:pt x="60" y="135"/>
                  <a:pt x="60" y="135"/>
                  <a:pt x="60" y="135"/>
                </a:cubicBezTo>
                <a:close/>
                <a:moveTo>
                  <a:pt x="138" y="135"/>
                </a:moveTo>
                <a:cubicBezTo>
                  <a:pt x="143" y="117"/>
                  <a:pt x="150" y="101"/>
                  <a:pt x="157" y="88"/>
                </a:cubicBezTo>
                <a:cubicBezTo>
                  <a:pt x="168" y="68"/>
                  <a:pt x="181" y="53"/>
                  <a:pt x="196" y="46"/>
                </a:cubicBezTo>
                <a:cubicBezTo>
                  <a:pt x="196" y="135"/>
                  <a:pt x="196" y="135"/>
                  <a:pt x="196" y="135"/>
                </a:cubicBezTo>
                <a:cubicBezTo>
                  <a:pt x="138" y="135"/>
                  <a:pt x="138" y="135"/>
                  <a:pt x="138" y="135"/>
                </a:cubicBezTo>
                <a:close/>
                <a:moveTo>
                  <a:pt x="236" y="135"/>
                </a:moveTo>
                <a:cubicBezTo>
                  <a:pt x="236" y="46"/>
                  <a:pt x="236" y="46"/>
                  <a:pt x="236" y="46"/>
                </a:cubicBezTo>
                <a:cubicBezTo>
                  <a:pt x="250" y="53"/>
                  <a:pt x="263" y="68"/>
                  <a:pt x="274" y="88"/>
                </a:cubicBezTo>
                <a:cubicBezTo>
                  <a:pt x="282" y="101"/>
                  <a:pt x="288" y="117"/>
                  <a:pt x="293" y="135"/>
                </a:cubicBezTo>
                <a:cubicBezTo>
                  <a:pt x="236" y="135"/>
                  <a:pt x="236" y="135"/>
                  <a:pt x="236" y="135"/>
                </a:cubicBezTo>
                <a:close/>
                <a:moveTo>
                  <a:pt x="335" y="135"/>
                </a:moveTo>
                <a:cubicBezTo>
                  <a:pt x="329" y="110"/>
                  <a:pt x="320" y="87"/>
                  <a:pt x="310" y="68"/>
                </a:cubicBezTo>
                <a:cubicBezTo>
                  <a:pt x="310" y="68"/>
                  <a:pt x="310" y="68"/>
                  <a:pt x="310" y="68"/>
                </a:cubicBezTo>
                <a:cubicBezTo>
                  <a:pt x="336" y="85"/>
                  <a:pt x="357" y="108"/>
                  <a:pt x="371" y="135"/>
                </a:cubicBezTo>
                <a:lnTo>
                  <a:pt x="335" y="135"/>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20" name="Freeform 27"/>
          <p:cNvSpPr>
            <a:spLocks noEditPoints="1"/>
          </p:cNvSpPr>
          <p:nvPr userDrawn="1"/>
        </p:nvSpPr>
        <p:spPr bwMode="auto">
          <a:xfrm>
            <a:off x="630117" y="4091658"/>
            <a:ext cx="440978" cy="439539"/>
          </a:xfrm>
          <a:custGeom>
            <a:avLst/>
            <a:gdLst>
              <a:gd name="T0" fmla="*/ 121 w 430"/>
              <a:gd name="T1" fmla="*/ 0 h 429"/>
              <a:gd name="T2" fmla="*/ 295 w 430"/>
              <a:gd name="T3" fmla="*/ 0 h 429"/>
              <a:gd name="T4" fmla="*/ 322 w 430"/>
              <a:gd name="T5" fmla="*/ 27 h 429"/>
              <a:gd name="T6" fmla="*/ 322 w 430"/>
              <a:gd name="T7" fmla="*/ 41 h 429"/>
              <a:gd name="T8" fmla="*/ 322 w 430"/>
              <a:gd name="T9" fmla="*/ 215 h 429"/>
              <a:gd name="T10" fmla="*/ 295 w 430"/>
              <a:gd name="T11" fmla="*/ 242 h 429"/>
              <a:gd name="T12" fmla="*/ 121 w 430"/>
              <a:gd name="T13" fmla="*/ 242 h 429"/>
              <a:gd name="T14" fmla="*/ 94 w 430"/>
              <a:gd name="T15" fmla="*/ 215 h 429"/>
              <a:gd name="T16" fmla="*/ 94 w 430"/>
              <a:gd name="T17" fmla="*/ 27 h 429"/>
              <a:gd name="T18" fmla="*/ 121 w 430"/>
              <a:gd name="T19" fmla="*/ 0 h 429"/>
              <a:gd name="T20" fmla="*/ 121 w 430"/>
              <a:gd name="T21" fmla="*/ 362 h 429"/>
              <a:gd name="T22" fmla="*/ 295 w 430"/>
              <a:gd name="T23" fmla="*/ 362 h 429"/>
              <a:gd name="T24" fmla="*/ 322 w 430"/>
              <a:gd name="T25" fmla="*/ 389 h 429"/>
              <a:gd name="T26" fmla="*/ 322 w 430"/>
              <a:gd name="T27" fmla="*/ 403 h 429"/>
              <a:gd name="T28" fmla="*/ 295 w 430"/>
              <a:gd name="T29" fmla="*/ 429 h 429"/>
              <a:gd name="T30" fmla="*/ 121 w 430"/>
              <a:gd name="T31" fmla="*/ 429 h 429"/>
              <a:gd name="T32" fmla="*/ 94 w 430"/>
              <a:gd name="T33" fmla="*/ 403 h 429"/>
              <a:gd name="T34" fmla="*/ 94 w 430"/>
              <a:gd name="T35" fmla="*/ 389 h 429"/>
              <a:gd name="T36" fmla="*/ 121 w 430"/>
              <a:gd name="T37" fmla="*/ 362 h 429"/>
              <a:gd name="T38" fmla="*/ 349 w 430"/>
              <a:gd name="T39" fmla="*/ 148 h 429"/>
              <a:gd name="T40" fmla="*/ 349 w 430"/>
              <a:gd name="T41" fmla="*/ 215 h 429"/>
              <a:gd name="T42" fmla="*/ 295 w 430"/>
              <a:gd name="T43" fmla="*/ 268 h 429"/>
              <a:gd name="T44" fmla="*/ 121 w 430"/>
              <a:gd name="T45" fmla="*/ 268 h 429"/>
              <a:gd name="T46" fmla="*/ 67 w 430"/>
              <a:gd name="T47" fmla="*/ 215 h 429"/>
              <a:gd name="T48" fmla="*/ 67 w 430"/>
              <a:gd name="T49" fmla="*/ 148 h 429"/>
              <a:gd name="T50" fmla="*/ 41 w 430"/>
              <a:gd name="T51" fmla="*/ 148 h 429"/>
              <a:gd name="T52" fmla="*/ 0 w 430"/>
              <a:gd name="T53" fmla="*/ 188 h 429"/>
              <a:gd name="T54" fmla="*/ 0 w 430"/>
              <a:gd name="T55" fmla="*/ 362 h 429"/>
              <a:gd name="T56" fmla="*/ 41 w 430"/>
              <a:gd name="T57" fmla="*/ 403 h 429"/>
              <a:gd name="T58" fmla="*/ 67 w 430"/>
              <a:gd name="T59" fmla="*/ 403 h 429"/>
              <a:gd name="T60" fmla="*/ 67 w 430"/>
              <a:gd name="T61" fmla="*/ 389 h 429"/>
              <a:gd name="T62" fmla="*/ 121 w 430"/>
              <a:gd name="T63" fmla="*/ 336 h 429"/>
              <a:gd name="T64" fmla="*/ 295 w 430"/>
              <a:gd name="T65" fmla="*/ 336 h 429"/>
              <a:gd name="T66" fmla="*/ 349 w 430"/>
              <a:gd name="T67" fmla="*/ 389 h 429"/>
              <a:gd name="T68" fmla="*/ 349 w 430"/>
              <a:gd name="T69" fmla="*/ 403 h 429"/>
              <a:gd name="T70" fmla="*/ 389 w 430"/>
              <a:gd name="T71" fmla="*/ 403 h 429"/>
              <a:gd name="T72" fmla="*/ 430 w 430"/>
              <a:gd name="T73" fmla="*/ 362 h 429"/>
              <a:gd name="T74" fmla="*/ 430 w 430"/>
              <a:gd name="T75" fmla="*/ 188 h 429"/>
              <a:gd name="T76" fmla="*/ 389 w 430"/>
              <a:gd name="T77" fmla="*/ 148 h 429"/>
              <a:gd name="T78" fmla="*/ 349 w 430"/>
              <a:gd name="T79" fmla="*/ 148 h 429"/>
              <a:gd name="T80" fmla="*/ 148 w 430"/>
              <a:gd name="T81" fmla="*/ 41 h 429"/>
              <a:gd name="T82" fmla="*/ 135 w 430"/>
              <a:gd name="T83" fmla="*/ 54 h 429"/>
              <a:gd name="T84" fmla="*/ 148 w 430"/>
              <a:gd name="T85" fmla="*/ 67 h 429"/>
              <a:gd name="T86" fmla="*/ 269 w 430"/>
              <a:gd name="T87" fmla="*/ 67 h 429"/>
              <a:gd name="T88" fmla="*/ 282 w 430"/>
              <a:gd name="T89" fmla="*/ 54 h 429"/>
              <a:gd name="T90" fmla="*/ 269 w 430"/>
              <a:gd name="T91" fmla="*/ 41 h 429"/>
              <a:gd name="T92" fmla="*/ 148 w 430"/>
              <a:gd name="T93" fmla="*/ 41 h 429"/>
              <a:gd name="T94" fmla="*/ 148 w 430"/>
              <a:gd name="T95" fmla="*/ 108 h 429"/>
              <a:gd name="T96" fmla="*/ 135 w 430"/>
              <a:gd name="T97" fmla="*/ 121 h 429"/>
              <a:gd name="T98" fmla="*/ 148 w 430"/>
              <a:gd name="T99" fmla="*/ 134 h 429"/>
              <a:gd name="T100" fmla="*/ 269 w 430"/>
              <a:gd name="T101" fmla="*/ 134 h 429"/>
              <a:gd name="T102" fmla="*/ 282 w 430"/>
              <a:gd name="T103" fmla="*/ 121 h 429"/>
              <a:gd name="T104" fmla="*/ 269 w 430"/>
              <a:gd name="T105" fmla="*/ 108 h 429"/>
              <a:gd name="T106" fmla="*/ 148 w 430"/>
              <a:gd name="T107" fmla="*/ 108 h 429"/>
              <a:gd name="T108" fmla="*/ 148 w 430"/>
              <a:gd name="T109" fmla="*/ 175 h 429"/>
              <a:gd name="T110" fmla="*/ 135 w 430"/>
              <a:gd name="T111" fmla="*/ 188 h 429"/>
              <a:gd name="T112" fmla="*/ 148 w 430"/>
              <a:gd name="T113" fmla="*/ 201 h 429"/>
              <a:gd name="T114" fmla="*/ 269 w 430"/>
              <a:gd name="T115" fmla="*/ 201 h 429"/>
              <a:gd name="T116" fmla="*/ 282 w 430"/>
              <a:gd name="T117" fmla="*/ 188 h 429"/>
              <a:gd name="T118" fmla="*/ 269 w 430"/>
              <a:gd name="T119" fmla="*/ 175 h 429"/>
              <a:gd name="T120" fmla="*/ 148 w 430"/>
              <a:gd name="T121" fmla="*/ 175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30" h="429">
                <a:moveTo>
                  <a:pt x="121" y="0"/>
                </a:moveTo>
                <a:cubicBezTo>
                  <a:pt x="295" y="0"/>
                  <a:pt x="295" y="0"/>
                  <a:pt x="295" y="0"/>
                </a:cubicBezTo>
                <a:cubicBezTo>
                  <a:pt x="310" y="0"/>
                  <a:pt x="322" y="12"/>
                  <a:pt x="322" y="27"/>
                </a:cubicBezTo>
                <a:cubicBezTo>
                  <a:pt x="322" y="41"/>
                  <a:pt x="322" y="41"/>
                  <a:pt x="322" y="41"/>
                </a:cubicBezTo>
                <a:cubicBezTo>
                  <a:pt x="322" y="215"/>
                  <a:pt x="322" y="215"/>
                  <a:pt x="322" y="215"/>
                </a:cubicBezTo>
                <a:cubicBezTo>
                  <a:pt x="322" y="230"/>
                  <a:pt x="310" y="242"/>
                  <a:pt x="295" y="242"/>
                </a:cubicBezTo>
                <a:cubicBezTo>
                  <a:pt x="121" y="242"/>
                  <a:pt x="121" y="242"/>
                  <a:pt x="121" y="242"/>
                </a:cubicBezTo>
                <a:cubicBezTo>
                  <a:pt x="106" y="242"/>
                  <a:pt x="94" y="230"/>
                  <a:pt x="94" y="215"/>
                </a:cubicBezTo>
                <a:cubicBezTo>
                  <a:pt x="94" y="27"/>
                  <a:pt x="94" y="27"/>
                  <a:pt x="94" y="27"/>
                </a:cubicBezTo>
                <a:cubicBezTo>
                  <a:pt x="94" y="12"/>
                  <a:pt x="106" y="0"/>
                  <a:pt x="121" y="0"/>
                </a:cubicBezTo>
                <a:close/>
                <a:moveTo>
                  <a:pt x="121" y="362"/>
                </a:moveTo>
                <a:cubicBezTo>
                  <a:pt x="295" y="362"/>
                  <a:pt x="295" y="362"/>
                  <a:pt x="295" y="362"/>
                </a:cubicBezTo>
                <a:cubicBezTo>
                  <a:pt x="310" y="362"/>
                  <a:pt x="322" y="374"/>
                  <a:pt x="322" y="389"/>
                </a:cubicBezTo>
                <a:cubicBezTo>
                  <a:pt x="322" y="403"/>
                  <a:pt x="322" y="403"/>
                  <a:pt x="322" y="403"/>
                </a:cubicBezTo>
                <a:cubicBezTo>
                  <a:pt x="322" y="417"/>
                  <a:pt x="310" y="429"/>
                  <a:pt x="295" y="429"/>
                </a:cubicBezTo>
                <a:cubicBezTo>
                  <a:pt x="121" y="429"/>
                  <a:pt x="121" y="429"/>
                  <a:pt x="121" y="429"/>
                </a:cubicBezTo>
                <a:cubicBezTo>
                  <a:pt x="106" y="429"/>
                  <a:pt x="94" y="417"/>
                  <a:pt x="94" y="403"/>
                </a:cubicBezTo>
                <a:cubicBezTo>
                  <a:pt x="94" y="389"/>
                  <a:pt x="94" y="389"/>
                  <a:pt x="94" y="389"/>
                </a:cubicBezTo>
                <a:cubicBezTo>
                  <a:pt x="94" y="374"/>
                  <a:pt x="106" y="362"/>
                  <a:pt x="121" y="362"/>
                </a:cubicBezTo>
                <a:close/>
                <a:moveTo>
                  <a:pt x="349" y="148"/>
                </a:moveTo>
                <a:cubicBezTo>
                  <a:pt x="349" y="215"/>
                  <a:pt x="349" y="215"/>
                  <a:pt x="349" y="215"/>
                </a:cubicBezTo>
                <a:cubicBezTo>
                  <a:pt x="349" y="244"/>
                  <a:pt x="325" y="268"/>
                  <a:pt x="295" y="268"/>
                </a:cubicBezTo>
                <a:cubicBezTo>
                  <a:pt x="121" y="268"/>
                  <a:pt x="121" y="268"/>
                  <a:pt x="121" y="268"/>
                </a:cubicBezTo>
                <a:cubicBezTo>
                  <a:pt x="92" y="268"/>
                  <a:pt x="67" y="244"/>
                  <a:pt x="67" y="215"/>
                </a:cubicBezTo>
                <a:cubicBezTo>
                  <a:pt x="67" y="148"/>
                  <a:pt x="67" y="148"/>
                  <a:pt x="67" y="148"/>
                </a:cubicBezTo>
                <a:cubicBezTo>
                  <a:pt x="41" y="148"/>
                  <a:pt x="41" y="148"/>
                  <a:pt x="41" y="148"/>
                </a:cubicBezTo>
                <a:cubicBezTo>
                  <a:pt x="19" y="148"/>
                  <a:pt x="0" y="166"/>
                  <a:pt x="0" y="188"/>
                </a:cubicBezTo>
                <a:cubicBezTo>
                  <a:pt x="0" y="362"/>
                  <a:pt x="0" y="362"/>
                  <a:pt x="0" y="362"/>
                </a:cubicBezTo>
                <a:cubicBezTo>
                  <a:pt x="0" y="385"/>
                  <a:pt x="19" y="403"/>
                  <a:pt x="41" y="403"/>
                </a:cubicBezTo>
                <a:cubicBezTo>
                  <a:pt x="67" y="403"/>
                  <a:pt x="67" y="403"/>
                  <a:pt x="67" y="403"/>
                </a:cubicBezTo>
                <a:cubicBezTo>
                  <a:pt x="67" y="389"/>
                  <a:pt x="67" y="389"/>
                  <a:pt x="67" y="389"/>
                </a:cubicBezTo>
                <a:cubicBezTo>
                  <a:pt x="67" y="360"/>
                  <a:pt x="92" y="336"/>
                  <a:pt x="121" y="336"/>
                </a:cubicBezTo>
                <a:cubicBezTo>
                  <a:pt x="295" y="336"/>
                  <a:pt x="295" y="336"/>
                  <a:pt x="295" y="336"/>
                </a:cubicBezTo>
                <a:cubicBezTo>
                  <a:pt x="325" y="336"/>
                  <a:pt x="349" y="360"/>
                  <a:pt x="349" y="389"/>
                </a:cubicBezTo>
                <a:cubicBezTo>
                  <a:pt x="349" y="403"/>
                  <a:pt x="349" y="403"/>
                  <a:pt x="349" y="403"/>
                </a:cubicBezTo>
                <a:cubicBezTo>
                  <a:pt x="389" y="403"/>
                  <a:pt x="389" y="403"/>
                  <a:pt x="389" y="403"/>
                </a:cubicBezTo>
                <a:cubicBezTo>
                  <a:pt x="411" y="403"/>
                  <a:pt x="430" y="385"/>
                  <a:pt x="430" y="362"/>
                </a:cubicBezTo>
                <a:cubicBezTo>
                  <a:pt x="430" y="188"/>
                  <a:pt x="430" y="188"/>
                  <a:pt x="430" y="188"/>
                </a:cubicBezTo>
                <a:cubicBezTo>
                  <a:pt x="430" y="166"/>
                  <a:pt x="411" y="148"/>
                  <a:pt x="389" y="148"/>
                </a:cubicBezTo>
                <a:cubicBezTo>
                  <a:pt x="349" y="148"/>
                  <a:pt x="349" y="148"/>
                  <a:pt x="349" y="148"/>
                </a:cubicBezTo>
                <a:close/>
                <a:moveTo>
                  <a:pt x="148" y="41"/>
                </a:moveTo>
                <a:cubicBezTo>
                  <a:pt x="141" y="41"/>
                  <a:pt x="135" y="47"/>
                  <a:pt x="135" y="54"/>
                </a:cubicBezTo>
                <a:cubicBezTo>
                  <a:pt x="135" y="61"/>
                  <a:pt x="141" y="67"/>
                  <a:pt x="148" y="67"/>
                </a:cubicBezTo>
                <a:cubicBezTo>
                  <a:pt x="269" y="67"/>
                  <a:pt x="269" y="67"/>
                  <a:pt x="269" y="67"/>
                </a:cubicBezTo>
                <a:cubicBezTo>
                  <a:pt x="276" y="67"/>
                  <a:pt x="282" y="61"/>
                  <a:pt x="282" y="54"/>
                </a:cubicBezTo>
                <a:cubicBezTo>
                  <a:pt x="282" y="47"/>
                  <a:pt x="276" y="41"/>
                  <a:pt x="269" y="41"/>
                </a:cubicBezTo>
                <a:cubicBezTo>
                  <a:pt x="148" y="41"/>
                  <a:pt x="148" y="41"/>
                  <a:pt x="148" y="41"/>
                </a:cubicBezTo>
                <a:close/>
                <a:moveTo>
                  <a:pt x="148" y="108"/>
                </a:moveTo>
                <a:cubicBezTo>
                  <a:pt x="141" y="108"/>
                  <a:pt x="135" y="114"/>
                  <a:pt x="135" y="121"/>
                </a:cubicBezTo>
                <a:cubicBezTo>
                  <a:pt x="135" y="128"/>
                  <a:pt x="141" y="134"/>
                  <a:pt x="148" y="134"/>
                </a:cubicBezTo>
                <a:cubicBezTo>
                  <a:pt x="269" y="134"/>
                  <a:pt x="269" y="134"/>
                  <a:pt x="269" y="134"/>
                </a:cubicBezTo>
                <a:cubicBezTo>
                  <a:pt x="276" y="134"/>
                  <a:pt x="282" y="128"/>
                  <a:pt x="282" y="121"/>
                </a:cubicBezTo>
                <a:cubicBezTo>
                  <a:pt x="282" y="114"/>
                  <a:pt x="276" y="108"/>
                  <a:pt x="269" y="108"/>
                </a:cubicBezTo>
                <a:cubicBezTo>
                  <a:pt x="148" y="108"/>
                  <a:pt x="148" y="108"/>
                  <a:pt x="148" y="108"/>
                </a:cubicBezTo>
                <a:close/>
                <a:moveTo>
                  <a:pt x="148" y="175"/>
                </a:moveTo>
                <a:cubicBezTo>
                  <a:pt x="141" y="175"/>
                  <a:pt x="135" y="181"/>
                  <a:pt x="135" y="188"/>
                </a:cubicBezTo>
                <a:cubicBezTo>
                  <a:pt x="135" y="195"/>
                  <a:pt x="141" y="201"/>
                  <a:pt x="148" y="201"/>
                </a:cubicBezTo>
                <a:cubicBezTo>
                  <a:pt x="269" y="201"/>
                  <a:pt x="269" y="201"/>
                  <a:pt x="269" y="201"/>
                </a:cubicBezTo>
                <a:cubicBezTo>
                  <a:pt x="276" y="201"/>
                  <a:pt x="282" y="195"/>
                  <a:pt x="282" y="188"/>
                </a:cubicBezTo>
                <a:cubicBezTo>
                  <a:pt x="282" y="181"/>
                  <a:pt x="276" y="175"/>
                  <a:pt x="269" y="175"/>
                </a:cubicBezTo>
                <a:lnTo>
                  <a:pt x="148" y="175"/>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23" name="Freeform 47"/>
          <p:cNvSpPr>
            <a:spLocks noEditPoints="1"/>
          </p:cNvSpPr>
          <p:nvPr userDrawn="1"/>
        </p:nvSpPr>
        <p:spPr bwMode="auto">
          <a:xfrm>
            <a:off x="635760" y="3431842"/>
            <a:ext cx="429693" cy="429691"/>
          </a:xfrm>
          <a:custGeom>
            <a:avLst/>
            <a:gdLst>
              <a:gd name="T0" fmla="*/ 70 w 430"/>
              <a:gd name="T1" fmla="*/ 417 h 430"/>
              <a:gd name="T2" fmla="*/ 41 w 430"/>
              <a:gd name="T3" fmla="*/ 430 h 430"/>
              <a:gd name="T4" fmla="*/ 0 w 430"/>
              <a:gd name="T5" fmla="*/ 389 h 430"/>
              <a:gd name="T6" fmla="*/ 15 w 430"/>
              <a:gd name="T7" fmla="*/ 358 h 430"/>
              <a:gd name="T8" fmla="*/ 122 w 430"/>
              <a:gd name="T9" fmla="*/ 260 h 430"/>
              <a:gd name="T10" fmla="*/ 94 w 430"/>
              <a:gd name="T11" fmla="*/ 168 h 430"/>
              <a:gd name="T12" fmla="*/ 262 w 430"/>
              <a:gd name="T13" fmla="*/ 0 h 430"/>
              <a:gd name="T14" fmla="*/ 430 w 430"/>
              <a:gd name="T15" fmla="*/ 168 h 430"/>
              <a:gd name="T16" fmla="*/ 262 w 430"/>
              <a:gd name="T17" fmla="*/ 336 h 430"/>
              <a:gd name="T18" fmla="*/ 181 w 430"/>
              <a:gd name="T19" fmla="*/ 315 h 430"/>
              <a:gd name="T20" fmla="*/ 70 w 430"/>
              <a:gd name="T21" fmla="*/ 417 h 430"/>
              <a:gd name="T22" fmla="*/ 262 w 430"/>
              <a:gd name="T23" fmla="*/ 54 h 430"/>
              <a:gd name="T24" fmla="*/ 148 w 430"/>
              <a:gd name="T25" fmla="*/ 168 h 430"/>
              <a:gd name="T26" fmla="*/ 262 w 430"/>
              <a:gd name="T27" fmla="*/ 282 h 430"/>
              <a:gd name="T28" fmla="*/ 376 w 430"/>
              <a:gd name="T29" fmla="*/ 168 h 430"/>
              <a:gd name="T30" fmla="*/ 262 w 430"/>
              <a:gd name="T31" fmla="*/ 54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30" h="430">
                <a:moveTo>
                  <a:pt x="70" y="417"/>
                </a:moveTo>
                <a:cubicBezTo>
                  <a:pt x="62" y="425"/>
                  <a:pt x="52" y="430"/>
                  <a:pt x="41" y="430"/>
                </a:cubicBezTo>
                <a:cubicBezTo>
                  <a:pt x="18" y="430"/>
                  <a:pt x="0" y="412"/>
                  <a:pt x="0" y="389"/>
                </a:cubicBezTo>
                <a:cubicBezTo>
                  <a:pt x="0" y="377"/>
                  <a:pt x="6" y="366"/>
                  <a:pt x="15" y="358"/>
                </a:cubicBezTo>
                <a:cubicBezTo>
                  <a:pt x="122" y="260"/>
                  <a:pt x="122" y="260"/>
                  <a:pt x="122" y="260"/>
                </a:cubicBezTo>
                <a:cubicBezTo>
                  <a:pt x="104" y="233"/>
                  <a:pt x="94" y="202"/>
                  <a:pt x="94" y="168"/>
                </a:cubicBezTo>
                <a:cubicBezTo>
                  <a:pt x="94" y="75"/>
                  <a:pt x="169" y="0"/>
                  <a:pt x="262" y="0"/>
                </a:cubicBezTo>
                <a:cubicBezTo>
                  <a:pt x="355" y="0"/>
                  <a:pt x="430" y="75"/>
                  <a:pt x="430" y="168"/>
                </a:cubicBezTo>
                <a:cubicBezTo>
                  <a:pt x="430" y="261"/>
                  <a:pt x="355" y="336"/>
                  <a:pt x="262" y="336"/>
                </a:cubicBezTo>
                <a:cubicBezTo>
                  <a:pt x="233" y="336"/>
                  <a:pt x="205" y="328"/>
                  <a:pt x="181" y="315"/>
                </a:cubicBezTo>
                <a:cubicBezTo>
                  <a:pt x="70" y="417"/>
                  <a:pt x="70" y="417"/>
                  <a:pt x="70" y="417"/>
                </a:cubicBezTo>
                <a:close/>
                <a:moveTo>
                  <a:pt x="262" y="54"/>
                </a:moveTo>
                <a:cubicBezTo>
                  <a:pt x="199" y="54"/>
                  <a:pt x="148" y="105"/>
                  <a:pt x="148" y="168"/>
                </a:cubicBezTo>
                <a:cubicBezTo>
                  <a:pt x="148" y="231"/>
                  <a:pt x="199" y="282"/>
                  <a:pt x="262" y="282"/>
                </a:cubicBezTo>
                <a:cubicBezTo>
                  <a:pt x="325" y="282"/>
                  <a:pt x="376" y="231"/>
                  <a:pt x="376" y="168"/>
                </a:cubicBezTo>
                <a:cubicBezTo>
                  <a:pt x="376" y="105"/>
                  <a:pt x="325" y="54"/>
                  <a:pt x="262" y="54"/>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652" name="Freeform 43"/>
          <p:cNvSpPr>
            <a:spLocks noEditPoints="1"/>
          </p:cNvSpPr>
          <p:nvPr userDrawn="1"/>
        </p:nvSpPr>
        <p:spPr bwMode="auto">
          <a:xfrm>
            <a:off x="694040" y="7205260"/>
            <a:ext cx="313133" cy="476378"/>
          </a:xfrm>
          <a:custGeom>
            <a:avLst/>
            <a:gdLst>
              <a:gd name="T0" fmla="*/ 44 w 306"/>
              <a:gd name="T1" fmla="*/ 466 h 466"/>
              <a:gd name="T2" fmla="*/ 262 w 306"/>
              <a:gd name="T3" fmla="*/ 466 h 466"/>
              <a:gd name="T4" fmla="*/ 306 w 306"/>
              <a:gd name="T5" fmla="*/ 422 h 466"/>
              <a:gd name="T6" fmla="*/ 306 w 306"/>
              <a:gd name="T7" fmla="*/ 44 h 466"/>
              <a:gd name="T8" fmla="*/ 262 w 306"/>
              <a:gd name="T9" fmla="*/ 0 h 466"/>
              <a:gd name="T10" fmla="*/ 44 w 306"/>
              <a:gd name="T11" fmla="*/ 0 h 466"/>
              <a:gd name="T12" fmla="*/ 0 w 306"/>
              <a:gd name="T13" fmla="*/ 44 h 466"/>
              <a:gd name="T14" fmla="*/ 0 w 306"/>
              <a:gd name="T15" fmla="*/ 422 h 466"/>
              <a:gd name="T16" fmla="*/ 44 w 306"/>
              <a:gd name="T17" fmla="*/ 466 h 466"/>
              <a:gd name="T18" fmla="*/ 66 w 306"/>
              <a:gd name="T19" fmla="*/ 204 h 466"/>
              <a:gd name="T20" fmla="*/ 88 w 306"/>
              <a:gd name="T21" fmla="*/ 226 h 466"/>
              <a:gd name="T22" fmla="*/ 66 w 306"/>
              <a:gd name="T23" fmla="*/ 247 h 466"/>
              <a:gd name="T24" fmla="*/ 44 w 306"/>
              <a:gd name="T25" fmla="*/ 226 h 466"/>
              <a:gd name="T26" fmla="*/ 66 w 306"/>
              <a:gd name="T27" fmla="*/ 204 h 466"/>
              <a:gd name="T28" fmla="*/ 153 w 306"/>
              <a:gd name="T29" fmla="*/ 204 h 466"/>
              <a:gd name="T30" fmla="*/ 175 w 306"/>
              <a:gd name="T31" fmla="*/ 226 h 466"/>
              <a:gd name="T32" fmla="*/ 153 w 306"/>
              <a:gd name="T33" fmla="*/ 247 h 466"/>
              <a:gd name="T34" fmla="*/ 131 w 306"/>
              <a:gd name="T35" fmla="*/ 226 h 466"/>
              <a:gd name="T36" fmla="*/ 153 w 306"/>
              <a:gd name="T37" fmla="*/ 204 h 466"/>
              <a:gd name="T38" fmla="*/ 59 w 306"/>
              <a:gd name="T39" fmla="*/ 44 h 466"/>
              <a:gd name="T40" fmla="*/ 248 w 306"/>
              <a:gd name="T41" fmla="*/ 44 h 466"/>
              <a:gd name="T42" fmla="*/ 262 w 306"/>
              <a:gd name="T43" fmla="*/ 58 h 466"/>
              <a:gd name="T44" fmla="*/ 262 w 306"/>
              <a:gd name="T45" fmla="*/ 145 h 466"/>
              <a:gd name="T46" fmla="*/ 248 w 306"/>
              <a:gd name="T47" fmla="*/ 160 h 466"/>
              <a:gd name="T48" fmla="*/ 59 w 306"/>
              <a:gd name="T49" fmla="*/ 160 h 466"/>
              <a:gd name="T50" fmla="*/ 44 w 306"/>
              <a:gd name="T51" fmla="*/ 145 h 466"/>
              <a:gd name="T52" fmla="*/ 44 w 306"/>
              <a:gd name="T53" fmla="*/ 58 h 466"/>
              <a:gd name="T54" fmla="*/ 59 w 306"/>
              <a:gd name="T55" fmla="*/ 44 h 466"/>
              <a:gd name="T56" fmla="*/ 240 w 306"/>
              <a:gd name="T57" fmla="*/ 378 h 466"/>
              <a:gd name="T58" fmla="*/ 262 w 306"/>
              <a:gd name="T59" fmla="*/ 400 h 466"/>
              <a:gd name="T60" fmla="*/ 240 w 306"/>
              <a:gd name="T61" fmla="*/ 422 h 466"/>
              <a:gd name="T62" fmla="*/ 219 w 306"/>
              <a:gd name="T63" fmla="*/ 400 h 466"/>
              <a:gd name="T64" fmla="*/ 240 w 306"/>
              <a:gd name="T65" fmla="*/ 378 h 466"/>
              <a:gd name="T66" fmla="*/ 66 w 306"/>
              <a:gd name="T67" fmla="*/ 378 h 466"/>
              <a:gd name="T68" fmla="*/ 88 w 306"/>
              <a:gd name="T69" fmla="*/ 400 h 466"/>
              <a:gd name="T70" fmla="*/ 66 w 306"/>
              <a:gd name="T71" fmla="*/ 422 h 466"/>
              <a:gd name="T72" fmla="*/ 44 w 306"/>
              <a:gd name="T73" fmla="*/ 400 h 466"/>
              <a:gd name="T74" fmla="*/ 66 w 306"/>
              <a:gd name="T75" fmla="*/ 378 h 466"/>
              <a:gd name="T76" fmla="*/ 153 w 306"/>
              <a:gd name="T77" fmla="*/ 378 h 466"/>
              <a:gd name="T78" fmla="*/ 175 w 306"/>
              <a:gd name="T79" fmla="*/ 400 h 466"/>
              <a:gd name="T80" fmla="*/ 153 w 306"/>
              <a:gd name="T81" fmla="*/ 422 h 466"/>
              <a:gd name="T82" fmla="*/ 131 w 306"/>
              <a:gd name="T83" fmla="*/ 400 h 466"/>
              <a:gd name="T84" fmla="*/ 153 w 306"/>
              <a:gd name="T85" fmla="*/ 378 h 466"/>
              <a:gd name="T86" fmla="*/ 240 w 306"/>
              <a:gd name="T87" fmla="*/ 291 h 466"/>
              <a:gd name="T88" fmla="*/ 262 w 306"/>
              <a:gd name="T89" fmla="*/ 313 h 466"/>
              <a:gd name="T90" fmla="*/ 240 w 306"/>
              <a:gd name="T91" fmla="*/ 335 h 466"/>
              <a:gd name="T92" fmla="*/ 219 w 306"/>
              <a:gd name="T93" fmla="*/ 313 h 466"/>
              <a:gd name="T94" fmla="*/ 240 w 306"/>
              <a:gd name="T95" fmla="*/ 291 h 466"/>
              <a:gd name="T96" fmla="*/ 66 w 306"/>
              <a:gd name="T97" fmla="*/ 291 h 466"/>
              <a:gd name="T98" fmla="*/ 88 w 306"/>
              <a:gd name="T99" fmla="*/ 313 h 466"/>
              <a:gd name="T100" fmla="*/ 66 w 306"/>
              <a:gd name="T101" fmla="*/ 335 h 466"/>
              <a:gd name="T102" fmla="*/ 44 w 306"/>
              <a:gd name="T103" fmla="*/ 313 h 466"/>
              <a:gd name="T104" fmla="*/ 66 w 306"/>
              <a:gd name="T105" fmla="*/ 291 h 466"/>
              <a:gd name="T106" fmla="*/ 153 w 306"/>
              <a:gd name="T107" fmla="*/ 291 h 466"/>
              <a:gd name="T108" fmla="*/ 175 w 306"/>
              <a:gd name="T109" fmla="*/ 313 h 466"/>
              <a:gd name="T110" fmla="*/ 153 w 306"/>
              <a:gd name="T111" fmla="*/ 335 h 466"/>
              <a:gd name="T112" fmla="*/ 131 w 306"/>
              <a:gd name="T113" fmla="*/ 313 h 466"/>
              <a:gd name="T114" fmla="*/ 153 w 306"/>
              <a:gd name="T115" fmla="*/ 291 h 466"/>
              <a:gd name="T116" fmla="*/ 240 w 306"/>
              <a:gd name="T117" fmla="*/ 204 h 466"/>
              <a:gd name="T118" fmla="*/ 262 w 306"/>
              <a:gd name="T119" fmla="*/ 226 h 466"/>
              <a:gd name="T120" fmla="*/ 240 w 306"/>
              <a:gd name="T121" fmla="*/ 247 h 466"/>
              <a:gd name="T122" fmla="*/ 219 w 306"/>
              <a:gd name="T123" fmla="*/ 226 h 466"/>
              <a:gd name="T124" fmla="*/ 240 w 306"/>
              <a:gd name="T125" fmla="*/ 204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06" h="466">
                <a:moveTo>
                  <a:pt x="44" y="466"/>
                </a:moveTo>
                <a:cubicBezTo>
                  <a:pt x="262" y="466"/>
                  <a:pt x="262" y="466"/>
                  <a:pt x="262" y="466"/>
                </a:cubicBezTo>
                <a:cubicBezTo>
                  <a:pt x="286" y="466"/>
                  <a:pt x="306" y="446"/>
                  <a:pt x="306" y="422"/>
                </a:cubicBezTo>
                <a:cubicBezTo>
                  <a:pt x="306" y="44"/>
                  <a:pt x="306" y="44"/>
                  <a:pt x="306" y="44"/>
                </a:cubicBezTo>
                <a:cubicBezTo>
                  <a:pt x="306" y="20"/>
                  <a:pt x="286" y="0"/>
                  <a:pt x="262" y="0"/>
                </a:cubicBezTo>
                <a:cubicBezTo>
                  <a:pt x="44" y="0"/>
                  <a:pt x="44" y="0"/>
                  <a:pt x="44" y="0"/>
                </a:cubicBezTo>
                <a:cubicBezTo>
                  <a:pt x="20" y="0"/>
                  <a:pt x="0" y="20"/>
                  <a:pt x="0" y="44"/>
                </a:cubicBezTo>
                <a:cubicBezTo>
                  <a:pt x="0" y="422"/>
                  <a:pt x="0" y="422"/>
                  <a:pt x="0" y="422"/>
                </a:cubicBezTo>
                <a:cubicBezTo>
                  <a:pt x="0" y="446"/>
                  <a:pt x="20" y="466"/>
                  <a:pt x="44" y="466"/>
                </a:cubicBezTo>
                <a:close/>
                <a:moveTo>
                  <a:pt x="66" y="204"/>
                </a:moveTo>
                <a:cubicBezTo>
                  <a:pt x="78" y="204"/>
                  <a:pt x="88" y="213"/>
                  <a:pt x="88" y="226"/>
                </a:cubicBezTo>
                <a:cubicBezTo>
                  <a:pt x="88" y="238"/>
                  <a:pt x="78" y="247"/>
                  <a:pt x="66" y="247"/>
                </a:cubicBezTo>
                <a:cubicBezTo>
                  <a:pt x="54" y="247"/>
                  <a:pt x="44" y="238"/>
                  <a:pt x="44" y="226"/>
                </a:cubicBezTo>
                <a:cubicBezTo>
                  <a:pt x="44" y="213"/>
                  <a:pt x="54" y="204"/>
                  <a:pt x="66" y="204"/>
                </a:cubicBezTo>
                <a:close/>
                <a:moveTo>
                  <a:pt x="153" y="204"/>
                </a:moveTo>
                <a:cubicBezTo>
                  <a:pt x="165" y="204"/>
                  <a:pt x="175" y="213"/>
                  <a:pt x="175" y="226"/>
                </a:cubicBezTo>
                <a:cubicBezTo>
                  <a:pt x="175" y="238"/>
                  <a:pt x="165" y="247"/>
                  <a:pt x="153" y="247"/>
                </a:cubicBezTo>
                <a:cubicBezTo>
                  <a:pt x="141" y="247"/>
                  <a:pt x="131" y="238"/>
                  <a:pt x="131" y="226"/>
                </a:cubicBezTo>
                <a:cubicBezTo>
                  <a:pt x="131" y="213"/>
                  <a:pt x="141" y="204"/>
                  <a:pt x="153" y="204"/>
                </a:cubicBezTo>
                <a:close/>
                <a:moveTo>
                  <a:pt x="59" y="44"/>
                </a:moveTo>
                <a:cubicBezTo>
                  <a:pt x="248" y="44"/>
                  <a:pt x="248" y="44"/>
                  <a:pt x="248" y="44"/>
                </a:cubicBezTo>
                <a:cubicBezTo>
                  <a:pt x="256" y="44"/>
                  <a:pt x="262" y="50"/>
                  <a:pt x="262" y="58"/>
                </a:cubicBezTo>
                <a:cubicBezTo>
                  <a:pt x="262" y="145"/>
                  <a:pt x="262" y="145"/>
                  <a:pt x="262" y="145"/>
                </a:cubicBezTo>
                <a:cubicBezTo>
                  <a:pt x="262" y="153"/>
                  <a:pt x="256" y="160"/>
                  <a:pt x="248" y="160"/>
                </a:cubicBezTo>
                <a:cubicBezTo>
                  <a:pt x="59" y="160"/>
                  <a:pt x="59" y="160"/>
                  <a:pt x="59" y="160"/>
                </a:cubicBezTo>
                <a:cubicBezTo>
                  <a:pt x="51" y="160"/>
                  <a:pt x="44" y="153"/>
                  <a:pt x="44" y="145"/>
                </a:cubicBezTo>
                <a:cubicBezTo>
                  <a:pt x="44" y="58"/>
                  <a:pt x="44" y="58"/>
                  <a:pt x="44" y="58"/>
                </a:cubicBezTo>
                <a:cubicBezTo>
                  <a:pt x="44" y="50"/>
                  <a:pt x="51" y="44"/>
                  <a:pt x="59" y="44"/>
                </a:cubicBezTo>
                <a:close/>
                <a:moveTo>
                  <a:pt x="240" y="378"/>
                </a:moveTo>
                <a:cubicBezTo>
                  <a:pt x="253" y="378"/>
                  <a:pt x="262" y="388"/>
                  <a:pt x="262" y="400"/>
                </a:cubicBezTo>
                <a:cubicBezTo>
                  <a:pt x="262" y="412"/>
                  <a:pt x="253" y="422"/>
                  <a:pt x="240" y="422"/>
                </a:cubicBezTo>
                <a:cubicBezTo>
                  <a:pt x="228" y="422"/>
                  <a:pt x="219" y="412"/>
                  <a:pt x="219" y="400"/>
                </a:cubicBezTo>
                <a:cubicBezTo>
                  <a:pt x="219" y="388"/>
                  <a:pt x="228" y="378"/>
                  <a:pt x="240" y="378"/>
                </a:cubicBezTo>
                <a:close/>
                <a:moveTo>
                  <a:pt x="66" y="378"/>
                </a:moveTo>
                <a:cubicBezTo>
                  <a:pt x="78" y="378"/>
                  <a:pt x="88" y="388"/>
                  <a:pt x="88" y="400"/>
                </a:cubicBezTo>
                <a:cubicBezTo>
                  <a:pt x="88" y="412"/>
                  <a:pt x="78" y="422"/>
                  <a:pt x="66" y="422"/>
                </a:cubicBezTo>
                <a:cubicBezTo>
                  <a:pt x="54" y="422"/>
                  <a:pt x="44" y="412"/>
                  <a:pt x="44" y="400"/>
                </a:cubicBezTo>
                <a:cubicBezTo>
                  <a:pt x="44" y="388"/>
                  <a:pt x="54" y="378"/>
                  <a:pt x="66" y="378"/>
                </a:cubicBezTo>
                <a:close/>
                <a:moveTo>
                  <a:pt x="153" y="378"/>
                </a:moveTo>
                <a:cubicBezTo>
                  <a:pt x="165" y="378"/>
                  <a:pt x="175" y="388"/>
                  <a:pt x="175" y="400"/>
                </a:cubicBezTo>
                <a:cubicBezTo>
                  <a:pt x="175" y="412"/>
                  <a:pt x="165" y="422"/>
                  <a:pt x="153" y="422"/>
                </a:cubicBezTo>
                <a:cubicBezTo>
                  <a:pt x="141" y="422"/>
                  <a:pt x="131" y="412"/>
                  <a:pt x="131" y="400"/>
                </a:cubicBezTo>
                <a:cubicBezTo>
                  <a:pt x="131" y="388"/>
                  <a:pt x="141" y="378"/>
                  <a:pt x="153" y="378"/>
                </a:cubicBezTo>
                <a:close/>
                <a:moveTo>
                  <a:pt x="240" y="291"/>
                </a:moveTo>
                <a:cubicBezTo>
                  <a:pt x="253" y="291"/>
                  <a:pt x="262" y="301"/>
                  <a:pt x="262" y="313"/>
                </a:cubicBezTo>
                <a:cubicBezTo>
                  <a:pt x="262" y="325"/>
                  <a:pt x="253" y="335"/>
                  <a:pt x="240" y="335"/>
                </a:cubicBezTo>
                <a:cubicBezTo>
                  <a:pt x="228" y="335"/>
                  <a:pt x="219" y="325"/>
                  <a:pt x="219" y="313"/>
                </a:cubicBezTo>
                <a:cubicBezTo>
                  <a:pt x="219" y="301"/>
                  <a:pt x="228" y="291"/>
                  <a:pt x="240" y="291"/>
                </a:cubicBezTo>
                <a:close/>
                <a:moveTo>
                  <a:pt x="66" y="291"/>
                </a:moveTo>
                <a:cubicBezTo>
                  <a:pt x="78" y="291"/>
                  <a:pt x="88" y="301"/>
                  <a:pt x="88" y="313"/>
                </a:cubicBezTo>
                <a:cubicBezTo>
                  <a:pt x="88" y="325"/>
                  <a:pt x="78" y="335"/>
                  <a:pt x="66" y="335"/>
                </a:cubicBezTo>
                <a:cubicBezTo>
                  <a:pt x="54" y="335"/>
                  <a:pt x="44" y="325"/>
                  <a:pt x="44" y="313"/>
                </a:cubicBezTo>
                <a:cubicBezTo>
                  <a:pt x="44" y="301"/>
                  <a:pt x="54" y="291"/>
                  <a:pt x="66" y="291"/>
                </a:cubicBezTo>
                <a:close/>
                <a:moveTo>
                  <a:pt x="153" y="291"/>
                </a:moveTo>
                <a:cubicBezTo>
                  <a:pt x="165" y="291"/>
                  <a:pt x="175" y="301"/>
                  <a:pt x="175" y="313"/>
                </a:cubicBezTo>
                <a:cubicBezTo>
                  <a:pt x="175" y="325"/>
                  <a:pt x="165" y="335"/>
                  <a:pt x="153" y="335"/>
                </a:cubicBezTo>
                <a:cubicBezTo>
                  <a:pt x="141" y="335"/>
                  <a:pt x="131" y="325"/>
                  <a:pt x="131" y="313"/>
                </a:cubicBezTo>
                <a:cubicBezTo>
                  <a:pt x="131" y="301"/>
                  <a:pt x="141" y="291"/>
                  <a:pt x="153" y="291"/>
                </a:cubicBezTo>
                <a:close/>
                <a:moveTo>
                  <a:pt x="240" y="204"/>
                </a:moveTo>
                <a:cubicBezTo>
                  <a:pt x="253" y="204"/>
                  <a:pt x="262" y="213"/>
                  <a:pt x="262" y="226"/>
                </a:cubicBezTo>
                <a:cubicBezTo>
                  <a:pt x="262" y="238"/>
                  <a:pt x="253" y="247"/>
                  <a:pt x="240" y="247"/>
                </a:cubicBezTo>
                <a:cubicBezTo>
                  <a:pt x="228" y="247"/>
                  <a:pt x="219" y="238"/>
                  <a:pt x="219" y="226"/>
                </a:cubicBezTo>
                <a:cubicBezTo>
                  <a:pt x="219" y="213"/>
                  <a:pt x="228" y="204"/>
                  <a:pt x="240" y="204"/>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656" name="Freeform 23"/>
          <p:cNvSpPr>
            <a:spLocks noEditPoints="1"/>
          </p:cNvSpPr>
          <p:nvPr userDrawn="1"/>
        </p:nvSpPr>
        <p:spPr bwMode="auto">
          <a:xfrm>
            <a:off x="620907" y="5322505"/>
            <a:ext cx="459398" cy="458787"/>
          </a:xfrm>
          <a:custGeom>
            <a:avLst/>
            <a:gdLst>
              <a:gd name="T0" fmla="*/ 232 w 464"/>
              <a:gd name="T1" fmla="*/ 210 h 463"/>
              <a:gd name="T2" fmla="*/ 254 w 464"/>
              <a:gd name="T3" fmla="*/ 232 h 463"/>
              <a:gd name="T4" fmla="*/ 232 w 464"/>
              <a:gd name="T5" fmla="*/ 253 h 463"/>
              <a:gd name="T6" fmla="*/ 210 w 464"/>
              <a:gd name="T7" fmla="*/ 232 h 463"/>
              <a:gd name="T8" fmla="*/ 232 w 464"/>
              <a:gd name="T9" fmla="*/ 210 h 463"/>
              <a:gd name="T10" fmla="*/ 232 w 464"/>
              <a:gd name="T11" fmla="*/ 72 h 463"/>
              <a:gd name="T12" fmla="*/ 73 w 464"/>
              <a:gd name="T13" fmla="*/ 232 h 463"/>
              <a:gd name="T14" fmla="*/ 232 w 464"/>
              <a:gd name="T15" fmla="*/ 391 h 463"/>
              <a:gd name="T16" fmla="*/ 391 w 464"/>
              <a:gd name="T17" fmla="*/ 232 h 463"/>
              <a:gd name="T18" fmla="*/ 232 w 464"/>
              <a:gd name="T19" fmla="*/ 72 h 463"/>
              <a:gd name="T20" fmla="*/ 317 w 464"/>
              <a:gd name="T21" fmla="*/ 165 h 463"/>
              <a:gd name="T22" fmla="*/ 276 w 464"/>
              <a:gd name="T23" fmla="*/ 268 h 463"/>
              <a:gd name="T24" fmla="*/ 268 w 464"/>
              <a:gd name="T25" fmla="*/ 276 h 463"/>
              <a:gd name="T26" fmla="*/ 166 w 464"/>
              <a:gd name="T27" fmla="*/ 317 h 463"/>
              <a:gd name="T28" fmla="*/ 147 w 464"/>
              <a:gd name="T29" fmla="*/ 309 h 463"/>
              <a:gd name="T30" fmla="*/ 147 w 464"/>
              <a:gd name="T31" fmla="*/ 298 h 463"/>
              <a:gd name="T32" fmla="*/ 188 w 464"/>
              <a:gd name="T33" fmla="*/ 196 h 463"/>
              <a:gd name="T34" fmla="*/ 196 w 464"/>
              <a:gd name="T35" fmla="*/ 188 h 463"/>
              <a:gd name="T36" fmla="*/ 298 w 464"/>
              <a:gd name="T37" fmla="*/ 147 h 463"/>
              <a:gd name="T38" fmla="*/ 317 w 464"/>
              <a:gd name="T39" fmla="*/ 155 h 463"/>
              <a:gd name="T40" fmla="*/ 317 w 464"/>
              <a:gd name="T41" fmla="*/ 165 h 463"/>
              <a:gd name="T42" fmla="*/ 232 w 464"/>
              <a:gd name="T43" fmla="*/ 0 h 463"/>
              <a:gd name="T44" fmla="*/ 0 w 464"/>
              <a:gd name="T45" fmla="*/ 232 h 463"/>
              <a:gd name="T46" fmla="*/ 232 w 464"/>
              <a:gd name="T47" fmla="*/ 463 h 463"/>
              <a:gd name="T48" fmla="*/ 464 w 464"/>
              <a:gd name="T49" fmla="*/ 232 h 463"/>
              <a:gd name="T50" fmla="*/ 232 w 464"/>
              <a:gd name="T51" fmla="*/ 0 h 463"/>
              <a:gd name="T52" fmla="*/ 232 w 464"/>
              <a:gd name="T53" fmla="*/ 420 h 463"/>
              <a:gd name="T54" fmla="*/ 44 w 464"/>
              <a:gd name="T55" fmla="*/ 232 h 463"/>
              <a:gd name="T56" fmla="*/ 232 w 464"/>
              <a:gd name="T57" fmla="*/ 43 h 463"/>
              <a:gd name="T58" fmla="*/ 420 w 464"/>
              <a:gd name="T59" fmla="*/ 232 h 463"/>
              <a:gd name="T60" fmla="*/ 232 w 464"/>
              <a:gd name="T61" fmla="*/ 420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64" h="463">
                <a:moveTo>
                  <a:pt x="232" y="210"/>
                </a:moveTo>
                <a:cubicBezTo>
                  <a:pt x="244" y="210"/>
                  <a:pt x="254" y="220"/>
                  <a:pt x="254" y="232"/>
                </a:cubicBezTo>
                <a:cubicBezTo>
                  <a:pt x="254" y="244"/>
                  <a:pt x="244" y="253"/>
                  <a:pt x="232" y="253"/>
                </a:cubicBezTo>
                <a:cubicBezTo>
                  <a:pt x="220" y="253"/>
                  <a:pt x="210" y="244"/>
                  <a:pt x="210" y="232"/>
                </a:cubicBezTo>
                <a:cubicBezTo>
                  <a:pt x="210" y="220"/>
                  <a:pt x="220" y="210"/>
                  <a:pt x="232" y="210"/>
                </a:cubicBezTo>
                <a:close/>
                <a:moveTo>
                  <a:pt x="232" y="72"/>
                </a:moveTo>
                <a:cubicBezTo>
                  <a:pt x="144" y="72"/>
                  <a:pt x="73" y="144"/>
                  <a:pt x="73" y="232"/>
                </a:cubicBezTo>
                <a:cubicBezTo>
                  <a:pt x="73" y="320"/>
                  <a:pt x="144" y="391"/>
                  <a:pt x="232" y="391"/>
                </a:cubicBezTo>
                <a:cubicBezTo>
                  <a:pt x="320" y="391"/>
                  <a:pt x="391" y="320"/>
                  <a:pt x="391" y="232"/>
                </a:cubicBezTo>
                <a:cubicBezTo>
                  <a:pt x="391" y="144"/>
                  <a:pt x="320" y="72"/>
                  <a:pt x="232" y="72"/>
                </a:cubicBezTo>
                <a:close/>
                <a:moveTo>
                  <a:pt x="317" y="165"/>
                </a:moveTo>
                <a:cubicBezTo>
                  <a:pt x="276" y="268"/>
                  <a:pt x="276" y="268"/>
                  <a:pt x="276" y="268"/>
                </a:cubicBezTo>
                <a:cubicBezTo>
                  <a:pt x="275" y="271"/>
                  <a:pt x="272" y="274"/>
                  <a:pt x="268" y="276"/>
                </a:cubicBezTo>
                <a:cubicBezTo>
                  <a:pt x="166" y="317"/>
                  <a:pt x="166" y="317"/>
                  <a:pt x="166" y="317"/>
                </a:cubicBezTo>
                <a:cubicBezTo>
                  <a:pt x="158" y="320"/>
                  <a:pt x="150" y="316"/>
                  <a:pt x="147" y="309"/>
                </a:cubicBezTo>
                <a:cubicBezTo>
                  <a:pt x="145" y="305"/>
                  <a:pt x="146" y="301"/>
                  <a:pt x="147" y="298"/>
                </a:cubicBezTo>
                <a:cubicBezTo>
                  <a:pt x="188" y="196"/>
                  <a:pt x="188" y="196"/>
                  <a:pt x="188" y="196"/>
                </a:cubicBezTo>
                <a:cubicBezTo>
                  <a:pt x="189" y="192"/>
                  <a:pt x="192" y="189"/>
                  <a:pt x="196" y="188"/>
                </a:cubicBezTo>
                <a:cubicBezTo>
                  <a:pt x="298" y="147"/>
                  <a:pt x="298" y="147"/>
                  <a:pt x="298" y="147"/>
                </a:cubicBezTo>
                <a:cubicBezTo>
                  <a:pt x="306" y="144"/>
                  <a:pt x="314" y="147"/>
                  <a:pt x="317" y="155"/>
                </a:cubicBezTo>
                <a:cubicBezTo>
                  <a:pt x="319" y="158"/>
                  <a:pt x="318" y="162"/>
                  <a:pt x="317" y="165"/>
                </a:cubicBezTo>
                <a:close/>
                <a:moveTo>
                  <a:pt x="232" y="0"/>
                </a:moveTo>
                <a:cubicBezTo>
                  <a:pt x="104" y="0"/>
                  <a:pt x="0" y="104"/>
                  <a:pt x="0" y="232"/>
                </a:cubicBezTo>
                <a:cubicBezTo>
                  <a:pt x="0" y="360"/>
                  <a:pt x="104" y="463"/>
                  <a:pt x="232" y="463"/>
                </a:cubicBezTo>
                <a:cubicBezTo>
                  <a:pt x="360" y="463"/>
                  <a:pt x="464" y="360"/>
                  <a:pt x="464" y="232"/>
                </a:cubicBezTo>
                <a:cubicBezTo>
                  <a:pt x="464" y="104"/>
                  <a:pt x="360" y="0"/>
                  <a:pt x="232" y="0"/>
                </a:cubicBezTo>
                <a:close/>
                <a:moveTo>
                  <a:pt x="232" y="420"/>
                </a:moveTo>
                <a:cubicBezTo>
                  <a:pt x="128" y="420"/>
                  <a:pt x="44" y="336"/>
                  <a:pt x="44" y="232"/>
                </a:cubicBezTo>
                <a:cubicBezTo>
                  <a:pt x="44" y="128"/>
                  <a:pt x="128" y="43"/>
                  <a:pt x="232" y="43"/>
                </a:cubicBezTo>
                <a:cubicBezTo>
                  <a:pt x="336" y="43"/>
                  <a:pt x="420" y="128"/>
                  <a:pt x="420" y="232"/>
                </a:cubicBezTo>
                <a:cubicBezTo>
                  <a:pt x="420" y="336"/>
                  <a:pt x="336" y="420"/>
                  <a:pt x="232" y="42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667" name="Freeform 15"/>
          <p:cNvSpPr>
            <a:spLocks noEditPoints="1"/>
          </p:cNvSpPr>
          <p:nvPr userDrawn="1"/>
        </p:nvSpPr>
        <p:spPr bwMode="auto">
          <a:xfrm>
            <a:off x="642567" y="6595331"/>
            <a:ext cx="416078" cy="417368"/>
          </a:xfrm>
          <a:custGeom>
            <a:avLst/>
            <a:gdLst>
              <a:gd name="T0" fmla="*/ 19 w 407"/>
              <a:gd name="T1" fmla="*/ 370 h 408"/>
              <a:gd name="T2" fmla="*/ 388 w 407"/>
              <a:gd name="T3" fmla="*/ 370 h 408"/>
              <a:gd name="T4" fmla="*/ 407 w 407"/>
              <a:gd name="T5" fmla="*/ 389 h 408"/>
              <a:gd name="T6" fmla="*/ 388 w 407"/>
              <a:gd name="T7" fmla="*/ 408 h 408"/>
              <a:gd name="T8" fmla="*/ 19 w 407"/>
              <a:gd name="T9" fmla="*/ 408 h 408"/>
              <a:gd name="T10" fmla="*/ 0 w 407"/>
              <a:gd name="T11" fmla="*/ 389 h 408"/>
              <a:gd name="T12" fmla="*/ 19 w 407"/>
              <a:gd name="T13" fmla="*/ 370 h 408"/>
              <a:gd name="T14" fmla="*/ 356 w 407"/>
              <a:gd name="T15" fmla="*/ 0 h 408"/>
              <a:gd name="T16" fmla="*/ 305 w 407"/>
              <a:gd name="T17" fmla="*/ 0 h 408"/>
              <a:gd name="T18" fmla="*/ 280 w 407"/>
              <a:gd name="T19" fmla="*/ 25 h 408"/>
              <a:gd name="T20" fmla="*/ 280 w 407"/>
              <a:gd name="T21" fmla="*/ 319 h 408"/>
              <a:gd name="T22" fmla="*/ 305 w 407"/>
              <a:gd name="T23" fmla="*/ 344 h 408"/>
              <a:gd name="T24" fmla="*/ 356 w 407"/>
              <a:gd name="T25" fmla="*/ 344 h 408"/>
              <a:gd name="T26" fmla="*/ 382 w 407"/>
              <a:gd name="T27" fmla="*/ 319 h 408"/>
              <a:gd name="T28" fmla="*/ 382 w 407"/>
              <a:gd name="T29" fmla="*/ 25 h 408"/>
              <a:gd name="T30" fmla="*/ 356 w 407"/>
              <a:gd name="T31" fmla="*/ 0 h 408"/>
              <a:gd name="T32" fmla="*/ 102 w 407"/>
              <a:gd name="T33" fmla="*/ 204 h 408"/>
              <a:gd name="T34" fmla="*/ 51 w 407"/>
              <a:gd name="T35" fmla="*/ 204 h 408"/>
              <a:gd name="T36" fmla="*/ 25 w 407"/>
              <a:gd name="T37" fmla="*/ 229 h 408"/>
              <a:gd name="T38" fmla="*/ 25 w 407"/>
              <a:gd name="T39" fmla="*/ 319 h 408"/>
              <a:gd name="T40" fmla="*/ 51 w 407"/>
              <a:gd name="T41" fmla="*/ 344 h 408"/>
              <a:gd name="T42" fmla="*/ 102 w 407"/>
              <a:gd name="T43" fmla="*/ 344 h 408"/>
              <a:gd name="T44" fmla="*/ 127 w 407"/>
              <a:gd name="T45" fmla="*/ 319 h 408"/>
              <a:gd name="T46" fmla="*/ 127 w 407"/>
              <a:gd name="T47" fmla="*/ 229 h 408"/>
              <a:gd name="T48" fmla="*/ 102 w 407"/>
              <a:gd name="T49" fmla="*/ 204 h 408"/>
              <a:gd name="T50" fmla="*/ 229 w 407"/>
              <a:gd name="T51" fmla="*/ 102 h 408"/>
              <a:gd name="T52" fmla="*/ 178 w 407"/>
              <a:gd name="T53" fmla="*/ 102 h 408"/>
              <a:gd name="T54" fmla="*/ 152 w 407"/>
              <a:gd name="T55" fmla="*/ 127 h 408"/>
              <a:gd name="T56" fmla="*/ 152 w 407"/>
              <a:gd name="T57" fmla="*/ 319 h 408"/>
              <a:gd name="T58" fmla="*/ 172 w 407"/>
              <a:gd name="T59" fmla="*/ 344 h 408"/>
              <a:gd name="T60" fmla="*/ 229 w 407"/>
              <a:gd name="T61" fmla="*/ 344 h 408"/>
              <a:gd name="T62" fmla="*/ 254 w 407"/>
              <a:gd name="T63" fmla="*/ 319 h 408"/>
              <a:gd name="T64" fmla="*/ 254 w 407"/>
              <a:gd name="T65" fmla="*/ 127 h 408"/>
              <a:gd name="T66" fmla="*/ 229 w 407"/>
              <a:gd name="T67" fmla="*/ 102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07" h="408">
                <a:moveTo>
                  <a:pt x="19" y="370"/>
                </a:moveTo>
                <a:cubicBezTo>
                  <a:pt x="388" y="370"/>
                  <a:pt x="388" y="370"/>
                  <a:pt x="388" y="370"/>
                </a:cubicBezTo>
                <a:cubicBezTo>
                  <a:pt x="399" y="370"/>
                  <a:pt x="407" y="378"/>
                  <a:pt x="407" y="389"/>
                </a:cubicBezTo>
                <a:cubicBezTo>
                  <a:pt x="407" y="399"/>
                  <a:pt x="399" y="408"/>
                  <a:pt x="388" y="408"/>
                </a:cubicBezTo>
                <a:cubicBezTo>
                  <a:pt x="19" y="408"/>
                  <a:pt x="19" y="408"/>
                  <a:pt x="19" y="408"/>
                </a:cubicBezTo>
                <a:cubicBezTo>
                  <a:pt x="8" y="408"/>
                  <a:pt x="0" y="399"/>
                  <a:pt x="0" y="389"/>
                </a:cubicBezTo>
                <a:cubicBezTo>
                  <a:pt x="0" y="378"/>
                  <a:pt x="8" y="370"/>
                  <a:pt x="19" y="370"/>
                </a:cubicBezTo>
                <a:close/>
                <a:moveTo>
                  <a:pt x="356" y="0"/>
                </a:moveTo>
                <a:cubicBezTo>
                  <a:pt x="305" y="0"/>
                  <a:pt x="305" y="0"/>
                  <a:pt x="305" y="0"/>
                </a:cubicBezTo>
                <a:cubicBezTo>
                  <a:pt x="291" y="0"/>
                  <a:pt x="280" y="11"/>
                  <a:pt x="280" y="25"/>
                </a:cubicBezTo>
                <a:cubicBezTo>
                  <a:pt x="280" y="319"/>
                  <a:pt x="280" y="319"/>
                  <a:pt x="280" y="319"/>
                </a:cubicBezTo>
                <a:cubicBezTo>
                  <a:pt x="280" y="333"/>
                  <a:pt x="291" y="344"/>
                  <a:pt x="305" y="344"/>
                </a:cubicBezTo>
                <a:cubicBezTo>
                  <a:pt x="356" y="344"/>
                  <a:pt x="356" y="344"/>
                  <a:pt x="356" y="344"/>
                </a:cubicBezTo>
                <a:cubicBezTo>
                  <a:pt x="370" y="344"/>
                  <a:pt x="382" y="333"/>
                  <a:pt x="382" y="319"/>
                </a:cubicBezTo>
                <a:cubicBezTo>
                  <a:pt x="382" y="25"/>
                  <a:pt x="382" y="25"/>
                  <a:pt x="382" y="25"/>
                </a:cubicBezTo>
                <a:cubicBezTo>
                  <a:pt x="382" y="11"/>
                  <a:pt x="370" y="0"/>
                  <a:pt x="356" y="0"/>
                </a:cubicBezTo>
                <a:close/>
                <a:moveTo>
                  <a:pt x="102" y="204"/>
                </a:moveTo>
                <a:cubicBezTo>
                  <a:pt x="51" y="204"/>
                  <a:pt x="51" y="204"/>
                  <a:pt x="51" y="204"/>
                </a:cubicBezTo>
                <a:cubicBezTo>
                  <a:pt x="37" y="204"/>
                  <a:pt x="25" y="215"/>
                  <a:pt x="25" y="229"/>
                </a:cubicBezTo>
                <a:cubicBezTo>
                  <a:pt x="25" y="319"/>
                  <a:pt x="25" y="319"/>
                  <a:pt x="25" y="319"/>
                </a:cubicBezTo>
                <a:cubicBezTo>
                  <a:pt x="25" y="333"/>
                  <a:pt x="37" y="344"/>
                  <a:pt x="51" y="344"/>
                </a:cubicBezTo>
                <a:cubicBezTo>
                  <a:pt x="102" y="344"/>
                  <a:pt x="102" y="344"/>
                  <a:pt x="102" y="344"/>
                </a:cubicBezTo>
                <a:cubicBezTo>
                  <a:pt x="116" y="344"/>
                  <a:pt x="127" y="333"/>
                  <a:pt x="127" y="319"/>
                </a:cubicBezTo>
                <a:cubicBezTo>
                  <a:pt x="127" y="229"/>
                  <a:pt x="127" y="229"/>
                  <a:pt x="127" y="229"/>
                </a:cubicBezTo>
                <a:cubicBezTo>
                  <a:pt x="127" y="215"/>
                  <a:pt x="116" y="204"/>
                  <a:pt x="102" y="204"/>
                </a:cubicBezTo>
                <a:close/>
                <a:moveTo>
                  <a:pt x="229" y="102"/>
                </a:moveTo>
                <a:cubicBezTo>
                  <a:pt x="178" y="102"/>
                  <a:pt x="178" y="102"/>
                  <a:pt x="178" y="102"/>
                </a:cubicBezTo>
                <a:cubicBezTo>
                  <a:pt x="164" y="102"/>
                  <a:pt x="152" y="113"/>
                  <a:pt x="152" y="127"/>
                </a:cubicBezTo>
                <a:cubicBezTo>
                  <a:pt x="152" y="319"/>
                  <a:pt x="152" y="319"/>
                  <a:pt x="152" y="319"/>
                </a:cubicBezTo>
                <a:cubicBezTo>
                  <a:pt x="152" y="333"/>
                  <a:pt x="158" y="344"/>
                  <a:pt x="172" y="344"/>
                </a:cubicBezTo>
                <a:cubicBezTo>
                  <a:pt x="229" y="344"/>
                  <a:pt x="229" y="344"/>
                  <a:pt x="229" y="344"/>
                </a:cubicBezTo>
                <a:cubicBezTo>
                  <a:pt x="243" y="344"/>
                  <a:pt x="254" y="333"/>
                  <a:pt x="254" y="319"/>
                </a:cubicBezTo>
                <a:cubicBezTo>
                  <a:pt x="254" y="127"/>
                  <a:pt x="254" y="127"/>
                  <a:pt x="254" y="127"/>
                </a:cubicBezTo>
                <a:cubicBezTo>
                  <a:pt x="254" y="113"/>
                  <a:pt x="243" y="102"/>
                  <a:pt x="229" y="102"/>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681" name="Freeform 19"/>
          <p:cNvSpPr>
            <a:spLocks noEditPoints="1"/>
          </p:cNvSpPr>
          <p:nvPr userDrawn="1"/>
        </p:nvSpPr>
        <p:spPr bwMode="auto">
          <a:xfrm>
            <a:off x="626102" y="5999111"/>
            <a:ext cx="449008" cy="370042"/>
          </a:xfrm>
          <a:custGeom>
            <a:avLst/>
            <a:gdLst>
              <a:gd name="T0" fmla="*/ 172 w 280"/>
              <a:gd name="T1" fmla="*/ 197 h 231"/>
              <a:gd name="T2" fmla="*/ 172 w 280"/>
              <a:gd name="T3" fmla="*/ 107 h 231"/>
              <a:gd name="T4" fmla="*/ 198 w 280"/>
              <a:gd name="T5" fmla="*/ 107 h 231"/>
              <a:gd name="T6" fmla="*/ 198 w 280"/>
              <a:gd name="T7" fmla="*/ 197 h 231"/>
              <a:gd name="T8" fmla="*/ 263 w 280"/>
              <a:gd name="T9" fmla="*/ 197 h 231"/>
              <a:gd name="T10" fmla="*/ 263 w 280"/>
              <a:gd name="T11" fmla="*/ 9 h 231"/>
              <a:gd name="T12" fmla="*/ 254 w 280"/>
              <a:gd name="T13" fmla="*/ 0 h 231"/>
              <a:gd name="T14" fmla="*/ 207 w 280"/>
              <a:gd name="T15" fmla="*/ 0 h 231"/>
              <a:gd name="T16" fmla="*/ 198 w 280"/>
              <a:gd name="T17" fmla="*/ 9 h 231"/>
              <a:gd name="T18" fmla="*/ 198 w 280"/>
              <a:gd name="T19" fmla="*/ 89 h 231"/>
              <a:gd name="T20" fmla="*/ 163 w 280"/>
              <a:gd name="T21" fmla="*/ 89 h 231"/>
              <a:gd name="T22" fmla="*/ 154 w 280"/>
              <a:gd name="T23" fmla="*/ 98 h 231"/>
              <a:gd name="T24" fmla="*/ 154 w 280"/>
              <a:gd name="T25" fmla="*/ 197 h 231"/>
              <a:gd name="T26" fmla="*/ 172 w 280"/>
              <a:gd name="T27" fmla="*/ 197 h 231"/>
              <a:gd name="T28" fmla="*/ 271 w 280"/>
              <a:gd name="T29" fmla="*/ 213 h 231"/>
              <a:gd name="T30" fmla="*/ 9 w 280"/>
              <a:gd name="T31" fmla="*/ 213 h 231"/>
              <a:gd name="T32" fmla="*/ 0 w 280"/>
              <a:gd name="T33" fmla="*/ 222 h 231"/>
              <a:gd name="T34" fmla="*/ 9 w 280"/>
              <a:gd name="T35" fmla="*/ 231 h 231"/>
              <a:gd name="T36" fmla="*/ 271 w 280"/>
              <a:gd name="T37" fmla="*/ 231 h 231"/>
              <a:gd name="T38" fmla="*/ 280 w 280"/>
              <a:gd name="T39" fmla="*/ 222 h 231"/>
              <a:gd name="T40" fmla="*/ 271 w 280"/>
              <a:gd name="T41" fmla="*/ 213 h 231"/>
              <a:gd name="T42" fmla="*/ 31 w 280"/>
              <a:gd name="T43" fmla="*/ 197 h 231"/>
              <a:gd name="T44" fmla="*/ 31 w 280"/>
              <a:gd name="T45" fmla="*/ 163 h 231"/>
              <a:gd name="T46" fmla="*/ 57 w 280"/>
              <a:gd name="T47" fmla="*/ 163 h 231"/>
              <a:gd name="T48" fmla="*/ 57 w 280"/>
              <a:gd name="T49" fmla="*/ 197 h 231"/>
              <a:gd name="T50" fmla="*/ 123 w 280"/>
              <a:gd name="T51" fmla="*/ 197 h 231"/>
              <a:gd name="T52" fmla="*/ 123 w 280"/>
              <a:gd name="T53" fmla="*/ 77 h 231"/>
              <a:gd name="T54" fmla="*/ 114 w 280"/>
              <a:gd name="T55" fmla="*/ 68 h 231"/>
              <a:gd name="T56" fmla="*/ 66 w 280"/>
              <a:gd name="T57" fmla="*/ 68 h 231"/>
              <a:gd name="T58" fmla="*/ 57 w 280"/>
              <a:gd name="T59" fmla="*/ 77 h 231"/>
              <a:gd name="T60" fmla="*/ 57 w 280"/>
              <a:gd name="T61" fmla="*/ 145 h 231"/>
              <a:gd name="T62" fmla="*/ 22 w 280"/>
              <a:gd name="T63" fmla="*/ 145 h 231"/>
              <a:gd name="T64" fmla="*/ 14 w 280"/>
              <a:gd name="T65" fmla="*/ 154 h 231"/>
              <a:gd name="T66" fmla="*/ 14 w 280"/>
              <a:gd name="T67" fmla="*/ 197 h 231"/>
              <a:gd name="T68" fmla="*/ 31 w 280"/>
              <a:gd name="T69" fmla="*/ 197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0" h="231">
                <a:moveTo>
                  <a:pt x="172" y="197"/>
                </a:moveTo>
                <a:cubicBezTo>
                  <a:pt x="172" y="107"/>
                  <a:pt x="172" y="107"/>
                  <a:pt x="172" y="107"/>
                </a:cubicBezTo>
                <a:cubicBezTo>
                  <a:pt x="198" y="107"/>
                  <a:pt x="198" y="107"/>
                  <a:pt x="198" y="107"/>
                </a:cubicBezTo>
                <a:cubicBezTo>
                  <a:pt x="198" y="197"/>
                  <a:pt x="198" y="197"/>
                  <a:pt x="198" y="197"/>
                </a:cubicBezTo>
                <a:cubicBezTo>
                  <a:pt x="263" y="197"/>
                  <a:pt x="263" y="197"/>
                  <a:pt x="263" y="197"/>
                </a:cubicBezTo>
                <a:cubicBezTo>
                  <a:pt x="263" y="9"/>
                  <a:pt x="263" y="9"/>
                  <a:pt x="263" y="9"/>
                </a:cubicBezTo>
                <a:cubicBezTo>
                  <a:pt x="263" y="4"/>
                  <a:pt x="259" y="0"/>
                  <a:pt x="254" y="0"/>
                </a:cubicBezTo>
                <a:cubicBezTo>
                  <a:pt x="207" y="0"/>
                  <a:pt x="207" y="0"/>
                  <a:pt x="207" y="0"/>
                </a:cubicBezTo>
                <a:cubicBezTo>
                  <a:pt x="202" y="0"/>
                  <a:pt x="198" y="4"/>
                  <a:pt x="198" y="9"/>
                </a:cubicBezTo>
                <a:cubicBezTo>
                  <a:pt x="198" y="89"/>
                  <a:pt x="198" y="89"/>
                  <a:pt x="198" y="89"/>
                </a:cubicBezTo>
                <a:cubicBezTo>
                  <a:pt x="163" y="89"/>
                  <a:pt x="163" y="89"/>
                  <a:pt x="163" y="89"/>
                </a:cubicBezTo>
                <a:cubicBezTo>
                  <a:pt x="158" y="89"/>
                  <a:pt x="154" y="93"/>
                  <a:pt x="154" y="98"/>
                </a:cubicBezTo>
                <a:cubicBezTo>
                  <a:pt x="154" y="197"/>
                  <a:pt x="154" y="197"/>
                  <a:pt x="154" y="197"/>
                </a:cubicBezTo>
                <a:lnTo>
                  <a:pt x="172" y="197"/>
                </a:lnTo>
                <a:close/>
                <a:moveTo>
                  <a:pt x="271" y="213"/>
                </a:moveTo>
                <a:cubicBezTo>
                  <a:pt x="9" y="213"/>
                  <a:pt x="9" y="213"/>
                  <a:pt x="9" y="213"/>
                </a:cubicBezTo>
                <a:cubicBezTo>
                  <a:pt x="4" y="213"/>
                  <a:pt x="0" y="217"/>
                  <a:pt x="0" y="222"/>
                </a:cubicBezTo>
                <a:cubicBezTo>
                  <a:pt x="0" y="227"/>
                  <a:pt x="4" y="231"/>
                  <a:pt x="9" y="231"/>
                </a:cubicBezTo>
                <a:cubicBezTo>
                  <a:pt x="271" y="231"/>
                  <a:pt x="271" y="231"/>
                  <a:pt x="271" y="231"/>
                </a:cubicBezTo>
                <a:cubicBezTo>
                  <a:pt x="276" y="231"/>
                  <a:pt x="280" y="227"/>
                  <a:pt x="280" y="222"/>
                </a:cubicBezTo>
                <a:cubicBezTo>
                  <a:pt x="280" y="217"/>
                  <a:pt x="276" y="213"/>
                  <a:pt x="271" y="213"/>
                </a:cubicBezTo>
                <a:close/>
                <a:moveTo>
                  <a:pt x="31" y="197"/>
                </a:moveTo>
                <a:cubicBezTo>
                  <a:pt x="31" y="163"/>
                  <a:pt x="31" y="163"/>
                  <a:pt x="31" y="163"/>
                </a:cubicBezTo>
                <a:cubicBezTo>
                  <a:pt x="57" y="163"/>
                  <a:pt x="57" y="163"/>
                  <a:pt x="57" y="163"/>
                </a:cubicBezTo>
                <a:cubicBezTo>
                  <a:pt x="57" y="197"/>
                  <a:pt x="57" y="197"/>
                  <a:pt x="57" y="197"/>
                </a:cubicBezTo>
                <a:cubicBezTo>
                  <a:pt x="123" y="197"/>
                  <a:pt x="123" y="197"/>
                  <a:pt x="123" y="197"/>
                </a:cubicBezTo>
                <a:cubicBezTo>
                  <a:pt x="123" y="77"/>
                  <a:pt x="123" y="77"/>
                  <a:pt x="123" y="77"/>
                </a:cubicBezTo>
                <a:cubicBezTo>
                  <a:pt x="123" y="72"/>
                  <a:pt x="119" y="68"/>
                  <a:pt x="114" y="68"/>
                </a:cubicBezTo>
                <a:cubicBezTo>
                  <a:pt x="66" y="68"/>
                  <a:pt x="66" y="68"/>
                  <a:pt x="66" y="68"/>
                </a:cubicBezTo>
                <a:cubicBezTo>
                  <a:pt x="61" y="68"/>
                  <a:pt x="57" y="72"/>
                  <a:pt x="57" y="77"/>
                </a:cubicBezTo>
                <a:cubicBezTo>
                  <a:pt x="57" y="145"/>
                  <a:pt x="57" y="145"/>
                  <a:pt x="57" y="145"/>
                </a:cubicBezTo>
                <a:cubicBezTo>
                  <a:pt x="22" y="145"/>
                  <a:pt x="22" y="145"/>
                  <a:pt x="22" y="145"/>
                </a:cubicBezTo>
                <a:cubicBezTo>
                  <a:pt x="18" y="145"/>
                  <a:pt x="14" y="149"/>
                  <a:pt x="14" y="154"/>
                </a:cubicBezTo>
                <a:cubicBezTo>
                  <a:pt x="14" y="197"/>
                  <a:pt x="14" y="197"/>
                  <a:pt x="14" y="197"/>
                </a:cubicBezTo>
                <a:lnTo>
                  <a:pt x="31" y="197"/>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23"/>
          <p:cNvSpPr>
            <a:spLocks noEditPoints="1"/>
          </p:cNvSpPr>
          <p:nvPr userDrawn="1"/>
        </p:nvSpPr>
        <p:spPr bwMode="auto">
          <a:xfrm>
            <a:off x="1576363" y="3430883"/>
            <a:ext cx="493552" cy="431609"/>
          </a:xfrm>
          <a:custGeom>
            <a:avLst/>
            <a:gdLst>
              <a:gd name="T0" fmla="*/ 126 w 448"/>
              <a:gd name="T1" fmla="*/ 378 h 392"/>
              <a:gd name="T2" fmla="*/ 126 w 448"/>
              <a:gd name="T3" fmla="*/ 308 h 392"/>
              <a:gd name="T4" fmla="*/ 112 w 448"/>
              <a:gd name="T5" fmla="*/ 308 h 392"/>
              <a:gd name="T6" fmla="*/ 0 w 448"/>
              <a:gd name="T7" fmla="*/ 196 h 392"/>
              <a:gd name="T8" fmla="*/ 0 w 448"/>
              <a:gd name="T9" fmla="*/ 112 h 392"/>
              <a:gd name="T10" fmla="*/ 112 w 448"/>
              <a:gd name="T11" fmla="*/ 0 h 392"/>
              <a:gd name="T12" fmla="*/ 336 w 448"/>
              <a:gd name="T13" fmla="*/ 0 h 392"/>
              <a:gd name="T14" fmla="*/ 448 w 448"/>
              <a:gd name="T15" fmla="*/ 112 h 392"/>
              <a:gd name="T16" fmla="*/ 448 w 448"/>
              <a:gd name="T17" fmla="*/ 196 h 392"/>
              <a:gd name="T18" fmla="*/ 336 w 448"/>
              <a:gd name="T19" fmla="*/ 308 h 392"/>
              <a:gd name="T20" fmla="*/ 230 w 448"/>
              <a:gd name="T21" fmla="*/ 308 h 392"/>
              <a:gd name="T22" fmla="*/ 150 w 448"/>
              <a:gd name="T23" fmla="*/ 388 h 392"/>
              <a:gd name="T24" fmla="*/ 140 w 448"/>
              <a:gd name="T25" fmla="*/ 392 h 392"/>
              <a:gd name="T26" fmla="*/ 126 w 448"/>
              <a:gd name="T27" fmla="*/ 378 h 392"/>
              <a:gd name="T28" fmla="*/ 224 w 448"/>
              <a:gd name="T29" fmla="*/ 133 h 392"/>
              <a:gd name="T30" fmla="*/ 203 w 448"/>
              <a:gd name="T31" fmla="*/ 154 h 392"/>
              <a:gd name="T32" fmla="*/ 224 w 448"/>
              <a:gd name="T33" fmla="*/ 175 h 392"/>
              <a:gd name="T34" fmla="*/ 245 w 448"/>
              <a:gd name="T35" fmla="*/ 154 h 392"/>
              <a:gd name="T36" fmla="*/ 224 w 448"/>
              <a:gd name="T37" fmla="*/ 133 h 392"/>
              <a:gd name="T38" fmla="*/ 140 w 448"/>
              <a:gd name="T39" fmla="*/ 133 h 392"/>
              <a:gd name="T40" fmla="*/ 119 w 448"/>
              <a:gd name="T41" fmla="*/ 154 h 392"/>
              <a:gd name="T42" fmla="*/ 140 w 448"/>
              <a:gd name="T43" fmla="*/ 175 h 392"/>
              <a:gd name="T44" fmla="*/ 161 w 448"/>
              <a:gd name="T45" fmla="*/ 154 h 392"/>
              <a:gd name="T46" fmla="*/ 140 w 448"/>
              <a:gd name="T47" fmla="*/ 133 h 392"/>
              <a:gd name="T48" fmla="*/ 308 w 448"/>
              <a:gd name="T49" fmla="*/ 133 h 392"/>
              <a:gd name="T50" fmla="*/ 287 w 448"/>
              <a:gd name="T51" fmla="*/ 154 h 392"/>
              <a:gd name="T52" fmla="*/ 308 w 448"/>
              <a:gd name="T53" fmla="*/ 175 h 392"/>
              <a:gd name="T54" fmla="*/ 329 w 448"/>
              <a:gd name="T55" fmla="*/ 154 h 392"/>
              <a:gd name="T56" fmla="*/ 308 w 448"/>
              <a:gd name="T57" fmla="*/ 133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48" h="392">
                <a:moveTo>
                  <a:pt x="126" y="378"/>
                </a:moveTo>
                <a:cubicBezTo>
                  <a:pt x="126" y="308"/>
                  <a:pt x="126" y="308"/>
                  <a:pt x="126" y="308"/>
                </a:cubicBezTo>
                <a:cubicBezTo>
                  <a:pt x="112" y="308"/>
                  <a:pt x="112" y="308"/>
                  <a:pt x="112" y="308"/>
                </a:cubicBezTo>
                <a:cubicBezTo>
                  <a:pt x="51" y="308"/>
                  <a:pt x="0" y="258"/>
                  <a:pt x="0" y="196"/>
                </a:cubicBezTo>
                <a:cubicBezTo>
                  <a:pt x="0" y="112"/>
                  <a:pt x="0" y="112"/>
                  <a:pt x="0" y="112"/>
                </a:cubicBezTo>
                <a:cubicBezTo>
                  <a:pt x="0" y="51"/>
                  <a:pt x="51" y="0"/>
                  <a:pt x="112" y="0"/>
                </a:cubicBezTo>
                <a:cubicBezTo>
                  <a:pt x="336" y="0"/>
                  <a:pt x="336" y="0"/>
                  <a:pt x="336" y="0"/>
                </a:cubicBezTo>
                <a:cubicBezTo>
                  <a:pt x="397" y="0"/>
                  <a:pt x="448" y="51"/>
                  <a:pt x="448" y="112"/>
                </a:cubicBezTo>
                <a:cubicBezTo>
                  <a:pt x="448" y="196"/>
                  <a:pt x="448" y="196"/>
                  <a:pt x="448" y="196"/>
                </a:cubicBezTo>
                <a:cubicBezTo>
                  <a:pt x="448" y="258"/>
                  <a:pt x="397" y="308"/>
                  <a:pt x="336" y="308"/>
                </a:cubicBezTo>
                <a:cubicBezTo>
                  <a:pt x="230" y="308"/>
                  <a:pt x="230" y="308"/>
                  <a:pt x="230" y="308"/>
                </a:cubicBezTo>
                <a:cubicBezTo>
                  <a:pt x="150" y="388"/>
                  <a:pt x="150" y="388"/>
                  <a:pt x="150" y="388"/>
                </a:cubicBezTo>
                <a:cubicBezTo>
                  <a:pt x="148" y="390"/>
                  <a:pt x="144" y="392"/>
                  <a:pt x="140" y="392"/>
                </a:cubicBezTo>
                <a:cubicBezTo>
                  <a:pt x="132" y="392"/>
                  <a:pt x="126" y="386"/>
                  <a:pt x="126" y="378"/>
                </a:cubicBezTo>
                <a:close/>
                <a:moveTo>
                  <a:pt x="224" y="133"/>
                </a:moveTo>
                <a:cubicBezTo>
                  <a:pt x="212" y="133"/>
                  <a:pt x="203" y="143"/>
                  <a:pt x="203" y="154"/>
                </a:cubicBezTo>
                <a:cubicBezTo>
                  <a:pt x="203" y="166"/>
                  <a:pt x="212" y="175"/>
                  <a:pt x="224" y="175"/>
                </a:cubicBezTo>
                <a:cubicBezTo>
                  <a:pt x="236" y="175"/>
                  <a:pt x="245" y="166"/>
                  <a:pt x="245" y="154"/>
                </a:cubicBezTo>
                <a:cubicBezTo>
                  <a:pt x="245" y="143"/>
                  <a:pt x="236" y="133"/>
                  <a:pt x="224" y="133"/>
                </a:cubicBezTo>
                <a:close/>
                <a:moveTo>
                  <a:pt x="140" y="133"/>
                </a:moveTo>
                <a:cubicBezTo>
                  <a:pt x="129" y="133"/>
                  <a:pt x="119" y="143"/>
                  <a:pt x="119" y="154"/>
                </a:cubicBezTo>
                <a:cubicBezTo>
                  <a:pt x="119" y="166"/>
                  <a:pt x="129" y="175"/>
                  <a:pt x="140" y="175"/>
                </a:cubicBezTo>
                <a:cubicBezTo>
                  <a:pt x="152" y="175"/>
                  <a:pt x="161" y="166"/>
                  <a:pt x="161" y="154"/>
                </a:cubicBezTo>
                <a:cubicBezTo>
                  <a:pt x="161" y="143"/>
                  <a:pt x="152" y="133"/>
                  <a:pt x="140" y="133"/>
                </a:cubicBezTo>
                <a:close/>
                <a:moveTo>
                  <a:pt x="308" y="133"/>
                </a:moveTo>
                <a:cubicBezTo>
                  <a:pt x="296" y="133"/>
                  <a:pt x="287" y="143"/>
                  <a:pt x="287" y="154"/>
                </a:cubicBezTo>
                <a:cubicBezTo>
                  <a:pt x="287" y="166"/>
                  <a:pt x="296" y="175"/>
                  <a:pt x="308" y="175"/>
                </a:cubicBezTo>
                <a:cubicBezTo>
                  <a:pt x="319" y="175"/>
                  <a:pt x="329" y="166"/>
                  <a:pt x="329" y="154"/>
                </a:cubicBezTo>
                <a:cubicBezTo>
                  <a:pt x="329" y="143"/>
                  <a:pt x="319" y="133"/>
                  <a:pt x="308" y="133"/>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06" name="Freeform 15"/>
          <p:cNvSpPr>
            <a:spLocks/>
          </p:cNvSpPr>
          <p:nvPr userDrawn="1"/>
        </p:nvSpPr>
        <p:spPr bwMode="auto">
          <a:xfrm>
            <a:off x="1569920" y="2136290"/>
            <a:ext cx="506439" cy="506441"/>
          </a:xfrm>
          <a:custGeom>
            <a:avLst/>
            <a:gdLst>
              <a:gd name="T0" fmla="*/ 333 w 426"/>
              <a:gd name="T1" fmla="*/ 333 h 426"/>
              <a:gd name="T2" fmla="*/ 346 w 426"/>
              <a:gd name="T3" fmla="*/ 333 h 426"/>
              <a:gd name="T4" fmla="*/ 346 w 426"/>
              <a:gd name="T5" fmla="*/ 266 h 426"/>
              <a:gd name="T6" fmla="*/ 340 w 426"/>
              <a:gd name="T7" fmla="*/ 252 h 426"/>
              <a:gd name="T8" fmla="*/ 326 w 426"/>
              <a:gd name="T9" fmla="*/ 246 h 426"/>
              <a:gd name="T10" fmla="*/ 233 w 426"/>
              <a:gd name="T11" fmla="*/ 246 h 426"/>
              <a:gd name="T12" fmla="*/ 233 w 426"/>
              <a:gd name="T13" fmla="*/ 333 h 426"/>
              <a:gd name="T14" fmla="*/ 246 w 426"/>
              <a:gd name="T15" fmla="*/ 333 h 426"/>
              <a:gd name="T16" fmla="*/ 273 w 426"/>
              <a:gd name="T17" fmla="*/ 360 h 426"/>
              <a:gd name="T18" fmla="*/ 273 w 426"/>
              <a:gd name="T19" fmla="*/ 400 h 426"/>
              <a:gd name="T20" fmla="*/ 246 w 426"/>
              <a:gd name="T21" fmla="*/ 426 h 426"/>
              <a:gd name="T22" fmla="*/ 180 w 426"/>
              <a:gd name="T23" fmla="*/ 426 h 426"/>
              <a:gd name="T24" fmla="*/ 153 w 426"/>
              <a:gd name="T25" fmla="*/ 400 h 426"/>
              <a:gd name="T26" fmla="*/ 153 w 426"/>
              <a:gd name="T27" fmla="*/ 360 h 426"/>
              <a:gd name="T28" fmla="*/ 180 w 426"/>
              <a:gd name="T29" fmla="*/ 333 h 426"/>
              <a:gd name="T30" fmla="*/ 193 w 426"/>
              <a:gd name="T31" fmla="*/ 333 h 426"/>
              <a:gd name="T32" fmla="*/ 193 w 426"/>
              <a:gd name="T33" fmla="*/ 246 h 426"/>
              <a:gd name="T34" fmla="*/ 100 w 426"/>
              <a:gd name="T35" fmla="*/ 246 h 426"/>
              <a:gd name="T36" fmla="*/ 86 w 426"/>
              <a:gd name="T37" fmla="*/ 252 h 426"/>
              <a:gd name="T38" fmla="*/ 80 w 426"/>
              <a:gd name="T39" fmla="*/ 266 h 426"/>
              <a:gd name="T40" fmla="*/ 80 w 426"/>
              <a:gd name="T41" fmla="*/ 333 h 426"/>
              <a:gd name="T42" fmla="*/ 93 w 426"/>
              <a:gd name="T43" fmla="*/ 333 h 426"/>
              <a:gd name="T44" fmla="*/ 120 w 426"/>
              <a:gd name="T45" fmla="*/ 360 h 426"/>
              <a:gd name="T46" fmla="*/ 120 w 426"/>
              <a:gd name="T47" fmla="*/ 400 h 426"/>
              <a:gd name="T48" fmla="*/ 93 w 426"/>
              <a:gd name="T49" fmla="*/ 426 h 426"/>
              <a:gd name="T50" fmla="*/ 27 w 426"/>
              <a:gd name="T51" fmla="*/ 426 h 426"/>
              <a:gd name="T52" fmla="*/ 0 w 426"/>
              <a:gd name="T53" fmla="*/ 400 h 426"/>
              <a:gd name="T54" fmla="*/ 0 w 426"/>
              <a:gd name="T55" fmla="*/ 360 h 426"/>
              <a:gd name="T56" fmla="*/ 27 w 426"/>
              <a:gd name="T57" fmla="*/ 333 h 426"/>
              <a:gd name="T58" fmla="*/ 40 w 426"/>
              <a:gd name="T59" fmla="*/ 333 h 426"/>
              <a:gd name="T60" fmla="*/ 40 w 426"/>
              <a:gd name="T61" fmla="*/ 266 h 426"/>
              <a:gd name="T62" fmla="*/ 58 w 426"/>
              <a:gd name="T63" fmla="*/ 224 h 426"/>
              <a:gd name="T64" fmla="*/ 100 w 426"/>
              <a:gd name="T65" fmla="*/ 207 h 426"/>
              <a:gd name="T66" fmla="*/ 193 w 426"/>
              <a:gd name="T67" fmla="*/ 207 h 426"/>
              <a:gd name="T68" fmla="*/ 193 w 426"/>
              <a:gd name="T69" fmla="*/ 120 h 426"/>
              <a:gd name="T70" fmla="*/ 146 w 426"/>
              <a:gd name="T71" fmla="*/ 120 h 426"/>
              <a:gd name="T72" fmla="*/ 120 w 426"/>
              <a:gd name="T73" fmla="*/ 93 h 426"/>
              <a:gd name="T74" fmla="*/ 120 w 426"/>
              <a:gd name="T75" fmla="*/ 27 h 426"/>
              <a:gd name="T76" fmla="*/ 146 w 426"/>
              <a:gd name="T77" fmla="*/ 0 h 426"/>
              <a:gd name="T78" fmla="*/ 280 w 426"/>
              <a:gd name="T79" fmla="*/ 0 h 426"/>
              <a:gd name="T80" fmla="*/ 306 w 426"/>
              <a:gd name="T81" fmla="*/ 27 h 426"/>
              <a:gd name="T82" fmla="*/ 306 w 426"/>
              <a:gd name="T83" fmla="*/ 93 h 426"/>
              <a:gd name="T84" fmla="*/ 280 w 426"/>
              <a:gd name="T85" fmla="*/ 120 h 426"/>
              <a:gd name="T86" fmla="*/ 233 w 426"/>
              <a:gd name="T87" fmla="*/ 120 h 426"/>
              <a:gd name="T88" fmla="*/ 233 w 426"/>
              <a:gd name="T89" fmla="*/ 207 h 426"/>
              <a:gd name="T90" fmla="*/ 326 w 426"/>
              <a:gd name="T91" fmla="*/ 207 h 426"/>
              <a:gd name="T92" fmla="*/ 369 w 426"/>
              <a:gd name="T93" fmla="*/ 224 h 426"/>
              <a:gd name="T94" fmla="*/ 386 w 426"/>
              <a:gd name="T95" fmla="*/ 266 h 426"/>
              <a:gd name="T96" fmla="*/ 386 w 426"/>
              <a:gd name="T97" fmla="*/ 333 h 426"/>
              <a:gd name="T98" fmla="*/ 400 w 426"/>
              <a:gd name="T99" fmla="*/ 333 h 426"/>
              <a:gd name="T100" fmla="*/ 426 w 426"/>
              <a:gd name="T101" fmla="*/ 360 h 426"/>
              <a:gd name="T102" fmla="*/ 426 w 426"/>
              <a:gd name="T103" fmla="*/ 400 h 426"/>
              <a:gd name="T104" fmla="*/ 400 w 426"/>
              <a:gd name="T105" fmla="*/ 426 h 426"/>
              <a:gd name="T106" fmla="*/ 333 w 426"/>
              <a:gd name="T107" fmla="*/ 426 h 426"/>
              <a:gd name="T108" fmla="*/ 306 w 426"/>
              <a:gd name="T109" fmla="*/ 400 h 426"/>
              <a:gd name="T110" fmla="*/ 306 w 426"/>
              <a:gd name="T111" fmla="*/ 360 h 426"/>
              <a:gd name="T112" fmla="*/ 333 w 426"/>
              <a:gd name="T113" fmla="*/ 333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26" h="426">
                <a:moveTo>
                  <a:pt x="333" y="333"/>
                </a:moveTo>
                <a:cubicBezTo>
                  <a:pt x="346" y="333"/>
                  <a:pt x="346" y="333"/>
                  <a:pt x="346" y="333"/>
                </a:cubicBezTo>
                <a:cubicBezTo>
                  <a:pt x="346" y="266"/>
                  <a:pt x="346" y="266"/>
                  <a:pt x="346" y="266"/>
                </a:cubicBezTo>
                <a:cubicBezTo>
                  <a:pt x="346" y="261"/>
                  <a:pt x="344" y="256"/>
                  <a:pt x="340" y="252"/>
                </a:cubicBezTo>
                <a:cubicBezTo>
                  <a:pt x="337" y="249"/>
                  <a:pt x="332" y="246"/>
                  <a:pt x="326" y="246"/>
                </a:cubicBezTo>
                <a:cubicBezTo>
                  <a:pt x="233" y="246"/>
                  <a:pt x="233" y="246"/>
                  <a:pt x="233" y="246"/>
                </a:cubicBezTo>
                <a:cubicBezTo>
                  <a:pt x="233" y="333"/>
                  <a:pt x="233" y="333"/>
                  <a:pt x="233" y="333"/>
                </a:cubicBezTo>
                <a:cubicBezTo>
                  <a:pt x="246" y="333"/>
                  <a:pt x="246" y="333"/>
                  <a:pt x="246" y="333"/>
                </a:cubicBezTo>
                <a:cubicBezTo>
                  <a:pt x="261" y="333"/>
                  <a:pt x="273" y="345"/>
                  <a:pt x="273" y="360"/>
                </a:cubicBezTo>
                <a:cubicBezTo>
                  <a:pt x="273" y="400"/>
                  <a:pt x="273" y="400"/>
                  <a:pt x="273" y="400"/>
                </a:cubicBezTo>
                <a:cubicBezTo>
                  <a:pt x="273" y="414"/>
                  <a:pt x="261" y="426"/>
                  <a:pt x="246" y="426"/>
                </a:cubicBezTo>
                <a:cubicBezTo>
                  <a:pt x="180" y="426"/>
                  <a:pt x="180" y="426"/>
                  <a:pt x="180" y="426"/>
                </a:cubicBezTo>
                <a:cubicBezTo>
                  <a:pt x="165" y="426"/>
                  <a:pt x="153" y="414"/>
                  <a:pt x="153" y="400"/>
                </a:cubicBezTo>
                <a:cubicBezTo>
                  <a:pt x="153" y="360"/>
                  <a:pt x="153" y="360"/>
                  <a:pt x="153" y="360"/>
                </a:cubicBezTo>
                <a:cubicBezTo>
                  <a:pt x="153" y="345"/>
                  <a:pt x="165" y="333"/>
                  <a:pt x="180" y="333"/>
                </a:cubicBezTo>
                <a:cubicBezTo>
                  <a:pt x="193" y="333"/>
                  <a:pt x="193" y="333"/>
                  <a:pt x="193" y="333"/>
                </a:cubicBezTo>
                <a:cubicBezTo>
                  <a:pt x="193" y="246"/>
                  <a:pt x="193" y="246"/>
                  <a:pt x="193" y="246"/>
                </a:cubicBezTo>
                <a:cubicBezTo>
                  <a:pt x="100" y="246"/>
                  <a:pt x="100" y="246"/>
                  <a:pt x="100" y="246"/>
                </a:cubicBezTo>
                <a:cubicBezTo>
                  <a:pt x="94" y="246"/>
                  <a:pt x="89" y="249"/>
                  <a:pt x="86" y="252"/>
                </a:cubicBezTo>
                <a:cubicBezTo>
                  <a:pt x="82" y="256"/>
                  <a:pt x="80" y="261"/>
                  <a:pt x="80" y="266"/>
                </a:cubicBezTo>
                <a:cubicBezTo>
                  <a:pt x="80" y="333"/>
                  <a:pt x="80" y="333"/>
                  <a:pt x="80" y="333"/>
                </a:cubicBezTo>
                <a:cubicBezTo>
                  <a:pt x="93" y="333"/>
                  <a:pt x="93" y="333"/>
                  <a:pt x="93" y="333"/>
                </a:cubicBezTo>
                <a:cubicBezTo>
                  <a:pt x="108" y="333"/>
                  <a:pt x="120" y="345"/>
                  <a:pt x="120" y="360"/>
                </a:cubicBezTo>
                <a:cubicBezTo>
                  <a:pt x="120" y="400"/>
                  <a:pt x="120" y="400"/>
                  <a:pt x="120" y="400"/>
                </a:cubicBezTo>
                <a:cubicBezTo>
                  <a:pt x="120" y="414"/>
                  <a:pt x="108" y="426"/>
                  <a:pt x="93" y="426"/>
                </a:cubicBezTo>
                <a:cubicBezTo>
                  <a:pt x="27" y="426"/>
                  <a:pt x="27" y="426"/>
                  <a:pt x="27" y="426"/>
                </a:cubicBezTo>
                <a:cubicBezTo>
                  <a:pt x="12" y="426"/>
                  <a:pt x="0" y="414"/>
                  <a:pt x="0" y="400"/>
                </a:cubicBezTo>
                <a:cubicBezTo>
                  <a:pt x="0" y="360"/>
                  <a:pt x="0" y="360"/>
                  <a:pt x="0" y="360"/>
                </a:cubicBezTo>
                <a:cubicBezTo>
                  <a:pt x="0" y="345"/>
                  <a:pt x="12" y="333"/>
                  <a:pt x="27" y="333"/>
                </a:cubicBezTo>
                <a:cubicBezTo>
                  <a:pt x="40" y="333"/>
                  <a:pt x="40" y="333"/>
                  <a:pt x="40" y="333"/>
                </a:cubicBezTo>
                <a:cubicBezTo>
                  <a:pt x="40" y="266"/>
                  <a:pt x="40" y="266"/>
                  <a:pt x="40" y="266"/>
                </a:cubicBezTo>
                <a:cubicBezTo>
                  <a:pt x="40" y="250"/>
                  <a:pt x="47" y="235"/>
                  <a:pt x="58" y="224"/>
                </a:cubicBezTo>
                <a:cubicBezTo>
                  <a:pt x="68" y="213"/>
                  <a:pt x="83" y="207"/>
                  <a:pt x="100" y="207"/>
                </a:cubicBezTo>
                <a:cubicBezTo>
                  <a:pt x="193" y="207"/>
                  <a:pt x="193" y="207"/>
                  <a:pt x="193" y="207"/>
                </a:cubicBezTo>
                <a:cubicBezTo>
                  <a:pt x="193" y="120"/>
                  <a:pt x="193" y="120"/>
                  <a:pt x="193" y="120"/>
                </a:cubicBezTo>
                <a:cubicBezTo>
                  <a:pt x="146" y="120"/>
                  <a:pt x="146" y="120"/>
                  <a:pt x="146" y="120"/>
                </a:cubicBezTo>
                <a:cubicBezTo>
                  <a:pt x="132" y="120"/>
                  <a:pt x="120" y="108"/>
                  <a:pt x="120" y="93"/>
                </a:cubicBezTo>
                <a:cubicBezTo>
                  <a:pt x="120" y="27"/>
                  <a:pt x="120" y="27"/>
                  <a:pt x="120" y="27"/>
                </a:cubicBezTo>
                <a:cubicBezTo>
                  <a:pt x="120" y="12"/>
                  <a:pt x="132" y="0"/>
                  <a:pt x="146" y="0"/>
                </a:cubicBezTo>
                <a:cubicBezTo>
                  <a:pt x="280" y="0"/>
                  <a:pt x="280" y="0"/>
                  <a:pt x="280" y="0"/>
                </a:cubicBezTo>
                <a:cubicBezTo>
                  <a:pt x="294" y="0"/>
                  <a:pt x="306" y="12"/>
                  <a:pt x="306" y="27"/>
                </a:cubicBezTo>
                <a:cubicBezTo>
                  <a:pt x="306" y="93"/>
                  <a:pt x="306" y="93"/>
                  <a:pt x="306" y="93"/>
                </a:cubicBezTo>
                <a:cubicBezTo>
                  <a:pt x="306" y="108"/>
                  <a:pt x="294" y="120"/>
                  <a:pt x="280" y="120"/>
                </a:cubicBezTo>
                <a:cubicBezTo>
                  <a:pt x="233" y="120"/>
                  <a:pt x="233" y="120"/>
                  <a:pt x="233" y="120"/>
                </a:cubicBezTo>
                <a:cubicBezTo>
                  <a:pt x="233" y="207"/>
                  <a:pt x="233" y="207"/>
                  <a:pt x="233" y="207"/>
                </a:cubicBezTo>
                <a:cubicBezTo>
                  <a:pt x="326" y="207"/>
                  <a:pt x="326" y="207"/>
                  <a:pt x="326" y="207"/>
                </a:cubicBezTo>
                <a:cubicBezTo>
                  <a:pt x="343" y="207"/>
                  <a:pt x="358" y="213"/>
                  <a:pt x="369" y="224"/>
                </a:cubicBezTo>
                <a:cubicBezTo>
                  <a:pt x="380" y="235"/>
                  <a:pt x="386" y="250"/>
                  <a:pt x="386" y="266"/>
                </a:cubicBezTo>
                <a:cubicBezTo>
                  <a:pt x="386" y="333"/>
                  <a:pt x="386" y="333"/>
                  <a:pt x="386" y="333"/>
                </a:cubicBezTo>
                <a:cubicBezTo>
                  <a:pt x="400" y="333"/>
                  <a:pt x="400" y="333"/>
                  <a:pt x="400" y="333"/>
                </a:cubicBezTo>
                <a:cubicBezTo>
                  <a:pt x="414" y="333"/>
                  <a:pt x="426" y="345"/>
                  <a:pt x="426" y="360"/>
                </a:cubicBezTo>
                <a:cubicBezTo>
                  <a:pt x="426" y="400"/>
                  <a:pt x="426" y="400"/>
                  <a:pt x="426" y="400"/>
                </a:cubicBezTo>
                <a:cubicBezTo>
                  <a:pt x="426" y="414"/>
                  <a:pt x="414" y="426"/>
                  <a:pt x="400" y="426"/>
                </a:cubicBezTo>
                <a:cubicBezTo>
                  <a:pt x="333" y="426"/>
                  <a:pt x="333" y="426"/>
                  <a:pt x="333" y="426"/>
                </a:cubicBezTo>
                <a:cubicBezTo>
                  <a:pt x="318" y="426"/>
                  <a:pt x="306" y="414"/>
                  <a:pt x="306" y="400"/>
                </a:cubicBezTo>
                <a:cubicBezTo>
                  <a:pt x="306" y="360"/>
                  <a:pt x="306" y="360"/>
                  <a:pt x="306" y="360"/>
                </a:cubicBezTo>
                <a:cubicBezTo>
                  <a:pt x="306" y="345"/>
                  <a:pt x="318" y="333"/>
                  <a:pt x="333" y="333"/>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16" name="Freeform 35"/>
          <p:cNvSpPr>
            <a:spLocks noEditPoints="1"/>
          </p:cNvSpPr>
          <p:nvPr userDrawn="1"/>
        </p:nvSpPr>
        <p:spPr bwMode="auto">
          <a:xfrm>
            <a:off x="1597115" y="4141854"/>
            <a:ext cx="452049" cy="339147"/>
          </a:xfrm>
          <a:custGeom>
            <a:avLst/>
            <a:gdLst>
              <a:gd name="T0" fmla="*/ 27 w 432"/>
              <a:gd name="T1" fmla="*/ 54 h 324"/>
              <a:gd name="T2" fmla="*/ 54 w 432"/>
              <a:gd name="T3" fmla="*/ 54 h 324"/>
              <a:gd name="T4" fmla="*/ 54 w 432"/>
              <a:gd name="T5" fmla="*/ 41 h 324"/>
              <a:gd name="T6" fmla="*/ 68 w 432"/>
              <a:gd name="T7" fmla="*/ 27 h 324"/>
              <a:gd name="T8" fmla="*/ 108 w 432"/>
              <a:gd name="T9" fmla="*/ 27 h 324"/>
              <a:gd name="T10" fmla="*/ 122 w 432"/>
              <a:gd name="T11" fmla="*/ 41 h 324"/>
              <a:gd name="T12" fmla="*/ 122 w 432"/>
              <a:gd name="T13" fmla="*/ 54 h 324"/>
              <a:gd name="T14" fmla="*/ 181 w 432"/>
              <a:gd name="T15" fmla="*/ 54 h 324"/>
              <a:gd name="T16" fmla="*/ 207 w 432"/>
              <a:gd name="T17" fmla="*/ 13 h 324"/>
              <a:gd name="T18" fmla="*/ 230 w 432"/>
              <a:gd name="T19" fmla="*/ 0 h 324"/>
              <a:gd name="T20" fmla="*/ 324 w 432"/>
              <a:gd name="T21" fmla="*/ 0 h 324"/>
              <a:gd name="T22" fmla="*/ 348 w 432"/>
              <a:gd name="T23" fmla="*/ 14 h 324"/>
              <a:gd name="T24" fmla="*/ 373 w 432"/>
              <a:gd name="T25" fmla="*/ 54 h 324"/>
              <a:gd name="T26" fmla="*/ 405 w 432"/>
              <a:gd name="T27" fmla="*/ 54 h 324"/>
              <a:gd name="T28" fmla="*/ 432 w 432"/>
              <a:gd name="T29" fmla="*/ 81 h 324"/>
              <a:gd name="T30" fmla="*/ 432 w 432"/>
              <a:gd name="T31" fmla="*/ 297 h 324"/>
              <a:gd name="T32" fmla="*/ 405 w 432"/>
              <a:gd name="T33" fmla="*/ 324 h 324"/>
              <a:gd name="T34" fmla="*/ 27 w 432"/>
              <a:gd name="T35" fmla="*/ 324 h 324"/>
              <a:gd name="T36" fmla="*/ 0 w 432"/>
              <a:gd name="T37" fmla="*/ 297 h 324"/>
              <a:gd name="T38" fmla="*/ 0 w 432"/>
              <a:gd name="T39" fmla="*/ 81 h 324"/>
              <a:gd name="T40" fmla="*/ 27 w 432"/>
              <a:gd name="T41" fmla="*/ 54 h 324"/>
              <a:gd name="T42" fmla="*/ 277 w 432"/>
              <a:gd name="T43" fmla="*/ 122 h 324"/>
              <a:gd name="T44" fmla="*/ 216 w 432"/>
              <a:gd name="T45" fmla="*/ 183 h 324"/>
              <a:gd name="T46" fmla="*/ 277 w 432"/>
              <a:gd name="T47" fmla="*/ 243 h 324"/>
              <a:gd name="T48" fmla="*/ 338 w 432"/>
              <a:gd name="T49" fmla="*/ 183 h 324"/>
              <a:gd name="T50" fmla="*/ 277 w 432"/>
              <a:gd name="T51" fmla="*/ 122 h 324"/>
              <a:gd name="T52" fmla="*/ 54 w 432"/>
              <a:gd name="T53" fmla="*/ 95 h 324"/>
              <a:gd name="T54" fmla="*/ 41 w 432"/>
              <a:gd name="T55" fmla="*/ 108 h 324"/>
              <a:gd name="T56" fmla="*/ 41 w 432"/>
              <a:gd name="T57" fmla="*/ 108 h 324"/>
              <a:gd name="T58" fmla="*/ 54 w 432"/>
              <a:gd name="T59" fmla="*/ 122 h 324"/>
              <a:gd name="T60" fmla="*/ 122 w 432"/>
              <a:gd name="T61" fmla="*/ 122 h 324"/>
              <a:gd name="T62" fmla="*/ 135 w 432"/>
              <a:gd name="T63" fmla="*/ 108 h 324"/>
              <a:gd name="T64" fmla="*/ 135 w 432"/>
              <a:gd name="T65" fmla="*/ 108 h 324"/>
              <a:gd name="T66" fmla="*/ 122 w 432"/>
              <a:gd name="T67" fmla="*/ 95 h 324"/>
              <a:gd name="T68" fmla="*/ 54 w 432"/>
              <a:gd name="T69" fmla="*/ 95 h 324"/>
              <a:gd name="T70" fmla="*/ 277 w 432"/>
              <a:gd name="T71" fmla="*/ 81 h 324"/>
              <a:gd name="T72" fmla="*/ 176 w 432"/>
              <a:gd name="T73" fmla="*/ 183 h 324"/>
              <a:gd name="T74" fmla="*/ 277 w 432"/>
              <a:gd name="T75" fmla="*/ 284 h 324"/>
              <a:gd name="T76" fmla="*/ 378 w 432"/>
              <a:gd name="T77" fmla="*/ 183 h 324"/>
              <a:gd name="T78" fmla="*/ 277 w 432"/>
              <a:gd name="T79" fmla="*/ 81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32" h="324">
                <a:moveTo>
                  <a:pt x="27" y="54"/>
                </a:moveTo>
                <a:cubicBezTo>
                  <a:pt x="54" y="54"/>
                  <a:pt x="54" y="54"/>
                  <a:pt x="54" y="54"/>
                </a:cubicBezTo>
                <a:cubicBezTo>
                  <a:pt x="54" y="41"/>
                  <a:pt x="54" y="41"/>
                  <a:pt x="54" y="41"/>
                </a:cubicBezTo>
                <a:cubicBezTo>
                  <a:pt x="54" y="33"/>
                  <a:pt x="60" y="27"/>
                  <a:pt x="68" y="27"/>
                </a:cubicBezTo>
                <a:cubicBezTo>
                  <a:pt x="108" y="27"/>
                  <a:pt x="108" y="27"/>
                  <a:pt x="108" y="27"/>
                </a:cubicBezTo>
                <a:cubicBezTo>
                  <a:pt x="116" y="27"/>
                  <a:pt x="122" y="33"/>
                  <a:pt x="122" y="41"/>
                </a:cubicBezTo>
                <a:cubicBezTo>
                  <a:pt x="122" y="54"/>
                  <a:pt x="122" y="54"/>
                  <a:pt x="122" y="54"/>
                </a:cubicBezTo>
                <a:cubicBezTo>
                  <a:pt x="181" y="54"/>
                  <a:pt x="181" y="54"/>
                  <a:pt x="181" y="54"/>
                </a:cubicBezTo>
                <a:cubicBezTo>
                  <a:pt x="207" y="13"/>
                  <a:pt x="207" y="13"/>
                  <a:pt x="207" y="13"/>
                </a:cubicBezTo>
                <a:cubicBezTo>
                  <a:pt x="212" y="5"/>
                  <a:pt x="221" y="0"/>
                  <a:pt x="230" y="0"/>
                </a:cubicBezTo>
                <a:cubicBezTo>
                  <a:pt x="324" y="0"/>
                  <a:pt x="324" y="0"/>
                  <a:pt x="324" y="0"/>
                </a:cubicBezTo>
                <a:cubicBezTo>
                  <a:pt x="334" y="0"/>
                  <a:pt x="343" y="6"/>
                  <a:pt x="348" y="14"/>
                </a:cubicBezTo>
                <a:cubicBezTo>
                  <a:pt x="373" y="54"/>
                  <a:pt x="373" y="54"/>
                  <a:pt x="373" y="54"/>
                </a:cubicBezTo>
                <a:cubicBezTo>
                  <a:pt x="405" y="54"/>
                  <a:pt x="405" y="54"/>
                  <a:pt x="405" y="54"/>
                </a:cubicBezTo>
                <a:cubicBezTo>
                  <a:pt x="420" y="54"/>
                  <a:pt x="432" y="67"/>
                  <a:pt x="432" y="81"/>
                </a:cubicBezTo>
                <a:cubicBezTo>
                  <a:pt x="432" y="297"/>
                  <a:pt x="432" y="297"/>
                  <a:pt x="432" y="297"/>
                </a:cubicBezTo>
                <a:cubicBezTo>
                  <a:pt x="432" y="312"/>
                  <a:pt x="420" y="324"/>
                  <a:pt x="405" y="324"/>
                </a:cubicBezTo>
                <a:cubicBezTo>
                  <a:pt x="27" y="324"/>
                  <a:pt x="27" y="324"/>
                  <a:pt x="27" y="324"/>
                </a:cubicBezTo>
                <a:cubicBezTo>
                  <a:pt x="12" y="324"/>
                  <a:pt x="0" y="312"/>
                  <a:pt x="0" y="297"/>
                </a:cubicBezTo>
                <a:cubicBezTo>
                  <a:pt x="0" y="81"/>
                  <a:pt x="0" y="81"/>
                  <a:pt x="0" y="81"/>
                </a:cubicBezTo>
                <a:cubicBezTo>
                  <a:pt x="0" y="67"/>
                  <a:pt x="12" y="54"/>
                  <a:pt x="27" y="54"/>
                </a:cubicBezTo>
                <a:close/>
                <a:moveTo>
                  <a:pt x="277" y="122"/>
                </a:moveTo>
                <a:cubicBezTo>
                  <a:pt x="243" y="122"/>
                  <a:pt x="216" y="149"/>
                  <a:pt x="216" y="183"/>
                </a:cubicBezTo>
                <a:cubicBezTo>
                  <a:pt x="216" y="216"/>
                  <a:pt x="243" y="243"/>
                  <a:pt x="277" y="243"/>
                </a:cubicBezTo>
                <a:cubicBezTo>
                  <a:pt x="310" y="243"/>
                  <a:pt x="338" y="216"/>
                  <a:pt x="338" y="183"/>
                </a:cubicBezTo>
                <a:cubicBezTo>
                  <a:pt x="338" y="149"/>
                  <a:pt x="310" y="122"/>
                  <a:pt x="277" y="122"/>
                </a:cubicBezTo>
                <a:close/>
                <a:moveTo>
                  <a:pt x="54" y="95"/>
                </a:moveTo>
                <a:cubicBezTo>
                  <a:pt x="47" y="95"/>
                  <a:pt x="41" y="101"/>
                  <a:pt x="41" y="108"/>
                </a:cubicBezTo>
                <a:cubicBezTo>
                  <a:pt x="41" y="108"/>
                  <a:pt x="41" y="108"/>
                  <a:pt x="41" y="108"/>
                </a:cubicBezTo>
                <a:cubicBezTo>
                  <a:pt x="41" y="116"/>
                  <a:pt x="47" y="122"/>
                  <a:pt x="54" y="122"/>
                </a:cubicBezTo>
                <a:cubicBezTo>
                  <a:pt x="122" y="122"/>
                  <a:pt x="122" y="122"/>
                  <a:pt x="122" y="122"/>
                </a:cubicBezTo>
                <a:cubicBezTo>
                  <a:pt x="129" y="122"/>
                  <a:pt x="135" y="116"/>
                  <a:pt x="135" y="108"/>
                </a:cubicBezTo>
                <a:cubicBezTo>
                  <a:pt x="135" y="108"/>
                  <a:pt x="135" y="108"/>
                  <a:pt x="135" y="108"/>
                </a:cubicBezTo>
                <a:cubicBezTo>
                  <a:pt x="135" y="101"/>
                  <a:pt x="129" y="95"/>
                  <a:pt x="122" y="95"/>
                </a:cubicBezTo>
                <a:cubicBezTo>
                  <a:pt x="54" y="95"/>
                  <a:pt x="54" y="95"/>
                  <a:pt x="54" y="95"/>
                </a:cubicBezTo>
                <a:close/>
                <a:moveTo>
                  <a:pt x="277" y="81"/>
                </a:moveTo>
                <a:cubicBezTo>
                  <a:pt x="221" y="81"/>
                  <a:pt x="176" y="127"/>
                  <a:pt x="176" y="183"/>
                </a:cubicBezTo>
                <a:cubicBezTo>
                  <a:pt x="176" y="239"/>
                  <a:pt x="221" y="284"/>
                  <a:pt x="277" y="284"/>
                </a:cubicBezTo>
                <a:cubicBezTo>
                  <a:pt x="333" y="284"/>
                  <a:pt x="378" y="239"/>
                  <a:pt x="378" y="183"/>
                </a:cubicBezTo>
                <a:cubicBezTo>
                  <a:pt x="378" y="127"/>
                  <a:pt x="333" y="81"/>
                  <a:pt x="277" y="81"/>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22" name="Freeform 37"/>
          <p:cNvSpPr>
            <a:spLocks noEditPoints="1"/>
          </p:cNvSpPr>
          <p:nvPr userDrawn="1"/>
        </p:nvSpPr>
        <p:spPr bwMode="auto">
          <a:xfrm>
            <a:off x="1610924" y="2817739"/>
            <a:ext cx="424431" cy="422993"/>
          </a:xfrm>
          <a:custGeom>
            <a:avLst/>
            <a:gdLst>
              <a:gd name="T0" fmla="*/ 40 w 422"/>
              <a:gd name="T1" fmla="*/ 171 h 421"/>
              <a:gd name="T2" fmla="*/ 277 w 422"/>
              <a:gd name="T3" fmla="*/ 171 h 421"/>
              <a:gd name="T4" fmla="*/ 316 w 422"/>
              <a:gd name="T5" fmla="*/ 210 h 421"/>
              <a:gd name="T6" fmla="*/ 316 w 422"/>
              <a:gd name="T7" fmla="*/ 247 h 421"/>
              <a:gd name="T8" fmla="*/ 380 w 422"/>
              <a:gd name="T9" fmla="*/ 202 h 421"/>
              <a:gd name="T10" fmla="*/ 417 w 422"/>
              <a:gd name="T11" fmla="*/ 209 h 421"/>
              <a:gd name="T12" fmla="*/ 422 w 422"/>
              <a:gd name="T13" fmla="*/ 224 h 421"/>
              <a:gd name="T14" fmla="*/ 422 w 422"/>
              <a:gd name="T15" fmla="*/ 382 h 421"/>
              <a:gd name="T16" fmla="*/ 395 w 422"/>
              <a:gd name="T17" fmla="*/ 408 h 421"/>
              <a:gd name="T18" fmla="*/ 379 w 422"/>
              <a:gd name="T19" fmla="*/ 402 h 421"/>
              <a:gd name="T20" fmla="*/ 316 w 422"/>
              <a:gd name="T21" fmla="*/ 358 h 421"/>
              <a:gd name="T22" fmla="*/ 316 w 422"/>
              <a:gd name="T23" fmla="*/ 382 h 421"/>
              <a:gd name="T24" fmla="*/ 277 w 422"/>
              <a:gd name="T25" fmla="*/ 421 h 421"/>
              <a:gd name="T26" fmla="*/ 40 w 422"/>
              <a:gd name="T27" fmla="*/ 421 h 421"/>
              <a:gd name="T28" fmla="*/ 0 w 422"/>
              <a:gd name="T29" fmla="*/ 382 h 421"/>
              <a:gd name="T30" fmla="*/ 0 w 422"/>
              <a:gd name="T31" fmla="*/ 210 h 421"/>
              <a:gd name="T32" fmla="*/ 40 w 422"/>
              <a:gd name="T33" fmla="*/ 171 h 421"/>
              <a:gd name="T34" fmla="*/ 244 w 422"/>
              <a:gd name="T35" fmla="*/ 0 h 421"/>
              <a:gd name="T36" fmla="*/ 171 w 422"/>
              <a:gd name="T37" fmla="*/ 72 h 421"/>
              <a:gd name="T38" fmla="*/ 244 w 422"/>
              <a:gd name="T39" fmla="*/ 145 h 421"/>
              <a:gd name="T40" fmla="*/ 316 w 422"/>
              <a:gd name="T41" fmla="*/ 72 h 421"/>
              <a:gd name="T42" fmla="*/ 244 w 422"/>
              <a:gd name="T43" fmla="*/ 0 h 421"/>
              <a:gd name="T44" fmla="*/ 244 w 422"/>
              <a:gd name="T45" fmla="*/ 39 h 421"/>
              <a:gd name="T46" fmla="*/ 277 w 422"/>
              <a:gd name="T47" fmla="*/ 72 h 421"/>
              <a:gd name="T48" fmla="*/ 244 w 422"/>
              <a:gd name="T49" fmla="*/ 105 h 421"/>
              <a:gd name="T50" fmla="*/ 211 w 422"/>
              <a:gd name="T51" fmla="*/ 72 h 421"/>
              <a:gd name="T52" fmla="*/ 244 w 422"/>
              <a:gd name="T53" fmla="*/ 39 h 421"/>
              <a:gd name="T54" fmla="*/ 73 w 422"/>
              <a:gd name="T55" fmla="*/ 0 h 421"/>
              <a:gd name="T56" fmla="*/ 0 w 422"/>
              <a:gd name="T57" fmla="*/ 72 h 421"/>
              <a:gd name="T58" fmla="*/ 73 w 422"/>
              <a:gd name="T59" fmla="*/ 145 h 421"/>
              <a:gd name="T60" fmla="*/ 145 w 422"/>
              <a:gd name="T61" fmla="*/ 72 h 421"/>
              <a:gd name="T62" fmla="*/ 73 w 422"/>
              <a:gd name="T63" fmla="*/ 0 h 421"/>
              <a:gd name="T64" fmla="*/ 73 w 422"/>
              <a:gd name="T65" fmla="*/ 39 h 421"/>
              <a:gd name="T66" fmla="*/ 105 w 422"/>
              <a:gd name="T67" fmla="*/ 72 h 421"/>
              <a:gd name="T68" fmla="*/ 73 w 422"/>
              <a:gd name="T69" fmla="*/ 105 h 421"/>
              <a:gd name="T70" fmla="*/ 40 w 422"/>
              <a:gd name="T71" fmla="*/ 72 h 421"/>
              <a:gd name="T72" fmla="*/ 73 w 422"/>
              <a:gd name="T73" fmla="*/ 39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22" h="421">
                <a:moveTo>
                  <a:pt x="40" y="171"/>
                </a:moveTo>
                <a:cubicBezTo>
                  <a:pt x="277" y="171"/>
                  <a:pt x="277" y="171"/>
                  <a:pt x="277" y="171"/>
                </a:cubicBezTo>
                <a:cubicBezTo>
                  <a:pt x="299" y="171"/>
                  <a:pt x="316" y="189"/>
                  <a:pt x="316" y="210"/>
                </a:cubicBezTo>
                <a:cubicBezTo>
                  <a:pt x="316" y="247"/>
                  <a:pt x="316" y="247"/>
                  <a:pt x="316" y="247"/>
                </a:cubicBezTo>
                <a:cubicBezTo>
                  <a:pt x="380" y="202"/>
                  <a:pt x="380" y="202"/>
                  <a:pt x="380" y="202"/>
                </a:cubicBezTo>
                <a:cubicBezTo>
                  <a:pt x="392" y="194"/>
                  <a:pt x="409" y="197"/>
                  <a:pt x="417" y="209"/>
                </a:cubicBezTo>
                <a:cubicBezTo>
                  <a:pt x="420" y="213"/>
                  <a:pt x="422" y="218"/>
                  <a:pt x="422" y="224"/>
                </a:cubicBezTo>
                <a:cubicBezTo>
                  <a:pt x="422" y="382"/>
                  <a:pt x="422" y="382"/>
                  <a:pt x="422" y="382"/>
                </a:cubicBezTo>
                <a:cubicBezTo>
                  <a:pt x="422" y="396"/>
                  <a:pt x="410" y="408"/>
                  <a:pt x="395" y="408"/>
                </a:cubicBezTo>
                <a:cubicBezTo>
                  <a:pt x="389" y="408"/>
                  <a:pt x="383" y="406"/>
                  <a:pt x="379" y="402"/>
                </a:cubicBezTo>
                <a:cubicBezTo>
                  <a:pt x="316" y="358"/>
                  <a:pt x="316" y="358"/>
                  <a:pt x="316" y="358"/>
                </a:cubicBezTo>
                <a:cubicBezTo>
                  <a:pt x="316" y="382"/>
                  <a:pt x="316" y="382"/>
                  <a:pt x="316" y="382"/>
                </a:cubicBezTo>
                <a:cubicBezTo>
                  <a:pt x="316" y="404"/>
                  <a:pt x="299" y="421"/>
                  <a:pt x="277" y="421"/>
                </a:cubicBezTo>
                <a:cubicBezTo>
                  <a:pt x="40" y="421"/>
                  <a:pt x="40" y="421"/>
                  <a:pt x="40" y="421"/>
                </a:cubicBezTo>
                <a:cubicBezTo>
                  <a:pt x="18" y="421"/>
                  <a:pt x="0" y="404"/>
                  <a:pt x="0" y="382"/>
                </a:cubicBezTo>
                <a:cubicBezTo>
                  <a:pt x="0" y="210"/>
                  <a:pt x="0" y="210"/>
                  <a:pt x="0" y="210"/>
                </a:cubicBezTo>
                <a:cubicBezTo>
                  <a:pt x="0" y="189"/>
                  <a:pt x="18" y="171"/>
                  <a:pt x="40" y="171"/>
                </a:cubicBezTo>
                <a:close/>
                <a:moveTo>
                  <a:pt x="244" y="0"/>
                </a:moveTo>
                <a:cubicBezTo>
                  <a:pt x="204" y="0"/>
                  <a:pt x="171" y="32"/>
                  <a:pt x="171" y="72"/>
                </a:cubicBezTo>
                <a:cubicBezTo>
                  <a:pt x="171" y="112"/>
                  <a:pt x="204" y="145"/>
                  <a:pt x="244" y="145"/>
                </a:cubicBezTo>
                <a:cubicBezTo>
                  <a:pt x="284" y="145"/>
                  <a:pt x="316" y="112"/>
                  <a:pt x="316" y="72"/>
                </a:cubicBezTo>
                <a:cubicBezTo>
                  <a:pt x="316" y="32"/>
                  <a:pt x="284" y="0"/>
                  <a:pt x="244" y="0"/>
                </a:cubicBezTo>
                <a:close/>
                <a:moveTo>
                  <a:pt x="244" y="39"/>
                </a:moveTo>
                <a:cubicBezTo>
                  <a:pt x="262" y="39"/>
                  <a:pt x="277" y="54"/>
                  <a:pt x="277" y="72"/>
                </a:cubicBezTo>
                <a:cubicBezTo>
                  <a:pt x="277" y="90"/>
                  <a:pt x="262" y="105"/>
                  <a:pt x="244" y="105"/>
                </a:cubicBezTo>
                <a:cubicBezTo>
                  <a:pt x="226" y="105"/>
                  <a:pt x="211" y="90"/>
                  <a:pt x="211" y="72"/>
                </a:cubicBezTo>
                <a:cubicBezTo>
                  <a:pt x="211" y="54"/>
                  <a:pt x="226" y="39"/>
                  <a:pt x="244" y="39"/>
                </a:cubicBezTo>
                <a:close/>
                <a:moveTo>
                  <a:pt x="73" y="0"/>
                </a:moveTo>
                <a:cubicBezTo>
                  <a:pt x="32" y="0"/>
                  <a:pt x="0" y="32"/>
                  <a:pt x="0" y="72"/>
                </a:cubicBezTo>
                <a:cubicBezTo>
                  <a:pt x="0" y="112"/>
                  <a:pt x="32" y="145"/>
                  <a:pt x="73" y="145"/>
                </a:cubicBezTo>
                <a:cubicBezTo>
                  <a:pt x="113" y="145"/>
                  <a:pt x="145" y="112"/>
                  <a:pt x="145" y="72"/>
                </a:cubicBezTo>
                <a:cubicBezTo>
                  <a:pt x="145" y="32"/>
                  <a:pt x="113" y="0"/>
                  <a:pt x="73" y="0"/>
                </a:cubicBezTo>
                <a:close/>
                <a:moveTo>
                  <a:pt x="73" y="39"/>
                </a:moveTo>
                <a:cubicBezTo>
                  <a:pt x="91" y="39"/>
                  <a:pt x="105" y="54"/>
                  <a:pt x="105" y="72"/>
                </a:cubicBezTo>
                <a:cubicBezTo>
                  <a:pt x="105" y="90"/>
                  <a:pt x="91" y="105"/>
                  <a:pt x="73" y="105"/>
                </a:cubicBezTo>
                <a:cubicBezTo>
                  <a:pt x="54" y="105"/>
                  <a:pt x="40" y="90"/>
                  <a:pt x="40" y="72"/>
                </a:cubicBezTo>
                <a:cubicBezTo>
                  <a:pt x="40" y="54"/>
                  <a:pt x="54" y="39"/>
                  <a:pt x="73" y="39"/>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657" name="Freeform 51"/>
          <p:cNvSpPr>
            <a:spLocks noEditPoints="1"/>
          </p:cNvSpPr>
          <p:nvPr userDrawn="1"/>
        </p:nvSpPr>
        <p:spPr bwMode="auto">
          <a:xfrm>
            <a:off x="1635345" y="6565397"/>
            <a:ext cx="375588" cy="429428"/>
          </a:xfrm>
          <a:custGeom>
            <a:avLst/>
            <a:gdLst>
              <a:gd name="T0" fmla="*/ 52 w 367"/>
              <a:gd name="T1" fmla="*/ 0 h 420"/>
              <a:gd name="T2" fmla="*/ 79 w 367"/>
              <a:gd name="T3" fmla="*/ 26 h 420"/>
              <a:gd name="T4" fmla="*/ 79 w 367"/>
              <a:gd name="T5" fmla="*/ 275 h 420"/>
              <a:gd name="T6" fmla="*/ 85 w 367"/>
              <a:gd name="T7" fmla="*/ 275 h 420"/>
              <a:gd name="T8" fmla="*/ 105 w 367"/>
              <a:gd name="T9" fmla="*/ 295 h 420"/>
              <a:gd name="T10" fmla="*/ 85 w 367"/>
              <a:gd name="T11" fmla="*/ 315 h 420"/>
              <a:gd name="T12" fmla="*/ 79 w 367"/>
              <a:gd name="T13" fmla="*/ 315 h 420"/>
              <a:gd name="T14" fmla="*/ 26 w 367"/>
              <a:gd name="T15" fmla="*/ 315 h 420"/>
              <a:gd name="T16" fmla="*/ 20 w 367"/>
              <a:gd name="T17" fmla="*/ 315 h 420"/>
              <a:gd name="T18" fmla="*/ 0 w 367"/>
              <a:gd name="T19" fmla="*/ 295 h 420"/>
              <a:gd name="T20" fmla="*/ 20 w 367"/>
              <a:gd name="T21" fmla="*/ 275 h 420"/>
              <a:gd name="T22" fmla="*/ 26 w 367"/>
              <a:gd name="T23" fmla="*/ 275 h 420"/>
              <a:gd name="T24" fmla="*/ 26 w 367"/>
              <a:gd name="T25" fmla="*/ 26 h 420"/>
              <a:gd name="T26" fmla="*/ 52 w 367"/>
              <a:gd name="T27" fmla="*/ 0 h 420"/>
              <a:gd name="T28" fmla="*/ 79 w 367"/>
              <a:gd name="T29" fmla="*/ 341 h 420"/>
              <a:gd name="T30" fmla="*/ 79 w 367"/>
              <a:gd name="T31" fmla="*/ 394 h 420"/>
              <a:gd name="T32" fmla="*/ 52 w 367"/>
              <a:gd name="T33" fmla="*/ 420 h 420"/>
              <a:gd name="T34" fmla="*/ 26 w 367"/>
              <a:gd name="T35" fmla="*/ 394 h 420"/>
              <a:gd name="T36" fmla="*/ 26 w 367"/>
              <a:gd name="T37" fmla="*/ 341 h 420"/>
              <a:gd name="T38" fmla="*/ 79 w 367"/>
              <a:gd name="T39" fmla="*/ 341 h 420"/>
              <a:gd name="T40" fmla="*/ 282 w 367"/>
              <a:gd name="T41" fmla="*/ 275 h 420"/>
              <a:gd name="T42" fmla="*/ 289 w 367"/>
              <a:gd name="T43" fmla="*/ 275 h 420"/>
              <a:gd name="T44" fmla="*/ 289 w 367"/>
              <a:gd name="T45" fmla="*/ 26 h 420"/>
              <a:gd name="T46" fmla="*/ 315 w 367"/>
              <a:gd name="T47" fmla="*/ 0 h 420"/>
              <a:gd name="T48" fmla="*/ 341 w 367"/>
              <a:gd name="T49" fmla="*/ 26 h 420"/>
              <a:gd name="T50" fmla="*/ 341 w 367"/>
              <a:gd name="T51" fmla="*/ 275 h 420"/>
              <a:gd name="T52" fmla="*/ 348 w 367"/>
              <a:gd name="T53" fmla="*/ 275 h 420"/>
              <a:gd name="T54" fmla="*/ 367 w 367"/>
              <a:gd name="T55" fmla="*/ 295 h 420"/>
              <a:gd name="T56" fmla="*/ 348 w 367"/>
              <a:gd name="T57" fmla="*/ 315 h 420"/>
              <a:gd name="T58" fmla="*/ 341 w 367"/>
              <a:gd name="T59" fmla="*/ 315 h 420"/>
              <a:gd name="T60" fmla="*/ 289 w 367"/>
              <a:gd name="T61" fmla="*/ 315 h 420"/>
              <a:gd name="T62" fmla="*/ 282 w 367"/>
              <a:gd name="T63" fmla="*/ 315 h 420"/>
              <a:gd name="T64" fmla="*/ 262 w 367"/>
              <a:gd name="T65" fmla="*/ 295 h 420"/>
              <a:gd name="T66" fmla="*/ 282 w 367"/>
              <a:gd name="T67" fmla="*/ 275 h 420"/>
              <a:gd name="T68" fmla="*/ 341 w 367"/>
              <a:gd name="T69" fmla="*/ 341 h 420"/>
              <a:gd name="T70" fmla="*/ 341 w 367"/>
              <a:gd name="T71" fmla="*/ 394 h 420"/>
              <a:gd name="T72" fmla="*/ 315 w 367"/>
              <a:gd name="T73" fmla="*/ 420 h 420"/>
              <a:gd name="T74" fmla="*/ 289 w 367"/>
              <a:gd name="T75" fmla="*/ 394 h 420"/>
              <a:gd name="T76" fmla="*/ 289 w 367"/>
              <a:gd name="T77" fmla="*/ 341 h 420"/>
              <a:gd name="T78" fmla="*/ 341 w 367"/>
              <a:gd name="T79" fmla="*/ 341 h 420"/>
              <a:gd name="T80" fmla="*/ 151 w 367"/>
              <a:gd name="T81" fmla="*/ 170 h 420"/>
              <a:gd name="T82" fmla="*/ 157 w 367"/>
              <a:gd name="T83" fmla="*/ 170 h 420"/>
              <a:gd name="T84" fmla="*/ 157 w 367"/>
              <a:gd name="T85" fmla="*/ 26 h 420"/>
              <a:gd name="T86" fmla="*/ 184 w 367"/>
              <a:gd name="T87" fmla="*/ 0 h 420"/>
              <a:gd name="T88" fmla="*/ 210 w 367"/>
              <a:gd name="T89" fmla="*/ 26 h 420"/>
              <a:gd name="T90" fmla="*/ 210 w 367"/>
              <a:gd name="T91" fmla="*/ 170 h 420"/>
              <a:gd name="T92" fmla="*/ 216 w 367"/>
              <a:gd name="T93" fmla="*/ 170 h 420"/>
              <a:gd name="T94" fmla="*/ 236 w 367"/>
              <a:gd name="T95" fmla="*/ 190 h 420"/>
              <a:gd name="T96" fmla="*/ 216 w 367"/>
              <a:gd name="T97" fmla="*/ 210 h 420"/>
              <a:gd name="T98" fmla="*/ 210 w 367"/>
              <a:gd name="T99" fmla="*/ 210 h 420"/>
              <a:gd name="T100" fmla="*/ 157 w 367"/>
              <a:gd name="T101" fmla="*/ 210 h 420"/>
              <a:gd name="T102" fmla="*/ 151 w 367"/>
              <a:gd name="T103" fmla="*/ 210 h 420"/>
              <a:gd name="T104" fmla="*/ 131 w 367"/>
              <a:gd name="T105" fmla="*/ 190 h 420"/>
              <a:gd name="T106" fmla="*/ 151 w 367"/>
              <a:gd name="T107" fmla="*/ 170 h 420"/>
              <a:gd name="T108" fmla="*/ 210 w 367"/>
              <a:gd name="T109" fmla="*/ 236 h 420"/>
              <a:gd name="T110" fmla="*/ 210 w 367"/>
              <a:gd name="T111" fmla="*/ 394 h 420"/>
              <a:gd name="T112" fmla="*/ 184 w 367"/>
              <a:gd name="T113" fmla="*/ 420 h 420"/>
              <a:gd name="T114" fmla="*/ 157 w 367"/>
              <a:gd name="T115" fmla="*/ 394 h 420"/>
              <a:gd name="T116" fmla="*/ 157 w 367"/>
              <a:gd name="T117" fmla="*/ 236 h 420"/>
              <a:gd name="T118" fmla="*/ 210 w 367"/>
              <a:gd name="T119" fmla="*/ 236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67" h="420">
                <a:moveTo>
                  <a:pt x="52" y="0"/>
                </a:moveTo>
                <a:cubicBezTo>
                  <a:pt x="67" y="0"/>
                  <a:pt x="79" y="12"/>
                  <a:pt x="79" y="26"/>
                </a:cubicBezTo>
                <a:cubicBezTo>
                  <a:pt x="79" y="275"/>
                  <a:pt x="79" y="275"/>
                  <a:pt x="79" y="275"/>
                </a:cubicBezTo>
                <a:cubicBezTo>
                  <a:pt x="85" y="275"/>
                  <a:pt x="85" y="275"/>
                  <a:pt x="85" y="275"/>
                </a:cubicBezTo>
                <a:cubicBezTo>
                  <a:pt x="96" y="275"/>
                  <a:pt x="105" y="284"/>
                  <a:pt x="105" y="295"/>
                </a:cubicBezTo>
                <a:cubicBezTo>
                  <a:pt x="105" y="306"/>
                  <a:pt x="96" y="315"/>
                  <a:pt x="85" y="315"/>
                </a:cubicBezTo>
                <a:cubicBezTo>
                  <a:pt x="79" y="315"/>
                  <a:pt x="79" y="315"/>
                  <a:pt x="79" y="315"/>
                </a:cubicBezTo>
                <a:cubicBezTo>
                  <a:pt x="26" y="315"/>
                  <a:pt x="26" y="315"/>
                  <a:pt x="26" y="315"/>
                </a:cubicBezTo>
                <a:cubicBezTo>
                  <a:pt x="20" y="315"/>
                  <a:pt x="20" y="315"/>
                  <a:pt x="20" y="315"/>
                </a:cubicBezTo>
                <a:cubicBezTo>
                  <a:pt x="9" y="315"/>
                  <a:pt x="0" y="306"/>
                  <a:pt x="0" y="295"/>
                </a:cubicBezTo>
                <a:cubicBezTo>
                  <a:pt x="0" y="284"/>
                  <a:pt x="9" y="275"/>
                  <a:pt x="20" y="275"/>
                </a:cubicBezTo>
                <a:cubicBezTo>
                  <a:pt x="26" y="275"/>
                  <a:pt x="26" y="275"/>
                  <a:pt x="26" y="275"/>
                </a:cubicBezTo>
                <a:cubicBezTo>
                  <a:pt x="26" y="26"/>
                  <a:pt x="26" y="26"/>
                  <a:pt x="26" y="26"/>
                </a:cubicBezTo>
                <a:cubicBezTo>
                  <a:pt x="26" y="12"/>
                  <a:pt x="38" y="0"/>
                  <a:pt x="52" y="0"/>
                </a:cubicBezTo>
                <a:close/>
                <a:moveTo>
                  <a:pt x="79" y="341"/>
                </a:moveTo>
                <a:cubicBezTo>
                  <a:pt x="79" y="394"/>
                  <a:pt x="79" y="394"/>
                  <a:pt x="79" y="394"/>
                </a:cubicBezTo>
                <a:cubicBezTo>
                  <a:pt x="79" y="408"/>
                  <a:pt x="67" y="420"/>
                  <a:pt x="52" y="420"/>
                </a:cubicBezTo>
                <a:cubicBezTo>
                  <a:pt x="38" y="420"/>
                  <a:pt x="26" y="408"/>
                  <a:pt x="26" y="394"/>
                </a:cubicBezTo>
                <a:cubicBezTo>
                  <a:pt x="26" y="341"/>
                  <a:pt x="26" y="341"/>
                  <a:pt x="26" y="341"/>
                </a:cubicBezTo>
                <a:cubicBezTo>
                  <a:pt x="79" y="341"/>
                  <a:pt x="79" y="341"/>
                  <a:pt x="79" y="341"/>
                </a:cubicBezTo>
                <a:close/>
                <a:moveTo>
                  <a:pt x="282" y="275"/>
                </a:moveTo>
                <a:cubicBezTo>
                  <a:pt x="289" y="275"/>
                  <a:pt x="289" y="275"/>
                  <a:pt x="289" y="275"/>
                </a:cubicBezTo>
                <a:cubicBezTo>
                  <a:pt x="289" y="26"/>
                  <a:pt x="289" y="26"/>
                  <a:pt x="289" y="26"/>
                </a:cubicBezTo>
                <a:cubicBezTo>
                  <a:pt x="289" y="12"/>
                  <a:pt x="300" y="0"/>
                  <a:pt x="315" y="0"/>
                </a:cubicBezTo>
                <a:cubicBezTo>
                  <a:pt x="329" y="0"/>
                  <a:pt x="341" y="12"/>
                  <a:pt x="341" y="26"/>
                </a:cubicBezTo>
                <a:cubicBezTo>
                  <a:pt x="341" y="275"/>
                  <a:pt x="341" y="275"/>
                  <a:pt x="341" y="275"/>
                </a:cubicBezTo>
                <a:cubicBezTo>
                  <a:pt x="348" y="275"/>
                  <a:pt x="348" y="275"/>
                  <a:pt x="348" y="275"/>
                </a:cubicBezTo>
                <a:cubicBezTo>
                  <a:pt x="358" y="275"/>
                  <a:pt x="367" y="284"/>
                  <a:pt x="367" y="295"/>
                </a:cubicBezTo>
                <a:cubicBezTo>
                  <a:pt x="367" y="306"/>
                  <a:pt x="358" y="315"/>
                  <a:pt x="348" y="315"/>
                </a:cubicBezTo>
                <a:cubicBezTo>
                  <a:pt x="341" y="315"/>
                  <a:pt x="341" y="315"/>
                  <a:pt x="341" y="315"/>
                </a:cubicBezTo>
                <a:cubicBezTo>
                  <a:pt x="289" y="315"/>
                  <a:pt x="289" y="315"/>
                  <a:pt x="289" y="315"/>
                </a:cubicBezTo>
                <a:cubicBezTo>
                  <a:pt x="282" y="315"/>
                  <a:pt x="282" y="315"/>
                  <a:pt x="282" y="315"/>
                </a:cubicBezTo>
                <a:cubicBezTo>
                  <a:pt x="271" y="315"/>
                  <a:pt x="262" y="306"/>
                  <a:pt x="262" y="295"/>
                </a:cubicBezTo>
                <a:cubicBezTo>
                  <a:pt x="262" y="284"/>
                  <a:pt x="271" y="275"/>
                  <a:pt x="282" y="275"/>
                </a:cubicBezTo>
                <a:close/>
                <a:moveTo>
                  <a:pt x="341" y="341"/>
                </a:moveTo>
                <a:cubicBezTo>
                  <a:pt x="341" y="394"/>
                  <a:pt x="341" y="394"/>
                  <a:pt x="341" y="394"/>
                </a:cubicBezTo>
                <a:cubicBezTo>
                  <a:pt x="341" y="408"/>
                  <a:pt x="329" y="420"/>
                  <a:pt x="315" y="420"/>
                </a:cubicBezTo>
                <a:cubicBezTo>
                  <a:pt x="300" y="420"/>
                  <a:pt x="289" y="408"/>
                  <a:pt x="289" y="394"/>
                </a:cubicBezTo>
                <a:cubicBezTo>
                  <a:pt x="289" y="341"/>
                  <a:pt x="289" y="341"/>
                  <a:pt x="289" y="341"/>
                </a:cubicBezTo>
                <a:cubicBezTo>
                  <a:pt x="341" y="341"/>
                  <a:pt x="341" y="341"/>
                  <a:pt x="341" y="341"/>
                </a:cubicBezTo>
                <a:close/>
                <a:moveTo>
                  <a:pt x="151" y="170"/>
                </a:moveTo>
                <a:cubicBezTo>
                  <a:pt x="157" y="170"/>
                  <a:pt x="157" y="170"/>
                  <a:pt x="157" y="170"/>
                </a:cubicBezTo>
                <a:cubicBezTo>
                  <a:pt x="157" y="26"/>
                  <a:pt x="157" y="26"/>
                  <a:pt x="157" y="26"/>
                </a:cubicBezTo>
                <a:cubicBezTo>
                  <a:pt x="157" y="12"/>
                  <a:pt x="169" y="0"/>
                  <a:pt x="184" y="0"/>
                </a:cubicBezTo>
                <a:cubicBezTo>
                  <a:pt x="198" y="0"/>
                  <a:pt x="210" y="12"/>
                  <a:pt x="210" y="26"/>
                </a:cubicBezTo>
                <a:cubicBezTo>
                  <a:pt x="210" y="170"/>
                  <a:pt x="210" y="170"/>
                  <a:pt x="210" y="170"/>
                </a:cubicBezTo>
                <a:cubicBezTo>
                  <a:pt x="216" y="170"/>
                  <a:pt x="216" y="170"/>
                  <a:pt x="216" y="170"/>
                </a:cubicBezTo>
                <a:cubicBezTo>
                  <a:pt x="227" y="170"/>
                  <a:pt x="236" y="179"/>
                  <a:pt x="236" y="190"/>
                </a:cubicBezTo>
                <a:cubicBezTo>
                  <a:pt x="236" y="201"/>
                  <a:pt x="227" y="210"/>
                  <a:pt x="216" y="210"/>
                </a:cubicBezTo>
                <a:cubicBezTo>
                  <a:pt x="210" y="210"/>
                  <a:pt x="210" y="210"/>
                  <a:pt x="210" y="210"/>
                </a:cubicBezTo>
                <a:cubicBezTo>
                  <a:pt x="157" y="210"/>
                  <a:pt x="157" y="210"/>
                  <a:pt x="157" y="210"/>
                </a:cubicBezTo>
                <a:cubicBezTo>
                  <a:pt x="151" y="210"/>
                  <a:pt x="151" y="210"/>
                  <a:pt x="151" y="210"/>
                </a:cubicBezTo>
                <a:cubicBezTo>
                  <a:pt x="140" y="210"/>
                  <a:pt x="131" y="201"/>
                  <a:pt x="131" y="190"/>
                </a:cubicBezTo>
                <a:cubicBezTo>
                  <a:pt x="131" y="179"/>
                  <a:pt x="140" y="170"/>
                  <a:pt x="151" y="170"/>
                </a:cubicBezTo>
                <a:close/>
                <a:moveTo>
                  <a:pt x="210" y="236"/>
                </a:moveTo>
                <a:cubicBezTo>
                  <a:pt x="210" y="394"/>
                  <a:pt x="210" y="394"/>
                  <a:pt x="210" y="394"/>
                </a:cubicBezTo>
                <a:cubicBezTo>
                  <a:pt x="210" y="408"/>
                  <a:pt x="198" y="420"/>
                  <a:pt x="184" y="420"/>
                </a:cubicBezTo>
                <a:cubicBezTo>
                  <a:pt x="169" y="420"/>
                  <a:pt x="157" y="408"/>
                  <a:pt x="157" y="394"/>
                </a:cubicBezTo>
                <a:cubicBezTo>
                  <a:pt x="157" y="236"/>
                  <a:pt x="157" y="236"/>
                  <a:pt x="157" y="236"/>
                </a:cubicBezTo>
                <a:lnTo>
                  <a:pt x="210" y="236"/>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663" name="Freeform 15"/>
          <p:cNvSpPr>
            <a:spLocks noEditPoints="1"/>
          </p:cNvSpPr>
          <p:nvPr userDrawn="1"/>
        </p:nvSpPr>
        <p:spPr bwMode="auto">
          <a:xfrm>
            <a:off x="1604762" y="7222463"/>
            <a:ext cx="436755" cy="437353"/>
          </a:xfrm>
          <a:custGeom>
            <a:avLst/>
            <a:gdLst>
              <a:gd name="T0" fmla="*/ 0 w 446"/>
              <a:gd name="T1" fmla="*/ 223 h 446"/>
              <a:gd name="T2" fmla="*/ 446 w 446"/>
              <a:gd name="T3" fmla="*/ 223 h 446"/>
              <a:gd name="T4" fmla="*/ 223 w 446"/>
              <a:gd name="T5" fmla="*/ 42 h 446"/>
              <a:gd name="T6" fmla="*/ 237 w 446"/>
              <a:gd name="T7" fmla="*/ 70 h 446"/>
              <a:gd name="T8" fmla="*/ 296 w 446"/>
              <a:gd name="T9" fmla="*/ 83 h 446"/>
              <a:gd name="T10" fmla="*/ 330 w 446"/>
              <a:gd name="T11" fmla="*/ 130 h 446"/>
              <a:gd name="T12" fmla="*/ 276 w 446"/>
              <a:gd name="T13" fmla="*/ 141 h 446"/>
              <a:gd name="T14" fmla="*/ 251 w 446"/>
              <a:gd name="T15" fmla="*/ 125 h 446"/>
              <a:gd name="T16" fmla="*/ 237 w 446"/>
              <a:gd name="T17" fmla="*/ 195 h 446"/>
              <a:gd name="T18" fmla="*/ 310 w 446"/>
              <a:gd name="T19" fmla="*/ 220 h 446"/>
              <a:gd name="T20" fmla="*/ 335 w 446"/>
              <a:gd name="T21" fmla="*/ 293 h 446"/>
              <a:gd name="T22" fmla="*/ 251 w 446"/>
              <a:gd name="T23" fmla="*/ 376 h 446"/>
              <a:gd name="T24" fmla="*/ 237 w 446"/>
              <a:gd name="T25" fmla="*/ 390 h 446"/>
              <a:gd name="T26" fmla="*/ 209 w 446"/>
              <a:gd name="T27" fmla="*/ 390 h 446"/>
              <a:gd name="T28" fmla="*/ 195 w 446"/>
              <a:gd name="T29" fmla="*/ 376 h 446"/>
              <a:gd name="T30" fmla="*/ 120 w 446"/>
              <a:gd name="T31" fmla="*/ 329 h 446"/>
              <a:gd name="T32" fmla="*/ 145 w 446"/>
              <a:gd name="T33" fmla="*/ 288 h 446"/>
              <a:gd name="T34" fmla="*/ 180 w 446"/>
              <a:gd name="T35" fmla="*/ 316 h 446"/>
              <a:gd name="T36" fmla="*/ 209 w 446"/>
              <a:gd name="T37" fmla="*/ 320 h 446"/>
              <a:gd name="T38" fmla="*/ 195 w 446"/>
              <a:gd name="T39" fmla="*/ 251 h 446"/>
              <a:gd name="T40" fmla="*/ 112 w 446"/>
              <a:gd name="T41" fmla="*/ 167 h 446"/>
              <a:gd name="T42" fmla="*/ 136 w 446"/>
              <a:gd name="T43" fmla="*/ 94 h 446"/>
              <a:gd name="T44" fmla="*/ 209 w 446"/>
              <a:gd name="T45" fmla="*/ 70 h 446"/>
              <a:gd name="T46" fmla="*/ 223 w 446"/>
              <a:gd name="T47" fmla="*/ 42 h 446"/>
              <a:gd name="T48" fmla="*/ 251 w 446"/>
              <a:gd name="T49" fmla="*/ 251 h 446"/>
              <a:gd name="T50" fmla="*/ 279 w 446"/>
              <a:gd name="T51" fmla="*/ 279 h 446"/>
              <a:gd name="T52" fmla="*/ 271 w 446"/>
              <a:gd name="T53" fmla="*/ 312 h 446"/>
              <a:gd name="T54" fmla="*/ 237 w 446"/>
              <a:gd name="T55" fmla="*/ 320 h 446"/>
              <a:gd name="T56" fmla="*/ 209 w 446"/>
              <a:gd name="T57" fmla="*/ 195 h 446"/>
              <a:gd name="T58" fmla="*/ 176 w 446"/>
              <a:gd name="T59" fmla="*/ 187 h 446"/>
              <a:gd name="T60" fmla="*/ 167 w 446"/>
              <a:gd name="T61" fmla="*/ 153 h 446"/>
              <a:gd name="T62" fmla="*/ 195 w 446"/>
              <a:gd name="T63" fmla="*/ 125 h 446"/>
              <a:gd name="T64" fmla="*/ 209 w 446"/>
              <a:gd name="T65" fmla="*/ 195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46" h="446">
                <a:moveTo>
                  <a:pt x="223" y="0"/>
                </a:moveTo>
                <a:cubicBezTo>
                  <a:pt x="100" y="0"/>
                  <a:pt x="0" y="100"/>
                  <a:pt x="0" y="223"/>
                </a:cubicBezTo>
                <a:cubicBezTo>
                  <a:pt x="0" y="346"/>
                  <a:pt x="100" y="446"/>
                  <a:pt x="223" y="446"/>
                </a:cubicBezTo>
                <a:cubicBezTo>
                  <a:pt x="346" y="446"/>
                  <a:pt x="446" y="346"/>
                  <a:pt x="446" y="223"/>
                </a:cubicBezTo>
                <a:cubicBezTo>
                  <a:pt x="446" y="100"/>
                  <a:pt x="346" y="0"/>
                  <a:pt x="223" y="0"/>
                </a:cubicBezTo>
                <a:close/>
                <a:moveTo>
                  <a:pt x="223" y="42"/>
                </a:moveTo>
                <a:cubicBezTo>
                  <a:pt x="231" y="42"/>
                  <a:pt x="237" y="48"/>
                  <a:pt x="237" y="56"/>
                </a:cubicBezTo>
                <a:cubicBezTo>
                  <a:pt x="237" y="70"/>
                  <a:pt x="237" y="70"/>
                  <a:pt x="237" y="70"/>
                </a:cubicBezTo>
                <a:cubicBezTo>
                  <a:pt x="251" y="70"/>
                  <a:pt x="251" y="70"/>
                  <a:pt x="251" y="70"/>
                </a:cubicBezTo>
                <a:cubicBezTo>
                  <a:pt x="268" y="70"/>
                  <a:pt x="283" y="75"/>
                  <a:pt x="296" y="83"/>
                </a:cubicBezTo>
                <a:cubicBezTo>
                  <a:pt x="309" y="91"/>
                  <a:pt x="320" y="103"/>
                  <a:pt x="326" y="117"/>
                </a:cubicBezTo>
                <a:cubicBezTo>
                  <a:pt x="328" y="121"/>
                  <a:pt x="330" y="126"/>
                  <a:pt x="330" y="130"/>
                </a:cubicBezTo>
                <a:cubicBezTo>
                  <a:pt x="330" y="146"/>
                  <a:pt x="317" y="158"/>
                  <a:pt x="302" y="158"/>
                </a:cubicBezTo>
                <a:cubicBezTo>
                  <a:pt x="290" y="158"/>
                  <a:pt x="280" y="151"/>
                  <a:pt x="276" y="141"/>
                </a:cubicBezTo>
                <a:cubicBezTo>
                  <a:pt x="274" y="136"/>
                  <a:pt x="270" y="133"/>
                  <a:pt x="266" y="130"/>
                </a:cubicBezTo>
                <a:cubicBezTo>
                  <a:pt x="262" y="127"/>
                  <a:pt x="257" y="125"/>
                  <a:pt x="251" y="125"/>
                </a:cubicBezTo>
                <a:cubicBezTo>
                  <a:pt x="237" y="125"/>
                  <a:pt x="237" y="125"/>
                  <a:pt x="237" y="125"/>
                </a:cubicBezTo>
                <a:cubicBezTo>
                  <a:pt x="237" y="195"/>
                  <a:pt x="237" y="195"/>
                  <a:pt x="237" y="195"/>
                </a:cubicBezTo>
                <a:cubicBezTo>
                  <a:pt x="251" y="195"/>
                  <a:pt x="251" y="195"/>
                  <a:pt x="251" y="195"/>
                </a:cubicBezTo>
                <a:cubicBezTo>
                  <a:pt x="274" y="195"/>
                  <a:pt x="295" y="204"/>
                  <a:pt x="310" y="220"/>
                </a:cubicBezTo>
                <a:cubicBezTo>
                  <a:pt x="325" y="235"/>
                  <a:pt x="335" y="256"/>
                  <a:pt x="335" y="279"/>
                </a:cubicBezTo>
                <a:cubicBezTo>
                  <a:pt x="335" y="293"/>
                  <a:pt x="335" y="293"/>
                  <a:pt x="335" y="293"/>
                </a:cubicBezTo>
                <a:cubicBezTo>
                  <a:pt x="335" y="316"/>
                  <a:pt x="325" y="337"/>
                  <a:pt x="310" y="352"/>
                </a:cubicBezTo>
                <a:cubicBezTo>
                  <a:pt x="295" y="367"/>
                  <a:pt x="274" y="376"/>
                  <a:pt x="251" y="376"/>
                </a:cubicBezTo>
                <a:cubicBezTo>
                  <a:pt x="237" y="376"/>
                  <a:pt x="237" y="376"/>
                  <a:pt x="237" y="376"/>
                </a:cubicBezTo>
                <a:cubicBezTo>
                  <a:pt x="237" y="390"/>
                  <a:pt x="237" y="390"/>
                  <a:pt x="237" y="390"/>
                </a:cubicBezTo>
                <a:cubicBezTo>
                  <a:pt x="237" y="398"/>
                  <a:pt x="231" y="404"/>
                  <a:pt x="223" y="404"/>
                </a:cubicBezTo>
                <a:cubicBezTo>
                  <a:pt x="216" y="404"/>
                  <a:pt x="209" y="398"/>
                  <a:pt x="209" y="390"/>
                </a:cubicBezTo>
                <a:cubicBezTo>
                  <a:pt x="209" y="376"/>
                  <a:pt x="209" y="376"/>
                  <a:pt x="209" y="376"/>
                </a:cubicBezTo>
                <a:cubicBezTo>
                  <a:pt x="195" y="376"/>
                  <a:pt x="195" y="376"/>
                  <a:pt x="195" y="376"/>
                </a:cubicBezTo>
                <a:cubicBezTo>
                  <a:pt x="179" y="376"/>
                  <a:pt x="163" y="371"/>
                  <a:pt x="150" y="363"/>
                </a:cubicBezTo>
                <a:cubicBezTo>
                  <a:pt x="137" y="355"/>
                  <a:pt x="127" y="343"/>
                  <a:pt x="120" y="329"/>
                </a:cubicBezTo>
                <a:cubicBezTo>
                  <a:pt x="118" y="325"/>
                  <a:pt x="117" y="320"/>
                  <a:pt x="117" y="316"/>
                </a:cubicBezTo>
                <a:cubicBezTo>
                  <a:pt x="117" y="300"/>
                  <a:pt x="129" y="288"/>
                  <a:pt x="145" y="288"/>
                </a:cubicBezTo>
                <a:cubicBezTo>
                  <a:pt x="156" y="288"/>
                  <a:pt x="166" y="295"/>
                  <a:pt x="170" y="305"/>
                </a:cubicBezTo>
                <a:cubicBezTo>
                  <a:pt x="173" y="310"/>
                  <a:pt x="176" y="313"/>
                  <a:pt x="180" y="316"/>
                </a:cubicBezTo>
                <a:cubicBezTo>
                  <a:pt x="184" y="319"/>
                  <a:pt x="190" y="320"/>
                  <a:pt x="195" y="320"/>
                </a:cubicBezTo>
                <a:cubicBezTo>
                  <a:pt x="209" y="320"/>
                  <a:pt x="209" y="320"/>
                  <a:pt x="209" y="320"/>
                </a:cubicBezTo>
                <a:cubicBezTo>
                  <a:pt x="209" y="251"/>
                  <a:pt x="209" y="251"/>
                  <a:pt x="209" y="251"/>
                </a:cubicBezTo>
                <a:cubicBezTo>
                  <a:pt x="195" y="251"/>
                  <a:pt x="195" y="251"/>
                  <a:pt x="195" y="251"/>
                </a:cubicBezTo>
                <a:cubicBezTo>
                  <a:pt x="172" y="251"/>
                  <a:pt x="151" y="241"/>
                  <a:pt x="136" y="226"/>
                </a:cubicBezTo>
                <a:cubicBezTo>
                  <a:pt x="121" y="211"/>
                  <a:pt x="112" y="189"/>
                  <a:pt x="112" y="167"/>
                </a:cubicBezTo>
                <a:cubicBezTo>
                  <a:pt x="112" y="153"/>
                  <a:pt x="112" y="153"/>
                  <a:pt x="112" y="153"/>
                </a:cubicBezTo>
                <a:cubicBezTo>
                  <a:pt x="112" y="130"/>
                  <a:pt x="121" y="109"/>
                  <a:pt x="136" y="94"/>
                </a:cubicBezTo>
                <a:cubicBezTo>
                  <a:pt x="151" y="79"/>
                  <a:pt x="172" y="70"/>
                  <a:pt x="195" y="70"/>
                </a:cubicBezTo>
                <a:cubicBezTo>
                  <a:pt x="209" y="70"/>
                  <a:pt x="209" y="70"/>
                  <a:pt x="209" y="70"/>
                </a:cubicBezTo>
                <a:cubicBezTo>
                  <a:pt x="209" y="56"/>
                  <a:pt x="209" y="56"/>
                  <a:pt x="209" y="56"/>
                </a:cubicBezTo>
                <a:cubicBezTo>
                  <a:pt x="209" y="48"/>
                  <a:pt x="215" y="42"/>
                  <a:pt x="223" y="42"/>
                </a:cubicBezTo>
                <a:close/>
                <a:moveTo>
                  <a:pt x="237" y="251"/>
                </a:moveTo>
                <a:cubicBezTo>
                  <a:pt x="251" y="251"/>
                  <a:pt x="251" y="251"/>
                  <a:pt x="251" y="251"/>
                </a:cubicBezTo>
                <a:cubicBezTo>
                  <a:pt x="259" y="251"/>
                  <a:pt x="266" y="254"/>
                  <a:pt x="271" y="259"/>
                </a:cubicBezTo>
                <a:cubicBezTo>
                  <a:pt x="276" y="264"/>
                  <a:pt x="279" y="271"/>
                  <a:pt x="279" y="279"/>
                </a:cubicBezTo>
                <a:cubicBezTo>
                  <a:pt x="279" y="293"/>
                  <a:pt x="279" y="293"/>
                  <a:pt x="279" y="293"/>
                </a:cubicBezTo>
                <a:cubicBezTo>
                  <a:pt x="279" y="300"/>
                  <a:pt x="276" y="307"/>
                  <a:pt x="271" y="312"/>
                </a:cubicBezTo>
                <a:cubicBezTo>
                  <a:pt x="266" y="317"/>
                  <a:pt x="259" y="320"/>
                  <a:pt x="251" y="320"/>
                </a:cubicBezTo>
                <a:cubicBezTo>
                  <a:pt x="237" y="320"/>
                  <a:pt x="237" y="320"/>
                  <a:pt x="237" y="320"/>
                </a:cubicBezTo>
                <a:cubicBezTo>
                  <a:pt x="237" y="251"/>
                  <a:pt x="237" y="251"/>
                  <a:pt x="237" y="251"/>
                </a:cubicBezTo>
                <a:close/>
                <a:moveTo>
                  <a:pt x="209" y="195"/>
                </a:moveTo>
                <a:cubicBezTo>
                  <a:pt x="195" y="195"/>
                  <a:pt x="195" y="195"/>
                  <a:pt x="195" y="195"/>
                </a:cubicBezTo>
                <a:cubicBezTo>
                  <a:pt x="188" y="195"/>
                  <a:pt x="181" y="192"/>
                  <a:pt x="176" y="187"/>
                </a:cubicBezTo>
                <a:cubicBezTo>
                  <a:pt x="171" y="182"/>
                  <a:pt x="167" y="175"/>
                  <a:pt x="167" y="167"/>
                </a:cubicBezTo>
                <a:cubicBezTo>
                  <a:pt x="167" y="153"/>
                  <a:pt x="167" y="153"/>
                  <a:pt x="167" y="153"/>
                </a:cubicBezTo>
                <a:cubicBezTo>
                  <a:pt x="167" y="146"/>
                  <a:pt x="171" y="139"/>
                  <a:pt x="176" y="134"/>
                </a:cubicBezTo>
                <a:cubicBezTo>
                  <a:pt x="181" y="129"/>
                  <a:pt x="188" y="125"/>
                  <a:pt x="195" y="125"/>
                </a:cubicBezTo>
                <a:cubicBezTo>
                  <a:pt x="209" y="125"/>
                  <a:pt x="209" y="125"/>
                  <a:pt x="209" y="125"/>
                </a:cubicBezTo>
                <a:lnTo>
                  <a:pt x="209" y="195"/>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679" name="Freeform 15"/>
          <p:cNvSpPr>
            <a:spLocks noEditPoints="1"/>
          </p:cNvSpPr>
          <p:nvPr userDrawn="1"/>
        </p:nvSpPr>
        <p:spPr bwMode="auto">
          <a:xfrm>
            <a:off x="1607359" y="5397268"/>
            <a:ext cx="431560" cy="349841"/>
          </a:xfrm>
          <a:custGeom>
            <a:avLst/>
            <a:gdLst>
              <a:gd name="T0" fmla="*/ 151 w 269"/>
              <a:gd name="T1" fmla="*/ 0 h 218"/>
              <a:gd name="T2" fmla="*/ 33 w 269"/>
              <a:gd name="T3" fmla="*/ 73 h 218"/>
              <a:gd name="T4" fmla="*/ 33 w 269"/>
              <a:gd name="T5" fmla="*/ 77 h 218"/>
              <a:gd name="T6" fmla="*/ 10 w 269"/>
              <a:gd name="T7" fmla="*/ 81 h 218"/>
              <a:gd name="T8" fmla="*/ 9 w 269"/>
              <a:gd name="T9" fmla="*/ 81 h 218"/>
              <a:gd name="T10" fmla="*/ 0 w 269"/>
              <a:gd name="T11" fmla="*/ 92 h 218"/>
              <a:gd name="T12" fmla="*/ 0 w 269"/>
              <a:gd name="T13" fmla="*/ 155 h 218"/>
              <a:gd name="T14" fmla="*/ 68 w 269"/>
              <a:gd name="T15" fmla="*/ 217 h 218"/>
              <a:gd name="T16" fmla="*/ 71 w 269"/>
              <a:gd name="T17" fmla="*/ 218 h 218"/>
              <a:gd name="T18" fmla="*/ 79 w 269"/>
              <a:gd name="T19" fmla="*/ 214 h 218"/>
              <a:gd name="T20" fmla="*/ 82 w 269"/>
              <a:gd name="T21" fmla="*/ 206 h 218"/>
              <a:gd name="T22" fmla="*/ 82 w 269"/>
              <a:gd name="T23" fmla="*/ 152 h 218"/>
              <a:gd name="T24" fmla="*/ 130 w 269"/>
              <a:gd name="T25" fmla="*/ 107 h 218"/>
              <a:gd name="T26" fmla="*/ 123 w 269"/>
              <a:gd name="T27" fmla="*/ 128 h 218"/>
              <a:gd name="T28" fmla="*/ 123 w 269"/>
              <a:gd name="T29" fmla="*/ 131 h 218"/>
              <a:gd name="T30" fmla="*/ 123 w 269"/>
              <a:gd name="T31" fmla="*/ 133 h 218"/>
              <a:gd name="T32" fmla="*/ 123 w 269"/>
              <a:gd name="T33" fmla="*/ 193 h 218"/>
              <a:gd name="T34" fmla="*/ 133 w 269"/>
              <a:gd name="T35" fmla="*/ 204 h 218"/>
              <a:gd name="T36" fmla="*/ 151 w 269"/>
              <a:gd name="T37" fmla="*/ 205 h 218"/>
              <a:gd name="T38" fmla="*/ 269 w 269"/>
              <a:gd name="T39" fmla="*/ 133 h 218"/>
              <a:gd name="T40" fmla="*/ 269 w 269"/>
              <a:gd name="T41" fmla="*/ 73 h 218"/>
              <a:gd name="T42" fmla="*/ 151 w 269"/>
              <a:gd name="T43" fmla="*/ 0 h 218"/>
              <a:gd name="T44" fmla="*/ 68 w 269"/>
              <a:gd name="T45" fmla="*/ 134 h 218"/>
              <a:gd name="T46" fmla="*/ 21 w 269"/>
              <a:gd name="T47" fmla="*/ 98 h 218"/>
              <a:gd name="T48" fmla="*/ 127 w 269"/>
              <a:gd name="T49" fmla="*/ 82 h 218"/>
              <a:gd name="T50" fmla="*/ 68 w 269"/>
              <a:gd name="T51" fmla="*/ 134 h 218"/>
              <a:gd name="T52" fmla="*/ 151 w 269"/>
              <a:gd name="T53" fmla="*/ 123 h 218"/>
              <a:gd name="T54" fmla="*/ 148 w 269"/>
              <a:gd name="T55" fmla="*/ 123 h 218"/>
              <a:gd name="T56" fmla="*/ 162 w 269"/>
              <a:gd name="T57" fmla="*/ 76 h 218"/>
              <a:gd name="T58" fmla="*/ 154 w 269"/>
              <a:gd name="T59" fmla="*/ 62 h 218"/>
              <a:gd name="T60" fmla="*/ 149 w 269"/>
              <a:gd name="T61" fmla="*/ 62 h 218"/>
              <a:gd name="T62" fmla="*/ 147 w 269"/>
              <a:gd name="T63" fmla="*/ 62 h 218"/>
              <a:gd name="T64" fmla="*/ 55 w 269"/>
              <a:gd name="T65" fmla="*/ 74 h 218"/>
              <a:gd name="T66" fmla="*/ 55 w 269"/>
              <a:gd name="T67" fmla="*/ 73 h 218"/>
              <a:gd name="T68" fmla="*/ 151 w 269"/>
              <a:gd name="T69" fmla="*/ 22 h 218"/>
              <a:gd name="T70" fmla="*/ 247 w 269"/>
              <a:gd name="T71" fmla="*/ 73 h 218"/>
              <a:gd name="T72" fmla="*/ 151 w 269"/>
              <a:gd name="T73" fmla="*/ 12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9" h="218">
                <a:moveTo>
                  <a:pt x="151" y="0"/>
                </a:moveTo>
                <a:cubicBezTo>
                  <a:pt x="85" y="0"/>
                  <a:pt x="33" y="32"/>
                  <a:pt x="33" y="73"/>
                </a:cubicBezTo>
                <a:cubicBezTo>
                  <a:pt x="33" y="74"/>
                  <a:pt x="33" y="76"/>
                  <a:pt x="33" y="77"/>
                </a:cubicBezTo>
                <a:cubicBezTo>
                  <a:pt x="10" y="81"/>
                  <a:pt x="10" y="81"/>
                  <a:pt x="10" y="81"/>
                </a:cubicBezTo>
                <a:cubicBezTo>
                  <a:pt x="10" y="81"/>
                  <a:pt x="10" y="81"/>
                  <a:pt x="9" y="81"/>
                </a:cubicBezTo>
                <a:cubicBezTo>
                  <a:pt x="4" y="82"/>
                  <a:pt x="0" y="86"/>
                  <a:pt x="0" y="92"/>
                </a:cubicBezTo>
                <a:cubicBezTo>
                  <a:pt x="0" y="155"/>
                  <a:pt x="0" y="155"/>
                  <a:pt x="0" y="155"/>
                </a:cubicBezTo>
                <a:cubicBezTo>
                  <a:pt x="2" y="182"/>
                  <a:pt x="28" y="206"/>
                  <a:pt x="68" y="217"/>
                </a:cubicBezTo>
                <a:cubicBezTo>
                  <a:pt x="69" y="217"/>
                  <a:pt x="70" y="218"/>
                  <a:pt x="71" y="218"/>
                </a:cubicBezTo>
                <a:cubicBezTo>
                  <a:pt x="74" y="218"/>
                  <a:pt x="76" y="216"/>
                  <a:pt x="79" y="214"/>
                </a:cubicBezTo>
                <a:cubicBezTo>
                  <a:pt x="81" y="212"/>
                  <a:pt x="82" y="209"/>
                  <a:pt x="82" y="206"/>
                </a:cubicBezTo>
                <a:cubicBezTo>
                  <a:pt x="82" y="152"/>
                  <a:pt x="82" y="152"/>
                  <a:pt x="82" y="152"/>
                </a:cubicBezTo>
                <a:cubicBezTo>
                  <a:pt x="96" y="139"/>
                  <a:pt x="115" y="122"/>
                  <a:pt x="130" y="107"/>
                </a:cubicBezTo>
                <a:cubicBezTo>
                  <a:pt x="123" y="128"/>
                  <a:pt x="123" y="128"/>
                  <a:pt x="123" y="128"/>
                </a:cubicBezTo>
                <a:cubicBezTo>
                  <a:pt x="123" y="129"/>
                  <a:pt x="123" y="130"/>
                  <a:pt x="123" y="131"/>
                </a:cubicBezTo>
                <a:cubicBezTo>
                  <a:pt x="123" y="132"/>
                  <a:pt x="123" y="132"/>
                  <a:pt x="123" y="133"/>
                </a:cubicBezTo>
                <a:cubicBezTo>
                  <a:pt x="123" y="193"/>
                  <a:pt x="123" y="193"/>
                  <a:pt x="123" y="193"/>
                </a:cubicBezTo>
                <a:cubicBezTo>
                  <a:pt x="123" y="199"/>
                  <a:pt x="127" y="204"/>
                  <a:pt x="133" y="204"/>
                </a:cubicBezTo>
                <a:cubicBezTo>
                  <a:pt x="133" y="204"/>
                  <a:pt x="145" y="205"/>
                  <a:pt x="151" y="205"/>
                </a:cubicBezTo>
                <a:cubicBezTo>
                  <a:pt x="217" y="205"/>
                  <a:pt x="269" y="173"/>
                  <a:pt x="269" y="133"/>
                </a:cubicBezTo>
                <a:cubicBezTo>
                  <a:pt x="269" y="73"/>
                  <a:pt x="269" y="73"/>
                  <a:pt x="269" y="73"/>
                </a:cubicBezTo>
                <a:cubicBezTo>
                  <a:pt x="269" y="32"/>
                  <a:pt x="217" y="0"/>
                  <a:pt x="151" y="0"/>
                </a:cubicBezTo>
                <a:close/>
                <a:moveTo>
                  <a:pt x="68" y="134"/>
                </a:moveTo>
                <a:cubicBezTo>
                  <a:pt x="46" y="127"/>
                  <a:pt x="26" y="111"/>
                  <a:pt x="21" y="98"/>
                </a:cubicBezTo>
                <a:cubicBezTo>
                  <a:pt x="127" y="82"/>
                  <a:pt x="127" y="82"/>
                  <a:pt x="127" y="82"/>
                </a:cubicBezTo>
                <a:cubicBezTo>
                  <a:pt x="112" y="96"/>
                  <a:pt x="83" y="121"/>
                  <a:pt x="68" y="134"/>
                </a:cubicBezTo>
                <a:close/>
                <a:moveTo>
                  <a:pt x="151" y="123"/>
                </a:moveTo>
                <a:cubicBezTo>
                  <a:pt x="150" y="123"/>
                  <a:pt x="149" y="123"/>
                  <a:pt x="148" y="123"/>
                </a:cubicBezTo>
                <a:cubicBezTo>
                  <a:pt x="162" y="76"/>
                  <a:pt x="162" y="76"/>
                  <a:pt x="162" y="76"/>
                </a:cubicBezTo>
                <a:cubicBezTo>
                  <a:pt x="163" y="70"/>
                  <a:pt x="160" y="64"/>
                  <a:pt x="154" y="62"/>
                </a:cubicBezTo>
                <a:cubicBezTo>
                  <a:pt x="152" y="62"/>
                  <a:pt x="151" y="62"/>
                  <a:pt x="149" y="62"/>
                </a:cubicBezTo>
                <a:cubicBezTo>
                  <a:pt x="149" y="62"/>
                  <a:pt x="148" y="62"/>
                  <a:pt x="147" y="62"/>
                </a:cubicBezTo>
                <a:cubicBezTo>
                  <a:pt x="55" y="74"/>
                  <a:pt x="55" y="74"/>
                  <a:pt x="55" y="74"/>
                </a:cubicBezTo>
                <a:cubicBezTo>
                  <a:pt x="55" y="74"/>
                  <a:pt x="55" y="73"/>
                  <a:pt x="55" y="73"/>
                </a:cubicBezTo>
                <a:cubicBezTo>
                  <a:pt x="55" y="45"/>
                  <a:pt x="99" y="22"/>
                  <a:pt x="151" y="22"/>
                </a:cubicBezTo>
                <a:cubicBezTo>
                  <a:pt x="203" y="22"/>
                  <a:pt x="247" y="45"/>
                  <a:pt x="247" y="73"/>
                </a:cubicBezTo>
                <a:cubicBezTo>
                  <a:pt x="247" y="100"/>
                  <a:pt x="203" y="123"/>
                  <a:pt x="151" y="123"/>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682" name="Freeform 20"/>
          <p:cNvSpPr>
            <a:spLocks noEditPoints="1"/>
          </p:cNvSpPr>
          <p:nvPr userDrawn="1"/>
        </p:nvSpPr>
        <p:spPr bwMode="auto">
          <a:xfrm>
            <a:off x="1598635" y="5987579"/>
            <a:ext cx="449008" cy="391159"/>
          </a:xfrm>
          <a:custGeom>
            <a:avLst/>
            <a:gdLst>
              <a:gd name="T0" fmla="*/ 271 w 280"/>
              <a:gd name="T1" fmla="*/ 226 h 244"/>
              <a:gd name="T2" fmla="*/ 9 w 280"/>
              <a:gd name="T3" fmla="*/ 226 h 244"/>
              <a:gd name="T4" fmla="*/ 0 w 280"/>
              <a:gd name="T5" fmla="*/ 235 h 244"/>
              <a:gd name="T6" fmla="*/ 9 w 280"/>
              <a:gd name="T7" fmla="*/ 244 h 244"/>
              <a:gd name="T8" fmla="*/ 271 w 280"/>
              <a:gd name="T9" fmla="*/ 244 h 244"/>
              <a:gd name="T10" fmla="*/ 280 w 280"/>
              <a:gd name="T11" fmla="*/ 235 h 244"/>
              <a:gd name="T12" fmla="*/ 271 w 280"/>
              <a:gd name="T13" fmla="*/ 226 h 244"/>
              <a:gd name="T14" fmla="*/ 40 w 280"/>
              <a:gd name="T15" fmla="*/ 168 h 244"/>
              <a:gd name="T16" fmla="*/ 75 w 280"/>
              <a:gd name="T17" fmla="*/ 133 h 244"/>
              <a:gd name="T18" fmla="*/ 72 w 280"/>
              <a:gd name="T19" fmla="*/ 120 h 244"/>
              <a:gd name="T20" fmla="*/ 95 w 280"/>
              <a:gd name="T21" fmla="*/ 97 h 244"/>
              <a:gd name="T22" fmla="*/ 110 w 280"/>
              <a:gd name="T23" fmla="*/ 100 h 244"/>
              <a:gd name="T24" fmla="*/ 117 w 280"/>
              <a:gd name="T25" fmla="*/ 100 h 244"/>
              <a:gd name="T26" fmla="*/ 145 w 280"/>
              <a:gd name="T27" fmla="*/ 142 h 244"/>
              <a:gd name="T28" fmla="*/ 139 w 280"/>
              <a:gd name="T29" fmla="*/ 162 h 244"/>
              <a:gd name="T30" fmla="*/ 174 w 280"/>
              <a:gd name="T31" fmla="*/ 196 h 244"/>
              <a:gd name="T32" fmla="*/ 209 w 280"/>
              <a:gd name="T33" fmla="*/ 162 h 244"/>
              <a:gd name="T34" fmla="*/ 201 w 280"/>
              <a:gd name="T35" fmla="*/ 140 h 244"/>
              <a:gd name="T36" fmla="*/ 238 w 280"/>
              <a:gd name="T37" fmla="*/ 69 h 244"/>
              <a:gd name="T38" fmla="*/ 241 w 280"/>
              <a:gd name="T39" fmla="*/ 69 h 244"/>
              <a:gd name="T40" fmla="*/ 276 w 280"/>
              <a:gd name="T41" fmla="*/ 34 h 244"/>
              <a:gd name="T42" fmla="*/ 241 w 280"/>
              <a:gd name="T43" fmla="*/ 0 h 244"/>
              <a:gd name="T44" fmla="*/ 207 w 280"/>
              <a:gd name="T45" fmla="*/ 34 h 244"/>
              <a:gd name="T46" fmla="*/ 215 w 280"/>
              <a:gd name="T47" fmla="*/ 56 h 244"/>
              <a:gd name="T48" fmla="*/ 177 w 280"/>
              <a:gd name="T49" fmla="*/ 127 h 244"/>
              <a:gd name="T50" fmla="*/ 174 w 280"/>
              <a:gd name="T51" fmla="*/ 127 h 244"/>
              <a:gd name="T52" fmla="*/ 167 w 280"/>
              <a:gd name="T53" fmla="*/ 128 h 244"/>
              <a:gd name="T54" fmla="*/ 139 w 280"/>
              <a:gd name="T55" fmla="*/ 85 h 244"/>
              <a:gd name="T56" fmla="*/ 145 w 280"/>
              <a:gd name="T57" fmla="*/ 66 h 244"/>
              <a:gd name="T58" fmla="*/ 110 w 280"/>
              <a:gd name="T59" fmla="*/ 31 h 244"/>
              <a:gd name="T60" fmla="*/ 76 w 280"/>
              <a:gd name="T61" fmla="*/ 66 h 244"/>
              <a:gd name="T62" fmla="*/ 78 w 280"/>
              <a:gd name="T63" fmla="*/ 77 h 244"/>
              <a:gd name="T64" fmla="*/ 54 w 280"/>
              <a:gd name="T65" fmla="*/ 101 h 244"/>
              <a:gd name="T66" fmla="*/ 40 w 280"/>
              <a:gd name="T67" fmla="*/ 98 h 244"/>
              <a:gd name="T68" fmla="*/ 6 w 280"/>
              <a:gd name="T69" fmla="*/ 133 h 244"/>
              <a:gd name="T70" fmla="*/ 40 w 280"/>
              <a:gd name="T71" fmla="*/ 168 h 244"/>
              <a:gd name="T72" fmla="*/ 241 w 280"/>
              <a:gd name="T73" fmla="*/ 17 h 244"/>
              <a:gd name="T74" fmla="*/ 259 w 280"/>
              <a:gd name="T75" fmla="*/ 34 h 244"/>
              <a:gd name="T76" fmla="*/ 241 w 280"/>
              <a:gd name="T77" fmla="*/ 52 h 244"/>
              <a:gd name="T78" fmla="*/ 224 w 280"/>
              <a:gd name="T79" fmla="*/ 34 h 244"/>
              <a:gd name="T80" fmla="*/ 241 w 280"/>
              <a:gd name="T81" fmla="*/ 17 h 244"/>
              <a:gd name="T82" fmla="*/ 174 w 280"/>
              <a:gd name="T83" fmla="*/ 144 h 244"/>
              <a:gd name="T84" fmla="*/ 192 w 280"/>
              <a:gd name="T85" fmla="*/ 162 h 244"/>
              <a:gd name="T86" fmla="*/ 174 w 280"/>
              <a:gd name="T87" fmla="*/ 179 h 244"/>
              <a:gd name="T88" fmla="*/ 156 w 280"/>
              <a:gd name="T89" fmla="*/ 162 h 244"/>
              <a:gd name="T90" fmla="*/ 174 w 280"/>
              <a:gd name="T91" fmla="*/ 144 h 244"/>
              <a:gd name="T92" fmla="*/ 110 w 280"/>
              <a:gd name="T93" fmla="*/ 48 h 244"/>
              <a:gd name="T94" fmla="*/ 128 w 280"/>
              <a:gd name="T95" fmla="*/ 66 h 244"/>
              <a:gd name="T96" fmla="*/ 110 w 280"/>
              <a:gd name="T97" fmla="*/ 84 h 244"/>
              <a:gd name="T98" fmla="*/ 93 w 280"/>
              <a:gd name="T99" fmla="*/ 66 h 244"/>
              <a:gd name="T100" fmla="*/ 110 w 280"/>
              <a:gd name="T101" fmla="*/ 48 h 244"/>
              <a:gd name="T102" fmla="*/ 40 w 280"/>
              <a:gd name="T103" fmla="*/ 115 h 244"/>
              <a:gd name="T104" fmla="*/ 58 w 280"/>
              <a:gd name="T105" fmla="*/ 133 h 244"/>
              <a:gd name="T106" fmla="*/ 40 w 280"/>
              <a:gd name="T107" fmla="*/ 151 h 244"/>
              <a:gd name="T108" fmla="*/ 23 w 280"/>
              <a:gd name="T109" fmla="*/ 133 h 244"/>
              <a:gd name="T110" fmla="*/ 40 w 280"/>
              <a:gd name="T111" fmla="*/ 115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0" h="244">
                <a:moveTo>
                  <a:pt x="271" y="226"/>
                </a:moveTo>
                <a:cubicBezTo>
                  <a:pt x="9" y="226"/>
                  <a:pt x="9" y="226"/>
                  <a:pt x="9" y="226"/>
                </a:cubicBezTo>
                <a:cubicBezTo>
                  <a:pt x="4" y="226"/>
                  <a:pt x="0" y="230"/>
                  <a:pt x="0" y="235"/>
                </a:cubicBezTo>
                <a:cubicBezTo>
                  <a:pt x="0" y="240"/>
                  <a:pt x="4" y="244"/>
                  <a:pt x="9" y="244"/>
                </a:cubicBezTo>
                <a:cubicBezTo>
                  <a:pt x="271" y="244"/>
                  <a:pt x="271" y="244"/>
                  <a:pt x="271" y="244"/>
                </a:cubicBezTo>
                <a:cubicBezTo>
                  <a:pt x="276" y="244"/>
                  <a:pt x="280" y="240"/>
                  <a:pt x="280" y="235"/>
                </a:cubicBezTo>
                <a:cubicBezTo>
                  <a:pt x="280" y="230"/>
                  <a:pt x="276" y="226"/>
                  <a:pt x="271" y="226"/>
                </a:cubicBezTo>
                <a:close/>
                <a:moveTo>
                  <a:pt x="40" y="168"/>
                </a:moveTo>
                <a:cubicBezTo>
                  <a:pt x="60" y="168"/>
                  <a:pt x="75" y="152"/>
                  <a:pt x="75" y="133"/>
                </a:cubicBezTo>
                <a:cubicBezTo>
                  <a:pt x="75" y="128"/>
                  <a:pt x="74" y="124"/>
                  <a:pt x="72" y="120"/>
                </a:cubicBezTo>
                <a:cubicBezTo>
                  <a:pt x="95" y="97"/>
                  <a:pt x="95" y="97"/>
                  <a:pt x="95" y="97"/>
                </a:cubicBezTo>
                <a:cubicBezTo>
                  <a:pt x="100" y="99"/>
                  <a:pt x="105" y="100"/>
                  <a:pt x="110" y="100"/>
                </a:cubicBezTo>
                <a:cubicBezTo>
                  <a:pt x="113" y="100"/>
                  <a:pt x="115" y="100"/>
                  <a:pt x="117" y="100"/>
                </a:cubicBezTo>
                <a:cubicBezTo>
                  <a:pt x="145" y="142"/>
                  <a:pt x="145" y="142"/>
                  <a:pt x="145" y="142"/>
                </a:cubicBezTo>
                <a:cubicBezTo>
                  <a:pt x="141" y="148"/>
                  <a:pt x="139" y="154"/>
                  <a:pt x="139" y="162"/>
                </a:cubicBezTo>
                <a:cubicBezTo>
                  <a:pt x="139" y="181"/>
                  <a:pt x="155" y="196"/>
                  <a:pt x="174" y="196"/>
                </a:cubicBezTo>
                <a:cubicBezTo>
                  <a:pt x="193" y="196"/>
                  <a:pt x="209" y="181"/>
                  <a:pt x="209" y="162"/>
                </a:cubicBezTo>
                <a:cubicBezTo>
                  <a:pt x="209" y="153"/>
                  <a:pt x="205" y="146"/>
                  <a:pt x="201" y="140"/>
                </a:cubicBezTo>
                <a:cubicBezTo>
                  <a:pt x="238" y="69"/>
                  <a:pt x="238" y="69"/>
                  <a:pt x="238" y="69"/>
                </a:cubicBezTo>
                <a:cubicBezTo>
                  <a:pt x="239" y="69"/>
                  <a:pt x="240" y="69"/>
                  <a:pt x="241" y="69"/>
                </a:cubicBezTo>
                <a:cubicBezTo>
                  <a:pt x="260" y="69"/>
                  <a:pt x="276" y="54"/>
                  <a:pt x="276" y="34"/>
                </a:cubicBezTo>
                <a:cubicBezTo>
                  <a:pt x="276" y="15"/>
                  <a:pt x="260" y="0"/>
                  <a:pt x="241" y="0"/>
                </a:cubicBezTo>
                <a:cubicBezTo>
                  <a:pt x="222" y="0"/>
                  <a:pt x="207" y="15"/>
                  <a:pt x="207" y="34"/>
                </a:cubicBezTo>
                <a:cubicBezTo>
                  <a:pt x="207" y="43"/>
                  <a:pt x="210" y="50"/>
                  <a:pt x="215" y="56"/>
                </a:cubicBezTo>
                <a:cubicBezTo>
                  <a:pt x="177" y="127"/>
                  <a:pt x="177" y="127"/>
                  <a:pt x="177" y="127"/>
                </a:cubicBezTo>
                <a:cubicBezTo>
                  <a:pt x="176" y="127"/>
                  <a:pt x="175" y="127"/>
                  <a:pt x="174" y="127"/>
                </a:cubicBezTo>
                <a:cubicBezTo>
                  <a:pt x="172" y="127"/>
                  <a:pt x="170" y="127"/>
                  <a:pt x="167" y="128"/>
                </a:cubicBezTo>
                <a:cubicBezTo>
                  <a:pt x="139" y="85"/>
                  <a:pt x="139" y="85"/>
                  <a:pt x="139" y="85"/>
                </a:cubicBezTo>
                <a:cubicBezTo>
                  <a:pt x="143" y="79"/>
                  <a:pt x="145" y="73"/>
                  <a:pt x="145" y="66"/>
                </a:cubicBezTo>
                <a:cubicBezTo>
                  <a:pt x="145" y="47"/>
                  <a:pt x="129" y="31"/>
                  <a:pt x="110" y="31"/>
                </a:cubicBezTo>
                <a:cubicBezTo>
                  <a:pt x="91" y="31"/>
                  <a:pt x="76" y="47"/>
                  <a:pt x="76" y="66"/>
                </a:cubicBezTo>
                <a:cubicBezTo>
                  <a:pt x="76" y="70"/>
                  <a:pt x="76" y="73"/>
                  <a:pt x="78" y="77"/>
                </a:cubicBezTo>
                <a:cubicBezTo>
                  <a:pt x="54" y="101"/>
                  <a:pt x="54" y="101"/>
                  <a:pt x="54" y="101"/>
                </a:cubicBezTo>
                <a:cubicBezTo>
                  <a:pt x="50" y="99"/>
                  <a:pt x="45" y="98"/>
                  <a:pt x="40" y="98"/>
                </a:cubicBezTo>
                <a:cubicBezTo>
                  <a:pt x="21" y="98"/>
                  <a:pt x="6" y="114"/>
                  <a:pt x="6" y="133"/>
                </a:cubicBezTo>
                <a:cubicBezTo>
                  <a:pt x="6" y="152"/>
                  <a:pt x="21" y="168"/>
                  <a:pt x="40" y="168"/>
                </a:cubicBezTo>
                <a:close/>
                <a:moveTo>
                  <a:pt x="241" y="17"/>
                </a:moveTo>
                <a:cubicBezTo>
                  <a:pt x="251" y="17"/>
                  <a:pt x="259" y="25"/>
                  <a:pt x="259" y="34"/>
                </a:cubicBezTo>
                <a:cubicBezTo>
                  <a:pt x="259" y="44"/>
                  <a:pt x="251" y="52"/>
                  <a:pt x="241" y="52"/>
                </a:cubicBezTo>
                <a:cubicBezTo>
                  <a:pt x="232" y="52"/>
                  <a:pt x="224" y="44"/>
                  <a:pt x="224" y="34"/>
                </a:cubicBezTo>
                <a:cubicBezTo>
                  <a:pt x="224" y="25"/>
                  <a:pt x="232" y="17"/>
                  <a:pt x="241" y="17"/>
                </a:cubicBezTo>
                <a:close/>
                <a:moveTo>
                  <a:pt x="174" y="144"/>
                </a:moveTo>
                <a:cubicBezTo>
                  <a:pt x="184" y="144"/>
                  <a:pt x="192" y="152"/>
                  <a:pt x="192" y="162"/>
                </a:cubicBezTo>
                <a:cubicBezTo>
                  <a:pt x="192" y="171"/>
                  <a:pt x="184" y="179"/>
                  <a:pt x="174" y="179"/>
                </a:cubicBezTo>
                <a:cubicBezTo>
                  <a:pt x="164" y="179"/>
                  <a:pt x="156" y="171"/>
                  <a:pt x="156" y="162"/>
                </a:cubicBezTo>
                <a:cubicBezTo>
                  <a:pt x="156" y="152"/>
                  <a:pt x="164" y="144"/>
                  <a:pt x="174" y="144"/>
                </a:cubicBezTo>
                <a:close/>
                <a:moveTo>
                  <a:pt x="110" y="48"/>
                </a:moveTo>
                <a:cubicBezTo>
                  <a:pt x="120" y="48"/>
                  <a:pt x="128" y="56"/>
                  <a:pt x="128" y="66"/>
                </a:cubicBezTo>
                <a:cubicBezTo>
                  <a:pt x="128" y="76"/>
                  <a:pt x="120" y="84"/>
                  <a:pt x="110" y="84"/>
                </a:cubicBezTo>
                <a:cubicBezTo>
                  <a:pt x="100" y="84"/>
                  <a:pt x="93" y="76"/>
                  <a:pt x="93" y="66"/>
                </a:cubicBezTo>
                <a:cubicBezTo>
                  <a:pt x="93" y="56"/>
                  <a:pt x="100" y="48"/>
                  <a:pt x="110" y="48"/>
                </a:cubicBezTo>
                <a:close/>
                <a:moveTo>
                  <a:pt x="40" y="115"/>
                </a:moveTo>
                <a:cubicBezTo>
                  <a:pt x="50" y="115"/>
                  <a:pt x="58" y="123"/>
                  <a:pt x="58" y="133"/>
                </a:cubicBezTo>
                <a:cubicBezTo>
                  <a:pt x="58" y="143"/>
                  <a:pt x="50" y="151"/>
                  <a:pt x="40" y="151"/>
                </a:cubicBezTo>
                <a:cubicBezTo>
                  <a:pt x="31" y="151"/>
                  <a:pt x="23" y="143"/>
                  <a:pt x="23" y="133"/>
                </a:cubicBezTo>
                <a:cubicBezTo>
                  <a:pt x="23" y="123"/>
                  <a:pt x="31" y="115"/>
                  <a:pt x="40" y="115"/>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02" name="Freeform 47"/>
          <p:cNvSpPr>
            <a:spLocks noEditPoints="1"/>
          </p:cNvSpPr>
          <p:nvPr userDrawn="1"/>
        </p:nvSpPr>
        <p:spPr bwMode="auto">
          <a:xfrm>
            <a:off x="5559392" y="3404197"/>
            <a:ext cx="410668" cy="484980"/>
          </a:xfrm>
          <a:custGeom>
            <a:avLst/>
            <a:gdLst>
              <a:gd name="T0" fmla="*/ 184 w 368"/>
              <a:gd name="T1" fmla="*/ 136 h 435"/>
              <a:gd name="T2" fmla="*/ 137 w 368"/>
              <a:gd name="T3" fmla="*/ 183 h 435"/>
              <a:gd name="T4" fmla="*/ 156 w 368"/>
              <a:gd name="T5" fmla="*/ 222 h 435"/>
              <a:gd name="T6" fmla="*/ 109 w 368"/>
              <a:gd name="T7" fmla="*/ 395 h 435"/>
              <a:gd name="T8" fmla="*/ 96 w 368"/>
              <a:gd name="T9" fmla="*/ 395 h 435"/>
              <a:gd name="T10" fmla="*/ 75 w 368"/>
              <a:gd name="T11" fmla="*/ 415 h 435"/>
              <a:gd name="T12" fmla="*/ 96 w 368"/>
              <a:gd name="T13" fmla="*/ 435 h 435"/>
              <a:gd name="T14" fmla="*/ 273 w 368"/>
              <a:gd name="T15" fmla="*/ 435 h 435"/>
              <a:gd name="T16" fmla="*/ 293 w 368"/>
              <a:gd name="T17" fmla="*/ 415 h 435"/>
              <a:gd name="T18" fmla="*/ 273 w 368"/>
              <a:gd name="T19" fmla="*/ 395 h 435"/>
              <a:gd name="T20" fmla="*/ 259 w 368"/>
              <a:gd name="T21" fmla="*/ 395 h 435"/>
              <a:gd name="T22" fmla="*/ 213 w 368"/>
              <a:gd name="T23" fmla="*/ 222 h 435"/>
              <a:gd name="T24" fmla="*/ 232 w 368"/>
              <a:gd name="T25" fmla="*/ 183 h 435"/>
              <a:gd name="T26" fmla="*/ 184 w 368"/>
              <a:gd name="T27" fmla="*/ 136 h 435"/>
              <a:gd name="T28" fmla="*/ 121 w 368"/>
              <a:gd name="T29" fmla="*/ 223 h 435"/>
              <a:gd name="T30" fmla="*/ 114 w 368"/>
              <a:gd name="T31" fmla="*/ 251 h 435"/>
              <a:gd name="T32" fmla="*/ 86 w 368"/>
              <a:gd name="T33" fmla="*/ 244 h 435"/>
              <a:gd name="T34" fmla="*/ 73 w 368"/>
              <a:gd name="T35" fmla="*/ 215 h 435"/>
              <a:gd name="T36" fmla="*/ 69 w 368"/>
              <a:gd name="T37" fmla="*/ 183 h 435"/>
              <a:gd name="T38" fmla="*/ 102 w 368"/>
              <a:gd name="T39" fmla="*/ 102 h 435"/>
              <a:gd name="T40" fmla="*/ 184 w 368"/>
              <a:gd name="T41" fmla="*/ 68 h 435"/>
              <a:gd name="T42" fmla="*/ 266 w 368"/>
              <a:gd name="T43" fmla="*/ 102 h 435"/>
              <a:gd name="T44" fmla="*/ 300 w 368"/>
              <a:gd name="T45" fmla="*/ 183 h 435"/>
              <a:gd name="T46" fmla="*/ 296 w 368"/>
              <a:gd name="T47" fmla="*/ 215 h 435"/>
              <a:gd name="T48" fmla="*/ 283 w 368"/>
              <a:gd name="T49" fmla="*/ 244 h 435"/>
              <a:gd name="T50" fmla="*/ 255 w 368"/>
              <a:gd name="T51" fmla="*/ 251 h 435"/>
              <a:gd name="T52" fmla="*/ 248 w 368"/>
              <a:gd name="T53" fmla="*/ 223 h 435"/>
              <a:gd name="T54" fmla="*/ 256 w 368"/>
              <a:gd name="T55" fmla="*/ 204 h 435"/>
              <a:gd name="T56" fmla="*/ 259 w 368"/>
              <a:gd name="T57" fmla="*/ 183 h 435"/>
              <a:gd name="T58" fmla="*/ 237 w 368"/>
              <a:gd name="T59" fmla="*/ 130 h 435"/>
              <a:gd name="T60" fmla="*/ 184 w 368"/>
              <a:gd name="T61" fmla="*/ 109 h 435"/>
              <a:gd name="T62" fmla="*/ 131 w 368"/>
              <a:gd name="T63" fmla="*/ 130 h 435"/>
              <a:gd name="T64" fmla="*/ 109 w 368"/>
              <a:gd name="T65" fmla="*/ 183 h 435"/>
              <a:gd name="T66" fmla="*/ 112 w 368"/>
              <a:gd name="T67" fmla="*/ 204 h 435"/>
              <a:gd name="T68" fmla="*/ 121 w 368"/>
              <a:gd name="T69" fmla="*/ 223 h 435"/>
              <a:gd name="T70" fmla="*/ 299 w 368"/>
              <a:gd name="T71" fmla="*/ 327 h 435"/>
              <a:gd name="T72" fmla="*/ 270 w 368"/>
              <a:gd name="T73" fmla="*/ 324 h 435"/>
              <a:gd name="T74" fmla="*/ 274 w 368"/>
              <a:gd name="T75" fmla="*/ 295 h 435"/>
              <a:gd name="T76" fmla="*/ 313 w 368"/>
              <a:gd name="T77" fmla="*/ 245 h 435"/>
              <a:gd name="T78" fmla="*/ 327 w 368"/>
              <a:gd name="T79" fmla="*/ 183 h 435"/>
              <a:gd name="T80" fmla="*/ 285 w 368"/>
              <a:gd name="T81" fmla="*/ 82 h 435"/>
              <a:gd name="T82" fmla="*/ 184 w 368"/>
              <a:gd name="T83" fmla="*/ 41 h 435"/>
              <a:gd name="T84" fmla="*/ 83 w 368"/>
              <a:gd name="T85" fmla="*/ 82 h 435"/>
              <a:gd name="T86" fmla="*/ 41 w 368"/>
              <a:gd name="T87" fmla="*/ 183 h 435"/>
              <a:gd name="T88" fmla="*/ 55 w 368"/>
              <a:gd name="T89" fmla="*/ 245 h 435"/>
              <a:gd name="T90" fmla="*/ 95 w 368"/>
              <a:gd name="T91" fmla="*/ 295 h 435"/>
              <a:gd name="T92" fmla="*/ 98 w 368"/>
              <a:gd name="T93" fmla="*/ 324 h 435"/>
              <a:gd name="T94" fmla="*/ 70 w 368"/>
              <a:gd name="T95" fmla="*/ 327 h 435"/>
              <a:gd name="T96" fmla="*/ 19 w 368"/>
              <a:gd name="T97" fmla="*/ 263 h 435"/>
              <a:gd name="T98" fmla="*/ 0 w 368"/>
              <a:gd name="T99" fmla="*/ 183 h 435"/>
              <a:gd name="T100" fmla="*/ 54 w 368"/>
              <a:gd name="T101" fmla="*/ 53 h 435"/>
              <a:gd name="T102" fmla="*/ 184 w 368"/>
              <a:gd name="T103" fmla="*/ 0 h 435"/>
              <a:gd name="T104" fmla="*/ 314 w 368"/>
              <a:gd name="T105" fmla="*/ 53 h 435"/>
              <a:gd name="T106" fmla="*/ 368 w 368"/>
              <a:gd name="T107" fmla="*/ 183 h 435"/>
              <a:gd name="T108" fmla="*/ 350 w 368"/>
              <a:gd name="T109" fmla="*/ 263 h 435"/>
              <a:gd name="T110" fmla="*/ 299 w 368"/>
              <a:gd name="T111" fmla="*/ 327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68" h="435">
                <a:moveTo>
                  <a:pt x="184" y="136"/>
                </a:moveTo>
                <a:cubicBezTo>
                  <a:pt x="158" y="136"/>
                  <a:pt x="137" y="157"/>
                  <a:pt x="137" y="183"/>
                </a:cubicBezTo>
                <a:cubicBezTo>
                  <a:pt x="137" y="199"/>
                  <a:pt x="144" y="213"/>
                  <a:pt x="156" y="222"/>
                </a:cubicBezTo>
                <a:cubicBezTo>
                  <a:pt x="109" y="395"/>
                  <a:pt x="109" y="395"/>
                  <a:pt x="109" y="395"/>
                </a:cubicBezTo>
                <a:cubicBezTo>
                  <a:pt x="96" y="395"/>
                  <a:pt x="96" y="395"/>
                  <a:pt x="96" y="395"/>
                </a:cubicBezTo>
                <a:cubicBezTo>
                  <a:pt x="85" y="395"/>
                  <a:pt x="75" y="404"/>
                  <a:pt x="75" y="415"/>
                </a:cubicBezTo>
                <a:cubicBezTo>
                  <a:pt x="75" y="426"/>
                  <a:pt x="85" y="435"/>
                  <a:pt x="96" y="435"/>
                </a:cubicBezTo>
                <a:cubicBezTo>
                  <a:pt x="273" y="435"/>
                  <a:pt x="273" y="435"/>
                  <a:pt x="273" y="435"/>
                </a:cubicBezTo>
                <a:cubicBezTo>
                  <a:pt x="284" y="435"/>
                  <a:pt x="293" y="426"/>
                  <a:pt x="293" y="415"/>
                </a:cubicBezTo>
                <a:cubicBezTo>
                  <a:pt x="293" y="404"/>
                  <a:pt x="284" y="395"/>
                  <a:pt x="273" y="395"/>
                </a:cubicBezTo>
                <a:cubicBezTo>
                  <a:pt x="259" y="395"/>
                  <a:pt x="259" y="395"/>
                  <a:pt x="259" y="395"/>
                </a:cubicBezTo>
                <a:cubicBezTo>
                  <a:pt x="213" y="222"/>
                  <a:pt x="213" y="222"/>
                  <a:pt x="213" y="222"/>
                </a:cubicBezTo>
                <a:cubicBezTo>
                  <a:pt x="225" y="213"/>
                  <a:pt x="232" y="199"/>
                  <a:pt x="232" y="183"/>
                </a:cubicBezTo>
                <a:cubicBezTo>
                  <a:pt x="232" y="157"/>
                  <a:pt x="211" y="136"/>
                  <a:pt x="184" y="136"/>
                </a:cubicBezTo>
                <a:close/>
                <a:moveTo>
                  <a:pt x="121" y="223"/>
                </a:moveTo>
                <a:cubicBezTo>
                  <a:pt x="126" y="232"/>
                  <a:pt x="123" y="245"/>
                  <a:pt x="114" y="251"/>
                </a:cubicBezTo>
                <a:cubicBezTo>
                  <a:pt x="104" y="257"/>
                  <a:pt x="92" y="254"/>
                  <a:pt x="86" y="244"/>
                </a:cubicBezTo>
                <a:cubicBezTo>
                  <a:pt x="80" y="235"/>
                  <a:pt x="76" y="225"/>
                  <a:pt x="73" y="215"/>
                </a:cubicBezTo>
                <a:cubicBezTo>
                  <a:pt x="70" y="205"/>
                  <a:pt x="69" y="194"/>
                  <a:pt x="69" y="183"/>
                </a:cubicBezTo>
                <a:cubicBezTo>
                  <a:pt x="69" y="152"/>
                  <a:pt x="82" y="123"/>
                  <a:pt x="102" y="102"/>
                </a:cubicBezTo>
                <a:cubicBezTo>
                  <a:pt x="123" y="81"/>
                  <a:pt x="152" y="68"/>
                  <a:pt x="184" y="68"/>
                </a:cubicBezTo>
                <a:cubicBezTo>
                  <a:pt x="216" y="68"/>
                  <a:pt x="245" y="81"/>
                  <a:pt x="266" y="102"/>
                </a:cubicBezTo>
                <a:cubicBezTo>
                  <a:pt x="287" y="123"/>
                  <a:pt x="300" y="152"/>
                  <a:pt x="300" y="183"/>
                </a:cubicBezTo>
                <a:cubicBezTo>
                  <a:pt x="300" y="194"/>
                  <a:pt x="299" y="205"/>
                  <a:pt x="296" y="215"/>
                </a:cubicBezTo>
                <a:cubicBezTo>
                  <a:pt x="293" y="225"/>
                  <a:pt x="288" y="235"/>
                  <a:pt x="283" y="244"/>
                </a:cubicBezTo>
                <a:cubicBezTo>
                  <a:pt x="277" y="254"/>
                  <a:pt x="264" y="257"/>
                  <a:pt x="255" y="251"/>
                </a:cubicBezTo>
                <a:cubicBezTo>
                  <a:pt x="245" y="245"/>
                  <a:pt x="242" y="232"/>
                  <a:pt x="248" y="223"/>
                </a:cubicBezTo>
                <a:cubicBezTo>
                  <a:pt x="252" y="217"/>
                  <a:pt x="255" y="210"/>
                  <a:pt x="256" y="204"/>
                </a:cubicBezTo>
                <a:cubicBezTo>
                  <a:pt x="258" y="197"/>
                  <a:pt x="259" y="191"/>
                  <a:pt x="259" y="183"/>
                </a:cubicBezTo>
                <a:cubicBezTo>
                  <a:pt x="259" y="163"/>
                  <a:pt x="251" y="144"/>
                  <a:pt x="237" y="130"/>
                </a:cubicBezTo>
                <a:cubicBezTo>
                  <a:pt x="224" y="117"/>
                  <a:pt x="205" y="109"/>
                  <a:pt x="184" y="109"/>
                </a:cubicBezTo>
                <a:cubicBezTo>
                  <a:pt x="164" y="109"/>
                  <a:pt x="145" y="117"/>
                  <a:pt x="131" y="130"/>
                </a:cubicBezTo>
                <a:cubicBezTo>
                  <a:pt x="118" y="144"/>
                  <a:pt x="109" y="163"/>
                  <a:pt x="109" y="183"/>
                </a:cubicBezTo>
                <a:cubicBezTo>
                  <a:pt x="109" y="191"/>
                  <a:pt x="110" y="197"/>
                  <a:pt x="112" y="204"/>
                </a:cubicBezTo>
                <a:cubicBezTo>
                  <a:pt x="114" y="210"/>
                  <a:pt x="117" y="217"/>
                  <a:pt x="121" y="223"/>
                </a:cubicBezTo>
                <a:close/>
                <a:moveTo>
                  <a:pt x="299" y="327"/>
                </a:moveTo>
                <a:cubicBezTo>
                  <a:pt x="290" y="334"/>
                  <a:pt x="277" y="333"/>
                  <a:pt x="270" y="324"/>
                </a:cubicBezTo>
                <a:cubicBezTo>
                  <a:pt x="263" y="315"/>
                  <a:pt x="265" y="302"/>
                  <a:pt x="274" y="295"/>
                </a:cubicBezTo>
                <a:cubicBezTo>
                  <a:pt x="290" y="282"/>
                  <a:pt x="304" y="265"/>
                  <a:pt x="313" y="245"/>
                </a:cubicBezTo>
                <a:cubicBezTo>
                  <a:pt x="322" y="227"/>
                  <a:pt x="327" y="206"/>
                  <a:pt x="327" y="183"/>
                </a:cubicBezTo>
                <a:cubicBezTo>
                  <a:pt x="327" y="144"/>
                  <a:pt x="311" y="108"/>
                  <a:pt x="285" y="82"/>
                </a:cubicBezTo>
                <a:cubicBezTo>
                  <a:pt x="260" y="56"/>
                  <a:pt x="224" y="41"/>
                  <a:pt x="184" y="41"/>
                </a:cubicBezTo>
                <a:cubicBezTo>
                  <a:pt x="145" y="41"/>
                  <a:pt x="109" y="56"/>
                  <a:pt x="83" y="82"/>
                </a:cubicBezTo>
                <a:cubicBezTo>
                  <a:pt x="57" y="108"/>
                  <a:pt x="41" y="144"/>
                  <a:pt x="41" y="183"/>
                </a:cubicBezTo>
                <a:cubicBezTo>
                  <a:pt x="41" y="206"/>
                  <a:pt x="46" y="227"/>
                  <a:pt x="55" y="245"/>
                </a:cubicBezTo>
                <a:cubicBezTo>
                  <a:pt x="65" y="265"/>
                  <a:pt x="78" y="282"/>
                  <a:pt x="95" y="295"/>
                </a:cubicBezTo>
                <a:cubicBezTo>
                  <a:pt x="104" y="302"/>
                  <a:pt x="105" y="315"/>
                  <a:pt x="98" y="324"/>
                </a:cubicBezTo>
                <a:cubicBezTo>
                  <a:pt x="91" y="333"/>
                  <a:pt x="78" y="334"/>
                  <a:pt x="70" y="327"/>
                </a:cubicBezTo>
                <a:cubicBezTo>
                  <a:pt x="48" y="310"/>
                  <a:pt x="31" y="288"/>
                  <a:pt x="19" y="263"/>
                </a:cubicBezTo>
                <a:cubicBezTo>
                  <a:pt x="7" y="239"/>
                  <a:pt x="0" y="212"/>
                  <a:pt x="0" y="183"/>
                </a:cubicBezTo>
                <a:cubicBezTo>
                  <a:pt x="0" y="133"/>
                  <a:pt x="21" y="87"/>
                  <a:pt x="54" y="53"/>
                </a:cubicBezTo>
                <a:cubicBezTo>
                  <a:pt x="88" y="20"/>
                  <a:pt x="134" y="0"/>
                  <a:pt x="184" y="0"/>
                </a:cubicBezTo>
                <a:cubicBezTo>
                  <a:pt x="235" y="0"/>
                  <a:pt x="281" y="20"/>
                  <a:pt x="314" y="53"/>
                </a:cubicBezTo>
                <a:cubicBezTo>
                  <a:pt x="348" y="87"/>
                  <a:pt x="368" y="133"/>
                  <a:pt x="368" y="183"/>
                </a:cubicBezTo>
                <a:cubicBezTo>
                  <a:pt x="368" y="212"/>
                  <a:pt x="362" y="239"/>
                  <a:pt x="350" y="263"/>
                </a:cubicBezTo>
                <a:cubicBezTo>
                  <a:pt x="338" y="288"/>
                  <a:pt x="320" y="310"/>
                  <a:pt x="299" y="327"/>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11" name="Freeform 53"/>
          <p:cNvSpPr>
            <a:spLocks noEditPoints="1"/>
          </p:cNvSpPr>
          <p:nvPr userDrawn="1"/>
        </p:nvSpPr>
        <p:spPr bwMode="auto">
          <a:xfrm>
            <a:off x="5585410" y="2150679"/>
            <a:ext cx="358633" cy="477662"/>
          </a:xfrm>
          <a:custGeom>
            <a:avLst/>
            <a:gdLst>
              <a:gd name="T0" fmla="*/ 42 w 332"/>
              <a:gd name="T1" fmla="*/ 0 h 442"/>
              <a:gd name="T2" fmla="*/ 290 w 332"/>
              <a:gd name="T3" fmla="*/ 0 h 442"/>
              <a:gd name="T4" fmla="*/ 332 w 332"/>
              <a:gd name="T5" fmla="*/ 41 h 442"/>
              <a:gd name="T6" fmla="*/ 332 w 332"/>
              <a:gd name="T7" fmla="*/ 401 h 442"/>
              <a:gd name="T8" fmla="*/ 290 w 332"/>
              <a:gd name="T9" fmla="*/ 442 h 442"/>
              <a:gd name="T10" fmla="*/ 221 w 332"/>
              <a:gd name="T11" fmla="*/ 442 h 442"/>
              <a:gd name="T12" fmla="*/ 111 w 332"/>
              <a:gd name="T13" fmla="*/ 442 h 442"/>
              <a:gd name="T14" fmla="*/ 42 w 332"/>
              <a:gd name="T15" fmla="*/ 442 h 442"/>
              <a:gd name="T16" fmla="*/ 0 w 332"/>
              <a:gd name="T17" fmla="*/ 401 h 442"/>
              <a:gd name="T18" fmla="*/ 0 w 332"/>
              <a:gd name="T19" fmla="*/ 41 h 442"/>
              <a:gd name="T20" fmla="*/ 42 w 332"/>
              <a:gd name="T21" fmla="*/ 0 h 442"/>
              <a:gd name="T22" fmla="*/ 55 w 332"/>
              <a:gd name="T23" fmla="*/ 41 h 442"/>
              <a:gd name="T24" fmla="*/ 42 w 332"/>
              <a:gd name="T25" fmla="*/ 55 h 442"/>
              <a:gd name="T26" fmla="*/ 42 w 332"/>
              <a:gd name="T27" fmla="*/ 318 h 442"/>
              <a:gd name="T28" fmla="*/ 55 w 332"/>
              <a:gd name="T29" fmla="*/ 332 h 442"/>
              <a:gd name="T30" fmla="*/ 277 w 332"/>
              <a:gd name="T31" fmla="*/ 332 h 442"/>
              <a:gd name="T32" fmla="*/ 290 w 332"/>
              <a:gd name="T33" fmla="*/ 318 h 442"/>
              <a:gd name="T34" fmla="*/ 290 w 332"/>
              <a:gd name="T35" fmla="*/ 55 h 442"/>
              <a:gd name="T36" fmla="*/ 277 w 332"/>
              <a:gd name="T37" fmla="*/ 41 h 442"/>
              <a:gd name="T38" fmla="*/ 55 w 332"/>
              <a:gd name="T39" fmla="*/ 41 h 442"/>
              <a:gd name="T40" fmla="*/ 166 w 332"/>
              <a:gd name="T41" fmla="*/ 366 h 442"/>
              <a:gd name="T42" fmla="*/ 145 w 332"/>
              <a:gd name="T43" fmla="*/ 387 h 442"/>
              <a:gd name="T44" fmla="*/ 166 w 332"/>
              <a:gd name="T45" fmla="*/ 408 h 442"/>
              <a:gd name="T46" fmla="*/ 187 w 332"/>
              <a:gd name="T47" fmla="*/ 387 h 442"/>
              <a:gd name="T48" fmla="*/ 166 w 332"/>
              <a:gd name="T49" fmla="*/ 366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2" h="442">
                <a:moveTo>
                  <a:pt x="42" y="0"/>
                </a:moveTo>
                <a:cubicBezTo>
                  <a:pt x="290" y="0"/>
                  <a:pt x="290" y="0"/>
                  <a:pt x="290" y="0"/>
                </a:cubicBezTo>
                <a:cubicBezTo>
                  <a:pt x="313" y="0"/>
                  <a:pt x="332" y="19"/>
                  <a:pt x="332" y="41"/>
                </a:cubicBezTo>
                <a:cubicBezTo>
                  <a:pt x="332" y="401"/>
                  <a:pt x="332" y="401"/>
                  <a:pt x="332" y="401"/>
                </a:cubicBezTo>
                <a:cubicBezTo>
                  <a:pt x="332" y="424"/>
                  <a:pt x="313" y="442"/>
                  <a:pt x="290" y="442"/>
                </a:cubicBezTo>
                <a:cubicBezTo>
                  <a:pt x="221" y="442"/>
                  <a:pt x="221" y="442"/>
                  <a:pt x="221" y="442"/>
                </a:cubicBezTo>
                <a:cubicBezTo>
                  <a:pt x="111" y="442"/>
                  <a:pt x="111" y="442"/>
                  <a:pt x="111" y="442"/>
                </a:cubicBezTo>
                <a:cubicBezTo>
                  <a:pt x="42" y="442"/>
                  <a:pt x="42" y="442"/>
                  <a:pt x="42" y="442"/>
                </a:cubicBezTo>
                <a:cubicBezTo>
                  <a:pt x="19" y="442"/>
                  <a:pt x="0" y="424"/>
                  <a:pt x="0" y="401"/>
                </a:cubicBezTo>
                <a:cubicBezTo>
                  <a:pt x="0" y="41"/>
                  <a:pt x="0" y="41"/>
                  <a:pt x="0" y="41"/>
                </a:cubicBezTo>
                <a:cubicBezTo>
                  <a:pt x="0" y="19"/>
                  <a:pt x="19" y="0"/>
                  <a:pt x="42" y="0"/>
                </a:cubicBezTo>
                <a:close/>
                <a:moveTo>
                  <a:pt x="55" y="41"/>
                </a:moveTo>
                <a:cubicBezTo>
                  <a:pt x="48" y="41"/>
                  <a:pt x="42" y="48"/>
                  <a:pt x="42" y="55"/>
                </a:cubicBezTo>
                <a:cubicBezTo>
                  <a:pt x="42" y="318"/>
                  <a:pt x="42" y="318"/>
                  <a:pt x="42" y="318"/>
                </a:cubicBezTo>
                <a:cubicBezTo>
                  <a:pt x="42" y="326"/>
                  <a:pt x="48" y="332"/>
                  <a:pt x="55" y="332"/>
                </a:cubicBezTo>
                <a:cubicBezTo>
                  <a:pt x="277" y="332"/>
                  <a:pt x="277" y="332"/>
                  <a:pt x="277" y="332"/>
                </a:cubicBezTo>
                <a:cubicBezTo>
                  <a:pt x="284" y="332"/>
                  <a:pt x="290" y="326"/>
                  <a:pt x="290" y="318"/>
                </a:cubicBezTo>
                <a:cubicBezTo>
                  <a:pt x="290" y="55"/>
                  <a:pt x="290" y="55"/>
                  <a:pt x="290" y="55"/>
                </a:cubicBezTo>
                <a:cubicBezTo>
                  <a:pt x="290" y="48"/>
                  <a:pt x="284" y="41"/>
                  <a:pt x="277" y="41"/>
                </a:cubicBezTo>
                <a:cubicBezTo>
                  <a:pt x="55" y="41"/>
                  <a:pt x="55" y="41"/>
                  <a:pt x="55" y="41"/>
                </a:cubicBezTo>
                <a:close/>
                <a:moveTo>
                  <a:pt x="166" y="366"/>
                </a:moveTo>
                <a:cubicBezTo>
                  <a:pt x="154" y="366"/>
                  <a:pt x="145" y="376"/>
                  <a:pt x="145" y="387"/>
                </a:cubicBezTo>
                <a:cubicBezTo>
                  <a:pt x="145" y="398"/>
                  <a:pt x="154" y="408"/>
                  <a:pt x="166" y="408"/>
                </a:cubicBezTo>
                <a:cubicBezTo>
                  <a:pt x="177" y="408"/>
                  <a:pt x="187" y="398"/>
                  <a:pt x="187" y="387"/>
                </a:cubicBezTo>
                <a:cubicBezTo>
                  <a:pt x="187" y="376"/>
                  <a:pt x="177" y="366"/>
                  <a:pt x="166" y="366"/>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14" name="Freeform 51"/>
          <p:cNvSpPr>
            <a:spLocks/>
          </p:cNvSpPr>
          <p:nvPr userDrawn="1"/>
        </p:nvSpPr>
        <p:spPr bwMode="auto">
          <a:xfrm>
            <a:off x="5538702" y="2838834"/>
            <a:ext cx="452049" cy="380803"/>
          </a:xfrm>
          <a:custGeom>
            <a:avLst/>
            <a:gdLst>
              <a:gd name="T0" fmla="*/ 237 w 450"/>
              <a:gd name="T1" fmla="*/ 70 h 379"/>
              <a:gd name="T2" fmla="*/ 422 w 450"/>
              <a:gd name="T3" fmla="*/ 70 h 379"/>
              <a:gd name="T4" fmla="*/ 450 w 450"/>
              <a:gd name="T5" fmla="*/ 98 h 379"/>
              <a:gd name="T6" fmla="*/ 450 w 450"/>
              <a:gd name="T7" fmla="*/ 351 h 379"/>
              <a:gd name="T8" fmla="*/ 422 w 450"/>
              <a:gd name="T9" fmla="*/ 379 h 379"/>
              <a:gd name="T10" fmla="*/ 28 w 450"/>
              <a:gd name="T11" fmla="*/ 379 h 379"/>
              <a:gd name="T12" fmla="*/ 0 w 450"/>
              <a:gd name="T13" fmla="*/ 351 h 379"/>
              <a:gd name="T14" fmla="*/ 0 w 450"/>
              <a:gd name="T15" fmla="*/ 126 h 379"/>
              <a:gd name="T16" fmla="*/ 0 w 450"/>
              <a:gd name="T17" fmla="*/ 98 h 379"/>
              <a:gd name="T18" fmla="*/ 0 w 450"/>
              <a:gd name="T19" fmla="*/ 28 h 379"/>
              <a:gd name="T20" fmla="*/ 28 w 450"/>
              <a:gd name="T21" fmla="*/ 0 h 379"/>
              <a:gd name="T22" fmla="*/ 155 w 450"/>
              <a:gd name="T23" fmla="*/ 0 h 379"/>
              <a:gd name="T24" fmla="*/ 175 w 450"/>
              <a:gd name="T25" fmla="*/ 8 h 379"/>
              <a:gd name="T26" fmla="*/ 237 w 450"/>
              <a:gd name="T27" fmla="*/ 70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50" h="379">
                <a:moveTo>
                  <a:pt x="237" y="70"/>
                </a:moveTo>
                <a:cubicBezTo>
                  <a:pt x="422" y="70"/>
                  <a:pt x="422" y="70"/>
                  <a:pt x="422" y="70"/>
                </a:cubicBezTo>
                <a:cubicBezTo>
                  <a:pt x="437" y="70"/>
                  <a:pt x="450" y="83"/>
                  <a:pt x="450" y="98"/>
                </a:cubicBezTo>
                <a:cubicBezTo>
                  <a:pt x="450" y="351"/>
                  <a:pt x="450" y="351"/>
                  <a:pt x="450" y="351"/>
                </a:cubicBezTo>
                <a:cubicBezTo>
                  <a:pt x="450" y="367"/>
                  <a:pt x="437" y="379"/>
                  <a:pt x="422" y="379"/>
                </a:cubicBezTo>
                <a:cubicBezTo>
                  <a:pt x="28" y="379"/>
                  <a:pt x="28" y="379"/>
                  <a:pt x="28" y="379"/>
                </a:cubicBezTo>
                <a:cubicBezTo>
                  <a:pt x="13" y="379"/>
                  <a:pt x="0" y="367"/>
                  <a:pt x="0" y="351"/>
                </a:cubicBezTo>
                <a:cubicBezTo>
                  <a:pt x="0" y="126"/>
                  <a:pt x="0" y="126"/>
                  <a:pt x="0" y="126"/>
                </a:cubicBezTo>
                <a:cubicBezTo>
                  <a:pt x="0" y="98"/>
                  <a:pt x="0" y="98"/>
                  <a:pt x="0" y="98"/>
                </a:cubicBezTo>
                <a:cubicBezTo>
                  <a:pt x="0" y="28"/>
                  <a:pt x="0" y="28"/>
                  <a:pt x="0" y="28"/>
                </a:cubicBezTo>
                <a:cubicBezTo>
                  <a:pt x="0" y="12"/>
                  <a:pt x="13" y="0"/>
                  <a:pt x="28" y="0"/>
                </a:cubicBezTo>
                <a:cubicBezTo>
                  <a:pt x="155" y="0"/>
                  <a:pt x="155" y="0"/>
                  <a:pt x="155" y="0"/>
                </a:cubicBezTo>
                <a:cubicBezTo>
                  <a:pt x="163" y="0"/>
                  <a:pt x="170" y="3"/>
                  <a:pt x="175" y="8"/>
                </a:cubicBezTo>
                <a:lnTo>
                  <a:pt x="237" y="7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28" name="Group 127"/>
          <p:cNvGrpSpPr/>
          <p:nvPr userDrawn="1"/>
        </p:nvGrpSpPr>
        <p:grpSpPr>
          <a:xfrm>
            <a:off x="5569381" y="4055800"/>
            <a:ext cx="390690" cy="511255"/>
            <a:chOff x="3846460" y="7478353"/>
            <a:chExt cx="345682" cy="452357"/>
          </a:xfrm>
          <a:solidFill>
            <a:schemeClr val="tx2"/>
          </a:solidFill>
        </p:grpSpPr>
        <p:grpSp>
          <p:nvGrpSpPr>
            <p:cNvPr id="129" name="Group 128"/>
            <p:cNvGrpSpPr/>
            <p:nvPr/>
          </p:nvGrpSpPr>
          <p:grpSpPr>
            <a:xfrm>
              <a:off x="3846460" y="7478353"/>
              <a:ext cx="345682" cy="452357"/>
              <a:chOff x="3792538" y="2559050"/>
              <a:chExt cx="406400" cy="531813"/>
            </a:xfrm>
            <a:grpFill/>
          </p:grpSpPr>
          <p:sp>
            <p:nvSpPr>
              <p:cNvPr id="131" name="Freeform 27"/>
              <p:cNvSpPr>
                <a:spLocks/>
              </p:cNvSpPr>
              <p:nvPr/>
            </p:nvSpPr>
            <p:spPr bwMode="auto">
              <a:xfrm>
                <a:off x="3792538" y="2613025"/>
                <a:ext cx="406400" cy="477838"/>
              </a:xfrm>
              <a:custGeom>
                <a:avLst/>
                <a:gdLst>
                  <a:gd name="T0" fmla="*/ 167 w 179"/>
                  <a:gd name="T1" fmla="*/ 0 h 210"/>
                  <a:gd name="T2" fmla="*/ 135 w 179"/>
                  <a:gd name="T3" fmla="*/ 0 h 210"/>
                  <a:gd name="T4" fmla="*/ 135 w 179"/>
                  <a:gd name="T5" fmla="*/ 16 h 210"/>
                  <a:gd name="T6" fmla="*/ 163 w 179"/>
                  <a:gd name="T7" fmla="*/ 16 h 210"/>
                  <a:gd name="T8" fmla="*/ 163 w 179"/>
                  <a:gd name="T9" fmla="*/ 194 h 210"/>
                  <a:gd name="T10" fmla="*/ 16 w 179"/>
                  <a:gd name="T11" fmla="*/ 194 h 210"/>
                  <a:gd name="T12" fmla="*/ 16 w 179"/>
                  <a:gd name="T13" fmla="*/ 16 h 210"/>
                  <a:gd name="T14" fmla="*/ 44 w 179"/>
                  <a:gd name="T15" fmla="*/ 16 h 210"/>
                  <a:gd name="T16" fmla="*/ 44 w 179"/>
                  <a:gd name="T17" fmla="*/ 0 h 210"/>
                  <a:gd name="T18" fmla="*/ 12 w 179"/>
                  <a:gd name="T19" fmla="*/ 0 h 210"/>
                  <a:gd name="T20" fmla="*/ 0 w 179"/>
                  <a:gd name="T21" fmla="*/ 12 h 210"/>
                  <a:gd name="T22" fmla="*/ 0 w 179"/>
                  <a:gd name="T23" fmla="*/ 198 h 210"/>
                  <a:gd name="T24" fmla="*/ 12 w 179"/>
                  <a:gd name="T25" fmla="*/ 210 h 210"/>
                  <a:gd name="T26" fmla="*/ 167 w 179"/>
                  <a:gd name="T27" fmla="*/ 210 h 210"/>
                  <a:gd name="T28" fmla="*/ 179 w 179"/>
                  <a:gd name="T29" fmla="*/ 198 h 210"/>
                  <a:gd name="T30" fmla="*/ 179 w 179"/>
                  <a:gd name="T31" fmla="*/ 12 h 210"/>
                  <a:gd name="T32" fmla="*/ 167 w 179"/>
                  <a:gd name="T3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9" h="210">
                    <a:moveTo>
                      <a:pt x="167" y="0"/>
                    </a:moveTo>
                    <a:cubicBezTo>
                      <a:pt x="135" y="0"/>
                      <a:pt x="135" y="0"/>
                      <a:pt x="135" y="0"/>
                    </a:cubicBezTo>
                    <a:cubicBezTo>
                      <a:pt x="135" y="16"/>
                      <a:pt x="135" y="16"/>
                      <a:pt x="135" y="16"/>
                    </a:cubicBezTo>
                    <a:cubicBezTo>
                      <a:pt x="163" y="16"/>
                      <a:pt x="163" y="16"/>
                      <a:pt x="163" y="16"/>
                    </a:cubicBezTo>
                    <a:cubicBezTo>
                      <a:pt x="163" y="194"/>
                      <a:pt x="163" y="194"/>
                      <a:pt x="163" y="194"/>
                    </a:cubicBezTo>
                    <a:cubicBezTo>
                      <a:pt x="16" y="194"/>
                      <a:pt x="16" y="194"/>
                      <a:pt x="16" y="194"/>
                    </a:cubicBezTo>
                    <a:cubicBezTo>
                      <a:pt x="16" y="16"/>
                      <a:pt x="16" y="16"/>
                      <a:pt x="16" y="16"/>
                    </a:cubicBezTo>
                    <a:cubicBezTo>
                      <a:pt x="44" y="16"/>
                      <a:pt x="44" y="16"/>
                      <a:pt x="44" y="16"/>
                    </a:cubicBezTo>
                    <a:cubicBezTo>
                      <a:pt x="44" y="0"/>
                      <a:pt x="44" y="0"/>
                      <a:pt x="44" y="0"/>
                    </a:cubicBezTo>
                    <a:cubicBezTo>
                      <a:pt x="12" y="0"/>
                      <a:pt x="12" y="0"/>
                      <a:pt x="12" y="0"/>
                    </a:cubicBezTo>
                    <a:cubicBezTo>
                      <a:pt x="6" y="0"/>
                      <a:pt x="0" y="5"/>
                      <a:pt x="0" y="12"/>
                    </a:cubicBezTo>
                    <a:cubicBezTo>
                      <a:pt x="0" y="198"/>
                      <a:pt x="0" y="198"/>
                      <a:pt x="0" y="198"/>
                    </a:cubicBezTo>
                    <a:cubicBezTo>
                      <a:pt x="0" y="204"/>
                      <a:pt x="6" y="210"/>
                      <a:pt x="12" y="210"/>
                    </a:cubicBezTo>
                    <a:cubicBezTo>
                      <a:pt x="167" y="210"/>
                      <a:pt x="167" y="210"/>
                      <a:pt x="167" y="210"/>
                    </a:cubicBezTo>
                    <a:cubicBezTo>
                      <a:pt x="174" y="210"/>
                      <a:pt x="179" y="204"/>
                      <a:pt x="179" y="198"/>
                    </a:cubicBezTo>
                    <a:cubicBezTo>
                      <a:pt x="179" y="12"/>
                      <a:pt x="179" y="12"/>
                      <a:pt x="179" y="12"/>
                    </a:cubicBezTo>
                    <a:cubicBezTo>
                      <a:pt x="179" y="5"/>
                      <a:pt x="174" y="0"/>
                      <a:pt x="167"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2" name="Freeform 28"/>
              <p:cNvSpPr>
                <a:spLocks noEditPoints="1"/>
              </p:cNvSpPr>
              <p:nvPr/>
            </p:nvSpPr>
            <p:spPr bwMode="auto">
              <a:xfrm>
                <a:off x="3916363" y="2559050"/>
                <a:ext cx="160338" cy="107950"/>
              </a:xfrm>
              <a:custGeom>
                <a:avLst/>
                <a:gdLst>
                  <a:gd name="T0" fmla="*/ 55 w 70"/>
                  <a:gd name="T1" fmla="*/ 20 h 48"/>
                  <a:gd name="T2" fmla="*/ 35 w 70"/>
                  <a:gd name="T3" fmla="*/ 0 h 48"/>
                  <a:gd name="T4" fmla="*/ 14 w 70"/>
                  <a:gd name="T5" fmla="*/ 20 h 48"/>
                  <a:gd name="T6" fmla="*/ 0 w 70"/>
                  <a:gd name="T7" fmla="*/ 20 h 48"/>
                  <a:gd name="T8" fmla="*/ 0 w 70"/>
                  <a:gd name="T9" fmla="*/ 48 h 48"/>
                  <a:gd name="T10" fmla="*/ 70 w 70"/>
                  <a:gd name="T11" fmla="*/ 48 h 48"/>
                  <a:gd name="T12" fmla="*/ 70 w 70"/>
                  <a:gd name="T13" fmla="*/ 20 h 48"/>
                  <a:gd name="T14" fmla="*/ 55 w 70"/>
                  <a:gd name="T15" fmla="*/ 20 h 48"/>
                  <a:gd name="T16" fmla="*/ 35 w 70"/>
                  <a:gd name="T17" fmla="*/ 8 h 48"/>
                  <a:gd name="T18" fmla="*/ 47 w 70"/>
                  <a:gd name="T19" fmla="*/ 20 h 48"/>
                  <a:gd name="T20" fmla="*/ 22 w 70"/>
                  <a:gd name="T21" fmla="*/ 20 h 48"/>
                  <a:gd name="T22" fmla="*/ 35 w 70"/>
                  <a:gd name="T23"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0" h="48">
                    <a:moveTo>
                      <a:pt x="55" y="20"/>
                    </a:moveTo>
                    <a:cubicBezTo>
                      <a:pt x="55" y="9"/>
                      <a:pt x="46" y="0"/>
                      <a:pt x="35" y="0"/>
                    </a:cubicBezTo>
                    <a:cubicBezTo>
                      <a:pt x="24" y="0"/>
                      <a:pt x="15" y="9"/>
                      <a:pt x="14" y="20"/>
                    </a:cubicBezTo>
                    <a:cubicBezTo>
                      <a:pt x="0" y="20"/>
                      <a:pt x="0" y="20"/>
                      <a:pt x="0" y="20"/>
                    </a:cubicBezTo>
                    <a:cubicBezTo>
                      <a:pt x="0" y="48"/>
                      <a:pt x="0" y="48"/>
                      <a:pt x="0" y="48"/>
                    </a:cubicBezTo>
                    <a:cubicBezTo>
                      <a:pt x="70" y="48"/>
                      <a:pt x="70" y="48"/>
                      <a:pt x="70" y="48"/>
                    </a:cubicBezTo>
                    <a:cubicBezTo>
                      <a:pt x="70" y="20"/>
                      <a:pt x="70" y="20"/>
                      <a:pt x="70" y="20"/>
                    </a:cubicBezTo>
                    <a:lnTo>
                      <a:pt x="55" y="20"/>
                    </a:lnTo>
                    <a:close/>
                    <a:moveTo>
                      <a:pt x="35" y="8"/>
                    </a:moveTo>
                    <a:cubicBezTo>
                      <a:pt x="41" y="8"/>
                      <a:pt x="47" y="13"/>
                      <a:pt x="47" y="20"/>
                    </a:cubicBezTo>
                    <a:cubicBezTo>
                      <a:pt x="22" y="20"/>
                      <a:pt x="22" y="20"/>
                      <a:pt x="22" y="20"/>
                    </a:cubicBezTo>
                    <a:cubicBezTo>
                      <a:pt x="23" y="13"/>
                      <a:pt x="28" y="8"/>
                      <a:pt x="35" y="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130" name="Freeform 31"/>
            <p:cNvSpPr>
              <a:spLocks/>
            </p:cNvSpPr>
            <p:nvPr/>
          </p:nvSpPr>
          <p:spPr bwMode="auto">
            <a:xfrm>
              <a:off x="3929720" y="7659607"/>
              <a:ext cx="185080" cy="138739"/>
            </a:xfrm>
            <a:custGeom>
              <a:avLst/>
              <a:gdLst>
                <a:gd name="T0" fmla="*/ 7 w 401"/>
                <a:gd name="T1" fmla="*/ 156 h 301"/>
                <a:gd name="T2" fmla="*/ 0 w 401"/>
                <a:gd name="T3" fmla="*/ 138 h 301"/>
                <a:gd name="T4" fmla="*/ 7 w 401"/>
                <a:gd name="T5" fmla="*/ 120 h 301"/>
                <a:gd name="T6" fmla="*/ 45 w 401"/>
                <a:gd name="T7" fmla="*/ 83 h 301"/>
                <a:gd name="T8" fmla="*/ 62 w 401"/>
                <a:gd name="T9" fmla="*/ 75 h 301"/>
                <a:gd name="T10" fmla="*/ 80 w 401"/>
                <a:gd name="T11" fmla="*/ 83 h 301"/>
                <a:gd name="T12" fmla="*/ 163 w 401"/>
                <a:gd name="T13" fmla="*/ 165 h 301"/>
                <a:gd name="T14" fmla="*/ 321 w 401"/>
                <a:gd name="T15" fmla="*/ 7 h 301"/>
                <a:gd name="T16" fmla="*/ 338 w 401"/>
                <a:gd name="T17" fmla="*/ 0 h 301"/>
                <a:gd name="T18" fmla="*/ 356 w 401"/>
                <a:gd name="T19" fmla="*/ 7 h 301"/>
                <a:gd name="T20" fmla="*/ 394 w 401"/>
                <a:gd name="T21" fmla="*/ 45 h 301"/>
                <a:gd name="T22" fmla="*/ 401 w 401"/>
                <a:gd name="T23" fmla="*/ 63 h 301"/>
                <a:gd name="T24" fmla="*/ 394 w 401"/>
                <a:gd name="T25" fmla="*/ 81 h 301"/>
                <a:gd name="T26" fmla="*/ 181 w 401"/>
                <a:gd name="T27" fmla="*/ 294 h 301"/>
                <a:gd name="T28" fmla="*/ 163 w 401"/>
                <a:gd name="T29" fmla="*/ 301 h 301"/>
                <a:gd name="T30" fmla="*/ 145 w 401"/>
                <a:gd name="T31" fmla="*/ 294 h 301"/>
                <a:gd name="T32" fmla="*/ 7 w 401"/>
                <a:gd name="T33" fmla="*/ 156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01" h="301">
                  <a:moveTo>
                    <a:pt x="7" y="156"/>
                  </a:moveTo>
                  <a:cubicBezTo>
                    <a:pt x="2" y="151"/>
                    <a:pt x="0" y="145"/>
                    <a:pt x="0" y="138"/>
                  </a:cubicBezTo>
                  <a:cubicBezTo>
                    <a:pt x="0" y="131"/>
                    <a:pt x="2" y="125"/>
                    <a:pt x="7" y="120"/>
                  </a:cubicBezTo>
                  <a:cubicBezTo>
                    <a:pt x="45" y="83"/>
                    <a:pt x="45" y="83"/>
                    <a:pt x="45" y="83"/>
                  </a:cubicBezTo>
                  <a:cubicBezTo>
                    <a:pt x="49" y="78"/>
                    <a:pt x="55" y="75"/>
                    <a:pt x="62" y="75"/>
                  </a:cubicBezTo>
                  <a:cubicBezTo>
                    <a:pt x="69" y="75"/>
                    <a:pt x="76" y="78"/>
                    <a:pt x="80" y="83"/>
                  </a:cubicBezTo>
                  <a:cubicBezTo>
                    <a:pt x="163" y="165"/>
                    <a:pt x="163" y="165"/>
                    <a:pt x="163" y="165"/>
                  </a:cubicBezTo>
                  <a:cubicBezTo>
                    <a:pt x="321" y="7"/>
                    <a:pt x="321" y="7"/>
                    <a:pt x="321" y="7"/>
                  </a:cubicBezTo>
                  <a:cubicBezTo>
                    <a:pt x="325" y="3"/>
                    <a:pt x="331" y="0"/>
                    <a:pt x="338" y="0"/>
                  </a:cubicBezTo>
                  <a:cubicBezTo>
                    <a:pt x="345" y="0"/>
                    <a:pt x="352" y="3"/>
                    <a:pt x="356" y="7"/>
                  </a:cubicBezTo>
                  <a:cubicBezTo>
                    <a:pt x="394" y="45"/>
                    <a:pt x="394" y="45"/>
                    <a:pt x="394" y="45"/>
                  </a:cubicBezTo>
                  <a:cubicBezTo>
                    <a:pt x="398" y="49"/>
                    <a:pt x="401" y="56"/>
                    <a:pt x="401" y="63"/>
                  </a:cubicBezTo>
                  <a:cubicBezTo>
                    <a:pt x="401" y="70"/>
                    <a:pt x="398" y="76"/>
                    <a:pt x="394" y="81"/>
                  </a:cubicBezTo>
                  <a:cubicBezTo>
                    <a:pt x="181" y="294"/>
                    <a:pt x="181" y="294"/>
                    <a:pt x="181" y="294"/>
                  </a:cubicBezTo>
                  <a:cubicBezTo>
                    <a:pt x="176" y="298"/>
                    <a:pt x="170" y="301"/>
                    <a:pt x="163" y="301"/>
                  </a:cubicBezTo>
                  <a:cubicBezTo>
                    <a:pt x="156" y="301"/>
                    <a:pt x="149" y="298"/>
                    <a:pt x="145" y="294"/>
                  </a:cubicBezTo>
                  <a:lnTo>
                    <a:pt x="7" y="156"/>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659" name="Freeform 41"/>
          <p:cNvSpPr>
            <a:spLocks/>
          </p:cNvSpPr>
          <p:nvPr userDrawn="1"/>
        </p:nvSpPr>
        <p:spPr bwMode="auto">
          <a:xfrm>
            <a:off x="5567481" y="7248575"/>
            <a:ext cx="394490" cy="395861"/>
          </a:xfrm>
          <a:custGeom>
            <a:avLst/>
            <a:gdLst>
              <a:gd name="T0" fmla="*/ 322 w 412"/>
              <a:gd name="T1" fmla="*/ 232 h 413"/>
              <a:gd name="T2" fmla="*/ 386 w 412"/>
              <a:gd name="T3" fmla="*/ 232 h 413"/>
              <a:gd name="T4" fmla="*/ 412 w 412"/>
              <a:gd name="T5" fmla="*/ 207 h 413"/>
              <a:gd name="T6" fmla="*/ 404 w 412"/>
              <a:gd name="T7" fmla="*/ 188 h 413"/>
              <a:gd name="T8" fmla="*/ 224 w 412"/>
              <a:gd name="T9" fmla="*/ 8 h 413"/>
              <a:gd name="T10" fmla="*/ 206 w 412"/>
              <a:gd name="T11" fmla="*/ 0 h 413"/>
              <a:gd name="T12" fmla="*/ 188 w 412"/>
              <a:gd name="T13" fmla="*/ 8 h 413"/>
              <a:gd name="T14" fmla="*/ 7 w 412"/>
              <a:gd name="T15" fmla="*/ 188 h 413"/>
              <a:gd name="T16" fmla="*/ 0 w 412"/>
              <a:gd name="T17" fmla="*/ 207 h 413"/>
              <a:gd name="T18" fmla="*/ 26 w 412"/>
              <a:gd name="T19" fmla="*/ 232 h 413"/>
              <a:gd name="T20" fmla="*/ 90 w 412"/>
              <a:gd name="T21" fmla="*/ 232 h 413"/>
              <a:gd name="T22" fmla="*/ 90 w 412"/>
              <a:gd name="T23" fmla="*/ 387 h 413"/>
              <a:gd name="T24" fmla="*/ 116 w 412"/>
              <a:gd name="T25" fmla="*/ 413 h 413"/>
              <a:gd name="T26" fmla="*/ 296 w 412"/>
              <a:gd name="T27" fmla="*/ 413 h 413"/>
              <a:gd name="T28" fmla="*/ 322 w 412"/>
              <a:gd name="T29" fmla="*/ 387 h 413"/>
              <a:gd name="T30" fmla="*/ 322 w 412"/>
              <a:gd name="T31" fmla="*/ 232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12" h="413">
                <a:moveTo>
                  <a:pt x="322" y="232"/>
                </a:moveTo>
                <a:cubicBezTo>
                  <a:pt x="386" y="232"/>
                  <a:pt x="386" y="232"/>
                  <a:pt x="386" y="232"/>
                </a:cubicBezTo>
                <a:cubicBezTo>
                  <a:pt x="401" y="232"/>
                  <a:pt x="412" y="221"/>
                  <a:pt x="412" y="207"/>
                </a:cubicBezTo>
                <a:cubicBezTo>
                  <a:pt x="412" y="199"/>
                  <a:pt x="409" y="193"/>
                  <a:pt x="404" y="188"/>
                </a:cubicBezTo>
                <a:cubicBezTo>
                  <a:pt x="224" y="8"/>
                  <a:pt x="224" y="8"/>
                  <a:pt x="224" y="8"/>
                </a:cubicBezTo>
                <a:cubicBezTo>
                  <a:pt x="219" y="3"/>
                  <a:pt x="213" y="0"/>
                  <a:pt x="206" y="0"/>
                </a:cubicBezTo>
                <a:cubicBezTo>
                  <a:pt x="199" y="0"/>
                  <a:pt x="193" y="3"/>
                  <a:pt x="188" y="8"/>
                </a:cubicBezTo>
                <a:cubicBezTo>
                  <a:pt x="7" y="188"/>
                  <a:pt x="7" y="188"/>
                  <a:pt x="7" y="188"/>
                </a:cubicBezTo>
                <a:cubicBezTo>
                  <a:pt x="3" y="193"/>
                  <a:pt x="0" y="199"/>
                  <a:pt x="0" y="207"/>
                </a:cubicBezTo>
                <a:cubicBezTo>
                  <a:pt x="0" y="221"/>
                  <a:pt x="11" y="232"/>
                  <a:pt x="26" y="232"/>
                </a:cubicBezTo>
                <a:cubicBezTo>
                  <a:pt x="90" y="232"/>
                  <a:pt x="90" y="232"/>
                  <a:pt x="90" y="232"/>
                </a:cubicBezTo>
                <a:cubicBezTo>
                  <a:pt x="90" y="387"/>
                  <a:pt x="90" y="387"/>
                  <a:pt x="90" y="387"/>
                </a:cubicBezTo>
                <a:cubicBezTo>
                  <a:pt x="90" y="401"/>
                  <a:pt x="102" y="413"/>
                  <a:pt x="116" y="413"/>
                </a:cubicBezTo>
                <a:cubicBezTo>
                  <a:pt x="296" y="413"/>
                  <a:pt x="296" y="413"/>
                  <a:pt x="296" y="413"/>
                </a:cubicBezTo>
                <a:cubicBezTo>
                  <a:pt x="310" y="413"/>
                  <a:pt x="322" y="401"/>
                  <a:pt x="322" y="387"/>
                </a:cubicBezTo>
                <a:lnTo>
                  <a:pt x="322" y="232"/>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668" name="Freeform 19"/>
          <p:cNvSpPr>
            <a:spLocks noEditPoints="1"/>
          </p:cNvSpPr>
          <p:nvPr userDrawn="1"/>
        </p:nvSpPr>
        <p:spPr bwMode="auto">
          <a:xfrm>
            <a:off x="5567523" y="6597365"/>
            <a:ext cx="394406" cy="395523"/>
          </a:xfrm>
          <a:custGeom>
            <a:avLst/>
            <a:gdLst>
              <a:gd name="T0" fmla="*/ 213 w 427"/>
              <a:gd name="T1" fmla="*/ 0 h 428"/>
              <a:gd name="T2" fmla="*/ 0 w 427"/>
              <a:gd name="T3" fmla="*/ 214 h 428"/>
              <a:gd name="T4" fmla="*/ 213 w 427"/>
              <a:gd name="T5" fmla="*/ 428 h 428"/>
              <a:gd name="T6" fmla="*/ 427 w 427"/>
              <a:gd name="T7" fmla="*/ 214 h 428"/>
              <a:gd name="T8" fmla="*/ 213 w 427"/>
              <a:gd name="T9" fmla="*/ 0 h 428"/>
              <a:gd name="T10" fmla="*/ 347 w 427"/>
              <a:gd name="T11" fmla="*/ 214 h 428"/>
              <a:gd name="T12" fmla="*/ 320 w 427"/>
              <a:gd name="T13" fmla="*/ 241 h 428"/>
              <a:gd name="T14" fmla="*/ 106 w 427"/>
              <a:gd name="T15" fmla="*/ 241 h 428"/>
              <a:gd name="T16" fmla="*/ 80 w 427"/>
              <a:gd name="T17" fmla="*/ 214 h 428"/>
              <a:gd name="T18" fmla="*/ 106 w 427"/>
              <a:gd name="T19" fmla="*/ 187 h 428"/>
              <a:gd name="T20" fmla="*/ 320 w 427"/>
              <a:gd name="T21" fmla="*/ 187 h 428"/>
              <a:gd name="T22" fmla="*/ 347 w 427"/>
              <a:gd name="T23" fmla="*/ 214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7" h="428">
                <a:moveTo>
                  <a:pt x="213" y="0"/>
                </a:moveTo>
                <a:cubicBezTo>
                  <a:pt x="95" y="0"/>
                  <a:pt x="0" y="96"/>
                  <a:pt x="0" y="214"/>
                </a:cubicBezTo>
                <a:cubicBezTo>
                  <a:pt x="0" y="332"/>
                  <a:pt x="95" y="428"/>
                  <a:pt x="213" y="428"/>
                </a:cubicBezTo>
                <a:cubicBezTo>
                  <a:pt x="331" y="428"/>
                  <a:pt x="427" y="332"/>
                  <a:pt x="427" y="214"/>
                </a:cubicBezTo>
                <a:cubicBezTo>
                  <a:pt x="427" y="96"/>
                  <a:pt x="331" y="0"/>
                  <a:pt x="213" y="0"/>
                </a:cubicBezTo>
                <a:close/>
                <a:moveTo>
                  <a:pt x="347" y="214"/>
                </a:moveTo>
                <a:cubicBezTo>
                  <a:pt x="347" y="229"/>
                  <a:pt x="335" y="241"/>
                  <a:pt x="320" y="241"/>
                </a:cubicBezTo>
                <a:cubicBezTo>
                  <a:pt x="106" y="241"/>
                  <a:pt x="106" y="241"/>
                  <a:pt x="106" y="241"/>
                </a:cubicBezTo>
                <a:cubicBezTo>
                  <a:pt x="92" y="241"/>
                  <a:pt x="80" y="229"/>
                  <a:pt x="80" y="214"/>
                </a:cubicBezTo>
                <a:cubicBezTo>
                  <a:pt x="80" y="200"/>
                  <a:pt x="92" y="187"/>
                  <a:pt x="106" y="187"/>
                </a:cubicBezTo>
                <a:cubicBezTo>
                  <a:pt x="320" y="187"/>
                  <a:pt x="320" y="187"/>
                  <a:pt x="320" y="187"/>
                </a:cubicBezTo>
                <a:cubicBezTo>
                  <a:pt x="335" y="187"/>
                  <a:pt x="347" y="199"/>
                  <a:pt x="347" y="214"/>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676" name="Freeform 10"/>
          <p:cNvSpPr>
            <a:spLocks noEditPoints="1"/>
          </p:cNvSpPr>
          <p:nvPr userDrawn="1"/>
        </p:nvSpPr>
        <p:spPr bwMode="auto">
          <a:xfrm>
            <a:off x="5534714" y="5401557"/>
            <a:ext cx="460025" cy="343414"/>
          </a:xfrm>
          <a:custGeom>
            <a:avLst/>
            <a:gdLst>
              <a:gd name="T0" fmla="*/ 55 w 287"/>
              <a:gd name="T1" fmla="*/ 184 h 214"/>
              <a:gd name="T2" fmla="*/ 28 w 287"/>
              <a:gd name="T3" fmla="*/ 208 h 214"/>
              <a:gd name="T4" fmla="*/ 90 w 287"/>
              <a:gd name="T5" fmla="*/ 214 h 214"/>
              <a:gd name="T6" fmla="*/ 76 w 287"/>
              <a:gd name="T7" fmla="*/ 151 h 214"/>
              <a:gd name="T8" fmla="*/ 117 w 287"/>
              <a:gd name="T9" fmla="*/ 115 h 214"/>
              <a:gd name="T10" fmla="*/ 128 w 287"/>
              <a:gd name="T11" fmla="*/ 99 h 214"/>
              <a:gd name="T12" fmla="*/ 170 w 287"/>
              <a:gd name="T13" fmla="*/ 70 h 214"/>
              <a:gd name="T14" fmla="*/ 108 w 287"/>
              <a:gd name="T15" fmla="*/ 39 h 214"/>
              <a:gd name="T16" fmla="*/ 117 w 287"/>
              <a:gd name="T17" fmla="*/ 115 h 214"/>
              <a:gd name="T18" fmla="*/ 223 w 287"/>
              <a:gd name="T19" fmla="*/ 101 h 214"/>
              <a:gd name="T20" fmla="*/ 239 w 287"/>
              <a:gd name="T21" fmla="*/ 67 h 214"/>
              <a:gd name="T22" fmla="*/ 251 w 287"/>
              <a:gd name="T23" fmla="*/ 0 h 214"/>
              <a:gd name="T24" fmla="*/ 189 w 287"/>
              <a:gd name="T25" fmla="*/ 77 h 214"/>
              <a:gd name="T26" fmla="*/ 211 w 287"/>
              <a:gd name="T27" fmla="*/ 112 h 214"/>
              <a:gd name="T28" fmla="*/ 90 w 287"/>
              <a:gd name="T29" fmla="*/ 99 h 214"/>
              <a:gd name="T30" fmla="*/ 28 w 287"/>
              <a:gd name="T31" fmla="*/ 73 h 214"/>
              <a:gd name="T32" fmla="*/ 47 w 287"/>
              <a:gd name="T33" fmla="*/ 102 h 214"/>
              <a:gd name="T34" fmla="*/ 285 w 287"/>
              <a:gd name="T35" fmla="*/ 67 h 214"/>
              <a:gd name="T36" fmla="*/ 251 w 287"/>
              <a:gd name="T37" fmla="*/ 83 h 214"/>
              <a:gd name="T38" fmla="*/ 241 w 287"/>
              <a:gd name="T39" fmla="*/ 112 h 214"/>
              <a:gd name="T40" fmla="*/ 177 w 287"/>
              <a:gd name="T41" fmla="*/ 93 h 214"/>
              <a:gd name="T42" fmla="*/ 167 w 287"/>
              <a:gd name="T43" fmla="*/ 91 h 214"/>
              <a:gd name="T44" fmla="*/ 140 w 287"/>
              <a:gd name="T45" fmla="*/ 116 h 214"/>
              <a:gd name="T46" fmla="*/ 101 w 287"/>
              <a:gd name="T47" fmla="*/ 127 h 214"/>
              <a:gd name="T48" fmla="*/ 70 w 287"/>
              <a:gd name="T49" fmla="*/ 113 h 214"/>
              <a:gd name="T50" fmla="*/ 36 w 287"/>
              <a:gd name="T51" fmla="*/ 147 h 214"/>
              <a:gd name="T52" fmla="*/ 26 w 287"/>
              <a:gd name="T53" fmla="*/ 169 h 214"/>
              <a:gd name="T54" fmla="*/ 2 w 287"/>
              <a:gd name="T55" fmla="*/ 194 h 214"/>
              <a:gd name="T56" fmla="*/ 11 w 287"/>
              <a:gd name="T57" fmla="*/ 196 h 214"/>
              <a:gd name="T58" fmla="*/ 37 w 287"/>
              <a:gd name="T59" fmla="*/ 176 h 214"/>
              <a:gd name="T60" fmla="*/ 70 w 287"/>
              <a:gd name="T61" fmla="*/ 127 h 214"/>
              <a:gd name="T62" fmla="*/ 109 w 287"/>
              <a:gd name="T63" fmla="*/ 171 h 214"/>
              <a:gd name="T64" fmla="*/ 120 w 287"/>
              <a:gd name="T65" fmla="*/ 171 h 214"/>
              <a:gd name="T66" fmla="*/ 170 w 287"/>
              <a:gd name="T67" fmla="*/ 107 h 214"/>
              <a:gd name="T68" fmla="*/ 204 w 287"/>
              <a:gd name="T69" fmla="*/ 161 h 214"/>
              <a:gd name="T70" fmla="*/ 251 w 287"/>
              <a:gd name="T71" fmla="*/ 120 h 214"/>
              <a:gd name="T72" fmla="*/ 260 w 287"/>
              <a:gd name="T73" fmla="*/ 93 h 214"/>
              <a:gd name="T74" fmla="*/ 285 w 287"/>
              <a:gd name="T75" fmla="*/ 67 h 214"/>
              <a:gd name="T76" fmla="*/ 114 w 287"/>
              <a:gd name="T77" fmla="*/ 194 h 214"/>
              <a:gd name="T78" fmla="*/ 108 w 287"/>
              <a:gd name="T79" fmla="*/ 214 h 214"/>
              <a:gd name="T80" fmla="*/ 170 w 287"/>
              <a:gd name="T81" fmla="*/ 148 h 214"/>
              <a:gd name="T82" fmla="*/ 137 w 287"/>
              <a:gd name="T83" fmla="*/ 182 h 214"/>
              <a:gd name="T84" fmla="*/ 189 w 287"/>
              <a:gd name="T85" fmla="*/ 176 h 214"/>
              <a:gd name="T86" fmla="*/ 251 w 287"/>
              <a:gd name="T87" fmla="*/ 214 h 214"/>
              <a:gd name="T88" fmla="*/ 223 w 287"/>
              <a:gd name="T89" fmla="*/ 17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87" h="214">
                <a:moveTo>
                  <a:pt x="64" y="165"/>
                </a:moveTo>
                <a:cubicBezTo>
                  <a:pt x="55" y="184"/>
                  <a:pt x="55" y="184"/>
                  <a:pt x="55" y="184"/>
                </a:cubicBezTo>
                <a:cubicBezTo>
                  <a:pt x="53" y="189"/>
                  <a:pt x="50" y="193"/>
                  <a:pt x="46" y="195"/>
                </a:cubicBezTo>
                <a:cubicBezTo>
                  <a:pt x="28" y="208"/>
                  <a:pt x="28" y="208"/>
                  <a:pt x="28" y="208"/>
                </a:cubicBezTo>
                <a:cubicBezTo>
                  <a:pt x="28" y="214"/>
                  <a:pt x="28" y="214"/>
                  <a:pt x="28" y="214"/>
                </a:cubicBezTo>
                <a:cubicBezTo>
                  <a:pt x="90" y="214"/>
                  <a:pt x="90" y="214"/>
                  <a:pt x="90" y="214"/>
                </a:cubicBezTo>
                <a:cubicBezTo>
                  <a:pt x="90" y="178"/>
                  <a:pt x="90" y="178"/>
                  <a:pt x="90" y="178"/>
                </a:cubicBezTo>
                <a:cubicBezTo>
                  <a:pt x="76" y="151"/>
                  <a:pt x="76" y="151"/>
                  <a:pt x="76" y="151"/>
                </a:cubicBezTo>
                <a:lnTo>
                  <a:pt x="64" y="165"/>
                </a:lnTo>
                <a:close/>
                <a:moveTo>
                  <a:pt x="117" y="115"/>
                </a:moveTo>
                <a:cubicBezTo>
                  <a:pt x="123" y="105"/>
                  <a:pt x="123" y="105"/>
                  <a:pt x="123" y="105"/>
                </a:cubicBezTo>
                <a:cubicBezTo>
                  <a:pt x="124" y="103"/>
                  <a:pt x="126" y="101"/>
                  <a:pt x="128" y="99"/>
                </a:cubicBezTo>
                <a:cubicBezTo>
                  <a:pt x="154" y="76"/>
                  <a:pt x="154" y="76"/>
                  <a:pt x="154" y="76"/>
                </a:cubicBezTo>
                <a:cubicBezTo>
                  <a:pt x="158" y="72"/>
                  <a:pt x="164" y="70"/>
                  <a:pt x="170" y="70"/>
                </a:cubicBezTo>
                <a:cubicBezTo>
                  <a:pt x="170" y="39"/>
                  <a:pt x="170" y="39"/>
                  <a:pt x="170" y="39"/>
                </a:cubicBezTo>
                <a:cubicBezTo>
                  <a:pt x="108" y="39"/>
                  <a:pt x="108" y="39"/>
                  <a:pt x="108" y="39"/>
                </a:cubicBezTo>
                <a:cubicBezTo>
                  <a:pt x="108" y="107"/>
                  <a:pt x="108" y="107"/>
                  <a:pt x="108" y="107"/>
                </a:cubicBezTo>
                <a:cubicBezTo>
                  <a:pt x="112" y="109"/>
                  <a:pt x="114" y="111"/>
                  <a:pt x="117" y="115"/>
                </a:cubicBezTo>
                <a:close/>
                <a:moveTo>
                  <a:pt x="211" y="112"/>
                </a:moveTo>
                <a:cubicBezTo>
                  <a:pt x="223" y="101"/>
                  <a:pt x="223" y="101"/>
                  <a:pt x="223" y="101"/>
                </a:cubicBezTo>
                <a:cubicBezTo>
                  <a:pt x="229" y="81"/>
                  <a:pt x="229" y="81"/>
                  <a:pt x="229" y="81"/>
                </a:cubicBezTo>
                <a:cubicBezTo>
                  <a:pt x="230" y="76"/>
                  <a:pt x="234" y="71"/>
                  <a:pt x="239" y="67"/>
                </a:cubicBezTo>
                <a:cubicBezTo>
                  <a:pt x="251" y="58"/>
                  <a:pt x="251" y="58"/>
                  <a:pt x="251" y="58"/>
                </a:cubicBezTo>
                <a:cubicBezTo>
                  <a:pt x="251" y="0"/>
                  <a:pt x="251" y="0"/>
                  <a:pt x="251" y="0"/>
                </a:cubicBezTo>
                <a:cubicBezTo>
                  <a:pt x="189" y="0"/>
                  <a:pt x="189" y="0"/>
                  <a:pt x="189" y="0"/>
                </a:cubicBezTo>
                <a:cubicBezTo>
                  <a:pt x="189" y="77"/>
                  <a:pt x="189" y="77"/>
                  <a:pt x="189" y="77"/>
                </a:cubicBezTo>
                <a:cubicBezTo>
                  <a:pt x="191" y="79"/>
                  <a:pt x="193" y="81"/>
                  <a:pt x="194" y="83"/>
                </a:cubicBezTo>
                <a:lnTo>
                  <a:pt x="211" y="112"/>
                </a:lnTo>
                <a:close/>
                <a:moveTo>
                  <a:pt x="77" y="94"/>
                </a:moveTo>
                <a:cubicBezTo>
                  <a:pt x="90" y="99"/>
                  <a:pt x="90" y="99"/>
                  <a:pt x="90" y="99"/>
                </a:cubicBezTo>
                <a:cubicBezTo>
                  <a:pt x="90" y="73"/>
                  <a:pt x="90" y="73"/>
                  <a:pt x="90" y="73"/>
                </a:cubicBezTo>
                <a:cubicBezTo>
                  <a:pt x="28" y="73"/>
                  <a:pt x="28" y="73"/>
                  <a:pt x="28" y="73"/>
                </a:cubicBezTo>
                <a:cubicBezTo>
                  <a:pt x="28" y="125"/>
                  <a:pt x="28" y="125"/>
                  <a:pt x="28" y="125"/>
                </a:cubicBezTo>
                <a:cubicBezTo>
                  <a:pt x="47" y="102"/>
                  <a:pt x="47" y="102"/>
                  <a:pt x="47" y="102"/>
                </a:cubicBezTo>
                <a:cubicBezTo>
                  <a:pt x="55" y="93"/>
                  <a:pt x="67" y="90"/>
                  <a:pt x="77" y="94"/>
                </a:cubicBezTo>
                <a:close/>
                <a:moveTo>
                  <a:pt x="285" y="67"/>
                </a:moveTo>
                <a:cubicBezTo>
                  <a:pt x="283" y="64"/>
                  <a:pt x="279" y="63"/>
                  <a:pt x="276" y="65"/>
                </a:cubicBezTo>
                <a:cubicBezTo>
                  <a:pt x="251" y="83"/>
                  <a:pt x="251" y="83"/>
                  <a:pt x="251" y="83"/>
                </a:cubicBezTo>
                <a:cubicBezTo>
                  <a:pt x="249" y="84"/>
                  <a:pt x="248" y="85"/>
                  <a:pt x="248" y="87"/>
                </a:cubicBezTo>
                <a:cubicBezTo>
                  <a:pt x="241" y="112"/>
                  <a:pt x="241" y="112"/>
                  <a:pt x="241" y="112"/>
                </a:cubicBezTo>
                <a:cubicBezTo>
                  <a:pt x="206" y="143"/>
                  <a:pt x="206" y="143"/>
                  <a:pt x="206" y="143"/>
                </a:cubicBezTo>
                <a:cubicBezTo>
                  <a:pt x="177" y="93"/>
                  <a:pt x="177" y="93"/>
                  <a:pt x="177" y="93"/>
                </a:cubicBezTo>
                <a:cubicBezTo>
                  <a:pt x="176" y="91"/>
                  <a:pt x="174" y="90"/>
                  <a:pt x="172" y="90"/>
                </a:cubicBezTo>
                <a:cubicBezTo>
                  <a:pt x="170" y="89"/>
                  <a:pt x="168" y="90"/>
                  <a:pt x="167" y="91"/>
                </a:cubicBezTo>
                <a:cubicBezTo>
                  <a:pt x="141" y="114"/>
                  <a:pt x="141" y="114"/>
                  <a:pt x="141" y="114"/>
                </a:cubicBezTo>
                <a:cubicBezTo>
                  <a:pt x="141" y="115"/>
                  <a:pt x="140" y="115"/>
                  <a:pt x="140" y="116"/>
                </a:cubicBezTo>
                <a:cubicBezTo>
                  <a:pt x="115" y="154"/>
                  <a:pt x="115" y="154"/>
                  <a:pt x="115" y="154"/>
                </a:cubicBezTo>
                <a:cubicBezTo>
                  <a:pt x="101" y="127"/>
                  <a:pt x="101" y="127"/>
                  <a:pt x="101" y="127"/>
                </a:cubicBezTo>
                <a:cubicBezTo>
                  <a:pt x="100" y="125"/>
                  <a:pt x="99" y="124"/>
                  <a:pt x="97" y="124"/>
                </a:cubicBezTo>
                <a:cubicBezTo>
                  <a:pt x="70" y="113"/>
                  <a:pt x="70" y="113"/>
                  <a:pt x="70" y="113"/>
                </a:cubicBezTo>
                <a:cubicBezTo>
                  <a:pt x="67" y="112"/>
                  <a:pt x="64" y="113"/>
                  <a:pt x="62" y="115"/>
                </a:cubicBezTo>
                <a:cubicBezTo>
                  <a:pt x="36" y="147"/>
                  <a:pt x="36" y="147"/>
                  <a:pt x="36" y="147"/>
                </a:cubicBezTo>
                <a:cubicBezTo>
                  <a:pt x="35" y="147"/>
                  <a:pt x="35" y="148"/>
                  <a:pt x="35" y="149"/>
                </a:cubicBezTo>
                <a:cubicBezTo>
                  <a:pt x="26" y="169"/>
                  <a:pt x="26" y="169"/>
                  <a:pt x="26" y="169"/>
                </a:cubicBezTo>
                <a:cubicBezTo>
                  <a:pt x="3" y="185"/>
                  <a:pt x="3" y="185"/>
                  <a:pt x="3" y="185"/>
                </a:cubicBezTo>
                <a:cubicBezTo>
                  <a:pt x="0" y="187"/>
                  <a:pt x="0" y="191"/>
                  <a:pt x="2" y="194"/>
                </a:cubicBezTo>
                <a:cubicBezTo>
                  <a:pt x="3" y="196"/>
                  <a:pt x="5" y="197"/>
                  <a:pt x="7" y="197"/>
                </a:cubicBezTo>
                <a:cubicBezTo>
                  <a:pt x="8" y="197"/>
                  <a:pt x="10" y="197"/>
                  <a:pt x="11" y="196"/>
                </a:cubicBezTo>
                <a:cubicBezTo>
                  <a:pt x="35" y="179"/>
                  <a:pt x="35" y="179"/>
                  <a:pt x="35" y="179"/>
                </a:cubicBezTo>
                <a:cubicBezTo>
                  <a:pt x="36" y="178"/>
                  <a:pt x="37" y="177"/>
                  <a:pt x="37" y="176"/>
                </a:cubicBezTo>
                <a:cubicBezTo>
                  <a:pt x="46" y="155"/>
                  <a:pt x="46" y="155"/>
                  <a:pt x="46" y="155"/>
                </a:cubicBezTo>
                <a:cubicBezTo>
                  <a:pt x="70" y="127"/>
                  <a:pt x="70" y="127"/>
                  <a:pt x="70" y="127"/>
                </a:cubicBezTo>
                <a:cubicBezTo>
                  <a:pt x="90" y="135"/>
                  <a:pt x="90" y="135"/>
                  <a:pt x="90" y="135"/>
                </a:cubicBezTo>
                <a:cubicBezTo>
                  <a:pt x="109" y="171"/>
                  <a:pt x="109" y="171"/>
                  <a:pt x="109" y="171"/>
                </a:cubicBezTo>
                <a:cubicBezTo>
                  <a:pt x="110" y="173"/>
                  <a:pt x="112" y="174"/>
                  <a:pt x="114" y="174"/>
                </a:cubicBezTo>
                <a:cubicBezTo>
                  <a:pt x="117" y="175"/>
                  <a:pt x="119" y="173"/>
                  <a:pt x="120" y="171"/>
                </a:cubicBezTo>
                <a:cubicBezTo>
                  <a:pt x="151" y="124"/>
                  <a:pt x="151" y="124"/>
                  <a:pt x="151" y="124"/>
                </a:cubicBezTo>
                <a:cubicBezTo>
                  <a:pt x="170" y="107"/>
                  <a:pt x="170" y="107"/>
                  <a:pt x="170" y="107"/>
                </a:cubicBezTo>
                <a:cubicBezTo>
                  <a:pt x="199" y="157"/>
                  <a:pt x="199" y="157"/>
                  <a:pt x="199" y="157"/>
                </a:cubicBezTo>
                <a:cubicBezTo>
                  <a:pt x="200" y="159"/>
                  <a:pt x="202" y="160"/>
                  <a:pt x="204" y="161"/>
                </a:cubicBezTo>
                <a:cubicBezTo>
                  <a:pt x="206" y="161"/>
                  <a:pt x="208" y="160"/>
                  <a:pt x="209" y="159"/>
                </a:cubicBezTo>
                <a:cubicBezTo>
                  <a:pt x="251" y="120"/>
                  <a:pt x="251" y="120"/>
                  <a:pt x="251" y="120"/>
                </a:cubicBezTo>
                <a:cubicBezTo>
                  <a:pt x="252" y="119"/>
                  <a:pt x="253" y="118"/>
                  <a:pt x="253" y="117"/>
                </a:cubicBezTo>
                <a:cubicBezTo>
                  <a:pt x="260" y="93"/>
                  <a:pt x="260" y="93"/>
                  <a:pt x="260" y="93"/>
                </a:cubicBezTo>
                <a:cubicBezTo>
                  <a:pt x="284" y="76"/>
                  <a:pt x="284" y="76"/>
                  <a:pt x="284" y="76"/>
                </a:cubicBezTo>
                <a:cubicBezTo>
                  <a:pt x="287" y="74"/>
                  <a:pt x="287" y="70"/>
                  <a:pt x="285" y="67"/>
                </a:cubicBezTo>
                <a:close/>
                <a:moveTo>
                  <a:pt x="137" y="182"/>
                </a:moveTo>
                <a:cubicBezTo>
                  <a:pt x="132" y="190"/>
                  <a:pt x="123" y="195"/>
                  <a:pt x="114" y="194"/>
                </a:cubicBezTo>
                <a:cubicBezTo>
                  <a:pt x="112" y="194"/>
                  <a:pt x="110" y="194"/>
                  <a:pt x="108" y="193"/>
                </a:cubicBezTo>
                <a:cubicBezTo>
                  <a:pt x="108" y="214"/>
                  <a:pt x="108" y="214"/>
                  <a:pt x="108" y="214"/>
                </a:cubicBezTo>
                <a:cubicBezTo>
                  <a:pt x="170" y="214"/>
                  <a:pt x="170" y="214"/>
                  <a:pt x="170" y="214"/>
                </a:cubicBezTo>
                <a:cubicBezTo>
                  <a:pt x="170" y="148"/>
                  <a:pt x="170" y="148"/>
                  <a:pt x="170" y="148"/>
                </a:cubicBezTo>
                <a:cubicBezTo>
                  <a:pt x="165" y="138"/>
                  <a:pt x="165" y="138"/>
                  <a:pt x="165" y="138"/>
                </a:cubicBezTo>
                <a:lnTo>
                  <a:pt x="137" y="182"/>
                </a:lnTo>
                <a:close/>
                <a:moveTo>
                  <a:pt x="201" y="180"/>
                </a:moveTo>
                <a:cubicBezTo>
                  <a:pt x="197" y="180"/>
                  <a:pt x="193" y="178"/>
                  <a:pt x="189" y="176"/>
                </a:cubicBezTo>
                <a:cubicBezTo>
                  <a:pt x="189" y="214"/>
                  <a:pt x="189" y="214"/>
                  <a:pt x="189" y="214"/>
                </a:cubicBezTo>
                <a:cubicBezTo>
                  <a:pt x="251" y="214"/>
                  <a:pt x="251" y="214"/>
                  <a:pt x="251" y="214"/>
                </a:cubicBezTo>
                <a:cubicBezTo>
                  <a:pt x="251" y="148"/>
                  <a:pt x="251" y="148"/>
                  <a:pt x="251" y="148"/>
                </a:cubicBezTo>
                <a:cubicBezTo>
                  <a:pt x="223" y="174"/>
                  <a:pt x="223" y="174"/>
                  <a:pt x="223" y="174"/>
                </a:cubicBezTo>
                <a:cubicBezTo>
                  <a:pt x="217" y="179"/>
                  <a:pt x="209" y="182"/>
                  <a:pt x="201" y="18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683" name="Freeform 21"/>
          <p:cNvSpPr>
            <a:spLocks noEditPoints="1"/>
          </p:cNvSpPr>
          <p:nvPr userDrawn="1"/>
        </p:nvSpPr>
        <p:spPr bwMode="auto">
          <a:xfrm>
            <a:off x="5539304" y="6035520"/>
            <a:ext cx="450845" cy="355350"/>
          </a:xfrm>
          <a:custGeom>
            <a:avLst/>
            <a:gdLst>
              <a:gd name="T0" fmla="*/ 272 w 281"/>
              <a:gd name="T1" fmla="*/ 204 h 222"/>
              <a:gd name="T2" fmla="*/ 9 w 281"/>
              <a:gd name="T3" fmla="*/ 204 h 222"/>
              <a:gd name="T4" fmla="*/ 0 w 281"/>
              <a:gd name="T5" fmla="*/ 213 h 222"/>
              <a:gd name="T6" fmla="*/ 9 w 281"/>
              <a:gd name="T7" fmla="*/ 222 h 222"/>
              <a:gd name="T8" fmla="*/ 272 w 281"/>
              <a:gd name="T9" fmla="*/ 222 h 222"/>
              <a:gd name="T10" fmla="*/ 281 w 281"/>
              <a:gd name="T11" fmla="*/ 213 h 222"/>
              <a:gd name="T12" fmla="*/ 272 w 281"/>
              <a:gd name="T13" fmla="*/ 204 h 222"/>
              <a:gd name="T14" fmla="*/ 258 w 281"/>
              <a:gd name="T15" fmla="*/ 96 h 222"/>
              <a:gd name="T16" fmla="*/ 233 w 281"/>
              <a:gd name="T17" fmla="*/ 91 h 222"/>
              <a:gd name="T18" fmla="*/ 212 w 281"/>
              <a:gd name="T19" fmla="*/ 124 h 222"/>
              <a:gd name="T20" fmla="*/ 188 w 281"/>
              <a:gd name="T21" fmla="*/ 119 h 222"/>
              <a:gd name="T22" fmla="*/ 161 w 281"/>
              <a:gd name="T23" fmla="*/ 97 h 222"/>
              <a:gd name="T24" fmla="*/ 138 w 281"/>
              <a:gd name="T25" fmla="*/ 71 h 222"/>
              <a:gd name="T26" fmla="*/ 124 w 281"/>
              <a:gd name="T27" fmla="*/ 17 h 222"/>
              <a:gd name="T28" fmla="*/ 102 w 281"/>
              <a:gd name="T29" fmla="*/ 16 h 222"/>
              <a:gd name="T30" fmla="*/ 85 w 281"/>
              <a:gd name="T31" fmla="*/ 103 h 222"/>
              <a:gd name="T32" fmla="*/ 61 w 281"/>
              <a:gd name="T33" fmla="*/ 112 h 222"/>
              <a:gd name="T34" fmla="*/ 37 w 281"/>
              <a:gd name="T35" fmla="*/ 66 h 222"/>
              <a:gd name="T36" fmla="*/ 22 w 281"/>
              <a:gd name="T37" fmla="*/ 50 h 222"/>
              <a:gd name="T38" fmla="*/ 22 w 281"/>
              <a:gd name="T39" fmla="*/ 187 h 222"/>
              <a:gd name="T40" fmla="*/ 258 w 281"/>
              <a:gd name="T41" fmla="*/ 187 h 222"/>
              <a:gd name="T42" fmla="*/ 258 w 281"/>
              <a:gd name="T43" fmla="*/ 96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1" h="222">
                <a:moveTo>
                  <a:pt x="272" y="204"/>
                </a:moveTo>
                <a:cubicBezTo>
                  <a:pt x="9" y="204"/>
                  <a:pt x="9" y="204"/>
                  <a:pt x="9" y="204"/>
                </a:cubicBezTo>
                <a:cubicBezTo>
                  <a:pt x="4" y="204"/>
                  <a:pt x="0" y="208"/>
                  <a:pt x="0" y="213"/>
                </a:cubicBezTo>
                <a:cubicBezTo>
                  <a:pt x="0" y="218"/>
                  <a:pt x="4" y="222"/>
                  <a:pt x="9" y="222"/>
                </a:cubicBezTo>
                <a:cubicBezTo>
                  <a:pt x="272" y="222"/>
                  <a:pt x="272" y="222"/>
                  <a:pt x="272" y="222"/>
                </a:cubicBezTo>
                <a:cubicBezTo>
                  <a:pt x="277" y="222"/>
                  <a:pt x="281" y="218"/>
                  <a:pt x="281" y="213"/>
                </a:cubicBezTo>
                <a:cubicBezTo>
                  <a:pt x="281" y="208"/>
                  <a:pt x="277" y="204"/>
                  <a:pt x="272" y="204"/>
                </a:cubicBezTo>
                <a:close/>
                <a:moveTo>
                  <a:pt x="258" y="96"/>
                </a:moveTo>
                <a:cubicBezTo>
                  <a:pt x="258" y="96"/>
                  <a:pt x="244" y="85"/>
                  <a:pt x="233" y="91"/>
                </a:cubicBezTo>
                <a:cubicBezTo>
                  <a:pt x="223" y="97"/>
                  <a:pt x="218" y="113"/>
                  <a:pt x="212" y="124"/>
                </a:cubicBezTo>
                <a:cubicBezTo>
                  <a:pt x="207" y="135"/>
                  <a:pt x="194" y="127"/>
                  <a:pt x="188" y="119"/>
                </a:cubicBezTo>
                <a:cubicBezTo>
                  <a:pt x="182" y="110"/>
                  <a:pt x="174" y="101"/>
                  <a:pt x="161" y="97"/>
                </a:cubicBezTo>
                <a:cubicBezTo>
                  <a:pt x="149" y="93"/>
                  <a:pt x="143" y="83"/>
                  <a:pt x="138" y="71"/>
                </a:cubicBezTo>
                <a:cubicBezTo>
                  <a:pt x="138" y="71"/>
                  <a:pt x="128" y="33"/>
                  <a:pt x="124" y="17"/>
                </a:cubicBezTo>
                <a:cubicBezTo>
                  <a:pt x="119" y="0"/>
                  <a:pt x="104" y="3"/>
                  <a:pt x="102" y="16"/>
                </a:cubicBezTo>
                <a:cubicBezTo>
                  <a:pt x="99" y="28"/>
                  <a:pt x="87" y="92"/>
                  <a:pt x="85" y="103"/>
                </a:cubicBezTo>
                <a:cubicBezTo>
                  <a:pt x="82" y="114"/>
                  <a:pt x="67" y="118"/>
                  <a:pt x="61" y="112"/>
                </a:cubicBezTo>
                <a:cubicBezTo>
                  <a:pt x="54" y="106"/>
                  <a:pt x="40" y="72"/>
                  <a:pt x="37" y="66"/>
                </a:cubicBezTo>
                <a:cubicBezTo>
                  <a:pt x="35" y="59"/>
                  <a:pt x="22" y="50"/>
                  <a:pt x="22" y="50"/>
                </a:cubicBezTo>
                <a:cubicBezTo>
                  <a:pt x="22" y="187"/>
                  <a:pt x="22" y="187"/>
                  <a:pt x="22" y="187"/>
                </a:cubicBezTo>
                <a:cubicBezTo>
                  <a:pt x="258" y="187"/>
                  <a:pt x="258" y="187"/>
                  <a:pt x="258" y="187"/>
                </a:cubicBezTo>
                <a:lnTo>
                  <a:pt x="258" y="96"/>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31"/>
          <p:cNvSpPr>
            <a:spLocks/>
          </p:cNvSpPr>
          <p:nvPr userDrawn="1"/>
        </p:nvSpPr>
        <p:spPr bwMode="auto">
          <a:xfrm>
            <a:off x="4568362" y="3423889"/>
            <a:ext cx="445596" cy="445596"/>
          </a:xfrm>
          <a:custGeom>
            <a:avLst/>
            <a:gdLst>
              <a:gd name="T0" fmla="*/ 13 w 405"/>
              <a:gd name="T1" fmla="*/ 393 h 405"/>
              <a:gd name="T2" fmla="*/ 0 w 405"/>
              <a:gd name="T3" fmla="*/ 306 h 405"/>
              <a:gd name="T4" fmla="*/ 0 w 405"/>
              <a:gd name="T5" fmla="*/ 303 h 405"/>
              <a:gd name="T6" fmla="*/ 2 w 405"/>
              <a:gd name="T7" fmla="*/ 297 h 405"/>
              <a:gd name="T8" fmla="*/ 8 w 405"/>
              <a:gd name="T9" fmla="*/ 292 h 405"/>
              <a:gd name="T10" fmla="*/ 96 w 405"/>
              <a:gd name="T11" fmla="*/ 248 h 405"/>
              <a:gd name="T12" fmla="*/ 108 w 405"/>
              <a:gd name="T13" fmla="*/ 248 h 405"/>
              <a:gd name="T14" fmla="*/ 152 w 405"/>
              <a:gd name="T15" fmla="*/ 276 h 405"/>
              <a:gd name="T16" fmla="*/ 222 w 405"/>
              <a:gd name="T17" fmla="*/ 222 h 405"/>
              <a:gd name="T18" fmla="*/ 277 w 405"/>
              <a:gd name="T19" fmla="*/ 152 h 405"/>
              <a:gd name="T20" fmla="*/ 249 w 405"/>
              <a:gd name="T21" fmla="*/ 108 h 405"/>
              <a:gd name="T22" fmla="*/ 248 w 405"/>
              <a:gd name="T23" fmla="*/ 95 h 405"/>
              <a:gd name="T24" fmla="*/ 292 w 405"/>
              <a:gd name="T25" fmla="*/ 8 h 405"/>
              <a:gd name="T26" fmla="*/ 298 w 405"/>
              <a:gd name="T27" fmla="*/ 1 h 405"/>
              <a:gd name="T28" fmla="*/ 304 w 405"/>
              <a:gd name="T29" fmla="*/ 0 h 405"/>
              <a:gd name="T30" fmla="*/ 306 w 405"/>
              <a:gd name="T31" fmla="*/ 0 h 405"/>
              <a:gd name="T32" fmla="*/ 393 w 405"/>
              <a:gd name="T33" fmla="*/ 12 h 405"/>
              <a:gd name="T34" fmla="*/ 405 w 405"/>
              <a:gd name="T35" fmla="*/ 25 h 405"/>
              <a:gd name="T36" fmla="*/ 296 w 405"/>
              <a:gd name="T37" fmla="*/ 272 h 405"/>
              <a:gd name="T38" fmla="*/ 269 w 405"/>
              <a:gd name="T39" fmla="*/ 299 h 405"/>
              <a:gd name="T40" fmla="*/ 25 w 405"/>
              <a:gd name="T41" fmla="*/ 405 h 405"/>
              <a:gd name="T42" fmla="*/ 13 w 405"/>
              <a:gd name="T43" fmla="*/ 393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5" h="405">
                <a:moveTo>
                  <a:pt x="13" y="393"/>
                </a:moveTo>
                <a:cubicBezTo>
                  <a:pt x="0" y="306"/>
                  <a:pt x="0" y="306"/>
                  <a:pt x="0" y="306"/>
                </a:cubicBezTo>
                <a:cubicBezTo>
                  <a:pt x="0" y="305"/>
                  <a:pt x="0" y="304"/>
                  <a:pt x="0" y="303"/>
                </a:cubicBezTo>
                <a:cubicBezTo>
                  <a:pt x="0" y="301"/>
                  <a:pt x="1" y="299"/>
                  <a:pt x="2" y="297"/>
                </a:cubicBezTo>
                <a:cubicBezTo>
                  <a:pt x="3" y="295"/>
                  <a:pt x="5" y="293"/>
                  <a:pt x="8" y="292"/>
                </a:cubicBezTo>
                <a:cubicBezTo>
                  <a:pt x="96" y="248"/>
                  <a:pt x="96" y="248"/>
                  <a:pt x="96" y="248"/>
                </a:cubicBezTo>
                <a:cubicBezTo>
                  <a:pt x="100" y="246"/>
                  <a:pt x="104" y="246"/>
                  <a:pt x="108" y="248"/>
                </a:cubicBezTo>
                <a:cubicBezTo>
                  <a:pt x="152" y="276"/>
                  <a:pt x="152" y="276"/>
                  <a:pt x="152" y="276"/>
                </a:cubicBezTo>
                <a:cubicBezTo>
                  <a:pt x="175" y="264"/>
                  <a:pt x="200" y="244"/>
                  <a:pt x="222" y="222"/>
                </a:cubicBezTo>
                <a:cubicBezTo>
                  <a:pt x="244" y="199"/>
                  <a:pt x="264" y="174"/>
                  <a:pt x="277" y="152"/>
                </a:cubicBezTo>
                <a:cubicBezTo>
                  <a:pt x="249" y="108"/>
                  <a:pt x="249" y="108"/>
                  <a:pt x="249" y="108"/>
                </a:cubicBezTo>
                <a:cubicBezTo>
                  <a:pt x="247" y="104"/>
                  <a:pt x="246" y="99"/>
                  <a:pt x="248" y="95"/>
                </a:cubicBezTo>
                <a:cubicBezTo>
                  <a:pt x="292" y="8"/>
                  <a:pt x="292" y="8"/>
                  <a:pt x="292" y="8"/>
                </a:cubicBezTo>
                <a:cubicBezTo>
                  <a:pt x="293" y="5"/>
                  <a:pt x="295" y="3"/>
                  <a:pt x="298" y="1"/>
                </a:cubicBezTo>
                <a:cubicBezTo>
                  <a:pt x="299" y="0"/>
                  <a:pt x="302" y="0"/>
                  <a:pt x="304" y="0"/>
                </a:cubicBezTo>
                <a:cubicBezTo>
                  <a:pt x="305" y="0"/>
                  <a:pt x="305" y="0"/>
                  <a:pt x="306" y="0"/>
                </a:cubicBezTo>
                <a:cubicBezTo>
                  <a:pt x="393" y="12"/>
                  <a:pt x="393" y="12"/>
                  <a:pt x="393" y="12"/>
                </a:cubicBezTo>
                <a:cubicBezTo>
                  <a:pt x="400" y="13"/>
                  <a:pt x="405" y="18"/>
                  <a:pt x="405" y="25"/>
                </a:cubicBezTo>
                <a:cubicBezTo>
                  <a:pt x="405" y="112"/>
                  <a:pt x="361" y="202"/>
                  <a:pt x="296" y="272"/>
                </a:cubicBezTo>
                <a:cubicBezTo>
                  <a:pt x="287" y="281"/>
                  <a:pt x="278" y="290"/>
                  <a:pt x="269" y="299"/>
                </a:cubicBezTo>
                <a:cubicBezTo>
                  <a:pt x="199" y="362"/>
                  <a:pt x="111" y="405"/>
                  <a:pt x="25" y="405"/>
                </a:cubicBezTo>
                <a:cubicBezTo>
                  <a:pt x="19" y="405"/>
                  <a:pt x="13" y="399"/>
                  <a:pt x="13" y="393"/>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03" name="Freeform 31"/>
          <p:cNvSpPr>
            <a:spLocks noEditPoints="1"/>
          </p:cNvSpPr>
          <p:nvPr userDrawn="1"/>
        </p:nvSpPr>
        <p:spPr bwMode="auto">
          <a:xfrm>
            <a:off x="4585427" y="4105922"/>
            <a:ext cx="411466" cy="411010"/>
          </a:xfrm>
          <a:custGeom>
            <a:avLst/>
            <a:gdLst>
              <a:gd name="T0" fmla="*/ 363 w 380"/>
              <a:gd name="T1" fmla="*/ 315 h 380"/>
              <a:gd name="T2" fmla="*/ 293 w 380"/>
              <a:gd name="T3" fmla="*/ 335 h 380"/>
              <a:gd name="T4" fmla="*/ 225 w 380"/>
              <a:gd name="T5" fmla="*/ 376 h 380"/>
              <a:gd name="T6" fmla="*/ 220 w 380"/>
              <a:gd name="T7" fmla="*/ 380 h 380"/>
              <a:gd name="T8" fmla="*/ 214 w 380"/>
              <a:gd name="T9" fmla="*/ 380 h 380"/>
              <a:gd name="T10" fmla="*/ 190 w 380"/>
              <a:gd name="T11" fmla="*/ 380 h 380"/>
              <a:gd name="T12" fmla="*/ 166 w 380"/>
              <a:gd name="T13" fmla="*/ 380 h 380"/>
              <a:gd name="T14" fmla="*/ 161 w 380"/>
              <a:gd name="T15" fmla="*/ 380 h 380"/>
              <a:gd name="T16" fmla="*/ 156 w 380"/>
              <a:gd name="T17" fmla="*/ 376 h 380"/>
              <a:gd name="T18" fmla="*/ 87 w 380"/>
              <a:gd name="T19" fmla="*/ 335 h 380"/>
              <a:gd name="T20" fmla="*/ 17 w 380"/>
              <a:gd name="T21" fmla="*/ 315 h 380"/>
              <a:gd name="T22" fmla="*/ 0 w 380"/>
              <a:gd name="T23" fmla="*/ 297 h 380"/>
              <a:gd name="T24" fmla="*/ 18 w 380"/>
              <a:gd name="T25" fmla="*/ 279 h 380"/>
              <a:gd name="T26" fmla="*/ 21 w 380"/>
              <a:gd name="T27" fmla="*/ 279 h 380"/>
              <a:gd name="T28" fmla="*/ 102 w 380"/>
              <a:gd name="T29" fmla="*/ 302 h 380"/>
              <a:gd name="T30" fmla="*/ 172 w 380"/>
              <a:gd name="T31" fmla="*/ 344 h 380"/>
              <a:gd name="T32" fmla="*/ 190 w 380"/>
              <a:gd name="T33" fmla="*/ 344 h 380"/>
              <a:gd name="T34" fmla="*/ 208 w 380"/>
              <a:gd name="T35" fmla="*/ 344 h 380"/>
              <a:gd name="T36" fmla="*/ 279 w 380"/>
              <a:gd name="T37" fmla="*/ 302 h 380"/>
              <a:gd name="T38" fmla="*/ 359 w 380"/>
              <a:gd name="T39" fmla="*/ 279 h 380"/>
              <a:gd name="T40" fmla="*/ 362 w 380"/>
              <a:gd name="T41" fmla="*/ 279 h 380"/>
              <a:gd name="T42" fmla="*/ 380 w 380"/>
              <a:gd name="T43" fmla="*/ 297 h 380"/>
              <a:gd name="T44" fmla="*/ 363 w 380"/>
              <a:gd name="T45" fmla="*/ 315 h 380"/>
              <a:gd name="T46" fmla="*/ 178 w 380"/>
              <a:gd name="T47" fmla="*/ 303 h 380"/>
              <a:gd name="T48" fmla="*/ 178 w 380"/>
              <a:gd name="T49" fmla="*/ 71 h 380"/>
              <a:gd name="T50" fmla="*/ 173 w 380"/>
              <a:gd name="T51" fmla="*/ 61 h 380"/>
              <a:gd name="T52" fmla="*/ 99 w 380"/>
              <a:gd name="T53" fmla="*/ 21 h 380"/>
              <a:gd name="T54" fmla="*/ 13 w 380"/>
              <a:gd name="T55" fmla="*/ 0 h 380"/>
              <a:gd name="T56" fmla="*/ 0 w 380"/>
              <a:gd name="T57" fmla="*/ 12 h 380"/>
              <a:gd name="T58" fmla="*/ 0 w 380"/>
              <a:gd name="T59" fmla="*/ 244 h 380"/>
              <a:gd name="T60" fmla="*/ 12 w 380"/>
              <a:gd name="T61" fmla="*/ 255 h 380"/>
              <a:gd name="T62" fmla="*/ 91 w 380"/>
              <a:gd name="T63" fmla="*/ 274 h 380"/>
              <a:gd name="T64" fmla="*/ 159 w 380"/>
              <a:gd name="T65" fmla="*/ 312 h 380"/>
              <a:gd name="T66" fmla="*/ 176 w 380"/>
              <a:gd name="T67" fmla="*/ 310 h 380"/>
              <a:gd name="T68" fmla="*/ 178 w 380"/>
              <a:gd name="T69" fmla="*/ 303 h 380"/>
              <a:gd name="T70" fmla="*/ 202 w 380"/>
              <a:gd name="T71" fmla="*/ 303 h 380"/>
              <a:gd name="T72" fmla="*/ 204 w 380"/>
              <a:gd name="T73" fmla="*/ 310 h 380"/>
              <a:gd name="T74" fmla="*/ 221 w 380"/>
              <a:gd name="T75" fmla="*/ 312 h 380"/>
              <a:gd name="T76" fmla="*/ 290 w 380"/>
              <a:gd name="T77" fmla="*/ 274 h 380"/>
              <a:gd name="T78" fmla="*/ 368 w 380"/>
              <a:gd name="T79" fmla="*/ 255 h 380"/>
              <a:gd name="T80" fmla="*/ 380 w 380"/>
              <a:gd name="T81" fmla="*/ 244 h 380"/>
              <a:gd name="T82" fmla="*/ 380 w 380"/>
              <a:gd name="T83" fmla="*/ 12 h 380"/>
              <a:gd name="T84" fmla="*/ 367 w 380"/>
              <a:gd name="T85" fmla="*/ 0 h 380"/>
              <a:gd name="T86" fmla="*/ 281 w 380"/>
              <a:gd name="T87" fmla="*/ 21 h 380"/>
              <a:gd name="T88" fmla="*/ 208 w 380"/>
              <a:gd name="T89" fmla="*/ 61 h 380"/>
              <a:gd name="T90" fmla="*/ 202 w 380"/>
              <a:gd name="T91" fmla="*/ 71 h 380"/>
              <a:gd name="T92" fmla="*/ 202 w 380"/>
              <a:gd name="T93" fmla="*/ 303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80" h="380">
                <a:moveTo>
                  <a:pt x="363" y="315"/>
                </a:moveTo>
                <a:cubicBezTo>
                  <a:pt x="339" y="318"/>
                  <a:pt x="316" y="324"/>
                  <a:pt x="293" y="335"/>
                </a:cubicBezTo>
                <a:cubicBezTo>
                  <a:pt x="270" y="345"/>
                  <a:pt x="247" y="359"/>
                  <a:pt x="225" y="376"/>
                </a:cubicBezTo>
                <a:cubicBezTo>
                  <a:pt x="220" y="380"/>
                  <a:pt x="220" y="380"/>
                  <a:pt x="220" y="380"/>
                </a:cubicBezTo>
                <a:cubicBezTo>
                  <a:pt x="214" y="380"/>
                  <a:pt x="214" y="380"/>
                  <a:pt x="214" y="380"/>
                </a:cubicBezTo>
                <a:cubicBezTo>
                  <a:pt x="190" y="380"/>
                  <a:pt x="190" y="380"/>
                  <a:pt x="190" y="380"/>
                </a:cubicBezTo>
                <a:cubicBezTo>
                  <a:pt x="166" y="380"/>
                  <a:pt x="166" y="380"/>
                  <a:pt x="166" y="380"/>
                </a:cubicBezTo>
                <a:cubicBezTo>
                  <a:pt x="161" y="380"/>
                  <a:pt x="161" y="380"/>
                  <a:pt x="161" y="380"/>
                </a:cubicBezTo>
                <a:cubicBezTo>
                  <a:pt x="156" y="376"/>
                  <a:pt x="156" y="376"/>
                  <a:pt x="156" y="376"/>
                </a:cubicBezTo>
                <a:cubicBezTo>
                  <a:pt x="133" y="359"/>
                  <a:pt x="110" y="345"/>
                  <a:pt x="87" y="335"/>
                </a:cubicBezTo>
                <a:cubicBezTo>
                  <a:pt x="65" y="324"/>
                  <a:pt x="41" y="318"/>
                  <a:pt x="17" y="315"/>
                </a:cubicBezTo>
                <a:cubicBezTo>
                  <a:pt x="8" y="314"/>
                  <a:pt x="0" y="306"/>
                  <a:pt x="0" y="297"/>
                </a:cubicBezTo>
                <a:cubicBezTo>
                  <a:pt x="0" y="287"/>
                  <a:pt x="8" y="279"/>
                  <a:pt x="18" y="279"/>
                </a:cubicBezTo>
                <a:cubicBezTo>
                  <a:pt x="19" y="279"/>
                  <a:pt x="20" y="279"/>
                  <a:pt x="21" y="279"/>
                </a:cubicBezTo>
                <a:cubicBezTo>
                  <a:pt x="49" y="283"/>
                  <a:pt x="76" y="291"/>
                  <a:pt x="102" y="302"/>
                </a:cubicBezTo>
                <a:cubicBezTo>
                  <a:pt x="126" y="313"/>
                  <a:pt x="149" y="327"/>
                  <a:pt x="172" y="344"/>
                </a:cubicBezTo>
                <a:cubicBezTo>
                  <a:pt x="190" y="344"/>
                  <a:pt x="190" y="344"/>
                  <a:pt x="190" y="344"/>
                </a:cubicBezTo>
                <a:cubicBezTo>
                  <a:pt x="208" y="344"/>
                  <a:pt x="208" y="344"/>
                  <a:pt x="208" y="344"/>
                </a:cubicBezTo>
                <a:cubicBezTo>
                  <a:pt x="231" y="327"/>
                  <a:pt x="255" y="313"/>
                  <a:pt x="279" y="302"/>
                </a:cubicBezTo>
                <a:cubicBezTo>
                  <a:pt x="304" y="291"/>
                  <a:pt x="331" y="283"/>
                  <a:pt x="359" y="279"/>
                </a:cubicBezTo>
                <a:cubicBezTo>
                  <a:pt x="360" y="279"/>
                  <a:pt x="361" y="279"/>
                  <a:pt x="362" y="279"/>
                </a:cubicBezTo>
                <a:cubicBezTo>
                  <a:pt x="372" y="279"/>
                  <a:pt x="380" y="287"/>
                  <a:pt x="380" y="297"/>
                </a:cubicBezTo>
                <a:cubicBezTo>
                  <a:pt x="380" y="306"/>
                  <a:pt x="373" y="314"/>
                  <a:pt x="363" y="315"/>
                </a:cubicBezTo>
                <a:close/>
                <a:moveTo>
                  <a:pt x="178" y="303"/>
                </a:moveTo>
                <a:cubicBezTo>
                  <a:pt x="178" y="71"/>
                  <a:pt x="178" y="71"/>
                  <a:pt x="178" y="71"/>
                </a:cubicBezTo>
                <a:cubicBezTo>
                  <a:pt x="178" y="67"/>
                  <a:pt x="176" y="63"/>
                  <a:pt x="173" y="61"/>
                </a:cubicBezTo>
                <a:cubicBezTo>
                  <a:pt x="149" y="44"/>
                  <a:pt x="124" y="31"/>
                  <a:pt x="99" y="21"/>
                </a:cubicBezTo>
                <a:cubicBezTo>
                  <a:pt x="71" y="10"/>
                  <a:pt x="42" y="3"/>
                  <a:pt x="13" y="0"/>
                </a:cubicBezTo>
                <a:cubicBezTo>
                  <a:pt x="6" y="0"/>
                  <a:pt x="0" y="5"/>
                  <a:pt x="0" y="12"/>
                </a:cubicBezTo>
                <a:cubicBezTo>
                  <a:pt x="0" y="244"/>
                  <a:pt x="0" y="244"/>
                  <a:pt x="0" y="244"/>
                </a:cubicBezTo>
                <a:cubicBezTo>
                  <a:pt x="0" y="250"/>
                  <a:pt x="6" y="255"/>
                  <a:pt x="12" y="255"/>
                </a:cubicBezTo>
                <a:cubicBezTo>
                  <a:pt x="39" y="258"/>
                  <a:pt x="65" y="264"/>
                  <a:pt x="91" y="274"/>
                </a:cubicBezTo>
                <a:cubicBezTo>
                  <a:pt x="114" y="284"/>
                  <a:pt x="137" y="296"/>
                  <a:pt x="159" y="312"/>
                </a:cubicBezTo>
                <a:cubicBezTo>
                  <a:pt x="165" y="316"/>
                  <a:pt x="172" y="315"/>
                  <a:pt x="176" y="310"/>
                </a:cubicBezTo>
                <a:cubicBezTo>
                  <a:pt x="177" y="308"/>
                  <a:pt x="178" y="305"/>
                  <a:pt x="178" y="303"/>
                </a:cubicBezTo>
                <a:close/>
                <a:moveTo>
                  <a:pt x="202" y="303"/>
                </a:moveTo>
                <a:cubicBezTo>
                  <a:pt x="202" y="305"/>
                  <a:pt x="203" y="308"/>
                  <a:pt x="204" y="310"/>
                </a:cubicBezTo>
                <a:cubicBezTo>
                  <a:pt x="208" y="315"/>
                  <a:pt x="216" y="316"/>
                  <a:pt x="221" y="312"/>
                </a:cubicBezTo>
                <a:cubicBezTo>
                  <a:pt x="243" y="296"/>
                  <a:pt x="266" y="284"/>
                  <a:pt x="290" y="274"/>
                </a:cubicBezTo>
                <a:cubicBezTo>
                  <a:pt x="315" y="264"/>
                  <a:pt x="342" y="258"/>
                  <a:pt x="368" y="255"/>
                </a:cubicBezTo>
                <a:cubicBezTo>
                  <a:pt x="374" y="255"/>
                  <a:pt x="380" y="250"/>
                  <a:pt x="380" y="244"/>
                </a:cubicBezTo>
                <a:cubicBezTo>
                  <a:pt x="380" y="12"/>
                  <a:pt x="380" y="12"/>
                  <a:pt x="380" y="12"/>
                </a:cubicBezTo>
                <a:cubicBezTo>
                  <a:pt x="380" y="5"/>
                  <a:pt x="374" y="0"/>
                  <a:pt x="367" y="0"/>
                </a:cubicBezTo>
                <a:cubicBezTo>
                  <a:pt x="338" y="3"/>
                  <a:pt x="309" y="10"/>
                  <a:pt x="281" y="21"/>
                </a:cubicBezTo>
                <a:cubicBezTo>
                  <a:pt x="256" y="31"/>
                  <a:pt x="231" y="44"/>
                  <a:pt x="208" y="61"/>
                </a:cubicBezTo>
                <a:cubicBezTo>
                  <a:pt x="204" y="63"/>
                  <a:pt x="202" y="67"/>
                  <a:pt x="202" y="71"/>
                </a:cubicBezTo>
                <a:lnTo>
                  <a:pt x="202" y="303"/>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05" name="Freeform 43"/>
          <p:cNvSpPr>
            <a:spLocks noEditPoints="1"/>
          </p:cNvSpPr>
          <p:nvPr userDrawn="1"/>
        </p:nvSpPr>
        <p:spPr bwMode="auto">
          <a:xfrm>
            <a:off x="4537221" y="2150679"/>
            <a:ext cx="507878" cy="477662"/>
          </a:xfrm>
          <a:custGeom>
            <a:avLst/>
            <a:gdLst>
              <a:gd name="T0" fmla="*/ 83 w 442"/>
              <a:gd name="T1" fmla="*/ 0 h 415"/>
              <a:gd name="T2" fmla="*/ 359 w 442"/>
              <a:gd name="T3" fmla="*/ 0 h 415"/>
              <a:gd name="T4" fmla="*/ 401 w 442"/>
              <a:gd name="T5" fmla="*/ 41 h 415"/>
              <a:gd name="T6" fmla="*/ 401 w 442"/>
              <a:gd name="T7" fmla="*/ 221 h 415"/>
              <a:gd name="T8" fmla="*/ 359 w 442"/>
              <a:gd name="T9" fmla="*/ 262 h 415"/>
              <a:gd name="T10" fmla="*/ 83 w 442"/>
              <a:gd name="T11" fmla="*/ 262 h 415"/>
              <a:gd name="T12" fmla="*/ 41 w 442"/>
              <a:gd name="T13" fmla="*/ 221 h 415"/>
              <a:gd name="T14" fmla="*/ 41 w 442"/>
              <a:gd name="T15" fmla="*/ 41 h 415"/>
              <a:gd name="T16" fmla="*/ 83 w 442"/>
              <a:gd name="T17" fmla="*/ 0 h 415"/>
              <a:gd name="T18" fmla="*/ 83 w 442"/>
              <a:gd name="T19" fmla="*/ 290 h 415"/>
              <a:gd name="T20" fmla="*/ 359 w 442"/>
              <a:gd name="T21" fmla="*/ 290 h 415"/>
              <a:gd name="T22" fmla="*/ 379 w 442"/>
              <a:gd name="T23" fmla="*/ 298 h 415"/>
              <a:gd name="T24" fmla="*/ 434 w 442"/>
              <a:gd name="T25" fmla="*/ 354 h 415"/>
              <a:gd name="T26" fmla="*/ 442 w 442"/>
              <a:gd name="T27" fmla="*/ 373 h 415"/>
              <a:gd name="T28" fmla="*/ 442 w 442"/>
              <a:gd name="T29" fmla="*/ 387 h 415"/>
              <a:gd name="T30" fmla="*/ 415 w 442"/>
              <a:gd name="T31" fmla="*/ 415 h 415"/>
              <a:gd name="T32" fmla="*/ 28 w 442"/>
              <a:gd name="T33" fmla="*/ 415 h 415"/>
              <a:gd name="T34" fmla="*/ 0 w 442"/>
              <a:gd name="T35" fmla="*/ 387 h 415"/>
              <a:gd name="T36" fmla="*/ 0 w 442"/>
              <a:gd name="T37" fmla="*/ 373 h 415"/>
              <a:gd name="T38" fmla="*/ 8 w 442"/>
              <a:gd name="T39" fmla="*/ 353 h 415"/>
              <a:gd name="T40" fmla="*/ 63 w 442"/>
              <a:gd name="T41" fmla="*/ 298 h 415"/>
              <a:gd name="T42" fmla="*/ 83 w 442"/>
              <a:gd name="T43" fmla="*/ 290 h 415"/>
              <a:gd name="T44" fmla="*/ 180 w 442"/>
              <a:gd name="T45" fmla="*/ 359 h 415"/>
              <a:gd name="T46" fmla="*/ 166 w 442"/>
              <a:gd name="T47" fmla="*/ 373 h 415"/>
              <a:gd name="T48" fmla="*/ 180 w 442"/>
              <a:gd name="T49" fmla="*/ 387 h 415"/>
              <a:gd name="T50" fmla="*/ 263 w 442"/>
              <a:gd name="T51" fmla="*/ 387 h 415"/>
              <a:gd name="T52" fmla="*/ 276 w 442"/>
              <a:gd name="T53" fmla="*/ 373 h 415"/>
              <a:gd name="T54" fmla="*/ 263 w 442"/>
              <a:gd name="T55" fmla="*/ 359 h 415"/>
              <a:gd name="T56" fmla="*/ 180 w 442"/>
              <a:gd name="T57" fmla="*/ 359 h 415"/>
              <a:gd name="T58" fmla="*/ 83 w 442"/>
              <a:gd name="T59" fmla="*/ 41 h 415"/>
              <a:gd name="T60" fmla="*/ 83 w 442"/>
              <a:gd name="T61" fmla="*/ 221 h 415"/>
              <a:gd name="T62" fmla="*/ 359 w 442"/>
              <a:gd name="T63" fmla="*/ 221 h 415"/>
              <a:gd name="T64" fmla="*/ 359 w 442"/>
              <a:gd name="T65" fmla="*/ 41 h 415"/>
              <a:gd name="T66" fmla="*/ 83 w 442"/>
              <a:gd name="T67" fmla="*/ 41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2" h="415">
                <a:moveTo>
                  <a:pt x="83" y="0"/>
                </a:moveTo>
                <a:cubicBezTo>
                  <a:pt x="359" y="0"/>
                  <a:pt x="359" y="0"/>
                  <a:pt x="359" y="0"/>
                </a:cubicBezTo>
                <a:cubicBezTo>
                  <a:pt x="382" y="0"/>
                  <a:pt x="401" y="18"/>
                  <a:pt x="401" y="41"/>
                </a:cubicBezTo>
                <a:cubicBezTo>
                  <a:pt x="401" y="221"/>
                  <a:pt x="401" y="221"/>
                  <a:pt x="401" y="221"/>
                </a:cubicBezTo>
                <a:cubicBezTo>
                  <a:pt x="401" y="244"/>
                  <a:pt x="382" y="262"/>
                  <a:pt x="359" y="262"/>
                </a:cubicBezTo>
                <a:cubicBezTo>
                  <a:pt x="83" y="262"/>
                  <a:pt x="83" y="262"/>
                  <a:pt x="83" y="262"/>
                </a:cubicBezTo>
                <a:cubicBezTo>
                  <a:pt x="60" y="262"/>
                  <a:pt x="41" y="244"/>
                  <a:pt x="41" y="221"/>
                </a:cubicBezTo>
                <a:cubicBezTo>
                  <a:pt x="41" y="41"/>
                  <a:pt x="41" y="41"/>
                  <a:pt x="41" y="41"/>
                </a:cubicBezTo>
                <a:cubicBezTo>
                  <a:pt x="41" y="18"/>
                  <a:pt x="60" y="0"/>
                  <a:pt x="83" y="0"/>
                </a:cubicBezTo>
                <a:close/>
                <a:moveTo>
                  <a:pt x="83" y="290"/>
                </a:moveTo>
                <a:cubicBezTo>
                  <a:pt x="359" y="290"/>
                  <a:pt x="359" y="290"/>
                  <a:pt x="359" y="290"/>
                </a:cubicBezTo>
                <a:cubicBezTo>
                  <a:pt x="367" y="290"/>
                  <a:pt x="374" y="293"/>
                  <a:pt x="379" y="298"/>
                </a:cubicBezTo>
                <a:cubicBezTo>
                  <a:pt x="434" y="354"/>
                  <a:pt x="434" y="354"/>
                  <a:pt x="434" y="354"/>
                </a:cubicBezTo>
                <a:cubicBezTo>
                  <a:pt x="440" y="359"/>
                  <a:pt x="442" y="366"/>
                  <a:pt x="442" y="373"/>
                </a:cubicBezTo>
                <a:cubicBezTo>
                  <a:pt x="442" y="387"/>
                  <a:pt x="442" y="387"/>
                  <a:pt x="442" y="387"/>
                </a:cubicBezTo>
                <a:cubicBezTo>
                  <a:pt x="442" y="402"/>
                  <a:pt x="430" y="415"/>
                  <a:pt x="415" y="415"/>
                </a:cubicBezTo>
                <a:cubicBezTo>
                  <a:pt x="28" y="415"/>
                  <a:pt x="28" y="415"/>
                  <a:pt x="28" y="415"/>
                </a:cubicBezTo>
                <a:cubicBezTo>
                  <a:pt x="12" y="415"/>
                  <a:pt x="0" y="402"/>
                  <a:pt x="0" y="387"/>
                </a:cubicBezTo>
                <a:cubicBezTo>
                  <a:pt x="0" y="373"/>
                  <a:pt x="0" y="373"/>
                  <a:pt x="0" y="373"/>
                </a:cubicBezTo>
                <a:cubicBezTo>
                  <a:pt x="0" y="365"/>
                  <a:pt x="3" y="358"/>
                  <a:pt x="8" y="353"/>
                </a:cubicBezTo>
                <a:cubicBezTo>
                  <a:pt x="63" y="298"/>
                  <a:pt x="63" y="298"/>
                  <a:pt x="63" y="298"/>
                </a:cubicBezTo>
                <a:cubicBezTo>
                  <a:pt x="68" y="293"/>
                  <a:pt x="76" y="290"/>
                  <a:pt x="83" y="290"/>
                </a:cubicBezTo>
                <a:close/>
                <a:moveTo>
                  <a:pt x="180" y="359"/>
                </a:moveTo>
                <a:cubicBezTo>
                  <a:pt x="172" y="359"/>
                  <a:pt x="166" y="365"/>
                  <a:pt x="166" y="373"/>
                </a:cubicBezTo>
                <a:cubicBezTo>
                  <a:pt x="166" y="381"/>
                  <a:pt x="172" y="387"/>
                  <a:pt x="180" y="387"/>
                </a:cubicBezTo>
                <a:cubicBezTo>
                  <a:pt x="263" y="387"/>
                  <a:pt x="263" y="387"/>
                  <a:pt x="263" y="387"/>
                </a:cubicBezTo>
                <a:cubicBezTo>
                  <a:pt x="270" y="387"/>
                  <a:pt x="276" y="381"/>
                  <a:pt x="276" y="373"/>
                </a:cubicBezTo>
                <a:cubicBezTo>
                  <a:pt x="276" y="365"/>
                  <a:pt x="270" y="359"/>
                  <a:pt x="263" y="359"/>
                </a:cubicBezTo>
                <a:cubicBezTo>
                  <a:pt x="180" y="359"/>
                  <a:pt x="180" y="359"/>
                  <a:pt x="180" y="359"/>
                </a:cubicBezTo>
                <a:close/>
                <a:moveTo>
                  <a:pt x="83" y="41"/>
                </a:moveTo>
                <a:cubicBezTo>
                  <a:pt x="83" y="221"/>
                  <a:pt x="83" y="221"/>
                  <a:pt x="83" y="221"/>
                </a:cubicBezTo>
                <a:cubicBezTo>
                  <a:pt x="359" y="221"/>
                  <a:pt x="359" y="221"/>
                  <a:pt x="359" y="221"/>
                </a:cubicBezTo>
                <a:cubicBezTo>
                  <a:pt x="359" y="41"/>
                  <a:pt x="359" y="41"/>
                  <a:pt x="359" y="41"/>
                </a:cubicBezTo>
                <a:lnTo>
                  <a:pt x="83" y="41"/>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15" name="Freeform 39"/>
          <p:cNvSpPr>
            <a:spLocks/>
          </p:cNvSpPr>
          <p:nvPr userDrawn="1"/>
        </p:nvSpPr>
        <p:spPr bwMode="auto">
          <a:xfrm>
            <a:off x="4624409" y="2838834"/>
            <a:ext cx="333503" cy="380803"/>
          </a:xfrm>
          <a:custGeom>
            <a:avLst/>
            <a:gdLst>
              <a:gd name="T0" fmla="*/ 314 w 391"/>
              <a:gd name="T1" fmla="*/ 0 h 446"/>
              <a:gd name="T2" fmla="*/ 238 w 391"/>
              <a:gd name="T3" fmla="*/ 77 h 446"/>
              <a:gd name="T4" fmla="*/ 239 w 391"/>
              <a:gd name="T5" fmla="*/ 91 h 446"/>
              <a:gd name="T6" fmla="*/ 123 w 391"/>
              <a:gd name="T7" fmla="*/ 162 h 446"/>
              <a:gd name="T8" fmla="*/ 77 w 391"/>
              <a:gd name="T9" fmla="*/ 146 h 446"/>
              <a:gd name="T10" fmla="*/ 0 w 391"/>
              <a:gd name="T11" fmla="*/ 223 h 446"/>
              <a:gd name="T12" fmla="*/ 77 w 391"/>
              <a:gd name="T13" fmla="*/ 300 h 446"/>
              <a:gd name="T14" fmla="*/ 123 w 391"/>
              <a:gd name="T15" fmla="*/ 284 h 446"/>
              <a:gd name="T16" fmla="*/ 239 w 391"/>
              <a:gd name="T17" fmla="*/ 356 h 446"/>
              <a:gd name="T18" fmla="*/ 238 w 391"/>
              <a:gd name="T19" fmla="*/ 370 h 446"/>
              <a:gd name="T20" fmla="*/ 314 w 391"/>
              <a:gd name="T21" fmla="*/ 446 h 446"/>
              <a:gd name="T22" fmla="*/ 391 w 391"/>
              <a:gd name="T23" fmla="*/ 370 h 446"/>
              <a:gd name="T24" fmla="*/ 314 w 391"/>
              <a:gd name="T25" fmla="*/ 293 h 446"/>
              <a:gd name="T26" fmla="*/ 268 w 391"/>
              <a:gd name="T27" fmla="*/ 308 h 446"/>
              <a:gd name="T28" fmla="*/ 153 w 391"/>
              <a:gd name="T29" fmla="*/ 237 h 446"/>
              <a:gd name="T30" fmla="*/ 154 w 391"/>
              <a:gd name="T31" fmla="*/ 223 h 446"/>
              <a:gd name="T32" fmla="*/ 153 w 391"/>
              <a:gd name="T33" fmla="*/ 209 h 446"/>
              <a:gd name="T34" fmla="*/ 268 w 391"/>
              <a:gd name="T35" fmla="*/ 138 h 446"/>
              <a:gd name="T36" fmla="*/ 314 w 391"/>
              <a:gd name="T37" fmla="*/ 153 h 446"/>
              <a:gd name="T38" fmla="*/ 391 w 391"/>
              <a:gd name="T39" fmla="*/ 77 h 446"/>
              <a:gd name="T40" fmla="*/ 314 w 391"/>
              <a:gd name="T41" fmla="*/ 0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1" h="446">
                <a:moveTo>
                  <a:pt x="314" y="0"/>
                </a:moveTo>
                <a:cubicBezTo>
                  <a:pt x="272" y="0"/>
                  <a:pt x="238" y="34"/>
                  <a:pt x="238" y="77"/>
                </a:cubicBezTo>
                <a:cubicBezTo>
                  <a:pt x="238" y="81"/>
                  <a:pt x="238" y="86"/>
                  <a:pt x="239" y="91"/>
                </a:cubicBezTo>
                <a:cubicBezTo>
                  <a:pt x="123" y="162"/>
                  <a:pt x="123" y="162"/>
                  <a:pt x="123" y="162"/>
                </a:cubicBezTo>
                <a:cubicBezTo>
                  <a:pt x="111" y="152"/>
                  <a:pt x="95" y="146"/>
                  <a:pt x="77" y="146"/>
                </a:cubicBezTo>
                <a:cubicBezTo>
                  <a:pt x="35" y="146"/>
                  <a:pt x="0" y="181"/>
                  <a:pt x="0" y="223"/>
                </a:cubicBezTo>
                <a:cubicBezTo>
                  <a:pt x="0" y="266"/>
                  <a:pt x="35" y="300"/>
                  <a:pt x="77" y="300"/>
                </a:cubicBezTo>
                <a:cubicBezTo>
                  <a:pt x="95" y="300"/>
                  <a:pt x="111" y="294"/>
                  <a:pt x="123" y="284"/>
                </a:cubicBezTo>
                <a:cubicBezTo>
                  <a:pt x="239" y="356"/>
                  <a:pt x="239" y="356"/>
                  <a:pt x="239" y="356"/>
                </a:cubicBezTo>
                <a:cubicBezTo>
                  <a:pt x="238" y="360"/>
                  <a:pt x="238" y="365"/>
                  <a:pt x="238" y="370"/>
                </a:cubicBezTo>
                <a:cubicBezTo>
                  <a:pt x="238" y="412"/>
                  <a:pt x="272" y="446"/>
                  <a:pt x="314" y="446"/>
                </a:cubicBezTo>
                <a:cubicBezTo>
                  <a:pt x="357" y="446"/>
                  <a:pt x="391" y="412"/>
                  <a:pt x="391" y="370"/>
                </a:cubicBezTo>
                <a:cubicBezTo>
                  <a:pt x="391" y="327"/>
                  <a:pt x="357" y="293"/>
                  <a:pt x="314" y="293"/>
                </a:cubicBezTo>
                <a:cubicBezTo>
                  <a:pt x="297" y="293"/>
                  <a:pt x="281" y="299"/>
                  <a:pt x="268" y="308"/>
                </a:cubicBezTo>
                <a:cubicBezTo>
                  <a:pt x="153" y="237"/>
                  <a:pt x="153" y="237"/>
                  <a:pt x="153" y="237"/>
                </a:cubicBezTo>
                <a:cubicBezTo>
                  <a:pt x="154" y="233"/>
                  <a:pt x="154" y="228"/>
                  <a:pt x="154" y="223"/>
                </a:cubicBezTo>
                <a:cubicBezTo>
                  <a:pt x="154" y="218"/>
                  <a:pt x="154" y="214"/>
                  <a:pt x="153" y="209"/>
                </a:cubicBezTo>
                <a:cubicBezTo>
                  <a:pt x="268" y="138"/>
                  <a:pt x="268" y="138"/>
                  <a:pt x="268" y="138"/>
                </a:cubicBezTo>
                <a:cubicBezTo>
                  <a:pt x="281" y="148"/>
                  <a:pt x="297" y="153"/>
                  <a:pt x="314" y="153"/>
                </a:cubicBezTo>
                <a:cubicBezTo>
                  <a:pt x="357" y="153"/>
                  <a:pt x="391" y="119"/>
                  <a:pt x="391" y="77"/>
                </a:cubicBezTo>
                <a:cubicBezTo>
                  <a:pt x="391" y="34"/>
                  <a:pt x="357" y="0"/>
                  <a:pt x="314" y="0"/>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658" name="Freeform 19"/>
          <p:cNvSpPr>
            <a:spLocks/>
          </p:cNvSpPr>
          <p:nvPr userDrawn="1"/>
        </p:nvSpPr>
        <p:spPr bwMode="auto">
          <a:xfrm>
            <a:off x="4593230" y="7258543"/>
            <a:ext cx="395861" cy="395861"/>
          </a:xfrm>
          <a:custGeom>
            <a:avLst/>
            <a:gdLst>
              <a:gd name="T0" fmla="*/ 340 w 435"/>
              <a:gd name="T1" fmla="*/ 190 h 435"/>
              <a:gd name="T2" fmla="*/ 408 w 435"/>
              <a:gd name="T3" fmla="*/ 190 h 435"/>
              <a:gd name="T4" fmla="*/ 435 w 435"/>
              <a:gd name="T5" fmla="*/ 218 h 435"/>
              <a:gd name="T6" fmla="*/ 427 w 435"/>
              <a:gd name="T7" fmla="*/ 237 h 435"/>
              <a:gd name="T8" fmla="*/ 237 w 435"/>
              <a:gd name="T9" fmla="*/ 427 h 435"/>
              <a:gd name="T10" fmla="*/ 218 w 435"/>
              <a:gd name="T11" fmla="*/ 435 h 435"/>
              <a:gd name="T12" fmla="*/ 198 w 435"/>
              <a:gd name="T13" fmla="*/ 427 h 435"/>
              <a:gd name="T14" fmla="*/ 8 w 435"/>
              <a:gd name="T15" fmla="*/ 237 h 435"/>
              <a:gd name="T16" fmla="*/ 0 w 435"/>
              <a:gd name="T17" fmla="*/ 218 h 435"/>
              <a:gd name="T18" fmla="*/ 27 w 435"/>
              <a:gd name="T19" fmla="*/ 190 h 435"/>
              <a:gd name="T20" fmla="*/ 95 w 435"/>
              <a:gd name="T21" fmla="*/ 190 h 435"/>
              <a:gd name="T22" fmla="*/ 95 w 435"/>
              <a:gd name="T23" fmla="*/ 27 h 435"/>
              <a:gd name="T24" fmla="*/ 122 w 435"/>
              <a:gd name="T25" fmla="*/ 0 h 435"/>
              <a:gd name="T26" fmla="*/ 313 w 435"/>
              <a:gd name="T27" fmla="*/ 0 h 435"/>
              <a:gd name="T28" fmla="*/ 340 w 435"/>
              <a:gd name="T29" fmla="*/ 27 h 435"/>
              <a:gd name="T30" fmla="*/ 340 w 435"/>
              <a:gd name="T31" fmla="*/ 190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35" h="435">
                <a:moveTo>
                  <a:pt x="340" y="190"/>
                </a:moveTo>
                <a:cubicBezTo>
                  <a:pt x="408" y="190"/>
                  <a:pt x="408" y="190"/>
                  <a:pt x="408" y="190"/>
                </a:cubicBezTo>
                <a:cubicBezTo>
                  <a:pt x="423" y="190"/>
                  <a:pt x="435" y="203"/>
                  <a:pt x="435" y="218"/>
                </a:cubicBezTo>
                <a:cubicBezTo>
                  <a:pt x="435" y="225"/>
                  <a:pt x="432" y="232"/>
                  <a:pt x="427" y="237"/>
                </a:cubicBezTo>
                <a:cubicBezTo>
                  <a:pt x="237" y="427"/>
                  <a:pt x="237" y="427"/>
                  <a:pt x="237" y="427"/>
                </a:cubicBezTo>
                <a:cubicBezTo>
                  <a:pt x="231" y="432"/>
                  <a:pt x="225" y="435"/>
                  <a:pt x="218" y="435"/>
                </a:cubicBezTo>
                <a:cubicBezTo>
                  <a:pt x="211" y="435"/>
                  <a:pt x="204" y="432"/>
                  <a:pt x="198" y="427"/>
                </a:cubicBezTo>
                <a:cubicBezTo>
                  <a:pt x="8" y="237"/>
                  <a:pt x="8" y="237"/>
                  <a:pt x="8" y="237"/>
                </a:cubicBezTo>
                <a:cubicBezTo>
                  <a:pt x="3" y="232"/>
                  <a:pt x="0" y="225"/>
                  <a:pt x="0" y="218"/>
                </a:cubicBezTo>
                <a:cubicBezTo>
                  <a:pt x="0" y="203"/>
                  <a:pt x="12" y="190"/>
                  <a:pt x="27" y="190"/>
                </a:cubicBezTo>
                <a:cubicBezTo>
                  <a:pt x="95" y="190"/>
                  <a:pt x="95" y="190"/>
                  <a:pt x="95" y="190"/>
                </a:cubicBezTo>
                <a:cubicBezTo>
                  <a:pt x="95" y="27"/>
                  <a:pt x="95" y="27"/>
                  <a:pt x="95" y="27"/>
                </a:cubicBezTo>
                <a:cubicBezTo>
                  <a:pt x="95" y="12"/>
                  <a:pt x="107" y="0"/>
                  <a:pt x="122" y="0"/>
                </a:cubicBezTo>
                <a:cubicBezTo>
                  <a:pt x="313" y="0"/>
                  <a:pt x="313" y="0"/>
                  <a:pt x="313" y="0"/>
                </a:cubicBezTo>
                <a:cubicBezTo>
                  <a:pt x="328" y="0"/>
                  <a:pt x="340" y="12"/>
                  <a:pt x="340" y="27"/>
                </a:cubicBezTo>
                <a:lnTo>
                  <a:pt x="340" y="19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670" name="Group 669"/>
          <p:cNvGrpSpPr/>
          <p:nvPr userDrawn="1"/>
        </p:nvGrpSpPr>
        <p:grpSpPr>
          <a:xfrm>
            <a:off x="4590987" y="6527427"/>
            <a:ext cx="400346" cy="482712"/>
            <a:chOff x="-2117725" y="338138"/>
            <a:chExt cx="4537075" cy="5470525"/>
          </a:xfrm>
          <a:solidFill>
            <a:schemeClr val="accent3"/>
          </a:solidFill>
        </p:grpSpPr>
        <p:sp>
          <p:nvSpPr>
            <p:cNvPr id="671" name="Freeform 6"/>
            <p:cNvSpPr>
              <a:spLocks noEditPoints="1"/>
            </p:cNvSpPr>
            <p:nvPr/>
          </p:nvSpPr>
          <p:spPr bwMode="auto">
            <a:xfrm>
              <a:off x="-2117725" y="338138"/>
              <a:ext cx="4537075" cy="5470525"/>
            </a:xfrm>
            <a:custGeom>
              <a:avLst/>
              <a:gdLst>
                <a:gd name="T0" fmla="*/ 1173 w 1210"/>
                <a:gd name="T1" fmla="*/ 480 h 1459"/>
                <a:gd name="T2" fmla="*/ 729 w 1210"/>
                <a:gd name="T3" fmla="*/ 37 h 1459"/>
                <a:gd name="T4" fmla="*/ 678 w 1210"/>
                <a:gd name="T5" fmla="*/ 0 h 1459"/>
                <a:gd name="T6" fmla="*/ 651 w 1210"/>
                <a:gd name="T7" fmla="*/ 0 h 1459"/>
                <a:gd name="T8" fmla="*/ 600 w 1210"/>
                <a:gd name="T9" fmla="*/ 36 h 1459"/>
                <a:gd name="T10" fmla="*/ 402 w 1210"/>
                <a:gd name="T11" fmla="*/ 234 h 1459"/>
                <a:gd name="T12" fmla="*/ 140 w 1210"/>
                <a:gd name="T13" fmla="*/ 494 h 1459"/>
                <a:gd name="T14" fmla="*/ 120 w 1210"/>
                <a:gd name="T15" fmla="*/ 563 h 1459"/>
                <a:gd name="T16" fmla="*/ 184 w 1210"/>
                <a:gd name="T17" fmla="*/ 614 h 1459"/>
                <a:gd name="T18" fmla="*/ 341 w 1210"/>
                <a:gd name="T19" fmla="*/ 615 h 1459"/>
                <a:gd name="T20" fmla="*/ 357 w 1210"/>
                <a:gd name="T21" fmla="*/ 630 h 1459"/>
                <a:gd name="T22" fmla="*/ 357 w 1210"/>
                <a:gd name="T23" fmla="*/ 665 h 1459"/>
                <a:gd name="T24" fmla="*/ 348 w 1210"/>
                <a:gd name="T25" fmla="*/ 676 h 1459"/>
                <a:gd name="T26" fmla="*/ 116 w 1210"/>
                <a:gd name="T27" fmla="*/ 787 h 1459"/>
                <a:gd name="T28" fmla="*/ 2 w 1210"/>
                <a:gd name="T29" fmla="*/ 1023 h 1459"/>
                <a:gd name="T30" fmla="*/ 0 w 1210"/>
                <a:gd name="T31" fmla="*/ 1029 h 1459"/>
                <a:gd name="T32" fmla="*/ 0 w 1210"/>
                <a:gd name="T33" fmla="*/ 1102 h 1459"/>
                <a:gd name="T34" fmla="*/ 5 w 1210"/>
                <a:gd name="T35" fmla="*/ 1132 h 1459"/>
                <a:gd name="T36" fmla="*/ 90 w 1210"/>
                <a:gd name="T37" fmla="*/ 1317 h 1459"/>
                <a:gd name="T38" fmla="*/ 348 w 1210"/>
                <a:gd name="T39" fmla="*/ 1457 h 1459"/>
                <a:gd name="T40" fmla="*/ 355 w 1210"/>
                <a:gd name="T41" fmla="*/ 1459 h 1459"/>
                <a:gd name="T42" fmla="*/ 434 w 1210"/>
                <a:gd name="T43" fmla="*/ 1459 h 1459"/>
                <a:gd name="T44" fmla="*/ 460 w 1210"/>
                <a:gd name="T45" fmla="*/ 1455 h 1459"/>
                <a:gd name="T46" fmla="*/ 539 w 1210"/>
                <a:gd name="T47" fmla="*/ 1433 h 1459"/>
                <a:gd name="T48" fmla="*/ 563 w 1210"/>
                <a:gd name="T49" fmla="*/ 1429 h 1459"/>
                <a:gd name="T50" fmla="*/ 892 w 1210"/>
                <a:gd name="T51" fmla="*/ 1428 h 1459"/>
                <a:gd name="T52" fmla="*/ 942 w 1210"/>
                <a:gd name="T53" fmla="*/ 1415 h 1459"/>
                <a:gd name="T54" fmla="*/ 972 w 1210"/>
                <a:gd name="T55" fmla="*/ 1357 h 1459"/>
                <a:gd name="T56" fmla="*/ 972 w 1210"/>
                <a:gd name="T57" fmla="*/ 725 h 1459"/>
                <a:gd name="T58" fmla="*/ 972 w 1210"/>
                <a:gd name="T59" fmla="*/ 627 h 1459"/>
                <a:gd name="T60" fmla="*/ 985 w 1210"/>
                <a:gd name="T61" fmla="*/ 615 h 1459"/>
                <a:gd name="T62" fmla="*/ 1135 w 1210"/>
                <a:gd name="T63" fmla="*/ 615 h 1459"/>
                <a:gd name="T64" fmla="*/ 1208 w 1210"/>
                <a:gd name="T65" fmla="*/ 567 h 1459"/>
                <a:gd name="T66" fmla="*/ 1210 w 1210"/>
                <a:gd name="T67" fmla="*/ 564 h 1459"/>
                <a:gd name="T68" fmla="*/ 1210 w 1210"/>
                <a:gd name="T69" fmla="*/ 532 h 1459"/>
                <a:gd name="T70" fmla="*/ 1173 w 1210"/>
                <a:gd name="T71" fmla="*/ 480 h 1459"/>
                <a:gd name="T72" fmla="*/ 394 w 1210"/>
                <a:gd name="T73" fmla="*/ 1391 h 1459"/>
                <a:gd name="T74" fmla="*/ 74 w 1210"/>
                <a:gd name="T75" fmla="*/ 1070 h 1459"/>
                <a:gd name="T76" fmla="*/ 402 w 1210"/>
                <a:gd name="T77" fmla="*/ 748 h 1459"/>
                <a:gd name="T78" fmla="*/ 716 w 1210"/>
                <a:gd name="T79" fmla="*/ 1068 h 1459"/>
                <a:gd name="T80" fmla="*/ 394 w 1210"/>
                <a:gd name="T81" fmla="*/ 1391 h 1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10" h="1459">
                  <a:moveTo>
                    <a:pt x="1173" y="480"/>
                  </a:moveTo>
                  <a:cubicBezTo>
                    <a:pt x="1025" y="333"/>
                    <a:pt x="877" y="185"/>
                    <a:pt x="729" y="37"/>
                  </a:cubicBezTo>
                  <a:cubicBezTo>
                    <a:pt x="714" y="22"/>
                    <a:pt x="699" y="7"/>
                    <a:pt x="678" y="0"/>
                  </a:cubicBezTo>
                  <a:cubicBezTo>
                    <a:pt x="669" y="0"/>
                    <a:pt x="660" y="0"/>
                    <a:pt x="651" y="0"/>
                  </a:cubicBezTo>
                  <a:cubicBezTo>
                    <a:pt x="630" y="7"/>
                    <a:pt x="615" y="21"/>
                    <a:pt x="600" y="36"/>
                  </a:cubicBezTo>
                  <a:cubicBezTo>
                    <a:pt x="534" y="102"/>
                    <a:pt x="468" y="168"/>
                    <a:pt x="402" y="234"/>
                  </a:cubicBezTo>
                  <a:cubicBezTo>
                    <a:pt x="315" y="321"/>
                    <a:pt x="228" y="407"/>
                    <a:pt x="140" y="494"/>
                  </a:cubicBezTo>
                  <a:cubicBezTo>
                    <a:pt x="121" y="513"/>
                    <a:pt x="115" y="537"/>
                    <a:pt x="120" y="563"/>
                  </a:cubicBezTo>
                  <a:cubicBezTo>
                    <a:pt x="125" y="593"/>
                    <a:pt x="153" y="614"/>
                    <a:pt x="184" y="614"/>
                  </a:cubicBezTo>
                  <a:cubicBezTo>
                    <a:pt x="237" y="615"/>
                    <a:pt x="289" y="614"/>
                    <a:pt x="341" y="615"/>
                  </a:cubicBezTo>
                  <a:cubicBezTo>
                    <a:pt x="357" y="615"/>
                    <a:pt x="357" y="615"/>
                    <a:pt x="357" y="630"/>
                  </a:cubicBezTo>
                  <a:cubicBezTo>
                    <a:pt x="357" y="642"/>
                    <a:pt x="357" y="654"/>
                    <a:pt x="357" y="665"/>
                  </a:cubicBezTo>
                  <a:cubicBezTo>
                    <a:pt x="357" y="672"/>
                    <a:pt x="355" y="675"/>
                    <a:pt x="348" y="676"/>
                  </a:cubicBezTo>
                  <a:cubicBezTo>
                    <a:pt x="258" y="686"/>
                    <a:pt x="181" y="723"/>
                    <a:pt x="116" y="787"/>
                  </a:cubicBezTo>
                  <a:cubicBezTo>
                    <a:pt x="50" y="852"/>
                    <a:pt x="12" y="931"/>
                    <a:pt x="2" y="1023"/>
                  </a:cubicBezTo>
                  <a:cubicBezTo>
                    <a:pt x="1" y="1025"/>
                    <a:pt x="0" y="1027"/>
                    <a:pt x="0" y="1029"/>
                  </a:cubicBezTo>
                  <a:cubicBezTo>
                    <a:pt x="0" y="1053"/>
                    <a:pt x="0" y="1078"/>
                    <a:pt x="0" y="1102"/>
                  </a:cubicBezTo>
                  <a:cubicBezTo>
                    <a:pt x="2" y="1112"/>
                    <a:pt x="3" y="1122"/>
                    <a:pt x="5" y="1132"/>
                  </a:cubicBezTo>
                  <a:cubicBezTo>
                    <a:pt x="17" y="1202"/>
                    <a:pt x="45" y="1264"/>
                    <a:pt x="90" y="1317"/>
                  </a:cubicBezTo>
                  <a:cubicBezTo>
                    <a:pt x="158" y="1397"/>
                    <a:pt x="244" y="1444"/>
                    <a:pt x="348" y="1457"/>
                  </a:cubicBezTo>
                  <a:cubicBezTo>
                    <a:pt x="350" y="1458"/>
                    <a:pt x="353" y="1459"/>
                    <a:pt x="355" y="1459"/>
                  </a:cubicBezTo>
                  <a:cubicBezTo>
                    <a:pt x="381" y="1459"/>
                    <a:pt x="408" y="1459"/>
                    <a:pt x="434" y="1459"/>
                  </a:cubicBezTo>
                  <a:cubicBezTo>
                    <a:pt x="443" y="1458"/>
                    <a:pt x="452" y="1457"/>
                    <a:pt x="460" y="1455"/>
                  </a:cubicBezTo>
                  <a:cubicBezTo>
                    <a:pt x="486" y="1448"/>
                    <a:pt x="512" y="1440"/>
                    <a:pt x="539" y="1433"/>
                  </a:cubicBezTo>
                  <a:cubicBezTo>
                    <a:pt x="547" y="1431"/>
                    <a:pt x="555" y="1429"/>
                    <a:pt x="563" y="1429"/>
                  </a:cubicBezTo>
                  <a:cubicBezTo>
                    <a:pt x="673" y="1428"/>
                    <a:pt x="782" y="1428"/>
                    <a:pt x="892" y="1428"/>
                  </a:cubicBezTo>
                  <a:cubicBezTo>
                    <a:pt x="910" y="1428"/>
                    <a:pt x="927" y="1426"/>
                    <a:pt x="942" y="1415"/>
                  </a:cubicBezTo>
                  <a:cubicBezTo>
                    <a:pt x="962" y="1400"/>
                    <a:pt x="972" y="1381"/>
                    <a:pt x="972" y="1357"/>
                  </a:cubicBezTo>
                  <a:cubicBezTo>
                    <a:pt x="972" y="1146"/>
                    <a:pt x="972" y="936"/>
                    <a:pt x="972" y="725"/>
                  </a:cubicBezTo>
                  <a:cubicBezTo>
                    <a:pt x="972" y="693"/>
                    <a:pt x="972" y="660"/>
                    <a:pt x="972" y="627"/>
                  </a:cubicBezTo>
                  <a:cubicBezTo>
                    <a:pt x="972" y="615"/>
                    <a:pt x="972" y="615"/>
                    <a:pt x="985" y="615"/>
                  </a:cubicBezTo>
                  <a:cubicBezTo>
                    <a:pt x="1035" y="615"/>
                    <a:pt x="1085" y="614"/>
                    <a:pt x="1135" y="615"/>
                  </a:cubicBezTo>
                  <a:cubicBezTo>
                    <a:pt x="1171" y="615"/>
                    <a:pt x="1196" y="601"/>
                    <a:pt x="1208" y="567"/>
                  </a:cubicBezTo>
                  <a:cubicBezTo>
                    <a:pt x="1208" y="566"/>
                    <a:pt x="1209" y="565"/>
                    <a:pt x="1210" y="564"/>
                  </a:cubicBezTo>
                  <a:cubicBezTo>
                    <a:pt x="1210" y="554"/>
                    <a:pt x="1210" y="543"/>
                    <a:pt x="1210" y="532"/>
                  </a:cubicBezTo>
                  <a:cubicBezTo>
                    <a:pt x="1203" y="511"/>
                    <a:pt x="1188" y="495"/>
                    <a:pt x="1173" y="480"/>
                  </a:cubicBezTo>
                  <a:close/>
                  <a:moveTo>
                    <a:pt x="394" y="1391"/>
                  </a:moveTo>
                  <a:cubicBezTo>
                    <a:pt x="216" y="1391"/>
                    <a:pt x="74" y="1249"/>
                    <a:pt x="74" y="1070"/>
                  </a:cubicBezTo>
                  <a:cubicBezTo>
                    <a:pt x="73" y="888"/>
                    <a:pt x="224" y="744"/>
                    <a:pt x="402" y="748"/>
                  </a:cubicBezTo>
                  <a:cubicBezTo>
                    <a:pt x="569" y="752"/>
                    <a:pt x="714" y="891"/>
                    <a:pt x="716" y="1068"/>
                  </a:cubicBezTo>
                  <a:cubicBezTo>
                    <a:pt x="714" y="1249"/>
                    <a:pt x="573" y="1392"/>
                    <a:pt x="394" y="13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2" name="Freeform 671"/>
            <p:cNvSpPr>
              <a:spLocks noEditPoints="1"/>
            </p:cNvSpPr>
            <p:nvPr/>
          </p:nvSpPr>
          <p:spPr bwMode="auto">
            <a:xfrm>
              <a:off x="-1239838" y="3363913"/>
              <a:ext cx="1211263" cy="1968500"/>
            </a:xfrm>
            <a:custGeom>
              <a:avLst/>
              <a:gdLst>
                <a:gd name="T0" fmla="*/ 224 w 323"/>
                <a:gd name="T1" fmla="*/ 224 h 525"/>
                <a:gd name="T2" fmla="*/ 193 w 323"/>
                <a:gd name="T3" fmla="*/ 222 h 525"/>
                <a:gd name="T4" fmla="*/ 181 w 323"/>
                <a:gd name="T5" fmla="*/ 210 h 525"/>
                <a:gd name="T6" fmla="*/ 181 w 323"/>
                <a:gd name="T7" fmla="*/ 173 h 525"/>
                <a:gd name="T8" fmla="*/ 181 w 323"/>
                <a:gd name="T9" fmla="*/ 134 h 525"/>
                <a:gd name="T10" fmla="*/ 192 w 323"/>
                <a:gd name="T11" fmla="*/ 122 h 525"/>
                <a:gd name="T12" fmla="*/ 239 w 323"/>
                <a:gd name="T13" fmla="*/ 149 h 525"/>
                <a:gd name="T14" fmla="*/ 291 w 323"/>
                <a:gd name="T15" fmla="*/ 166 h 525"/>
                <a:gd name="T16" fmla="*/ 313 w 323"/>
                <a:gd name="T17" fmla="*/ 119 h 525"/>
                <a:gd name="T18" fmla="*/ 278 w 323"/>
                <a:gd name="T19" fmla="*/ 68 h 525"/>
                <a:gd name="T20" fmla="*/ 200 w 323"/>
                <a:gd name="T21" fmla="*/ 40 h 525"/>
                <a:gd name="T22" fmla="*/ 181 w 323"/>
                <a:gd name="T23" fmla="*/ 19 h 525"/>
                <a:gd name="T24" fmla="*/ 161 w 323"/>
                <a:gd name="T25" fmla="*/ 1 h 525"/>
                <a:gd name="T26" fmla="*/ 140 w 323"/>
                <a:gd name="T27" fmla="*/ 19 h 525"/>
                <a:gd name="T28" fmla="*/ 118 w 323"/>
                <a:gd name="T29" fmla="*/ 41 h 525"/>
                <a:gd name="T30" fmla="*/ 112 w 323"/>
                <a:gd name="T31" fmla="*/ 41 h 525"/>
                <a:gd name="T32" fmla="*/ 0 w 323"/>
                <a:gd name="T33" fmla="*/ 155 h 525"/>
                <a:gd name="T34" fmla="*/ 0 w 323"/>
                <a:gd name="T35" fmla="*/ 186 h 525"/>
                <a:gd name="T36" fmla="*/ 46 w 323"/>
                <a:gd name="T37" fmla="*/ 278 h 525"/>
                <a:gd name="T38" fmla="*/ 128 w 323"/>
                <a:gd name="T39" fmla="*/ 305 h 525"/>
                <a:gd name="T40" fmla="*/ 140 w 323"/>
                <a:gd name="T41" fmla="*/ 314 h 525"/>
                <a:gd name="T42" fmla="*/ 140 w 323"/>
                <a:gd name="T43" fmla="*/ 393 h 525"/>
                <a:gd name="T44" fmla="*/ 130 w 323"/>
                <a:gd name="T45" fmla="*/ 403 h 525"/>
                <a:gd name="T46" fmla="*/ 82 w 323"/>
                <a:gd name="T47" fmla="*/ 376 h 525"/>
                <a:gd name="T48" fmla="*/ 15 w 323"/>
                <a:gd name="T49" fmla="*/ 373 h 525"/>
                <a:gd name="T50" fmla="*/ 16 w 323"/>
                <a:gd name="T51" fmla="*/ 424 h 525"/>
                <a:gd name="T52" fmla="*/ 124 w 323"/>
                <a:gd name="T53" fmla="*/ 485 h 525"/>
                <a:gd name="T54" fmla="*/ 140 w 323"/>
                <a:gd name="T55" fmla="*/ 501 h 525"/>
                <a:gd name="T56" fmla="*/ 161 w 323"/>
                <a:gd name="T57" fmla="*/ 525 h 525"/>
                <a:gd name="T58" fmla="*/ 181 w 323"/>
                <a:gd name="T59" fmla="*/ 502 h 525"/>
                <a:gd name="T60" fmla="*/ 198 w 323"/>
                <a:gd name="T61" fmla="*/ 485 h 525"/>
                <a:gd name="T62" fmla="*/ 204 w 323"/>
                <a:gd name="T63" fmla="*/ 485 h 525"/>
                <a:gd name="T64" fmla="*/ 309 w 323"/>
                <a:gd name="T65" fmla="*/ 418 h 525"/>
                <a:gd name="T66" fmla="*/ 323 w 323"/>
                <a:gd name="T67" fmla="*/ 343 h 525"/>
                <a:gd name="T68" fmla="*/ 224 w 323"/>
                <a:gd name="T69" fmla="*/ 224 h 525"/>
                <a:gd name="T70" fmla="*/ 130 w 323"/>
                <a:gd name="T71" fmla="*/ 222 h 525"/>
                <a:gd name="T72" fmla="*/ 81 w 323"/>
                <a:gd name="T73" fmla="*/ 174 h 525"/>
                <a:gd name="T74" fmla="*/ 89 w 323"/>
                <a:gd name="T75" fmla="*/ 140 h 525"/>
                <a:gd name="T76" fmla="*/ 133 w 323"/>
                <a:gd name="T77" fmla="*/ 122 h 525"/>
                <a:gd name="T78" fmla="*/ 140 w 323"/>
                <a:gd name="T79" fmla="*/ 132 h 525"/>
                <a:gd name="T80" fmla="*/ 140 w 323"/>
                <a:gd name="T81" fmla="*/ 172 h 525"/>
                <a:gd name="T82" fmla="*/ 140 w 323"/>
                <a:gd name="T83" fmla="*/ 212 h 525"/>
                <a:gd name="T84" fmla="*/ 130 w 323"/>
                <a:gd name="T85" fmla="*/ 222 h 525"/>
                <a:gd name="T86" fmla="*/ 240 w 323"/>
                <a:gd name="T87" fmla="*/ 365 h 525"/>
                <a:gd name="T88" fmla="*/ 212 w 323"/>
                <a:gd name="T89" fmla="*/ 400 h 525"/>
                <a:gd name="T90" fmla="*/ 190 w 323"/>
                <a:gd name="T91" fmla="*/ 402 h 525"/>
                <a:gd name="T92" fmla="*/ 181 w 323"/>
                <a:gd name="T93" fmla="*/ 393 h 525"/>
                <a:gd name="T94" fmla="*/ 181 w 323"/>
                <a:gd name="T95" fmla="*/ 391 h 525"/>
                <a:gd name="T96" fmla="*/ 181 w 323"/>
                <a:gd name="T97" fmla="*/ 354 h 525"/>
                <a:gd name="T98" fmla="*/ 181 w 323"/>
                <a:gd name="T99" fmla="*/ 314 h 525"/>
                <a:gd name="T100" fmla="*/ 191 w 323"/>
                <a:gd name="T101" fmla="*/ 305 h 525"/>
                <a:gd name="T102" fmla="*/ 216 w 323"/>
                <a:gd name="T103" fmla="*/ 307 h 525"/>
                <a:gd name="T104" fmla="*/ 240 w 323"/>
                <a:gd name="T105" fmla="*/ 365 h 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23" h="525">
                  <a:moveTo>
                    <a:pt x="224" y="224"/>
                  </a:moveTo>
                  <a:cubicBezTo>
                    <a:pt x="214" y="222"/>
                    <a:pt x="203" y="222"/>
                    <a:pt x="193" y="222"/>
                  </a:cubicBezTo>
                  <a:cubicBezTo>
                    <a:pt x="184" y="222"/>
                    <a:pt x="180" y="219"/>
                    <a:pt x="181" y="210"/>
                  </a:cubicBezTo>
                  <a:cubicBezTo>
                    <a:pt x="181" y="198"/>
                    <a:pt x="181" y="185"/>
                    <a:pt x="181" y="173"/>
                  </a:cubicBezTo>
                  <a:cubicBezTo>
                    <a:pt x="181" y="160"/>
                    <a:pt x="181" y="147"/>
                    <a:pt x="181" y="134"/>
                  </a:cubicBezTo>
                  <a:cubicBezTo>
                    <a:pt x="180" y="126"/>
                    <a:pt x="183" y="123"/>
                    <a:pt x="192" y="122"/>
                  </a:cubicBezTo>
                  <a:cubicBezTo>
                    <a:pt x="215" y="120"/>
                    <a:pt x="229" y="131"/>
                    <a:pt x="239" y="149"/>
                  </a:cubicBezTo>
                  <a:cubicBezTo>
                    <a:pt x="249" y="167"/>
                    <a:pt x="272" y="174"/>
                    <a:pt x="291" y="166"/>
                  </a:cubicBezTo>
                  <a:cubicBezTo>
                    <a:pt x="309" y="158"/>
                    <a:pt x="320" y="137"/>
                    <a:pt x="313" y="119"/>
                  </a:cubicBezTo>
                  <a:cubicBezTo>
                    <a:pt x="306" y="99"/>
                    <a:pt x="295" y="81"/>
                    <a:pt x="278" y="68"/>
                  </a:cubicBezTo>
                  <a:cubicBezTo>
                    <a:pt x="255" y="50"/>
                    <a:pt x="229" y="42"/>
                    <a:pt x="200" y="40"/>
                  </a:cubicBezTo>
                  <a:cubicBezTo>
                    <a:pt x="182" y="39"/>
                    <a:pt x="182" y="38"/>
                    <a:pt x="181" y="19"/>
                  </a:cubicBezTo>
                  <a:cubicBezTo>
                    <a:pt x="180" y="8"/>
                    <a:pt x="172" y="1"/>
                    <a:pt x="161" y="1"/>
                  </a:cubicBezTo>
                  <a:cubicBezTo>
                    <a:pt x="150" y="0"/>
                    <a:pt x="142" y="8"/>
                    <a:pt x="140" y="19"/>
                  </a:cubicBezTo>
                  <a:cubicBezTo>
                    <a:pt x="138" y="39"/>
                    <a:pt x="138" y="39"/>
                    <a:pt x="118" y="41"/>
                  </a:cubicBezTo>
                  <a:cubicBezTo>
                    <a:pt x="116" y="41"/>
                    <a:pt x="114" y="41"/>
                    <a:pt x="112" y="41"/>
                  </a:cubicBezTo>
                  <a:cubicBezTo>
                    <a:pt x="52" y="44"/>
                    <a:pt x="1" y="95"/>
                    <a:pt x="0" y="155"/>
                  </a:cubicBezTo>
                  <a:cubicBezTo>
                    <a:pt x="0" y="166"/>
                    <a:pt x="0" y="176"/>
                    <a:pt x="0" y="186"/>
                  </a:cubicBezTo>
                  <a:cubicBezTo>
                    <a:pt x="2" y="223"/>
                    <a:pt x="17" y="254"/>
                    <a:pt x="46" y="278"/>
                  </a:cubicBezTo>
                  <a:cubicBezTo>
                    <a:pt x="70" y="297"/>
                    <a:pt x="98" y="304"/>
                    <a:pt x="128" y="305"/>
                  </a:cubicBezTo>
                  <a:cubicBezTo>
                    <a:pt x="135" y="305"/>
                    <a:pt x="140" y="305"/>
                    <a:pt x="140" y="314"/>
                  </a:cubicBezTo>
                  <a:cubicBezTo>
                    <a:pt x="140" y="340"/>
                    <a:pt x="140" y="367"/>
                    <a:pt x="140" y="393"/>
                  </a:cubicBezTo>
                  <a:cubicBezTo>
                    <a:pt x="140" y="400"/>
                    <a:pt x="137" y="402"/>
                    <a:pt x="130" y="403"/>
                  </a:cubicBezTo>
                  <a:cubicBezTo>
                    <a:pt x="108" y="404"/>
                    <a:pt x="93" y="395"/>
                    <a:pt x="82" y="376"/>
                  </a:cubicBezTo>
                  <a:cubicBezTo>
                    <a:pt x="67" y="351"/>
                    <a:pt x="33" y="349"/>
                    <a:pt x="15" y="373"/>
                  </a:cubicBezTo>
                  <a:cubicBezTo>
                    <a:pt x="3" y="390"/>
                    <a:pt x="6" y="407"/>
                    <a:pt x="16" y="424"/>
                  </a:cubicBezTo>
                  <a:cubicBezTo>
                    <a:pt x="40" y="466"/>
                    <a:pt x="78" y="483"/>
                    <a:pt x="124" y="485"/>
                  </a:cubicBezTo>
                  <a:cubicBezTo>
                    <a:pt x="140" y="486"/>
                    <a:pt x="140" y="485"/>
                    <a:pt x="140" y="501"/>
                  </a:cubicBezTo>
                  <a:cubicBezTo>
                    <a:pt x="140" y="515"/>
                    <a:pt x="149" y="525"/>
                    <a:pt x="161" y="525"/>
                  </a:cubicBezTo>
                  <a:cubicBezTo>
                    <a:pt x="173" y="525"/>
                    <a:pt x="181" y="516"/>
                    <a:pt x="181" y="502"/>
                  </a:cubicBezTo>
                  <a:cubicBezTo>
                    <a:pt x="181" y="485"/>
                    <a:pt x="181" y="485"/>
                    <a:pt x="198" y="485"/>
                  </a:cubicBezTo>
                  <a:cubicBezTo>
                    <a:pt x="200" y="485"/>
                    <a:pt x="202" y="485"/>
                    <a:pt x="204" y="485"/>
                  </a:cubicBezTo>
                  <a:cubicBezTo>
                    <a:pt x="251" y="482"/>
                    <a:pt x="287" y="460"/>
                    <a:pt x="309" y="418"/>
                  </a:cubicBezTo>
                  <a:cubicBezTo>
                    <a:pt x="322" y="394"/>
                    <a:pt x="323" y="369"/>
                    <a:pt x="323" y="343"/>
                  </a:cubicBezTo>
                  <a:cubicBezTo>
                    <a:pt x="322" y="286"/>
                    <a:pt x="280" y="234"/>
                    <a:pt x="224" y="224"/>
                  </a:cubicBezTo>
                  <a:close/>
                  <a:moveTo>
                    <a:pt x="130" y="222"/>
                  </a:moveTo>
                  <a:cubicBezTo>
                    <a:pt x="101" y="223"/>
                    <a:pt x="79" y="205"/>
                    <a:pt x="81" y="174"/>
                  </a:cubicBezTo>
                  <a:cubicBezTo>
                    <a:pt x="81" y="162"/>
                    <a:pt x="81" y="150"/>
                    <a:pt x="89" y="140"/>
                  </a:cubicBezTo>
                  <a:cubicBezTo>
                    <a:pt x="101" y="125"/>
                    <a:pt x="116" y="120"/>
                    <a:pt x="133" y="122"/>
                  </a:cubicBezTo>
                  <a:cubicBezTo>
                    <a:pt x="140" y="123"/>
                    <a:pt x="140" y="127"/>
                    <a:pt x="140" y="132"/>
                  </a:cubicBezTo>
                  <a:cubicBezTo>
                    <a:pt x="140" y="145"/>
                    <a:pt x="140" y="159"/>
                    <a:pt x="140" y="172"/>
                  </a:cubicBezTo>
                  <a:cubicBezTo>
                    <a:pt x="140" y="186"/>
                    <a:pt x="140" y="199"/>
                    <a:pt x="140" y="212"/>
                  </a:cubicBezTo>
                  <a:cubicBezTo>
                    <a:pt x="140" y="219"/>
                    <a:pt x="137" y="222"/>
                    <a:pt x="130" y="222"/>
                  </a:cubicBezTo>
                  <a:close/>
                  <a:moveTo>
                    <a:pt x="240" y="365"/>
                  </a:moveTo>
                  <a:cubicBezTo>
                    <a:pt x="239" y="383"/>
                    <a:pt x="230" y="396"/>
                    <a:pt x="212" y="400"/>
                  </a:cubicBezTo>
                  <a:cubicBezTo>
                    <a:pt x="205" y="402"/>
                    <a:pt x="197" y="402"/>
                    <a:pt x="190" y="402"/>
                  </a:cubicBezTo>
                  <a:cubicBezTo>
                    <a:pt x="183" y="403"/>
                    <a:pt x="181" y="399"/>
                    <a:pt x="181" y="393"/>
                  </a:cubicBezTo>
                  <a:cubicBezTo>
                    <a:pt x="181" y="392"/>
                    <a:pt x="181" y="392"/>
                    <a:pt x="181" y="391"/>
                  </a:cubicBezTo>
                  <a:cubicBezTo>
                    <a:pt x="181" y="379"/>
                    <a:pt x="181" y="366"/>
                    <a:pt x="181" y="354"/>
                  </a:cubicBezTo>
                  <a:cubicBezTo>
                    <a:pt x="181" y="340"/>
                    <a:pt x="181" y="327"/>
                    <a:pt x="181" y="314"/>
                  </a:cubicBezTo>
                  <a:cubicBezTo>
                    <a:pt x="181" y="307"/>
                    <a:pt x="184" y="304"/>
                    <a:pt x="191" y="305"/>
                  </a:cubicBezTo>
                  <a:cubicBezTo>
                    <a:pt x="199" y="305"/>
                    <a:pt x="208" y="304"/>
                    <a:pt x="216" y="307"/>
                  </a:cubicBezTo>
                  <a:cubicBezTo>
                    <a:pt x="243" y="318"/>
                    <a:pt x="241" y="342"/>
                    <a:pt x="240" y="3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673" name="Freeform 7"/>
          <p:cNvSpPr>
            <a:spLocks noEditPoints="1"/>
          </p:cNvSpPr>
          <p:nvPr userDrawn="1"/>
        </p:nvSpPr>
        <p:spPr bwMode="auto">
          <a:xfrm>
            <a:off x="4589153" y="5339239"/>
            <a:ext cx="404015" cy="449008"/>
          </a:xfrm>
          <a:custGeom>
            <a:avLst/>
            <a:gdLst>
              <a:gd name="T0" fmla="*/ 239 w 252"/>
              <a:gd name="T1" fmla="*/ 109 h 280"/>
              <a:gd name="T2" fmla="*/ 33 w 252"/>
              <a:gd name="T3" fmla="*/ 109 h 280"/>
              <a:gd name="T4" fmla="*/ 33 w 252"/>
              <a:gd name="T5" fmla="*/ 171 h 280"/>
              <a:gd name="T6" fmla="*/ 239 w 252"/>
              <a:gd name="T7" fmla="*/ 171 h 280"/>
              <a:gd name="T8" fmla="*/ 252 w 252"/>
              <a:gd name="T9" fmla="*/ 158 h 280"/>
              <a:gd name="T10" fmla="*/ 252 w 252"/>
              <a:gd name="T11" fmla="*/ 122 h 280"/>
              <a:gd name="T12" fmla="*/ 239 w 252"/>
              <a:gd name="T13" fmla="*/ 109 h 280"/>
              <a:gd name="T14" fmla="*/ 9 w 252"/>
              <a:gd name="T15" fmla="*/ 0 h 280"/>
              <a:gd name="T16" fmla="*/ 0 w 252"/>
              <a:gd name="T17" fmla="*/ 9 h 280"/>
              <a:gd name="T18" fmla="*/ 0 w 252"/>
              <a:gd name="T19" fmla="*/ 271 h 280"/>
              <a:gd name="T20" fmla="*/ 9 w 252"/>
              <a:gd name="T21" fmla="*/ 280 h 280"/>
              <a:gd name="T22" fmla="*/ 18 w 252"/>
              <a:gd name="T23" fmla="*/ 271 h 280"/>
              <a:gd name="T24" fmla="*/ 18 w 252"/>
              <a:gd name="T25" fmla="*/ 9 h 280"/>
              <a:gd name="T26" fmla="*/ 9 w 252"/>
              <a:gd name="T27" fmla="*/ 0 h 280"/>
              <a:gd name="T28" fmla="*/ 134 w 252"/>
              <a:gd name="T29" fmla="*/ 78 h 280"/>
              <a:gd name="T30" fmla="*/ 134 w 252"/>
              <a:gd name="T31" fmla="*/ 42 h 280"/>
              <a:gd name="T32" fmla="*/ 120 w 252"/>
              <a:gd name="T33" fmla="*/ 29 h 280"/>
              <a:gd name="T34" fmla="*/ 33 w 252"/>
              <a:gd name="T35" fmla="*/ 29 h 280"/>
              <a:gd name="T36" fmla="*/ 33 w 252"/>
              <a:gd name="T37" fmla="*/ 91 h 280"/>
              <a:gd name="T38" fmla="*/ 120 w 252"/>
              <a:gd name="T39" fmla="*/ 91 h 280"/>
              <a:gd name="T40" fmla="*/ 134 w 252"/>
              <a:gd name="T41" fmla="*/ 78 h 280"/>
              <a:gd name="T42" fmla="*/ 173 w 252"/>
              <a:gd name="T43" fmla="*/ 190 h 280"/>
              <a:gd name="T44" fmla="*/ 33 w 252"/>
              <a:gd name="T45" fmla="*/ 190 h 280"/>
              <a:gd name="T46" fmla="*/ 33 w 252"/>
              <a:gd name="T47" fmla="*/ 252 h 280"/>
              <a:gd name="T48" fmla="*/ 173 w 252"/>
              <a:gd name="T49" fmla="*/ 252 h 280"/>
              <a:gd name="T50" fmla="*/ 186 w 252"/>
              <a:gd name="T51" fmla="*/ 239 h 280"/>
              <a:gd name="T52" fmla="*/ 186 w 252"/>
              <a:gd name="T53" fmla="*/ 203 h 280"/>
              <a:gd name="T54" fmla="*/ 173 w 252"/>
              <a:gd name="T55" fmla="*/ 19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2" h="280">
                <a:moveTo>
                  <a:pt x="239" y="109"/>
                </a:moveTo>
                <a:cubicBezTo>
                  <a:pt x="33" y="109"/>
                  <a:pt x="33" y="109"/>
                  <a:pt x="33" y="109"/>
                </a:cubicBezTo>
                <a:cubicBezTo>
                  <a:pt x="33" y="171"/>
                  <a:pt x="33" y="171"/>
                  <a:pt x="33" y="171"/>
                </a:cubicBezTo>
                <a:cubicBezTo>
                  <a:pt x="239" y="171"/>
                  <a:pt x="239" y="171"/>
                  <a:pt x="239" y="171"/>
                </a:cubicBezTo>
                <a:cubicBezTo>
                  <a:pt x="246" y="171"/>
                  <a:pt x="252" y="165"/>
                  <a:pt x="252" y="158"/>
                </a:cubicBezTo>
                <a:cubicBezTo>
                  <a:pt x="252" y="122"/>
                  <a:pt x="252" y="122"/>
                  <a:pt x="252" y="122"/>
                </a:cubicBezTo>
                <a:cubicBezTo>
                  <a:pt x="252" y="115"/>
                  <a:pt x="246" y="109"/>
                  <a:pt x="239" y="109"/>
                </a:cubicBezTo>
                <a:close/>
                <a:moveTo>
                  <a:pt x="9" y="0"/>
                </a:moveTo>
                <a:cubicBezTo>
                  <a:pt x="4" y="0"/>
                  <a:pt x="0" y="4"/>
                  <a:pt x="0" y="9"/>
                </a:cubicBezTo>
                <a:cubicBezTo>
                  <a:pt x="0" y="271"/>
                  <a:pt x="0" y="271"/>
                  <a:pt x="0" y="271"/>
                </a:cubicBezTo>
                <a:cubicBezTo>
                  <a:pt x="0" y="276"/>
                  <a:pt x="4" y="280"/>
                  <a:pt x="9" y="280"/>
                </a:cubicBezTo>
                <a:cubicBezTo>
                  <a:pt x="14" y="280"/>
                  <a:pt x="18" y="276"/>
                  <a:pt x="18" y="271"/>
                </a:cubicBezTo>
                <a:cubicBezTo>
                  <a:pt x="18" y="9"/>
                  <a:pt x="18" y="9"/>
                  <a:pt x="18" y="9"/>
                </a:cubicBezTo>
                <a:cubicBezTo>
                  <a:pt x="18" y="4"/>
                  <a:pt x="14" y="0"/>
                  <a:pt x="9" y="0"/>
                </a:cubicBezTo>
                <a:close/>
                <a:moveTo>
                  <a:pt x="134" y="78"/>
                </a:moveTo>
                <a:cubicBezTo>
                  <a:pt x="134" y="42"/>
                  <a:pt x="134" y="42"/>
                  <a:pt x="134" y="42"/>
                </a:cubicBezTo>
                <a:cubicBezTo>
                  <a:pt x="134" y="35"/>
                  <a:pt x="128" y="29"/>
                  <a:pt x="120" y="29"/>
                </a:cubicBezTo>
                <a:cubicBezTo>
                  <a:pt x="33" y="29"/>
                  <a:pt x="33" y="29"/>
                  <a:pt x="33" y="29"/>
                </a:cubicBezTo>
                <a:cubicBezTo>
                  <a:pt x="33" y="91"/>
                  <a:pt x="33" y="91"/>
                  <a:pt x="33" y="91"/>
                </a:cubicBezTo>
                <a:cubicBezTo>
                  <a:pt x="120" y="91"/>
                  <a:pt x="120" y="91"/>
                  <a:pt x="120" y="91"/>
                </a:cubicBezTo>
                <a:cubicBezTo>
                  <a:pt x="128" y="91"/>
                  <a:pt x="134" y="85"/>
                  <a:pt x="134" y="78"/>
                </a:cubicBezTo>
                <a:close/>
                <a:moveTo>
                  <a:pt x="173" y="190"/>
                </a:moveTo>
                <a:cubicBezTo>
                  <a:pt x="33" y="190"/>
                  <a:pt x="33" y="190"/>
                  <a:pt x="33" y="190"/>
                </a:cubicBezTo>
                <a:cubicBezTo>
                  <a:pt x="33" y="252"/>
                  <a:pt x="33" y="252"/>
                  <a:pt x="33" y="252"/>
                </a:cubicBezTo>
                <a:cubicBezTo>
                  <a:pt x="173" y="252"/>
                  <a:pt x="173" y="252"/>
                  <a:pt x="173" y="252"/>
                </a:cubicBezTo>
                <a:cubicBezTo>
                  <a:pt x="180" y="252"/>
                  <a:pt x="186" y="246"/>
                  <a:pt x="186" y="239"/>
                </a:cubicBezTo>
                <a:cubicBezTo>
                  <a:pt x="186" y="203"/>
                  <a:pt x="186" y="203"/>
                  <a:pt x="186" y="203"/>
                </a:cubicBezTo>
                <a:cubicBezTo>
                  <a:pt x="186" y="196"/>
                  <a:pt x="180" y="190"/>
                  <a:pt x="173" y="19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684" name="Freeform 22"/>
          <p:cNvSpPr>
            <a:spLocks noEditPoints="1"/>
          </p:cNvSpPr>
          <p:nvPr userDrawn="1"/>
        </p:nvSpPr>
        <p:spPr bwMode="auto">
          <a:xfrm>
            <a:off x="4601089" y="6022535"/>
            <a:ext cx="380142" cy="407687"/>
          </a:xfrm>
          <a:custGeom>
            <a:avLst/>
            <a:gdLst>
              <a:gd name="T0" fmla="*/ 235 w 237"/>
              <a:gd name="T1" fmla="*/ 107 h 254"/>
              <a:gd name="T2" fmla="*/ 235 w 237"/>
              <a:gd name="T3" fmla="*/ 106 h 254"/>
              <a:gd name="T4" fmla="*/ 234 w 237"/>
              <a:gd name="T5" fmla="*/ 106 h 254"/>
              <a:gd name="T6" fmla="*/ 232 w 237"/>
              <a:gd name="T7" fmla="*/ 104 h 254"/>
              <a:gd name="T8" fmla="*/ 182 w 237"/>
              <a:gd name="T9" fmla="*/ 82 h 254"/>
              <a:gd name="T10" fmla="*/ 182 w 237"/>
              <a:gd name="T11" fmla="*/ 32 h 254"/>
              <a:gd name="T12" fmla="*/ 177 w 237"/>
              <a:gd name="T13" fmla="*/ 25 h 254"/>
              <a:gd name="T14" fmla="*/ 122 w 237"/>
              <a:gd name="T15" fmla="*/ 1 h 254"/>
              <a:gd name="T16" fmla="*/ 116 w 237"/>
              <a:gd name="T17" fmla="*/ 1 h 254"/>
              <a:gd name="T18" fmla="*/ 60 w 237"/>
              <a:gd name="T19" fmla="*/ 25 h 254"/>
              <a:gd name="T20" fmla="*/ 55 w 237"/>
              <a:gd name="T21" fmla="*/ 33 h 254"/>
              <a:gd name="T22" fmla="*/ 55 w 237"/>
              <a:gd name="T23" fmla="*/ 84 h 254"/>
              <a:gd name="T24" fmla="*/ 5 w 237"/>
              <a:gd name="T25" fmla="*/ 106 h 254"/>
              <a:gd name="T26" fmla="*/ 4 w 237"/>
              <a:gd name="T27" fmla="*/ 107 h 254"/>
              <a:gd name="T28" fmla="*/ 4 w 237"/>
              <a:gd name="T29" fmla="*/ 107 h 254"/>
              <a:gd name="T30" fmla="*/ 4 w 237"/>
              <a:gd name="T31" fmla="*/ 107 h 254"/>
              <a:gd name="T32" fmla="*/ 3 w 237"/>
              <a:gd name="T33" fmla="*/ 107 h 254"/>
              <a:gd name="T34" fmla="*/ 0 w 237"/>
              <a:gd name="T35" fmla="*/ 113 h 254"/>
              <a:gd name="T36" fmla="*/ 0 w 237"/>
              <a:gd name="T37" fmla="*/ 175 h 254"/>
              <a:gd name="T38" fmla="*/ 5 w 237"/>
              <a:gd name="T39" fmla="*/ 182 h 254"/>
              <a:gd name="T40" fmla="*/ 168 w 237"/>
              <a:gd name="T41" fmla="*/ 253 h 254"/>
              <a:gd name="T42" fmla="*/ 173 w 237"/>
              <a:gd name="T43" fmla="*/ 254 h 254"/>
              <a:gd name="T44" fmla="*/ 176 w 237"/>
              <a:gd name="T45" fmla="*/ 254 h 254"/>
              <a:gd name="T46" fmla="*/ 232 w 237"/>
              <a:gd name="T47" fmla="*/ 229 h 254"/>
              <a:gd name="T48" fmla="*/ 237 w 237"/>
              <a:gd name="T49" fmla="*/ 222 h 254"/>
              <a:gd name="T50" fmla="*/ 237 w 237"/>
              <a:gd name="T51" fmla="*/ 111 h 254"/>
              <a:gd name="T52" fmla="*/ 235 w 237"/>
              <a:gd name="T53" fmla="*/ 107 h 254"/>
              <a:gd name="T54" fmla="*/ 55 w 237"/>
              <a:gd name="T55" fmla="*/ 186 h 254"/>
              <a:gd name="T56" fmla="*/ 16 w 237"/>
              <a:gd name="T57" fmla="*/ 169 h 254"/>
              <a:gd name="T58" fmla="*/ 16 w 237"/>
              <a:gd name="T59" fmla="*/ 126 h 254"/>
              <a:gd name="T60" fmla="*/ 55 w 237"/>
              <a:gd name="T61" fmla="*/ 142 h 254"/>
              <a:gd name="T62" fmla="*/ 55 w 237"/>
              <a:gd name="T63" fmla="*/ 186 h 254"/>
              <a:gd name="T64" fmla="*/ 110 w 237"/>
              <a:gd name="T65" fmla="*/ 210 h 254"/>
              <a:gd name="T66" fmla="*/ 71 w 237"/>
              <a:gd name="T67" fmla="*/ 193 h 254"/>
              <a:gd name="T68" fmla="*/ 71 w 237"/>
              <a:gd name="T69" fmla="*/ 46 h 254"/>
              <a:gd name="T70" fmla="*/ 110 w 237"/>
              <a:gd name="T71" fmla="*/ 62 h 254"/>
              <a:gd name="T72" fmla="*/ 110 w 237"/>
              <a:gd name="T73" fmla="*/ 210 h 254"/>
              <a:gd name="T74" fmla="*/ 164 w 237"/>
              <a:gd name="T75" fmla="*/ 234 h 254"/>
              <a:gd name="T76" fmla="*/ 126 w 237"/>
              <a:gd name="T77" fmla="*/ 217 h 254"/>
              <a:gd name="T78" fmla="*/ 126 w 237"/>
              <a:gd name="T79" fmla="*/ 124 h 254"/>
              <a:gd name="T80" fmla="*/ 164 w 237"/>
              <a:gd name="T81" fmla="*/ 141 h 254"/>
              <a:gd name="T82" fmla="*/ 164 w 237"/>
              <a:gd name="T83" fmla="*/ 234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7" h="254">
                <a:moveTo>
                  <a:pt x="235" y="107"/>
                </a:moveTo>
                <a:cubicBezTo>
                  <a:pt x="235" y="107"/>
                  <a:pt x="235" y="107"/>
                  <a:pt x="235" y="106"/>
                </a:cubicBezTo>
                <a:cubicBezTo>
                  <a:pt x="235" y="106"/>
                  <a:pt x="234" y="106"/>
                  <a:pt x="234" y="106"/>
                </a:cubicBezTo>
                <a:cubicBezTo>
                  <a:pt x="233" y="105"/>
                  <a:pt x="233" y="104"/>
                  <a:pt x="232" y="104"/>
                </a:cubicBezTo>
                <a:cubicBezTo>
                  <a:pt x="182" y="82"/>
                  <a:pt x="182" y="82"/>
                  <a:pt x="182" y="82"/>
                </a:cubicBezTo>
                <a:cubicBezTo>
                  <a:pt x="182" y="82"/>
                  <a:pt x="182" y="32"/>
                  <a:pt x="182" y="32"/>
                </a:cubicBezTo>
                <a:cubicBezTo>
                  <a:pt x="182" y="29"/>
                  <a:pt x="180" y="26"/>
                  <a:pt x="177" y="25"/>
                </a:cubicBezTo>
                <a:cubicBezTo>
                  <a:pt x="122" y="1"/>
                  <a:pt x="122" y="1"/>
                  <a:pt x="122" y="1"/>
                </a:cubicBezTo>
                <a:cubicBezTo>
                  <a:pt x="120" y="0"/>
                  <a:pt x="118" y="0"/>
                  <a:pt x="116" y="1"/>
                </a:cubicBezTo>
                <a:cubicBezTo>
                  <a:pt x="60" y="25"/>
                  <a:pt x="60" y="25"/>
                  <a:pt x="60" y="25"/>
                </a:cubicBezTo>
                <a:cubicBezTo>
                  <a:pt x="57" y="27"/>
                  <a:pt x="55" y="30"/>
                  <a:pt x="55" y="33"/>
                </a:cubicBezTo>
                <a:cubicBezTo>
                  <a:pt x="55" y="33"/>
                  <a:pt x="55" y="84"/>
                  <a:pt x="55" y="84"/>
                </a:cubicBezTo>
                <a:cubicBezTo>
                  <a:pt x="5" y="106"/>
                  <a:pt x="5" y="106"/>
                  <a:pt x="5" y="106"/>
                </a:cubicBezTo>
                <a:cubicBezTo>
                  <a:pt x="4" y="106"/>
                  <a:pt x="4" y="106"/>
                  <a:pt x="4" y="107"/>
                </a:cubicBezTo>
                <a:cubicBezTo>
                  <a:pt x="4" y="107"/>
                  <a:pt x="4" y="107"/>
                  <a:pt x="4" y="107"/>
                </a:cubicBezTo>
                <a:cubicBezTo>
                  <a:pt x="4" y="107"/>
                  <a:pt x="4" y="107"/>
                  <a:pt x="4" y="107"/>
                </a:cubicBezTo>
                <a:cubicBezTo>
                  <a:pt x="3" y="107"/>
                  <a:pt x="3" y="107"/>
                  <a:pt x="3" y="107"/>
                </a:cubicBezTo>
                <a:cubicBezTo>
                  <a:pt x="1" y="109"/>
                  <a:pt x="0" y="111"/>
                  <a:pt x="0" y="113"/>
                </a:cubicBezTo>
                <a:cubicBezTo>
                  <a:pt x="0" y="175"/>
                  <a:pt x="0" y="175"/>
                  <a:pt x="0" y="175"/>
                </a:cubicBezTo>
                <a:cubicBezTo>
                  <a:pt x="0" y="178"/>
                  <a:pt x="2" y="181"/>
                  <a:pt x="5" y="182"/>
                </a:cubicBezTo>
                <a:cubicBezTo>
                  <a:pt x="168" y="253"/>
                  <a:pt x="168" y="253"/>
                  <a:pt x="168" y="253"/>
                </a:cubicBezTo>
                <a:cubicBezTo>
                  <a:pt x="169" y="254"/>
                  <a:pt x="171" y="254"/>
                  <a:pt x="173" y="254"/>
                </a:cubicBezTo>
                <a:cubicBezTo>
                  <a:pt x="174" y="254"/>
                  <a:pt x="175" y="254"/>
                  <a:pt x="176" y="254"/>
                </a:cubicBezTo>
                <a:cubicBezTo>
                  <a:pt x="232" y="229"/>
                  <a:pt x="232" y="229"/>
                  <a:pt x="232" y="229"/>
                </a:cubicBezTo>
                <a:cubicBezTo>
                  <a:pt x="235" y="228"/>
                  <a:pt x="237" y="225"/>
                  <a:pt x="237" y="222"/>
                </a:cubicBezTo>
                <a:cubicBezTo>
                  <a:pt x="237" y="111"/>
                  <a:pt x="237" y="111"/>
                  <a:pt x="237" y="111"/>
                </a:cubicBezTo>
                <a:cubicBezTo>
                  <a:pt x="237" y="110"/>
                  <a:pt x="236" y="109"/>
                  <a:pt x="235" y="107"/>
                </a:cubicBezTo>
                <a:close/>
                <a:moveTo>
                  <a:pt x="55" y="186"/>
                </a:moveTo>
                <a:cubicBezTo>
                  <a:pt x="16" y="169"/>
                  <a:pt x="16" y="169"/>
                  <a:pt x="16" y="169"/>
                </a:cubicBezTo>
                <a:cubicBezTo>
                  <a:pt x="16" y="126"/>
                  <a:pt x="16" y="126"/>
                  <a:pt x="16" y="126"/>
                </a:cubicBezTo>
                <a:cubicBezTo>
                  <a:pt x="55" y="142"/>
                  <a:pt x="55" y="142"/>
                  <a:pt x="55" y="142"/>
                </a:cubicBezTo>
                <a:lnTo>
                  <a:pt x="55" y="186"/>
                </a:lnTo>
                <a:close/>
                <a:moveTo>
                  <a:pt x="110" y="210"/>
                </a:moveTo>
                <a:cubicBezTo>
                  <a:pt x="71" y="193"/>
                  <a:pt x="71" y="193"/>
                  <a:pt x="71" y="193"/>
                </a:cubicBezTo>
                <a:cubicBezTo>
                  <a:pt x="71" y="46"/>
                  <a:pt x="71" y="46"/>
                  <a:pt x="71" y="46"/>
                </a:cubicBezTo>
                <a:cubicBezTo>
                  <a:pt x="110" y="62"/>
                  <a:pt x="110" y="62"/>
                  <a:pt x="110" y="62"/>
                </a:cubicBezTo>
                <a:lnTo>
                  <a:pt x="110" y="210"/>
                </a:lnTo>
                <a:close/>
                <a:moveTo>
                  <a:pt x="164" y="234"/>
                </a:moveTo>
                <a:cubicBezTo>
                  <a:pt x="126" y="217"/>
                  <a:pt x="126" y="217"/>
                  <a:pt x="126" y="217"/>
                </a:cubicBezTo>
                <a:cubicBezTo>
                  <a:pt x="126" y="124"/>
                  <a:pt x="126" y="124"/>
                  <a:pt x="126" y="124"/>
                </a:cubicBezTo>
                <a:cubicBezTo>
                  <a:pt x="164" y="141"/>
                  <a:pt x="164" y="141"/>
                  <a:pt x="164" y="141"/>
                </a:cubicBezTo>
                <a:lnTo>
                  <a:pt x="164" y="23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686" name="Rectangle 685"/>
          <p:cNvSpPr/>
          <p:nvPr userDrawn="1"/>
        </p:nvSpPr>
        <p:spPr>
          <a:xfrm>
            <a:off x="506947" y="4925003"/>
            <a:ext cx="1338828" cy="30777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a:ln>
                  <a:noFill/>
                </a:ln>
                <a:solidFill>
                  <a:schemeClr val="accent3"/>
                </a:solidFill>
                <a:effectLst/>
                <a:uLnTx/>
                <a:uFillTx/>
                <a:latin typeface="Arial"/>
                <a:ea typeface="+mj-ea"/>
                <a:cs typeface="+mj-cs"/>
              </a:rPr>
              <a:t>Measurement</a:t>
            </a:r>
            <a:endParaRPr kumimoji="0" lang="en-US" sz="1050" b="1" i="0" u="none" strike="noStrike" kern="0" cap="none" spc="0" normalizeH="0" baseline="0" noProof="0">
              <a:ln>
                <a:noFill/>
              </a:ln>
              <a:solidFill>
                <a:schemeClr val="accent3"/>
              </a:solidFill>
              <a:effectLst/>
              <a:uLnTx/>
              <a:uFillTx/>
            </a:endParaRPr>
          </a:p>
        </p:txBody>
      </p:sp>
      <p:sp>
        <p:nvSpPr>
          <p:cNvPr id="687" name="Rectangle 686"/>
          <p:cNvSpPr/>
          <p:nvPr userDrawn="1"/>
        </p:nvSpPr>
        <p:spPr>
          <a:xfrm>
            <a:off x="9173478" y="4925003"/>
            <a:ext cx="1406154" cy="30777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a:ln>
                  <a:noFill/>
                </a:ln>
                <a:solidFill>
                  <a:schemeClr val="accent5"/>
                </a:solidFill>
                <a:effectLst/>
                <a:uLnTx/>
                <a:uFillTx/>
                <a:latin typeface="+mn-lt"/>
                <a:ea typeface="+mj-ea"/>
                <a:cs typeface="+mj-cs"/>
              </a:rPr>
              <a:t>Miscellaneous</a:t>
            </a:r>
          </a:p>
        </p:txBody>
      </p:sp>
      <p:cxnSp>
        <p:nvCxnSpPr>
          <p:cNvPr id="709" name="Straight Connector 708"/>
          <p:cNvCxnSpPr/>
          <p:nvPr userDrawn="1"/>
        </p:nvCxnSpPr>
        <p:spPr bwMode="auto">
          <a:xfrm>
            <a:off x="552985" y="5229803"/>
            <a:ext cx="6750640" cy="0"/>
          </a:xfrm>
          <a:prstGeom prst="line">
            <a:avLst/>
          </a:prstGeom>
          <a:solidFill>
            <a:schemeClr val="accent1"/>
          </a:solidFill>
          <a:ln w="12700" cap="flat" cmpd="sng" algn="ctr">
            <a:solidFill>
              <a:schemeClr val="accent3"/>
            </a:solidFill>
            <a:prstDash val="solid"/>
            <a:round/>
            <a:headEnd type="none" w="med" len="med"/>
            <a:tailEnd type="none" w="med" len="med"/>
          </a:ln>
          <a:effectLst/>
        </p:spPr>
      </p:cxnSp>
      <p:cxnSp>
        <p:nvCxnSpPr>
          <p:cNvPr id="711" name="Straight Connector 710"/>
          <p:cNvCxnSpPr/>
          <p:nvPr userDrawn="1"/>
        </p:nvCxnSpPr>
        <p:spPr bwMode="auto">
          <a:xfrm>
            <a:off x="9220200" y="5240064"/>
            <a:ext cx="3648473" cy="0"/>
          </a:xfrm>
          <a:prstGeom prst="line">
            <a:avLst/>
          </a:prstGeom>
          <a:solidFill>
            <a:schemeClr val="accent1"/>
          </a:solidFill>
          <a:ln w="12700" cap="flat" cmpd="sng" algn="ctr">
            <a:solidFill>
              <a:schemeClr val="accent5"/>
            </a:solidFill>
            <a:prstDash val="solid"/>
            <a:round/>
            <a:headEnd type="none" w="med" len="med"/>
            <a:tailEnd type="none" w="med" len="med"/>
          </a:ln>
          <a:effectLst/>
        </p:spPr>
      </p:cxnSp>
    </p:spTree>
    <p:extLst>
      <p:ext uri="{BB962C8B-B14F-4D97-AF65-F5344CB8AC3E}">
        <p14:creationId xmlns:p14="http://schemas.microsoft.com/office/powerpoint/2010/main" val="186696189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Icon Library 2">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Icon Library to Copy/Paste, Fill Color Can be Changed As Needed</a:t>
            </a:r>
          </a:p>
        </p:txBody>
      </p:sp>
      <p:sp>
        <p:nvSpPr>
          <p:cNvPr id="192" name="Freeform 27"/>
          <p:cNvSpPr>
            <a:spLocks noEditPoints="1"/>
          </p:cNvSpPr>
          <p:nvPr userDrawn="1"/>
        </p:nvSpPr>
        <p:spPr bwMode="auto">
          <a:xfrm>
            <a:off x="12400921" y="2839669"/>
            <a:ext cx="439744" cy="439134"/>
          </a:xfrm>
          <a:custGeom>
            <a:avLst/>
            <a:gdLst>
              <a:gd name="T0" fmla="*/ 385 w 440"/>
              <a:gd name="T1" fmla="*/ 0 h 440"/>
              <a:gd name="T2" fmla="*/ 346 w 440"/>
              <a:gd name="T3" fmla="*/ 16 h 440"/>
              <a:gd name="T4" fmla="*/ 259 w 440"/>
              <a:gd name="T5" fmla="*/ 104 h 440"/>
              <a:gd name="T6" fmla="*/ 236 w 440"/>
              <a:gd name="T7" fmla="*/ 81 h 440"/>
              <a:gd name="T8" fmla="*/ 206 w 440"/>
              <a:gd name="T9" fmla="*/ 81 h 440"/>
              <a:gd name="T10" fmla="*/ 206 w 440"/>
              <a:gd name="T11" fmla="*/ 110 h 440"/>
              <a:gd name="T12" fmla="*/ 229 w 440"/>
              <a:gd name="T13" fmla="*/ 133 h 440"/>
              <a:gd name="T14" fmla="*/ 259 w 440"/>
              <a:gd name="T15" fmla="*/ 162 h 440"/>
              <a:gd name="T16" fmla="*/ 259 w 440"/>
              <a:gd name="T17" fmla="*/ 162 h 440"/>
              <a:gd name="T18" fmla="*/ 278 w 440"/>
              <a:gd name="T19" fmla="*/ 182 h 440"/>
              <a:gd name="T20" fmla="*/ 278 w 440"/>
              <a:gd name="T21" fmla="*/ 182 h 440"/>
              <a:gd name="T22" fmla="*/ 307 w 440"/>
              <a:gd name="T23" fmla="*/ 211 h 440"/>
              <a:gd name="T24" fmla="*/ 307 w 440"/>
              <a:gd name="T25" fmla="*/ 211 h 440"/>
              <a:gd name="T26" fmla="*/ 330 w 440"/>
              <a:gd name="T27" fmla="*/ 234 h 440"/>
              <a:gd name="T28" fmla="*/ 359 w 440"/>
              <a:gd name="T29" fmla="*/ 234 h 440"/>
              <a:gd name="T30" fmla="*/ 359 w 440"/>
              <a:gd name="T31" fmla="*/ 205 h 440"/>
              <a:gd name="T32" fmla="*/ 336 w 440"/>
              <a:gd name="T33" fmla="*/ 182 h 440"/>
              <a:gd name="T34" fmla="*/ 424 w 440"/>
              <a:gd name="T35" fmla="*/ 94 h 440"/>
              <a:gd name="T36" fmla="*/ 440 w 440"/>
              <a:gd name="T37" fmla="*/ 55 h 440"/>
              <a:gd name="T38" fmla="*/ 385 w 440"/>
              <a:gd name="T39" fmla="*/ 0 h 440"/>
              <a:gd name="T40" fmla="*/ 257 w 440"/>
              <a:gd name="T41" fmla="*/ 202 h 440"/>
              <a:gd name="T42" fmla="*/ 238 w 440"/>
              <a:gd name="T43" fmla="*/ 183 h 440"/>
              <a:gd name="T44" fmla="*/ 209 w 440"/>
              <a:gd name="T45" fmla="*/ 154 h 440"/>
              <a:gd name="T46" fmla="*/ 180 w 440"/>
              <a:gd name="T47" fmla="*/ 183 h 440"/>
              <a:gd name="T48" fmla="*/ 37 w 440"/>
              <a:gd name="T49" fmla="*/ 326 h 440"/>
              <a:gd name="T50" fmla="*/ 22 w 440"/>
              <a:gd name="T51" fmla="*/ 379 h 440"/>
              <a:gd name="T52" fmla="*/ 8 w 440"/>
              <a:gd name="T53" fmla="*/ 393 h 440"/>
              <a:gd name="T54" fmla="*/ 0 w 440"/>
              <a:gd name="T55" fmla="*/ 413 h 440"/>
              <a:gd name="T56" fmla="*/ 27 w 440"/>
              <a:gd name="T57" fmla="*/ 440 h 440"/>
              <a:gd name="T58" fmla="*/ 47 w 440"/>
              <a:gd name="T59" fmla="*/ 432 h 440"/>
              <a:gd name="T60" fmla="*/ 61 w 440"/>
              <a:gd name="T61" fmla="*/ 418 h 440"/>
              <a:gd name="T62" fmla="*/ 115 w 440"/>
              <a:gd name="T63" fmla="*/ 403 h 440"/>
              <a:gd name="T64" fmla="*/ 257 w 440"/>
              <a:gd name="T65" fmla="*/ 261 h 440"/>
              <a:gd name="T66" fmla="*/ 287 w 440"/>
              <a:gd name="T67" fmla="*/ 231 h 440"/>
              <a:gd name="T68" fmla="*/ 257 w 440"/>
              <a:gd name="T69" fmla="*/ 202 h 440"/>
              <a:gd name="T70" fmla="*/ 85 w 440"/>
              <a:gd name="T71" fmla="*/ 374 h 440"/>
              <a:gd name="T72" fmla="*/ 66 w 440"/>
              <a:gd name="T73" fmla="*/ 374 h 440"/>
              <a:gd name="T74" fmla="*/ 66 w 440"/>
              <a:gd name="T75" fmla="*/ 355 h 440"/>
              <a:gd name="T76" fmla="*/ 209 w 440"/>
              <a:gd name="T77" fmla="*/ 212 h 440"/>
              <a:gd name="T78" fmla="*/ 228 w 440"/>
              <a:gd name="T79" fmla="*/ 231 h 440"/>
              <a:gd name="T80" fmla="*/ 85 w 440"/>
              <a:gd name="T81" fmla="*/ 374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440">
                <a:moveTo>
                  <a:pt x="385" y="0"/>
                </a:moveTo>
                <a:cubicBezTo>
                  <a:pt x="370" y="0"/>
                  <a:pt x="356" y="6"/>
                  <a:pt x="346" y="16"/>
                </a:cubicBezTo>
                <a:cubicBezTo>
                  <a:pt x="259" y="104"/>
                  <a:pt x="259" y="104"/>
                  <a:pt x="259" y="104"/>
                </a:cubicBezTo>
                <a:cubicBezTo>
                  <a:pt x="236" y="81"/>
                  <a:pt x="236" y="81"/>
                  <a:pt x="236" y="81"/>
                </a:cubicBezTo>
                <a:cubicBezTo>
                  <a:pt x="227" y="73"/>
                  <a:pt x="214" y="73"/>
                  <a:pt x="206" y="81"/>
                </a:cubicBezTo>
                <a:cubicBezTo>
                  <a:pt x="198" y="89"/>
                  <a:pt x="198" y="102"/>
                  <a:pt x="206" y="110"/>
                </a:cubicBezTo>
                <a:cubicBezTo>
                  <a:pt x="229" y="133"/>
                  <a:pt x="229" y="133"/>
                  <a:pt x="229" y="133"/>
                </a:cubicBezTo>
                <a:cubicBezTo>
                  <a:pt x="259" y="162"/>
                  <a:pt x="259" y="162"/>
                  <a:pt x="259" y="162"/>
                </a:cubicBezTo>
                <a:cubicBezTo>
                  <a:pt x="259" y="162"/>
                  <a:pt x="259" y="162"/>
                  <a:pt x="259" y="162"/>
                </a:cubicBezTo>
                <a:cubicBezTo>
                  <a:pt x="278" y="182"/>
                  <a:pt x="278" y="182"/>
                  <a:pt x="278" y="182"/>
                </a:cubicBezTo>
                <a:cubicBezTo>
                  <a:pt x="278" y="182"/>
                  <a:pt x="278" y="182"/>
                  <a:pt x="278" y="182"/>
                </a:cubicBezTo>
                <a:cubicBezTo>
                  <a:pt x="307" y="211"/>
                  <a:pt x="307" y="211"/>
                  <a:pt x="307" y="211"/>
                </a:cubicBezTo>
                <a:cubicBezTo>
                  <a:pt x="307" y="211"/>
                  <a:pt x="307" y="211"/>
                  <a:pt x="307" y="211"/>
                </a:cubicBezTo>
                <a:cubicBezTo>
                  <a:pt x="330" y="234"/>
                  <a:pt x="330" y="234"/>
                  <a:pt x="330" y="234"/>
                </a:cubicBezTo>
                <a:cubicBezTo>
                  <a:pt x="338" y="242"/>
                  <a:pt x="351" y="242"/>
                  <a:pt x="359" y="234"/>
                </a:cubicBezTo>
                <a:cubicBezTo>
                  <a:pt x="367" y="226"/>
                  <a:pt x="367" y="213"/>
                  <a:pt x="359" y="205"/>
                </a:cubicBezTo>
                <a:cubicBezTo>
                  <a:pt x="336" y="182"/>
                  <a:pt x="336" y="182"/>
                  <a:pt x="336" y="182"/>
                </a:cubicBezTo>
                <a:cubicBezTo>
                  <a:pt x="424" y="94"/>
                  <a:pt x="424" y="94"/>
                  <a:pt x="424" y="94"/>
                </a:cubicBezTo>
                <a:cubicBezTo>
                  <a:pt x="434" y="84"/>
                  <a:pt x="440" y="70"/>
                  <a:pt x="440" y="55"/>
                </a:cubicBezTo>
                <a:cubicBezTo>
                  <a:pt x="440" y="24"/>
                  <a:pt x="416" y="0"/>
                  <a:pt x="385" y="0"/>
                </a:cubicBezTo>
                <a:close/>
                <a:moveTo>
                  <a:pt x="257" y="202"/>
                </a:moveTo>
                <a:cubicBezTo>
                  <a:pt x="238" y="183"/>
                  <a:pt x="238" y="183"/>
                  <a:pt x="238" y="183"/>
                </a:cubicBezTo>
                <a:cubicBezTo>
                  <a:pt x="209" y="154"/>
                  <a:pt x="209" y="154"/>
                  <a:pt x="209" y="154"/>
                </a:cubicBezTo>
                <a:cubicBezTo>
                  <a:pt x="180" y="183"/>
                  <a:pt x="180" y="183"/>
                  <a:pt x="180" y="183"/>
                </a:cubicBezTo>
                <a:cubicBezTo>
                  <a:pt x="37" y="326"/>
                  <a:pt x="37" y="326"/>
                  <a:pt x="37" y="326"/>
                </a:cubicBezTo>
                <a:cubicBezTo>
                  <a:pt x="22" y="340"/>
                  <a:pt x="18" y="360"/>
                  <a:pt x="22" y="379"/>
                </a:cubicBezTo>
                <a:cubicBezTo>
                  <a:pt x="8" y="393"/>
                  <a:pt x="8" y="393"/>
                  <a:pt x="8" y="393"/>
                </a:cubicBezTo>
                <a:cubicBezTo>
                  <a:pt x="3" y="398"/>
                  <a:pt x="0" y="405"/>
                  <a:pt x="0" y="413"/>
                </a:cubicBezTo>
                <a:cubicBezTo>
                  <a:pt x="0" y="428"/>
                  <a:pt x="12" y="440"/>
                  <a:pt x="27" y="440"/>
                </a:cubicBezTo>
                <a:cubicBezTo>
                  <a:pt x="35" y="440"/>
                  <a:pt x="42" y="437"/>
                  <a:pt x="47" y="432"/>
                </a:cubicBezTo>
                <a:cubicBezTo>
                  <a:pt x="61" y="418"/>
                  <a:pt x="61" y="418"/>
                  <a:pt x="61" y="418"/>
                </a:cubicBezTo>
                <a:cubicBezTo>
                  <a:pt x="80" y="423"/>
                  <a:pt x="100" y="418"/>
                  <a:pt x="115" y="403"/>
                </a:cubicBezTo>
                <a:cubicBezTo>
                  <a:pt x="257" y="261"/>
                  <a:pt x="257" y="261"/>
                  <a:pt x="257" y="261"/>
                </a:cubicBezTo>
                <a:cubicBezTo>
                  <a:pt x="287" y="231"/>
                  <a:pt x="287" y="231"/>
                  <a:pt x="287" y="231"/>
                </a:cubicBezTo>
                <a:lnTo>
                  <a:pt x="257" y="202"/>
                </a:lnTo>
                <a:close/>
                <a:moveTo>
                  <a:pt x="85" y="374"/>
                </a:moveTo>
                <a:cubicBezTo>
                  <a:pt x="80" y="380"/>
                  <a:pt x="71" y="380"/>
                  <a:pt x="66" y="374"/>
                </a:cubicBezTo>
                <a:cubicBezTo>
                  <a:pt x="60" y="369"/>
                  <a:pt x="60" y="360"/>
                  <a:pt x="66" y="355"/>
                </a:cubicBezTo>
                <a:cubicBezTo>
                  <a:pt x="209" y="212"/>
                  <a:pt x="209" y="212"/>
                  <a:pt x="209" y="212"/>
                </a:cubicBezTo>
                <a:cubicBezTo>
                  <a:pt x="228" y="231"/>
                  <a:pt x="228" y="231"/>
                  <a:pt x="228" y="231"/>
                </a:cubicBezTo>
                <a:lnTo>
                  <a:pt x="85" y="37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20" name="Group 219"/>
          <p:cNvGrpSpPr/>
          <p:nvPr userDrawn="1"/>
        </p:nvGrpSpPr>
        <p:grpSpPr>
          <a:xfrm>
            <a:off x="11452915" y="3499481"/>
            <a:ext cx="354429" cy="414210"/>
            <a:chOff x="6038850" y="2592388"/>
            <a:chExt cx="395288" cy="461963"/>
          </a:xfrm>
          <a:solidFill>
            <a:schemeClr val="accent3"/>
          </a:solidFill>
        </p:grpSpPr>
        <p:sp>
          <p:nvSpPr>
            <p:cNvPr id="221" name="Freeform 36"/>
            <p:cNvSpPr>
              <a:spLocks noEditPoints="1"/>
            </p:cNvSpPr>
            <p:nvPr/>
          </p:nvSpPr>
          <p:spPr bwMode="auto">
            <a:xfrm>
              <a:off x="6038850" y="2592388"/>
              <a:ext cx="177800" cy="461963"/>
            </a:xfrm>
            <a:custGeom>
              <a:avLst/>
              <a:gdLst>
                <a:gd name="T0" fmla="*/ 70 w 78"/>
                <a:gd name="T1" fmla="*/ 0 h 203"/>
                <a:gd name="T2" fmla="*/ 7 w 78"/>
                <a:gd name="T3" fmla="*/ 0 h 203"/>
                <a:gd name="T4" fmla="*/ 0 w 78"/>
                <a:gd name="T5" fmla="*/ 8 h 203"/>
                <a:gd name="T6" fmla="*/ 7 w 78"/>
                <a:gd name="T7" fmla="*/ 16 h 203"/>
                <a:gd name="T8" fmla="*/ 7 w 78"/>
                <a:gd name="T9" fmla="*/ 172 h 203"/>
                <a:gd name="T10" fmla="*/ 39 w 78"/>
                <a:gd name="T11" fmla="*/ 203 h 203"/>
                <a:gd name="T12" fmla="*/ 70 w 78"/>
                <a:gd name="T13" fmla="*/ 172 h 203"/>
                <a:gd name="T14" fmla="*/ 70 w 78"/>
                <a:gd name="T15" fmla="*/ 16 h 203"/>
                <a:gd name="T16" fmla="*/ 78 w 78"/>
                <a:gd name="T17" fmla="*/ 8 h 203"/>
                <a:gd name="T18" fmla="*/ 70 w 78"/>
                <a:gd name="T19" fmla="*/ 0 h 203"/>
                <a:gd name="T20" fmla="*/ 60 w 78"/>
                <a:gd name="T21" fmla="*/ 132 h 203"/>
                <a:gd name="T22" fmla="*/ 26 w 78"/>
                <a:gd name="T23" fmla="*/ 132 h 203"/>
                <a:gd name="T24" fmla="*/ 26 w 78"/>
                <a:gd name="T25" fmla="*/ 172 h 203"/>
                <a:gd name="T26" fmla="*/ 32 w 78"/>
                <a:gd name="T27" fmla="*/ 193 h 203"/>
                <a:gd name="T28" fmla="*/ 17 w 78"/>
                <a:gd name="T29" fmla="*/ 172 h 203"/>
                <a:gd name="T30" fmla="*/ 17 w 78"/>
                <a:gd name="T31" fmla="*/ 16 h 203"/>
                <a:gd name="T32" fmla="*/ 60 w 78"/>
                <a:gd name="T33" fmla="*/ 16 h 203"/>
                <a:gd name="T34" fmla="*/ 60 w 78"/>
                <a:gd name="T35" fmla="*/ 132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8" h="203">
                  <a:moveTo>
                    <a:pt x="70" y="0"/>
                  </a:moveTo>
                  <a:cubicBezTo>
                    <a:pt x="7" y="0"/>
                    <a:pt x="7" y="0"/>
                    <a:pt x="7" y="0"/>
                  </a:cubicBezTo>
                  <a:cubicBezTo>
                    <a:pt x="3" y="0"/>
                    <a:pt x="0" y="4"/>
                    <a:pt x="0" y="8"/>
                  </a:cubicBezTo>
                  <a:cubicBezTo>
                    <a:pt x="0" y="12"/>
                    <a:pt x="3" y="16"/>
                    <a:pt x="7" y="16"/>
                  </a:cubicBezTo>
                  <a:cubicBezTo>
                    <a:pt x="7" y="172"/>
                    <a:pt x="7" y="172"/>
                    <a:pt x="7" y="172"/>
                  </a:cubicBezTo>
                  <a:cubicBezTo>
                    <a:pt x="7" y="189"/>
                    <a:pt x="21" y="203"/>
                    <a:pt x="39" y="203"/>
                  </a:cubicBezTo>
                  <a:cubicBezTo>
                    <a:pt x="56" y="203"/>
                    <a:pt x="70" y="189"/>
                    <a:pt x="70" y="172"/>
                  </a:cubicBezTo>
                  <a:cubicBezTo>
                    <a:pt x="70" y="16"/>
                    <a:pt x="70" y="16"/>
                    <a:pt x="70" y="16"/>
                  </a:cubicBezTo>
                  <a:cubicBezTo>
                    <a:pt x="74" y="16"/>
                    <a:pt x="78" y="12"/>
                    <a:pt x="78" y="8"/>
                  </a:cubicBezTo>
                  <a:cubicBezTo>
                    <a:pt x="78" y="4"/>
                    <a:pt x="74" y="0"/>
                    <a:pt x="70" y="0"/>
                  </a:cubicBezTo>
                  <a:close/>
                  <a:moveTo>
                    <a:pt x="60" y="132"/>
                  </a:moveTo>
                  <a:cubicBezTo>
                    <a:pt x="26" y="132"/>
                    <a:pt x="26" y="132"/>
                    <a:pt x="26" y="132"/>
                  </a:cubicBezTo>
                  <a:cubicBezTo>
                    <a:pt x="26" y="143"/>
                    <a:pt x="26" y="164"/>
                    <a:pt x="26" y="172"/>
                  </a:cubicBezTo>
                  <a:cubicBezTo>
                    <a:pt x="26" y="180"/>
                    <a:pt x="28" y="189"/>
                    <a:pt x="32" y="193"/>
                  </a:cubicBezTo>
                  <a:cubicBezTo>
                    <a:pt x="23" y="190"/>
                    <a:pt x="17" y="182"/>
                    <a:pt x="17" y="172"/>
                  </a:cubicBezTo>
                  <a:cubicBezTo>
                    <a:pt x="17" y="16"/>
                    <a:pt x="17" y="16"/>
                    <a:pt x="17" y="16"/>
                  </a:cubicBezTo>
                  <a:cubicBezTo>
                    <a:pt x="60" y="16"/>
                    <a:pt x="60" y="16"/>
                    <a:pt x="60" y="16"/>
                  </a:cubicBezTo>
                  <a:lnTo>
                    <a:pt x="60" y="132"/>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22" name="Freeform 37"/>
            <p:cNvSpPr>
              <a:spLocks noEditPoints="1"/>
            </p:cNvSpPr>
            <p:nvPr/>
          </p:nvSpPr>
          <p:spPr bwMode="auto">
            <a:xfrm>
              <a:off x="6256338" y="2592388"/>
              <a:ext cx="177800" cy="461963"/>
            </a:xfrm>
            <a:custGeom>
              <a:avLst/>
              <a:gdLst>
                <a:gd name="T0" fmla="*/ 71 w 78"/>
                <a:gd name="T1" fmla="*/ 0 h 203"/>
                <a:gd name="T2" fmla="*/ 8 w 78"/>
                <a:gd name="T3" fmla="*/ 0 h 203"/>
                <a:gd name="T4" fmla="*/ 0 w 78"/>
                <a:gd name="T5" fmla="*/ 8 h 203"/>
                <a:gd name="T6" fmla="*/ 8 w 78"/>
                <a:gd name="T7" fmla="*/ 16 h 203"/>
                <a:gd name="T8" fmla="*/ 8 w 78"/>
                <a:gd name="T9" fmla="*/ 172 h 203"/>
                <a:gd name="T10" fmla="*/ 39 w 78"/>
                <a:gd name="T11" fmla="*/ 203 h 203"/>
                <a:gd name="T12" fmla="*/ 71 w 78"/>
                <a:gd name="T13" fmla="*/ 172 h 203"/>
                <a:gd name="T14" fmla="*/ 71 w 78"/>
                <a:gd name="T15" fmla="*/ 16 h 203"/>
                <a:gd name="T16" fmla="*/ 78 w 78"/>
                <a:gd name="T17" fmla="*/ 8 h 203"/>
                <a:gd name="T18" fmla="*/ 71 w 78"/>
                <a:gd name="T19" fmla="*/ 0 h 203"/>
                <a:gd name="T20" fmla="*/ 61 w 78"/>
                <a:gd name="T21" fmla="*/ 66 h 203"/>
                <a:gd name="T22" fmla="*/ 26 w 78"/>
                <a:gd name="T23" fmla="*/ 66 h 203"/>
                <a:gd name="T24" fmla="*/ 26 w 78"/>
                <a:gd name="T25" fmla="*/ 172 h 203"/>
                <a:gd name="T26" fmla="*/ 32 w 78"/>
                <a:gd name="T27" fmla="*/ 193 h 203"/>
                <a:gd name="T28" fmla="*/ 18 w 78"/>
                <a:gd name="T29" fmla="*/ 172 h 203"/>
                <a:gd name="T30" fmla="*/ 18 w 78"/>
                <a:gd name="T31" fmla="*/ 16 h 203"/>
                <a:gd name="T32" fmla="*/ 61 w 78"/>
                <a:gd name="T33" fmla="*/ 16 h 203"/>
                <a:gd name="T34" fmla="*/ 61 w 78"/>
                <a:gd name="T35" fmla="*/ 6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8" h="203">
                  <a:moveTo>
                    <a:pt x="71" y="0"/>
                  </a:moveTo>
                  <a:cubicBezTo>
                    <a:pt x="8" y="0"/>
                    <a:pt x="8" y="0"/>
                    <a:pt x="8" y="0"/>
                  </a:cubicBezTo>
                  <a:cubicBezTo>
                    <a:pt x="4" y="0"/>
                    <a:pt x="0" y="4"/>
                    <a:pt x="0" y="8"/>
                  </a:cubicBezTo>
                  <a:cubicBezTo>
                    <a:pt x="0" y="12"/>
                    <a:pt x="4" y="16"/>
                    <a:pt x="8" y="16"/>
                  </a:cubicBezTo>
                  <a:cubicBezTo>
                    <a:pt x="8" y="172"/>
                    <a:pt x="8" y="172"/>
                    <a:pt x="8" y="172"/>
                  </a:cubicBezTo>
                  <a:cubicBezTo>
                    <a:pt x="8" y="189"/>
                    <a:pt x="22" y="203"/>
                    <a:pt x="39" y="203"/>
                  </a:cubicBezTo>
                  <a:cubicBezTo>
                    <a:pt x="57" y="203"/>
                    <a:pt x="71" y="189"/>
                    <a:pt x="71" y="172"/>
                  </a:cubicBezTo>
                  <a:cubicBezTo>
                    <a:pt x="71" y="16"/>
                    <a:pt x="71" y="16"/>
                    <a:pt x="71" y="16"/>
                  </a:cubicBezTo>
                  <a:cubicBezTo>
                    <a:pt x="75" y="16"/>
                    <a:pt x="78" y="12"/>
                    <a:pt x="78" y="8"/>
                  </a:cubicBezTo>
                  <a:cubicBezTo>
                    <a:pt x="78" y="4"/>
                    <a:pt x="75" y="0"/>
                    <a:pt x="71" y="0"/>
                  </a:cubicBezTo>
                  <a:close/>
                  <a:moveTo>
                    <a:pt x="61" y="66"/>
                  </a:moveTo>
                  <a:cubicBezTo>
                    <a:pt x="26" y="66"/>
                    <a:pt x="26" y="66"/>
                    <a:pt x="26" y="66"/>
                  </a:cubicBezTo>
                  <a:cubicBezTo>
                    <a:pt x="26" y="77"/>
                    <a:pt x="26" y="164"/>
                    <a:pt x="26" y="172"/>
                  </a:cubicBezTo>
                  <a:cubicBezTo>
                    <a:pt x="26" y="180"/>
                    <a:pt x="29" y="189"/>
                    <a:pt x="32" y="193"/>
                  </a:cubicBezTo>
                  <a:cubicBezTo>
                    <a:pt x="24" y="190"/>
                    <a:pt x="18" y="182"/>
                    <a:pt x="18" y="172"/>
                  </a:cubicBezTo>
                  <a:cubicBezTo>
                    <a:pt x="18" y="16"/>
                    <a:pt x="18" y="16"/>
                    <a:pt x="18" y="16"/>
                  </a:cubicBezTo>
                  <a:cubicBezTo>
                    <a:pt x="61" y="16"/>
                    <a:pt x="61" y="16"/>
                    <a:pt x="61" y="16"/>
                  </a:cubicBezTo>
                  <a:lnTo>
                    <a:pt x="61" y="66"/>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23" name="Group 222"/>
          <p:cNvGrpSpPr/>
          <p:nvPr userDrawn="1"/>
        </p:nvGrpSpPr>
        <p:grpSpPr>
          <a:xfrm>
            <a:off x="12478453" y="3511934"/>
            <a:ext cx="284680" cy="427021"/>
            <a:chOff x="7210425" y="2586038"/>
            <a:chExt cx="317500" cy="476250"/>
          </a:xfrm>
          <a:solidFill>
            <a:schemeClr val="accent3"/>
          </a:solidFill>
        </p:grpSpPr>
        <p:sp>
          <p:nvSpPr>
            <p:cNvPr id="224" name="Freeform 38"/>
            <p:cNvSpPr>
              <a:spLocks/>
            </p:cNvSpPr>
            <p:nvPr/>
          </p:nvSpPr>
          <p:spPr bwMode="auto">
            <a:xfrm>
              <a:off x="7210425" y="2586038"/>
              <a:ext cx="317500" cy="476250"/>
            </a:xfrm>
            <a:custGeom>
              <a:avLst/>
              <a:gdLst>
                <a:gd name="T0" fmla="*/ 89 w 140"/>
                <a:gd name="T1" fmla="*/ 105 h 210"/>
                <a:gd name="T2" fmla="*/ 140 w 140"/>
                <a:gd name="T3" fmla="*/ 9 h 210"/>
                <a:gd name="T4" fmla="*/ 132 w 140"/>
                <a:gd name="T5" fmla="*/ 0 h 210"/>
                <a:gd name="T6" fmla="*/ 123 w 140"/>
                <a:gd name="T7" fmla="*/ 9 h 210"/>
                <a:gd name="T8" fmla="*/ 70 w 140"/>
                <a:gd name="T9" fmla="*/ 95 h 210"/>
                <a:gd name="T10" fmla="*/ 18 w 140"/>
                <a:gd name="T11" fmla="*/ 9 h 210"/>
                <a:gd name="T12" fmla="*/ 9 w 140"/>
                <a:gd name="T13" fmla="*/ 0 h 210"/>
                <a:gd name="T14" fmla="*/ 0 w 140"/>
                <a:gd name="T15" fmla="*/ 9 h 210"/>
                <a:gd name="T16" fmla="*/ 52 w 140"/>
                <a:gd name="T17" fmla="*/ 105 h 210"/>
                <a:gd name="T18" fmla="*/ 0 w 140"/>
                <a:gd name="T19" fmla="*/ 201 h 210"/>
                <a:gd name="T20" fmla="*/ 9 w 140"/>
                <a:gd name="T21" fmla="*/ 210 h 210"/>
                <a:gd name="T22" fmla="*/ 18 w 140"/>
                <a:gd name="T23" fmla="*/ 201 h 210"/>
                <a:gd name="T24" fmla="*/ 70 w 140"/>
                <a:gd name="T25" fmla="*/ 115 h 210"/>
                <a:gd name="T26" fmla="*/ 123 w 140"/>
                <a:gd name="T27" fmla="*/ 201 h 210"/>
                <a:gd name="T28" fmla="*/ 132 w 140"/>
                <a:gd name="T29" fmla="*/ 210 h 210"/>
                <a:gd name="T30" fmla="*/ 140 w 140"/>
                <a:gd name="T31" fmla="*/ 201 h 210"/>
                <a:gd name="T32" fmla="*/ 89 w 140"/>
                <a:gd name="T33"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0" h="210">
                  <a:moveTo>
                    <a:pt x="89" y="105"/>
                  </a:moveTo>
                  <a:cubicBezTo>
                    <a:pt x="123" y="84"/>
                    <a:pt x="140" y="51"/>
                    <a:pt x="140" y="9"/>
                  </a:cubicBezTo>
                  <a:cubicBezTo>
                    <a:pt x="140" y="4"/>
                    <a:pt x="137" y="0"/>
                    <a:pt x="132" y="0"/>
                  </a:cubicBezTo>
                  <a:cubicBezTo>
                    <a:pt x="127" y="0"/>
                    <a:pt x="123" y="4"/>
                    <a:pt x="123" y="9"/>
                  </a:cubicBezTo>
                  <a:cubicBezTo>
                    <a:pt x="123" y="49"/>
                    <a:pt x="105" y="78"/>
                    <a:pt x="70" y="95"/>
                  </a:cubicBezTo>
                  <a:cubicBezTo>
                    <a:pt x="35" y="78"/>
                    <a:pt x="18" y="49"/>
                    <a:pt x="18" y="9"/>
                  </a:cubicBezTo>
                  <a:cubicBezTo>
                    <a:pt x="18" y="4"/>
                    <a:pt x="14" y="0"/>
                    <a:pt x="9" y="0"/>
                  </a:cubicBezTo>
                  <a:cubicBezTo>
                    <a:pt x="4" y="0"/>
                    <a:pt x="0" y="4"/>
                    <a:pt x="0" y="9"/>
                  </a:cubicBezTo>
                  <a:cubicBezTo>
                    <a:pt x="0" y="51"/>
                    <a:pt x="18" y="84"/>
                    <a:pt x="52" y="105"/>
                  </a:cubicBezTo>
                  <a:cubicBezTo>
                    <a:pt x="18" y="126"/>
                    <a:pt x="0" y="159"/>
                    <a:pt x="0" y="201"/>
                  </a:cubicBezTo>
                  <a:cubicBezTo>
                    <a:pt x="0" y="206"/>
                    <a:pt x="4" y="210"/>
                    <a:pt x="9" y="210"/>
                  </a:cubicBezTo>
                  <a:cubicBezTo>
                    <a:pt x="14" y="210"/>
                    <a:pt x="18" y="206"/>
                    <a:pt x="18" y="201"/>
                  </a:cubicBezTo>
                  <a:cubicBezTo>
                    <a:pt x="18" y="161"/>
                    <a:pt x="35" y="132"/>
                    <a:pt x="70" y="115"/>
                  </a:cubicBezTo>
                  <a:cubicBezTo>
                    <a:pt x="105" y="132"/>
                    <a:pt x="123" y="161"/>
                    <a:pt x="123" y="201"/>
                  </a:cubicBezTo>
                  <a:cubicBezTo>
                    <a:pt x="123" y="206"/>
                    <a:pt x="127" y="210"/>
                    <a:pt x="132" y="210"/>
                  </a:cubicBezTo>
                  <a:cubicBezTo>
                    <a:pt x="137" y="210"/>
                    <a:pt x="140" y="206"/>
                    <a:pt x="140" y="201"/>
                  </a:cubicBezTo>
                  <a:cubicBezTo>
                    <a:pt x="140" y="159"/>
                    <a:pt x="123" y="126"/>
                    <a:pt x="89" y="10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25" name="Freeform 39"/>
            <p:cNvSpPr>
              <a:spLocks/>
            </p:cNvSpPr>
            <p:nvPr/>
          </p:nvSpPr>
          <p:spPr bwMode="auto">
            <a:xfrm>
              <a:off x="7269163" y="2614613"/>
              <a:ext cx="201613" cy="20638"/>
            </a:xfrm>
            <a:custGeom>
              <a:avLst/>
              <a:gdLst>
                <a:gd name="T0" fmla="*/ 84 w 89"/>
                <a:gd name="T1" fmla="*/ 9 h 9"/>
                <a:gd name="T2" fmla="*/ 5 w 89"/>
                <a:gd name="T3" fmla="*/ 9 h 9"/>
                <a:gd name="T4" fmla="*/ 0 w 89"/>
                <a:gd name="T5" fmla="*/ 5 h 9"/>
                <a:gd name="T6" fmla="*/ 5 w 89"/>
                <a:gd name="T7" fmla="*/ 0 h 9"/>
                <a:gd name="T8" fmla="*/ 84 w 89"/>
                <a:gd name="T9" fmla="*/ 0 h 9"/>
                <a:gd name="T10" fmla="*/ 89 w 89"/>
                <a:gd name="T11" fmla="*/ 5 h 9"/>
                <a:gd name="T12" fmla="*/ 84 w 89"/>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89" h="9">
                  <a:moveTo>
                    <a:pt x="84" y="9"/>
                  </a:moveTo>
                  <a:cubicBezTo>
                    <a:pt x="5" y="9"/>
                    <a:pt x="5" y="9"/>
                    <a:pt x="5" y="9"/>
                  </a:cubicBezTo>
                  <a:cubicBezTo>
                    <a:pt x="2" y="9"/>
                    <a:pt x="0" y="7"/>
                    <a:pt x="0" y="5"/>
                  </a:cubicBezTo>
                  <a:cubicBezTo>
                    <a:pt x="0" y="2"/>
                    <a:pt x="2" y="0"/>
                    <a:pt x="5" y="0"/>
                  </a:cubicBezTo>
                  <a:cubicBezTo>
                    <a:pt x="84" y="0"/>
                    <a:pt x="84" y="0"/>
                    <a:pt x="84" y="0"/>
                  </a:cubicBezTo>
                  <a:cubicBezTo>
                    <a:pt x="86" y="0"/>
                    <a:pt x="89" y="2"/>
                    <a:pt x="89" y="5"/>
                  </a:cubicBezTo>
                  <a:cubicBezTo>
                    <a:pt x="89" y="7"/>
                    <a:pt x="86" y="9"/>
                    <a:pt x="8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26" name="Freeform 40"/>
            <p:cNvSpPr>
              <a:spLocks/>
            </p:cNvSpPr>
            <p:nvPr/>
          </p:nvSpPr>
          <p:spPr bwMode="auto">
            <a:xfrm>
              <a:off x="7283450" y="2676525"/>
              <a:ext cx="174625" cy="22225"/>
            </a:xfrm>
            <a:custGeom>
              <a:avLst/>
              <a:gdLst>
                <a:gd name="T0" fmla="*/ 72 w 77"/>
                <a:gd name="T1" fmla="*/ 10 h 10"/>
                <a:gd name="T2" fmla="*/ 5 w 77"/>
                <a:gd name="T3" fmla="*/ 10 h 10"/>
                <a:gd name="T4" fmla="*/ 0 w 77"/>
                <a:gd name="T5" fmla="*/ 5 h 10"/>
                <a:gd name="T6" fmla="*/ 5 w 77"/>
                <a:gd name="T7" fmla="*/ 0 h 10"/>
                <a:gd name="T8" fmla="*/ 72 w 77"/>
                <a:gd name="T9" fmla="*/ 0 h 10"/>
                <a:gd name="T10" fmla="*/ 77 w 77"/>
                <a:gd name="T11" fmla="*/ 5 h 10"/>
                <a:gd name="T12" fmla="*/ 72 w 77"/>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77" h="10">
                  <a:moveTo>
                    <a:pt x="72" y="10"/>
                  </a:moveTo>
                  <a:cubicBezTo>
                    <a:pt x="5" y="10"/>
                    <a:pt x="5" y="10"/>
                    <a:pt x="5" y="10"/>
                  </a:cubicBezTo>
                  <a:cubicBezTo>
                    <a:pt x="2" y="10"/>
                    <a:pt x="0" y="8"/>
                    <a:pt x="0" y="5"/>
                  </a:cubicBezTo>
                  <a:cubicBezTo>
                    <a:pt x="0" y="2"/>
                    <a:pt x="2" y="0"/>
                    <a:pt x="5" y="0"/>
                  </a:cubicBezTo>
                  <a:cubicBezTo>
                    <a:pt x="72" y="0"/>
                    <a:pt x="72" y="0"/>
                    <a:pt x="72" y="0"/>
                  </a:cubicBezTo>
                  <a:cubicBezTo>
                    <a:pt x="75" y="0"/>
                    <a:pt x="77" y="2"/>
                    <a:pt x="77" y="5"/>
                  </a:cubicBezTo>
                  <a:cubicBezTo>
                    <a:pt x="77" y="8"/>
                    <a:pt x="75" y="10"/>
                    <a:pt x="72"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27" name="Freeform 41"/>
            <p:cNvSpPr>
              <a:spLocks/>
            </p:cNvSpPr>
            <p:nvPr/>
          </p:nvSpPr>
          <p:spPr bwMode="auto">
            <a:xfrm>
              <a:off x="7323138" y="2740025"/>
              <a:ext cx="92075" cy="20638"/>
            </a:xfrm>
            <a:custGeom>
              <a:avLst/>
              <a:gdLst>
                <a:gd name="T0" fmla="*/ 36 w 40"/>
                <a:gd name="T1" fmla="*/ 9 h 9"/>
                <a:gd name="T2" fmla="*/ 5 w 40"/>
                <a:gd name="T3" fmla="*/ 9 h 9"/>
                <a:gd name="T4" fmla="*/ 0 w 40"/>
                <a:gd name="T5" fmla="*/ 4 h 9"/>
                <a:gd name="T6" fmla="*/ 5 w 40"/>
                <a:gd name="T7" fmla="*/ 0 h 9"/>
                <a:gd name="T8" fmla="*/ 36 w 40"/>
                <a:gd name="T9" fmla="*/ 0 h 9"/>
                <a:gd name="T10" fmla="*/ 40 w 40"/>
                <a:gd name="T11" fmla="*/ 4 h 9"/>
                <a:gd name="T12" fmla="*/ 36 w 40"/>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40" h="9">
                  <a:moveTo>
                    <a:pt x="36" y="9"/>
                  </a:moveTo>
                  <a:cubicBezTo>
                    <a:pt x="5" y="9"/>
                    <a:pt x="5" y="9"/>
                    <a:pt x="5" y="9"/>
                  </a:cubicBezTo>
                  <a:cubicBezTo>
                    <a:pt x="3" y="9"/>
                    <a:pt x="0" y="7"/>
                    <a:pt x="0" y="4"/>
                  </a:cubicBezTo>
                  <a:cubicBezTo>
                    <a:pt x="0" y="2"/>
                    <a:pt x="3" y="0"/>
                    <a:pt x="5" y="0"/>
                  </a:cubicBezTo>
                  <a:cubicBezTo>
                    <a:pt x="36" y="0"/>
                    <a:pt x="36" y="0"/>
                    <a:pt x="36" y="0"/>
                  </a:cubicBezTo>
                  <a:cubicBezTo>
                    <a:pt x="38" y="0"/>
                    <a:pt x="40" y="2"/>
                    <a:pt x="40" y="4"/>
                  </a:cubicBezTo>
                  <a:cubicBezTo>
                    <a:pt x="40" y="7"/>
                    <a:pt x="38" y="9"/>
                    <a:pt x="36"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28" name="Freeform 42"/>
            <p:cNvSpPr>
              <a:spLocks/>
            </p:cNvSpPr>
            <p:nvPr/>
          </p:nvSpPr>
          <p:spPr bwMode="auto">
            <a:xfrm>
              <a:off x="7323138" y="2887663"/>
              <a:ext cx="92075" cy="20638"/>
            </a:xfrm>
            <a:custGeom>
              <a:avLst/>
              <a:gdLst>
                <a:gd name="T0" fmla="*/ 36 w 40"/>
                <a:gd name="T1" fmla="*/ 9 h 9"/>
                <a:gd name="T2" fmla="*/ 5 w 40"/>
                <a:gd name="T3" fmla="*/ 9 h 9"/>
                <a:gd name="T4" fmla="*/ 0 w 40"/>
                <a:gd name="T5" fmla="*/ 5 h 9"/>
                <a:gd name="T6" fmla="*/ 5 w 40"/>
                <a:gd name="T7" fmla="*/ 0 h 9"/>
                <a:gd name="T8" fmla="*/ 36 w 40"/>
                <a:gd name="T9" fmla="*/ 0 h 9"/>
                <a:gd name="T10" fmla="*/ 40 w 40"/>
                <a:gd name="T11" fmla="*/ 5 h 9"/>
                <a:gd name="T12" fmla="*/ 36 w 40"/>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40" h="9">
                  <a:moveTo>
                    <a:pt x="36" y="9"/>
                  </a:moveTo>
                  <a:cubicBezTo>
                    <a:pt x="5" y="9"/>
                    <a:pt x="5" y="9"/>
                    <a:pt x="5" y="9"/>
                  </a:cubicBezTo>
                  <a:cubicBezTo>
                    <a:pt x="3" y="9"/>
                    <a:pt x="0" y="7"/>
                    <a:pt x="0" y="5"/>
                  </a:cubicBezTo>
                  <a:cubicBezTo>
                    <a:pt x="0" y="2"/>
                    <a:pt x="3" y="0"/>
                    <a:pt x="5" y="0"/>
                  </a:cubicBezTo>
                  <a:cubicBezTo>
                    <a:pt x="36" y="0"/>
                    <a:pt x="36" y="0"/>
                    <a:pt x="36" y="0"/>
                  </a:cubicBezTo>
                  <a:cubicBezTo>
                    <a:pt x="38" y="0"/>
                    <a:pt x="40" y="2"/>
                    <a:pt x="40" y="5"/>
                  </a:cubicBezTo>
                  <a:cubicBezTo>
                    <a:pt x="40" y="7"/>
                    <a:pt x="38" y="9"/>
                    <a:pt x="36"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29" name="Freeform 43"/>
            <p:cNvSpPr>
              <a:spLocks/>
            </p:cNvSpPr>
            <p:nvPr/>
          </p:nvSpPr>
          <p:spPr bwMode="auto">
            <a:xfrm>
              <a:off x="7283450" y="2949575"/>
              <a:ext cx="174625" cy="22225"/>
            </a:xfrm>
            <a:custGeom>
              <a:avLst/>
              <a:gdLst>
                <a:gd name="T0" fmla="*/ 72 w 77"/>
                <a:gd name="T1" fmla="*/ 10 h 10"/>
                <a:gd name="T2" fmla="*/ 5 w 77"/>
                <a:gd name="T3" fmla="*/ 10 h 10"/>
                <a:gd name="T4" fmla="*/ 0 w 77"/>
                <a:gd name="T5" fmla="*/ 5 h 10"/>
                <a:gd name="T6" fmla="*/ 5 w 77"/>
                <a:gd name="T7" fmla="*/ 0 h 10"/>
                <a:gd name="T8" fmla="*/ 72 w 77"/>
                <a:gd name="T9" fmla="*/ 0 h 10"/>
                <a:gd name="T10" fmla="*/ 77 w 77"/>
                <a:gd name="T11" fmla="*/ 5 h 10"/>
                <a:gd name="T12" fmla="*/ 72 w 77"/>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77" h="10">
                  <a:moveTo>
                    <a:pt x="72" y="10"/>
                  </a:moveTo>
                  <a:cubicBezTo>
                    <a:pt x="5" y="10"/>
                    <a:pt x="5" y="10"/>
                    <a:pt x="5" y="10"/>
                  </a:cubicBezTo>
                  <a:cubicBezTo>
                    <a:pt x="2" y="10"/>
                    <a:pt x="0" y="8"/>
                    <a:pt x="0" y="5"/>
                  </a:cubicBezTo>
                  <a:cubicBezTo>
                    <a:pt x="0" y="2"/>
                    <a:pt x="2" y="0"/>
                    <a:pt x="5" y="0"/>
                  </a:cubicBezTo>
                  <a:cubicBezTo>
                    <a:pt x="72" y="0"/>
                    <a:pt x="72" y="0"/>
                    <a:pt x="72" y="0"/>
                  </a:cubicBezTo>
                  <a:cubicBezTo>
                    <a:pt x="75" y="0"/>
                    <a:pt x="77" y="2"/>
                    <a:pt x="77" y="5"/>
                  </a:cubicBezTo>
                  <a:cubicBezTo>
                    <a:pt x="77" y="8"/>
                    <a:pt x="75" y="10"/>
                    <a:pt x="72"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30" name="Freeform 44"/>
            <p:cNvSpPr>
              <a:spLocks/>
            </p:cNvSpPr>
            <p:nvPr/>
          </p:nvSpPr>
          <p:spPr bwMode="auto">
            <a:xfrm>
              <a:off x="7269163" y="3013075"/>
              <a:ext cx="201613" cy="20638"/>
            </a:xfrm>
            <a:custGeom>
              <a:avLst/>
              <a:gdLst>
                <a:gd name="T0" fmla="*/ 84 w 89"/>
                <a:gd name="T1" fmla="*/ 9 h 9"/>
                <a:gd name="T2" fmla="*/ 5 w 89"/>
                <a:gd name="T3" fmla="*/ 9 h 9"/>
                <a:gd name="T4" fmla="*/ 0 w 89"/>
                <a:gd name="T5" fmla="*/ 4 h 9"/>
                <a:gd name="T6" fmla="*/ 5 w 89"/>
                <a:gd name="T7" fmla="*/ 0 h 9"/>
                <a:gd name="T8" fmla="*/ 84 w 89"/>
                <a:gd name="T9" fmla="*/ 0 h 9"/>
                <a:gd name="T10" fmla="*/ 89 w 89"/>
                <a:gd name="T11" fmla="*/ 4 h 9"/>
                <a:gd name="T12" fmla="*/ 84 w 89"/>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89" h="9">
                  <a:moveTo>
                    <a:pt x="84" y="9"/>
                  </a:moveTo>
                  <a:cubicBezTo>
                    <a:pt x="5" y="9"/>
                    <a:pt x="5" y="9"/>
                    <a:pt x="5" y="9"/>
                  </a:cubicBezTo>
                  <a:cubicBezTo>
                    <a:pt x="2" y="9"/>
                    <a:pt x="0" y="7"/>
                    <a:pt x="0" y="4"/>
                  </a:cubicBezTo>
                  <a:cubicBezTo>
                    <a:pt x="0" y="2"/>
                    <a:pt x="2" y="0"/>
                    <a:pt x="5" y="0"/>
                  </a:cubicBezTo>
                  <a:cubicBezTo>
                    <a:pt x="84" y="0"/>
                    <a:pt x="84" y="0"/>
                    <a:pt x="84" y="0"/>
                  </a:cubicBezTo>
                  <a:cubicBezTo>
                    <a:pt x="86" y="0"/>
                    <a:pt x="89" y="2"/>
                    <a:pt x="89" y="4"/>
                  </a:cubicBezTo>
                  <a:cubicBezTo>
                    <a:pt x="89" y="7"/>
                    <a:pt x="86" y="9"/>
                    <a:pt x="8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31" name="Group 230"/>
          <p:cNvGrpSpPr/>
          <p:nvPr userDrawn="1"/>
        </p:nvGrpSpPr>
        <p:grpSpPr>
          <a:xfrm>
            <a:off x="12424364" y="2186571"/>
            <a:ext cx="392859" cy="486804"/>
            <a:chOff x="1531938" y="3673475"/>
            <a:chExt cx="438150" cy="542925"/>
          </a:xfrm>
          <a:solidFill>
            <a:schemeClr val="accent3"/>
          </a:solidFill>
        </p:grpSpPr>
        <p:sp>
          <p:nvSpPr>
            <p:cNvPr id="232" name="Freeform 47"/>
            <p:cNvSpPr>
              <a:spLocks noEditPoints="1"/>
            </p:cNvSpPr>
            <p:nvPr/>
          </p:nvSpPr>
          <p:spPr bwMode="auto">
            <a:xfrm>
              <a:off x="1531938" y="3673475"/>
              <a:ext cx="438150" cy="542925"/>
            </a:xfrm>
            <a:custGeom>
              <a:avLst/>
              <a:gdLst>
                <a:gd name="T0" fmla="*/ 163 w 193"/>
                <a:gd name="T1" fmla="*/ 17 h 239"/>
                <a:gd name="T2" fmla="*/ 89 w 193"/>
                <a:gd name="T3" fmla="*/ 30 h 239"/>
                <a:gd name="T4" fmla="*/ 38 w 193"/>
                <a:gd name="T5" fmla="*/ 102 h 239"/>
                <a:gd name="T6" fmla="*/ 27 w 193"/>
                <a:gd name="T7" fmla="*/ 136 h 239"/>
                <a:gd name="T8" fmla="*/ 25 w 193"/>
                <a:gd name="T9" fmla="*/ 176 h 239"/>
                <a:gd name="T10" fmla="*/ 7 w 193"/>
                <a:gd name="T11" fmla="*/ 201 h 239"/>
                <a:gd name="T12" fmla="*/ 13 w 193"/>
                <a:gd name="T13" fmla="*/ 232 h 239"/>
                <a:gd name="T14" fmla="*/ 43 w 193"/>
                <a:gd name="T15" fmla="*/ 226 h 239"/>
                <a:gd name="T16" fmla="*/ 61 w 193"/>
                <a:gd name="T17" fmla="*/ 201 h 239"/>
                <a:gd name="T18" fmla="*/ 98 w 193"/>
                <a:gd name="T19" fmla="*/ 185 h 239"/>
                <a:gd name="T20" fmla="*/ 126 w 193"/>
                <a:gd name="T21" fmla="*/ 163 h 239"/>
                <a:gd name="T22" fmla="*/ 176 w 193"/>
                <a:gd name="T23" fmla="*/ 91 h 239"/>
                <a:gd name="T24" fmla="*/ 163 w 193"/>
                <a:gd name="T25" fmla="*/ 17 h 239"/>
                <a:gd name="T26" fmla="*/ 118 w 193"/>
                <a:gd name="T27" fmla="*/ 157 h 239"/>
                <a:gd name="T28" fmla="*/ 94 w 193"/>
                <a:gd name="T29" fmla="*/ 176 h 239"/>
                <a:gd name="T30" fmla="*/ 55 w 193"/>
                <a:gd name="T31" fmla="*/ 193 h 239"/>
                <a:gd name="T32" fmla="*/ 35 w 193"/>
                <a:gd name="T33" fmla="*/ 179 h 239"/>
                <a:gd name="T34" fmla="*/ 37 w 193"/>
                <a:gd name="T35" fmla="*/ 136 h 239"/>
                <a:gd name="T36" fmla="*/ 41 w 193"/>
                <a:gd name="T37" fmla="*/ 120 h 239"/>
                <a:gd name="T38" fmla="*/ 55 w 193"/>
                <a:gd name="T39" fmla="*/ 129 h 239"/>
                <a:gd name="T40" fmla="*/ 60 w 193"/>
                <a:gd name="T41" fmla="*/ 121 h 239"/>
                <a:gd name="T42" fmla="*/ 45 w 193"/>
                <a:gd name="T43" fmla="*/ 110 h 239"/>
                <a:gd name="T44" fmla="*/ 47 w 193"/>
                <a:gd name="T45" fmla="*/ 108 h 239"/>
                <a:gd name="T46" fmla="*/ 63 w 193"/>
                <a:gd name="T47" fmla="*/ 85 h 239"/>
                <a:gd name="T48" fmla="*/ 78 w 193"/>
                <a:gd name="T49" fmla="*/ 96 h 239"/>
                <a:gd name="T50" fmla="*/ 84 w 193"/>
                <a:gd name="T51" fmla="*/ 88 h 239"/>
                <a:gd name="T52" fmla="*/ 68 w 193"/>
                <a:gd name="T53" fmla="*/ 77 h 239"/>
                <a:gd name="T54" fmla="*/ 86 w 193"/>
                <a:gd name="T55" fmla="*/ 52 h 239"/>
                <a:gd name="T56" fmla="*/ 101 w 193"/>
                <a:gd name="T57" fmla="*/ 63 h 239"/>
                <a:gd name="T58" fmla="*/ 107 w 193"/>
                <a:gd name="T59" fmla="*/ 54 h 239"/>
                <a:gd name="T60" fmla="*/ 92 w 193"/>
                <a:gd name="T61" fmla="*/ 44 h 239"/>
                <a:gd name="T62" fmla="*/ 97 w 193"/>
                <a:gd name="T63" fmla="*/ 36 h 239"/>
                <a:gd name="T64" fmla="*/ 157 w 193"/>
                <a:gd name="T65" fmla="*/ 25 h 239"/>
                <a:gd name="T66" fmla="*/ 168 w 193"/>
                <a:gd name="T67" fmla="*/ 85 h 239"/>
                <a:gd name="T68" fmla="*/ 118 w 193"/>
                <a:gd name="T69" fmla="*/ 157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3" h="239">
                  <a:moveTo>
                    <a:pt x="163" y="17"/>
                  </a:moveTo>
                  <a:cubicBezTo>
                    <a:pt x="139" y="0"/>
                    <a:pt x="106" y="6"/>
                    <a:pt x="89" y="30"/>
                  </a:cubicBezTo>
                  <a:cubicBezTo>
                    <a:pt x="38" y="102"/>
                    <a:pt x="38" y="102"/>
                    <a:pt x="38" y="102"/>
                  </a:cubicBezTo>
                  <a:cubicBezTo>
                    <a:pt x="33" y="110"/>
                    <a:pt x="27" y="125"/>
                    <a:pt x="27" y="136"/>
                  </a:cubicBezTo>
                  <a:cubicBezTo>
                    <a:pt x="25" y="176"/>
                    <a:pt x="25" y="176"/>
                    <a:pt x="25" y="176"/>
                  </a:cubicBezTo>
                  <a:cubicBezTo>
                    <a:pt x="7" y="201"/>
                    <a:pt x="7" y="201"/>
                    <a:pt x="7" y="201"/>
                  </a:cubicBezTo>
                  <a:cubicBezTo>
                    <a:pt x="0" y="211"/>
                    <a:pt x="3" y="225"/>
                    <a:pt x="13" y="232"/>
                  </a:cubicBezTo>
                  <a:cubicBezTo>
                    <a:pt x="23" y="239"/>
                    <a:pt x="36" y="236"/>
                    <a:pt x="43" y="226"/>
                  </a:cubicBezTo>
                  <a:cubicBezTo>
                    <a:pt x="61" y="201"/>
                    <a:pt x="61" y="201"/>
                    <a:pt x="61" y="201"/>
                  </a:cubicBezTo>
                  <a:cubicBezTo>
                    <a:pt x="98" y="185"/>
                    <a:pt x="98" y="185"/>
                    <a:pt x="98" y="185"/>
                  </a:cubicBezTo>
                  <a:cubicBezTo>
                    <a:pt x="108" y="181"/>
                    <a:pt x="120" y="172"/>
                    <a:pt x="126" y="163"/>
                  </a:cubicBezTo>
                  <a:cubicBezTo>
                    <a:pt x="176" y="91"/>
                    <a:pt x="176" y="91"/>
                    <a:pt x="176" y="91"/>
                  </a:cubicBezTo>
                  <a:cubicBezTo>
                    <a:pt x="193" y="67"/>
                    <a:pt x="187" y="34"/>
                    <a:pt x="163" y="17"/>
                  </a:cubicBezTo>
                  <a:close/>
                  <a:moveTo>
                    <a:pt x="118" y="157"/>
                  </a:moveTo>
                  <a:cubicBezTo>
                    <a:pt x="113" y="164"/>
                    <a:pt x="102" y="173"/>
                    <a:pt x="94" y="176"/>
                  </a:cubicBezTo>
                  <a:cubicBezTo>
                    <a:pt x="55" y="193"/>
                    <a:pt x="55" y="193"/>
                    <a:pt x="55" y="193"/>
                  </a:cubicBezTo>
                  <a:cubicBezTo>
                    <a:pt x="35" y="179"/>
                    <a:pt x="35" y="179"/>
                    <a:pt x="35" y="179"/>
                  </a:cubicBezTo>
                  <a:cubicBezTo>
                    <a:pt x="37" y="136"/>
                    <a:pt x="37" y="136"/>
                    <a:pt x="37" y="136"/>
                  </a:cubicBezTo>
                  <a:cubicBezTo>
                    <a:pt x="37" y="131"/>
                    <a:pt x="39" y="125"/>
                    <a:pt x="41" y="120"/>
                  </a:cubicBezTo>
                  <a:cubicBezTo>
                    <a:pt x="55" y="129"/>
                    <a:pt x="55" y="129"/>
                    <a:pt x="55" y="129"/>
                  </a:cubicBezTo>
                  <a:cubicBezTo>
                    <a:pt x="60" y="121"/>
                    <a:pt x="60" y="121"/>
                    <a:pt x="60" y="121"/>
                  </a:cubicBezTo>
                  <a:cubicBezTo>
                    <a:pt x="45" y="110"/>
                    <a:pt x="45" y="110"/>
                    <a:pt x="45" y="110"/>
                  </a:cubicBezTo>
                  <a:cubicBezTo>
                    <a:pt x="46" y="109"/>
                    <a:pt x="46" y="109"/>
                    <a:pt x="47" y="108"/>
                  </a:cubicBezTo>
                  <a:cubicBezTo>
                    <a:pt x="63" y="85"/>
                    <a:pt x="63" y="85"/>
                    <a:pt x="63" y="85"/>
                  </a:cubicBezTo>
                  <a:cubicBezTo>
                    <a:pt x="78" y="96"/>
                    <a:pt x="78" y="96"/>
                    <a:pt x="78" y="96"/>
                  </a:cubicBezTo>
                  <a:cubicBezTo>
                    <a:pt x="84" y="88"/>
                    <a:pt x="84" y="88"/>
                    <a:pt x="84" y="88"/>
                  </a:cubicBezTo>
                  <a:cubicBezTo>
                    <a:pt x="68" y="77"/>
                    <a:pt x="68" y="77"/>
                    <a:pt x="68" y="77"/>
                  </a:cubicBezTo>
                  <a:cubicBezTo>
                    <a:pt x="86" y="52"/>
                    <a:pt x="86" y="52"/>
                    <a:pt x="86" y="52"/>
                  </a:cubicBezTo>
                  <a:cubicBezTo>
                    <a:pt x="101" y="63"/>
                    <a:pt x="101" y="63"/>
                    <a:pt x="101" y="63"/>
                  </a:cubicBezTo>
                  <a:cubicBezTo>
                    <a:pt x="107" y="54"/>
                    <a:pt x="107" y="54"/>
                    <a:pt x="107" y="54"/>
                  </a:cubicBezTo>
                  <a:cubicBezTo>
                    <a:pt x="92" y="44"/>
                    <a:pt x="92" y="44"/>
                    <a:pt x="92" y="44"/>
                  </a:cubicBezTo>
                  <a:cubicBezTo>
                    <a:pt x="97" y="36"/>
                    <a:pt x="97" y="36"/>
                    <a:pt x="97" y="36"/>
                  </a:cubicBezTo>
                  <a:cubicBezTo>
                    <a:pt x="111" y="16"/>
                    <a:pt x="138" y="12"/>
                    <a:pt x="157" y="25"/>
                  </a:cubicBezTo>
                  <a:cubicBezTo>
                    <a:pt x="177" y="39"/>
                    <a:pt x="182" y="66"/>
                    <a:pt x="168" y="85"/>
                  </a:cubicBezTo>
                  <a:lnTo>
                    <a:pt x="118" y="157"/>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33" name="Freeform 48"/>
            <p:cNvSpPr>
              <a:spLocks/>
            </p:cNvSpPr>
            <p:nvPr/>
          </p:nvSpPr>
          <p:spPr bwMode="auto">
            <a:xfrm>
              <a:off x="1663700" y="3784600"/>
              <a:ext cx="195263" cy="260350"/>
            </a:xfrm>
            <a:custGeom>
              <a:avLst/>
              <a:gdLst>
                <a:gd name="T0" fmla="*/ 5 w 86"/>
                <a:gd name="T1" fmla="*/ 110 h 114"/>
                <a:gd name="T2" fmla="*/ 3 w 86"/>
                <a:gd name="T3" fmla="*/ 96 h 114"/>
                <a:gd name="T4" fmla="*/ 66 w 86"/>
                <a:gd name="T5" fmla="*/ 6 h 114"/>
                <a:gd name="T6" fmla="*/ 80 w 86"/>
                <a:gd name="T7" fmla="*/ 3 h 114"/>
                <a:gd name="T8" fmla="*/ 83 w 86"/>
                <a:gd name="T9" fmla="*/ 17 h 114"/>
                <a:gd name="T10" fmla="*/ 19 w 86"/>
                <a:gd name="T11" fmla="*/ 108 h 114"/>
                <a:gd name="T12" fmla="*/ 5 w 86"/>
                <a:gd name="T13" fmla="*/ 110 h 114"/>
              </a:gdLst>
              <a:ahLst/>
              <a:cxnLst>
                <a:cxn ang="0">
                  <a:pos x="T0" y="T1"/>
                </a:cxn>
                <a:cxn ang="0">
                  <a:pos x="T2" y="T3"/>
                </a:cxn>
                <a:cxn ang="0">
                  <a:pos x="T4" y="T5"/>
                </a:cxn>
                <a:cxn ang="0">
                  <a:pos x="T6" y="T7"/>
                </a:cxn>
                <a:cxn ang="0">
                  <a:pos x="T8" y="T9"/>
                </a:cxn>
                <a:cxn ang="0">
                  <a:pos x="T10" y="T11"/>
                </a:cxn>
                <a:cxn ang="0">
                  <a:pos x="T12" y="T13"/>
                </a:cxn>
              </a:cxnLst>
              <a:rect l="0" t="0" r="r" b="b"/>
              <a:pathLst>
                <a:path w="86" h="114">
                  <a:moveTo>
                    <a:pt x="5" y="110"/>
                  </a:moveTo>
                  <a:cubicBezTo>
                    <a:pt x="1" y="107"/>
                    <a:pt x="0" y="101"/>
                    <a:pt x="3" y="96"/>
                  </a:cubicBezTo>
                  <a:cubicBezTo>
                    <a:pt x="66" y="6"/>
                    <a:pt x="66" y="6"/>
                    <a:pt x="66" y="6"/>
                  </a:cubicBezTo>
                  <a:cubicBezTo>
                    <a:pt x="69" y="1"/>
                    <a:pt x="76" y="0"/>
                    <a:pt x="80" y="3"/>
                  </a:cubicBezTo>
                  <a:cubicBezTo>
                    <a:pt x="85" y="7"/>
                    <a:pt x="86" y="13"/>
                    <a:pt x="83" y="17"/>
                  </a:cubicBezTo>
                  <a:cubicBezTo>
                    <a:pt x="19" y="108"/>
                    <a:pt x="19" y="108"/>
                    <a:pt x="19" y="108"/>
                  </a:cubicBezTo>
                  <a:cubicBezTo>
                    <a:pt x="16" y="112"/>
                    <a:pt x="10" y="114"/>
                    <a:pt x="5" y="11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63" name="Group 162"/>
          <p:cNvGrpSpPr/>
          <p:nvPr userDrawn="1"/>
        </p:nvGrpSpPr>
        <p:grpSpPr>
          <a:xfrm>
            <a:off x="11402716" y="5956891"/>
            <a:ext cx="523079" cy="429706"/>
            <a:chOff x="6075363" y="3471863"/>
            <a:chExt cx="871538" cy="715963"/>
          </a:xfrm>
          <a:solidFill>
            <a:schemeClr val="accent6"/>
          </a:solidFill>
        </p:grpSpPr>
        <p:sp>
          <p:nvSpPr>
            <p:cNvPr id="164" name="Rectangle 27"/>
            <p:cNvSpPr>
              <a:spLocks noChangeArrowheads="1"/>
            </p:cNvSpPr>
            <p:nvPr/>
          </p:nvSpPr>
          <p:spPr bwMode="auto">
            <a:xfrm>
              <a:off x="6545263" y="3835400"/>
              <a:ext cx="96838" cy="968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Rectangle 28"/>
            <p:cNvSpPr>
              <a:spLocks noChangeArrowheads="1"/>
            </p:cNvSpPr>
            <p:nvPr/>
          </p:nvSpPr>
          <p:spPr bwMode="auto">
            <a:xfrm>
              <a:off x="6269038" y="3578225"/>
              <a:ext cx="74613" cy="746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Rectangle 29"/>
            <p:cNvSpPr>
              <a:spLocks noChangeArrowheads="1"/>
            </p:cNvSpPr>
            <p:nvPr/>
          </p:nvSpPr>
          <p:spPr bwMode="auto">
            <a:xfrm>
              <a:off x="6269038" y="3692525"/>
              <a:ext cx="74613" cy="793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Rectangle 30"/>
            <p:cNvSpPr>
              <a:spLocks noChangeArrowheads="1"/>
            </p:cNvSpPr>
            <p:nvPr/>
          </p:nvSpPr>
          <p:spPr bwMode="auto">
            <a:xfrm>
              <a:off x="6386513" y="3578225"/>
              <a:ext cx="74613" cy="746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Freeform 31"/>
            <p:cNvSpPr>
              <a:spLocks noEditPoints="1"/>
            </p:cNvSpPr>
            <p:nvPr/>
          </p:nvSpPr>
          <p:spPr bwMode="auto">
            <a:xfrm>
              <a:off x="6075363" y="3471863"/>
              <a:ext cx="871538" cy="715963"/>
            </a:xfrm>
            <a:custGeom>
              <a:avLst/>
              <a:gdLst>
                <a:gd name="T0" fmla="*/ 280 w 289"/>
                <a:gd name="T1" fmla="*/ 221 h 237"/>
                <a:gd name="T2" fmla="*/ 258 w 289"/>
                <a:gd name="T3" fmla="*/ 221 h 237"/>
                <a:gd name="T4" fmla="*/ 258 w 289"/>
                <a:gd name="T5" fmla="*/ 115 h 237"/>
                <a:gd name="T6" fmla="*/ 254 w 289"/>
                <a:gd name="T7" fmla="*/ 107 h 237"/>
                <a:gd name="T8" fmla="*/ 182 w 289"/>
                <a:gd name="T9" fmla="*/ 49 h 237"/>
                <a:gd name="T10" fmla="*/ 169 w 289"/>
                <a:gd name="T11" fmla="*/ 49 h 237"/>
                <a:gd name="T12" fmla="*/ 164 w 289"/>
                <a:gd name="T13" fmla="*/ 53 h 237"/>
                <a:gd name="T14" fmla="*/ 164 w 289"/>
                <a:gd name="T15" fmla="*/ 11 h 237"/>
                <a:gd name="T16" fmla="*/ 153 w 289"/>
                <a:gd name="T17" fmla="*/ 0 h 237"/>
                <a:gd name="T18" fmla="*/ 39 w 289"/>
                <a:gd name="T19" fmla="*/ 0 h 237"/>
                <a:gd name="T20" fmla="*/ 28 w 289"/>
                <a:gd name="T21" fmla="*/ 11 h 237"/>
                <a:gd name="T22" fmla="*/ 28 w 289"/>
                <a:gd name="T23" fmla="*/ 221 h 237"/>
                <a:gd name="T24" fmla="*/ 9 w 289"/>
                <a:gd name="T25" fmla="*/ 221 h 237"/>
                <a:gd name="T26" fmla="*/ 0 w 289"/>
                <a:gd name="T27" fmla="*/ 230 h 237"/>
                <a:gd name="T28" fmla="*/ 0 w 289"/>
                <a:gd name="T29" fmla="*/ 237 h 237"/>
                <a:gd name="T30" fmla="*/ 289 w 289"/>
                <a:gd name="T31" fmla="*/ 237 h 237"/>
                <a:gd name="T32" fmla="*/ 289 w 289"/>
                <a:gd name="T33" fmla="*/ 230 h 237"/>
                <a:gd name="T34" fmla="*/ 280 w 289"/>
                <a:gd name="T35" fmla="*/ 221 h 237"/>
                <a:gd name="T36" fmla="*/ 175 w 289"/>
                <a:gd name="T37" fmla="*/ 71 h 237"/>
                <a:gd name="T38" fmla="*/ 237 w 289"/>
                <a:gd name="T39" fmla="*/ 121 h 237"/>
                <a:gd name="T40" fmla="*/ 237 w 289"/>
                <a:gd name="T41" fmla="*/ 221 h 237"/>
                <a:gd name="T42" fmla="*/ 202 w 289"/>
                <a:gd name="T43" fmla="*/ 221 h 237"/>
                <a:gd name="T44" fmla="*/ 202 w 289"/>
                <a:gd name="T45" fmla="*/ 166 h 237"/>
                <a:gd name="T46" fmla="*/ 142 w 289"/>
                <a:gd name="T47" fmla="*/ 166 h 237"/>
                <a:gd name="T48" fmla="*/ 142 w 289"/>
                <a:gd name="T49" fmla="*/ 221 h 237"/>
                <a:gd name="T50" fmla="*/ 114 w 289"/>
                <a:gd name="T51" fmla="*/ 221 h 237"/>
                <a:gd name="T52" fmla="*/ 114 w 289"/>
                <a:gd name="T53" fmla="*/ 121 h 237"/>
                <a:gd name="T54" fmla="*/ 175 w 289"/>
                <a:gd name="T55" fmla="*/ 71 h 237"/>
                <a:gd name="T56" fmla="*/ 49 w 289"/>
                <a:gd name="T57" fmla="*/ 22 h 237"/>
                <a:gd name="T58" fmla="*/ 143 w 289"/>
                <a:gd name="T59" fmla="*/ 22 h 237"/>
                <a:gd name="T60" fmla="*/ 143 w 289"/>
                <a:gd name="T61" fmla="*/ 70 h 237"/>
                <a:gd name="T62" fmla="*/ 96 w 289"/>
                <a:gd name="T63" fmla="*/ 107 h 237"/>
                <a:gd name="T64" fmla="*/ 92 w 289"/>
                <a:gd name="T65" fmla="*/ 115 h 237"/>
                <a:gd name="T66" fmla="*/ 92 w 289"/>
                <a:gd name="T67" fmla="*/ 221 h 237"/>
                <a:gd name="T68" fmla="*/ 49 w 289"/>
                <a:gd name="T69" fmla="*/ 221 h 237"/>
                <a:gd name="T70" fmla="*/ 49 w 289"/>
                <a:gd name="T71" fmla="*/ 22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89" h="237">
                  <a:moveTo>
                    <a:pt x="280" y="221"/>
                  </a:moveTo>
                  <a:cubicBezTo>
                    <a:pt x="258" y="221"/>
                    <a:pt x="258" y="221"/>
                    <a:pt x="258" y="221"/>
                  </a:cubicBezTo>
                  <a:cubicBezTo>
                    <a:pt x="258" y="115"/>
                    <a:pt x="258" y="115"/>
                    <a:pt x="258" y="115"/>
                  </a:cubicBezTo>
                  <a:cubicBezTo>
                    <a:pt x="258" y="112"/>
                    <a:pt x="257" y="109"/>
                    <a:pt x="254" y="107"/>
                  </a:cubicBezTo>
                  <a:cubicBezTo>
                    <a:pt x="182" y="49"/>
                    <a:pt x="182" y="49"/>
                    <a:pt x="182" y="49"/>
                  </a:cubicBezTo>
                  <a:cubicBezTo>
                    <a:pt x="178" y="46"/>
                    <a:pt x="172" y="46"/>
                    <a:pt x="169" y="49"/>
                  </a:cubicBezTo>
                  <a:cubicBezTo>
                    <a:pt x="164" y="53"/>
                    <a:pt x="164" y="53"/>
                    <a:pt x="164" y="53"/>
                  </a:cubicBezTo>
                  <a:cubicBezTo>
                    <a:pt x="164" y="11"/>
                    <a:pt x="164" y="11"/>
                    <a:pt x="164" y="11"/>
                  </a:cubicBezTo>
                  <a:cubicBezTo>
                    <a:pt x="164" y="5"/>
                    <a:pt x="159" y="0"/>
                    <a:pt x="153" y="0"/>
                  </a:cubicBezTo>
                  <a:cubicBezTo>
                    <a:pt x="39" y="0"/>
                    <a:pt x="39" y="0"/>
                    <a:pt x="39" y="0"/>
                  </a:cubicBezTo>
                  <a:cubicBezTo>
                    <a:pt x="33" y="0"/>
                    <a:pt x="28" y="5"/>
                    <a:pt x="28" y="11"/>
                  </a:cubicBezTo>
                  <a:cubicBezTo>
                    <a:pt x="28" y="221"/>
                    <a:pt x="28" y="221"/>
                    <a:pt x="28" y="221"/>
                  </a:cubicBezTo>
                  <a:cubicBezTo>
                    <a:pt x="9" y="221"/>
                    <a:pt x="9" y="221"/>
                    <a:pt x="9" y="221"/>
                  </a:cubicBezTo>
                  <a:cubicBezTo>
                    <a:pt x="4" y="221"/>
                    <a:pt x="0" y="225"/>
                    <a:pt x="0" y="230"/>
                  </a:cubicBezTo>
                  <a:cubicBezTo>
                    <a:pt x="0" y="237"/>
                    <a:pt x="0" y="237"/>
                    <a:pt x="0" y="237"/>
                  </a:cubicBezTo>
                  <a:cubicBezTo>
                    <a:pt x="289" y="237"/>
                    <a:pt x="289" y="237"/>
                    <a:pt x="289" y="237"/>
                  </a:cubicBezTo>
                  <a:cubicBezTo>
                    <a:pt x="289" y="230"/>
                    <a:pt x="289" y="230"/>
                    <a:pt x="289" y="230"/>
                  </a:cubicBezTo>
                  <a:cubicBezTo>
                    <a:pt x="289" y="225"/>
                    <a:pt x="285" y="221"/>
                    <a:pt x="280" y="221"/>
                  </a:cubicBezTo>
                  <a:close/>
                  <a:moveTo>
                    <a:pt x="175" y="71"/>
                  </a:moveTo>
                  <a:cubicBezTo>
                    <a:pt x="237" y="121"/>
                    <a:pt x="237" y="121"/>
                    <a:pt x="237" y="121"/>
                  </a:cubicBezTo>
                  <a:cubicBezTo>
                    <a:pt x="237" y="221"/>
                    <a:pt x="237" y="221"/>
                    <a:pt x="237" y="221"/>
                  </a:cubicBezTo>
                  <a:cubicBezTo>
                    <a:pt x="202" y="221"/>
                    <a:pt x="202" y="221"/>
                    <a:pt x="202" y="221"/>
                  </a:cubicBezTo>
                  <a:cubicBezTo>
                    <a:pt x="202" y="166"/>
                    <a:pt x="202" y="166"/>
                    <a:pt x="202" y="166"/>
                  </a:cubicBezTo>
                  <a:cubicBezTo>
                    <a:pt x="142" y="166"/>
                    <a:pt x="142" y="166"/>
                    <a:pt x="142" y="166"/>
                  </a:cubicBezTo>
                  <a:cubicBezTo>
                    <a:pt x="142" y="221"/>
                    <a:pt x="142" y="221"/>
                    <a:pt x="142" y="221"/>
                  </a:cubicBezTo>
                  <a:cubicBezTo>
                    <a:pt x="114" y="221"/>
                    <a:pt x="114" y="221"/>
                    <a:pt x="114" y="221"/>
                  </a:cubicBezTo>
                  <a:cubicBezTo>
                    <a:pt x="114" y="121"/>
                    <a:pt x="114" y="121"/>
                    <a:pt x="114" y="121"/>
                  </a:cubicBezTo>
                  <a:lnTo>
                    <a:pt x="175" y="71"/>
                  </a:lnTo>
                  <a:close/>
                  <a:moveTo>
                    <a:pt x="49" y="22"/>
                  </a:moveTo>
                  <a:cubicBezTo>
                    <a:pt x="143" y="22"/>
                    <a:pt x="143" y="22"/>
                    <a:pt x="143" y="22"/>
                  </a:cubicBezTo>
                  <a:cubicBezTo>
                    <a:pt x="143" y="70"/>
                    <a:pt x="143" y="70"/>
                    <a:pt x="143" y="70"/>
                  </a:cubicBezTo>
                  <a:cubicBezTo>
                    <a:pt x="96" y="107"/>
                    <a:pt x="96" y="107"/>
                    <a:pt x="96" y="107"/>
                  </a:cubicBezTo>
                  <a:cubicBezTo>
                    <a:pt x="94" y="109"/>
                    <a:pt x="92" y="112"/>
                    <a:pt x="92" y="115"/>
                  </a:cubicBezTo>
                  <a:cubicBezTo>
                    <a:pt x="92" y="221"/>
                    <a:pt x="92" y="221"/>
                    <a:pt x="92" y="221"/>
                  </a:cubicBezTo>
                  <a:cubicBezTo>
                    <a:pt x="49" y="221"/>
                    <a:pt x="49" y="221"/>
                    <a:pt x="49" y="221"/>
                  </a:cubicBezTo>
                  <a:lnTo>
                    <a:pt x="49"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70" name="Group 169"/>
          <p:cNvGrpSpPr/>
          <p:nvPr userDrawn="1"/>
        </p:nvGrpSpPr>
        <p:grpSpPr>
          <a:xfrm>
            <a:off x="11413955" y="5317003"/>
            <a:ext cx="500601" cy="465849"/>
            <a:chOff x="6030913" y="1681163"/>
            <a:chExt cx="960438" cy="893763"/>
          </a:xfrm>
          <a:solidFill>
            <a:schemeClr val="accent6"/>
          </a:solidFill>
        </p:grpSpPr>
        <p:sp>
          <p:nvSpPr>
            <p:cNvPr id="171" name="Freeform 33"/>
            <p:cNvSpPr>
              <a:spLocks/>
            </p:cNvSpPr>
            <p:nvPr/>
          </p:nvSpPr>
          <p:spPr bwMode="auto">
            <a:xfrm>
              <a:off x="6249988" y="2182813"/>
              <a:ext cx="522288" cy="33338"/>
            </a:xfrm>
            <a:custGeom>
              <a:avLst/>
              <a:gdLst>
                <a:gd name="T0" fmla="*/ 173 w 173"/>
                <a:gd name="T1" fmla="*/ 6 h 11"/>
                <a:gd name="T2" fmla="*/ 167 w 173"/>
                <a:gd name="T3" fmla="*/ 0 h 11"/>
                <a:gd name="T4" fmla="*/ 5 w 173"/>
                <a:gd name="T5" fmla="*/ 0 h 11"/>
                <a:gd name="T6" fmla="*/ 0 w 173"/>
                <a:gd name="T7" fmla="*/ 6 h 11"/>
                <a:gd name="T8" fmla="*/ 5 w 173"/>
                <a:gd name="T9" fmla="*/ 11 h 11"/>
                <a:gd name="T10" fmla="*/ 167 w 173"/>
                <a:gd name="T11" fmla="*/ 11 h 11"/>
                <a:gd name="T12" fmla="*/ 173 w 173"/>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73" h="11">
                  <a:moveTo>
                    <a:pt x="173" y="6"/>
                  </a:moveTo>
                  <a:cubicBezTo>
                    <a:pt x="173" y="3"/>
                    <a:pt x="170" y="0"/>
                    <a:pt x="167" y="0"/>
                  </a:cubicBezTo>
                  <a:cubicBezTo>
                    <a:pt x="5" y="0"/>
                    <a:pt x="5" y="0"/>
                    <a:pt x="5" y="0"/>
                  </a:cubicBezTo>
                  <a:cubicBezTo>
                    <a:pt x="2" y="0"/>
                    <a:pt x="0" y="3"/>
                    <a:pt x="0" y="6"/>
                  </a:cubicBezTo>
                  <a:cubicBezTo>
                    <a:pt x="0" y="9"/>
                    <a:pt x="2" y="11"/>
                    <a:pt x="5" y="11"/>
                  </a:cubicBezTo>
                  <a:cubicBezTo>
                    <a:pt x="167" y="11"/>
                    <a:pt x="167" y="11"/>
                    <a:pt x="167" y="11"/>
                  </a:cubicBezTo>
                  <a:cubicBezTo>
                    <a:pt x="170" y="11"/>
                    <a:pt x="173" y="9"/>
                    <a:pt x="17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Freeform 34"/>
            <p:cNvSpPr>
              <a:spLocks/>
            </p:cNvSpPr>
            <p:nvPr/>
          </p:nvSpPr>
          <p:spPr bwMode="auto">
            <a:xfrm>
              <a:off x="6249988" y="1928813"/>
              <a:ext cx="522288" cy="30163"/>
            </a:xfrm>
            <a:custGeom>
              <a:avLst/>
              <a:gdLst>
                <a:gd name="T0" fmla="*/ 5 w 173"/>
                <a:gd name="T1" fmla="*/ 10 h 10"/>
                <a:gd name="T2" fmla="*/ 167 w 173"/>
                <a:gd name="T3" fmla="*/ 10 h 10"/>
                <a:gd name="T4" fmla="*/ 173 w 173"/>
                <a:gd name="T5" fmla="*/ 5 h 10"/>
                <a:gd name="T6" fmla="*/ 167 w 173"/>
                <a:gd name="T7" fmla="*/ 0 h 10"/>
                <a:gd name="T8" fmla="*/ 5 w 173"/>
                <a:gd name="T9" fmla="*/ 0 h 10"/>
                <a:gd name="T10" fmla="*/ 0 w 173"/>
                <a:gd name="T11" fmla="*/ 5 h 10"/>
                <a:gd name="T12" fmla="*/ 5 w 173"/>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73" h="10">
                  <a:moveTo>
                    <a:pt x="5" y="10"/>
                  </a:moveTo>
                  <a:cubicBezTo>
                    <a:pt x="167" y="10"/>
                    <a:pt x="167" y="10"/>
                    <a:pt x="167" y="10"/>
                  </a:cubicBezTo>
                  <a:cubicBezTo>
                    <a:pt x="170" y="10"/>
                    <a:pt x="173" y="8"/>
                    <a:pt x="173" y="5"/>
                  </a:cubicBezTo>
                  <a:cubicBezTo>
                    <a:pt x="173" y="2"/>
                    <a:pt x="170" y="0"/>
                    <a:pt x="167" y="0"/>
                  </a:cubicBezTo>
                  <a:cubicBezTo>
                    <a:pt x="5" y="0"/>
                    <a:pt x="5" y="0"/>
                    <a:pt x="5" y="0"/>
                  </a:cubicBezTo>
                  <a:cubicBezTo>
                    <a:pt x="2" y="0"/>
                    <a:pt x="0" y="2"/>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Rectangle 35"/>
            <p:cNvSpPr>
              <a:spLocks noChangeArrowheads="1"/>
            </p:cNvSpPr>
            <p:nvPr/>
          </p:nvSpPr>
          <p:spPr bwMode="auto">
            <a:xfrm>
              <a:off x="6269038" y="2003425"/>
              <a:ext cx="90488" cy="130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Rectangle 36"/>
            <p:cNvSpPr>
              <a:spLocks noChangeArrowheads="1"/>
            </p:cNvSpPr>
            <p:nvPr/>
          </p:nvSpPr>
          <p:spPr bwMode="auto">
            <a:xfrm>
              <a:off x="6464300" y="2003425"/>
              <a:ext cx="90488" cy="130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Rectangle 37"/>
            <p:cNvSpPr>
              <a:spLocks noChangeArrowheads="1"/>
            </p:cNvSpPr>
            <p:nvPr/>
          </p:nvSpPr>
          <p:spPr bwMode="auto">
            <a:xfrm>
              <a:off x="6662738" y="2003425"/>
              <a:ext cx="90488" cy="130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Rectangle 38"/>
            <p:cNvSpPr>
              <a:spLocks noChangeArrowheads="1"/>
            </p:cNvSpPr>
            <p:nvPr/>
          </p:nvSpPr>
          <p:spPr bwMode="auto">
            <a:xfrm>
              <a:off x="6269038" y="2282825"/>
              <a:ext cx="90488" cy="128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Rectangle 39"/>
            <p:cNvSpPr>
              <a:spLocks noChangeArrowheads="1"/>
            </p:cNvSpPr>
            <p:nvPr/>
          </p:nvSpPr>
          <p:spPr bwMode="auto">
            <a:xfrm>
              <a:off x="6662738" y="2282825"/>
              <a:ext cx="90488" cy="128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Freeform 40"/>
            <p:cNvSpPr>
              <a:spLocks noEditPoints="1"/>
            </p:cNvSpPr>
            <p:nvPr/>
          </p:nvSpPr>
          <p:spPr bwMode="auto">
            <a:xfrm>
              <a:off x="6030913" y="1681163"/>
              <a:ext cx="960438" cy="893763"/>
            </a:xfrm>
            <a:custGeom>
              <a:avLst/>
              <a:gdLst>
                <a:gd name="T0" fmla="*/ 307 w 319"/>
                <a:gd name="T1" fmla="*/ 274 h 296"/>
                <a:gd name="T2" fmla="*/ 301 w 319"/>
                <a:gd name="T3" fmla="*/ 274 h 296"/>
                <a:gd name="T4" fmla="*/ 301 w 319"/>
                <a:gd name="T5" fmla="*/ 252 h 296"/>
                <a:gd name="T6" fmla="*/ 288 w 319"/>
                <a:gd name="T7" fmla="*/ 252 h 296"/>
                <a:gd name="T8" fmla="*/ 288 w 319"/>
                <a:gd name="T9" fmla="*/ 76 h 296"/>
                <a:gd name="T10" fmla="*/ 299 w 319"/>
                <a:gd name="T11" fmla="*/ 80 h 296"/>
                <a:gd name="T12" fmla="*/ 316 w 319"/>
                <a:gd name="T13" fmla="*/ 72 h 296"/>
                <a:gd name="T14" fmla="*/ 308 w 319"/>
                <a:gd name="T15" fmla="*/ 54 h 296"/>
                <a:gd name="T16" fmla="*/ 159 w 319"/>
                <a:gd name="T17" fmla="*/ 0 h 296"/>
                <a:gd name="T18" fmla="*/ 10 w 319"/>
                <a:gd name="T19" fmla="*/ 54 h 296"/>
                <a:gd name="T20" fmla="*/ 2 w 319"/>
                <a:gd name="T21" fmla="*/ 72 h 296"/>
                <a:gd name="T22" fmla="*/ 15 w 319"/>
                <a:gd name="T23" fmla="*/ 81 h 296"/>
                <a:gd name="T24" fmla="*/ 20 w 319"/>
                <a:gd name="T25" fmla="*/ 80 h 296"/>
                <a:gd name="T26" fmla="*/ 30 w 319"/>
                <a:gd name="T27" fmla="*/ 76 h 296"/>
                <a:gd name="T28" fmla="*/ 30 w 319"/>
                <a:gd name="T29" fmla="*/ 252 h 296"/>
                <a:gd name="T30" fmla="*/ 18 w 319"/>
                <a:gd name="T31" fmla="*/ 252 h 296"/>
                <a:gd name="T32" fmla="*/ 18 w 319"/>
                <a:gd name="T33" fmla="*/ 274 h 296"/>
                <a:gd name="T34" fmla="*/ 12 w 319"/>
                <a:gd name="T35" fmla="*/ 274 h 296"/>
                <a:gd name="T36" fmla="*/ 2 w 319"/>
                <a:gd name="T37" fmla="*/ 284 h 296"/>
                <a:gd name="T38" fmla="*/ 2 w 319"/>
                <a:gd name="T39" fmla="*/ 296 h 296"/>
                <a:gd name="T40" fmla="*/ 317 w 319"/>
                <a:gd name="T41" fmla="*/ 296 h 296"/>
                <a:gd name="T42" fmla="*/ 317 w 319"/>
                <a:gd name="T43" fmla="*/ 284 h 296"/>
                <a:gd name="T44" fmla="*/ 307 w 319"/>
                <a:gd name="T45" fmla="*/ 274 h 296"/>
                <a:gd name="T46" fmla="*/ 51 w 319"/>
                <a:gd name="T47" fmla="*/ 71 h 296"/>
                <a:gd name="T48" fmla="*/ 137 w 319"/>
                <a:gd name="T49" fmla="*/ 37 h 296"/>
                <a:gd name="T50" fmla="*/ 159 w 319"/>
                <a:gd name="T51" fmla="*/ 29 h 296"/>
                <a:gd name="T52" fmla="*/ 181 w 319"/>
                <a:gd name="T53" fmla="*/ 37 h 296"/>
                <a:gd name="T54" fmla="*/ 268 w 319"/>
                <a:gd name="T55" fmla="*/ 71 h 296"/>
                <a:gd name="T56" fmla="*/ 268 w 319"/>
                <a:gd name="T57" fmla="*/ 252 h 296"/>
                <a:gd name="T58" fmla="*/ 210 w 319"/>
                <a:gd name="T59" fmla="*/ 252 h 296"/>
                <a:gd name="T60" fmla="*/ 210 w 319"/>
                <a:gd name="T61" fmla="*/ 266 h 296"/>
                <a:gd name="T62" fmla="*/ 184 w 319"/>
                <a:gd name="T63" fmla="*/ 266 h 296"/>
                <a:gd name="T64" fmla="*/ 184 w 319"/>
                <a:gd name="T65" fmla="*/ 199 h 296"/>
                <a:gd name="T66" fmla="*/ 135 w 319"/>
                <a:gd name="T67" fmla="*/ 199 h 296"/>
                <a:gd name="T68" fmla="*/ 135 w 319"/>
                <a:gd name="T69" fmla="*/ 266 h 296"/>
                <a:gd name="T70" fmla="*/ 109 w 319"/>
                <a:gd name="T71" fmla="*/ 266 h 296"/>
                <a:gd name="T72" fmla="*/ 109 w 319"/>
                <a:gd name="T73" fmla="*/ 252 h 296"/>
                <a:gd name="T74" fmla="*/ 51 w 319"/>
                <a:gd name="T75" fmla="*/ 252 h 296"/>
                <a:gd name="T76" fmla="*/ 51 w 319"/>
                <a:gd name="T77" fmla="*/ 71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19" h="296">
                  <a:moveTo>
                    <a:pt x="307" y="274"/>
                  </a:moveTo>
                  <a:cubicBezTo>
                    <a:pt x="301" y="274"/>
                    <a:pt x="301" y="274"/>
                    <a:pt x="301" y="274"/>
                  </a:cubicBezTo>
                  <a:cubicBezTo>
                    <a:pt x="301" y="252"/>
                    <a:pt x="301" y="252"/>
                    <a:pt x="301" y="252"/>
                  </a:cubicBezTo>
                  <a:cubicBezTo>
                    <a:pt x="288" y="252"/>
                    <a:pt x="288" y="252"/>
                    <a:pt x="288" y="252"/>
                  </a:cubicBezTo>
                  <a:cubicBezTo>
                    <a:pt x="288" y="76"/>
                    <a:pt x="288" y="76"/>
                    <a:pt x="288" y="76"/>
                  </a:cubicBezTo>
                  <a:cubicBezTo>
                    <a:pt x="299" y="80"/>
                    <a:pt x="299" y="80"/>
                    <a:pt x="299" y="80"/>
                  </a:cubicBezTo>
                  <a:cubicBezTo>
                    <a:pt x="306" y="83"/>
                    <a:pt x="314" y="79"/>
                    <a:pt x="316" y="72"/>
                  </a:cubicBezTo>
                  <a:cubicBezTo>
                    <a:pt x="319" y="65"/>
                    <a:pt x="315" y="57"/>
                    <a:pt x="308" y="54"/>
                  </a:cubicBezTo>
                  <a:cubicBezTo>
                    <a:pt x="159" y="0"/>
                    <a:pt x="159" y="0"/>
                    <a:pt x="159" y="0"/>
                  </a:cubicBezTo>
                  <a:cubicBezTo>
                    <a:pt x="10" y="54"/>
                    <a:pt x="10" y="54"/>
                    <a:pt x="10" y="54"/>
                  </a:cubicBezTo>
                  <a:cubicBezTo>
                    <a:pt x="3" y="57"/>
                    <a:pt x="0" y="65"/>
                    <a:pt x="2" y="72"/>
                  </a:cubicBezTo>
                  <a:cubicBezTo>
                    <a:pt x="4" y="77"/>
                    <a:pt x="10" y="81"/>
                    <a:pt x="15" y="81"/>
                  </a:cubicBezTo>
                  <a:cubicBezTo>
                    <a:pt x="17" y="81"/>
                    <a:pt x="18" y="81"/>
                    <a:pt x="20" y="80"/>
                  </a:cubicBezTo>
                  <a:cubicBezTo>
                    <a:pt x="30" y="76"/>
                    <a:pt x="30" y="76"/>
                    <a:pt x="30" y="76"/>
                  </a:cubicBezTo>
                  <a:cubicBezTo>
                    <a:pt x="30" y="252"/>
                    <a:pt x="30" y="252"/>
                    <a:pt x="30" y="252"/>
                  </a:cubicBezTo>
                  <a:cubicBezTo>
                    <a:pt x="18" y="252"/>
                    <a:pt x="18" y="252"/>
                    <a:pt x="18" y="252"/>
                  </a:cubicBezTo>
                  <a:cubicBezTo>
                    <a:pt x="18" y="274"/>
                    <a:pt x="18" y="274"/>
                    <a:pt x="18" y="274"/>
                  </a:cubicBezTo>
                  <a:cubicBezTo>
                    <a:pt x="12" y="274"/>
                    <a:pt x="12" y="274"/>
                    <a:pt x="12" y="274"/>
                  </a:cubicBezTo>
                  <a:cubicBezTo>
                    <a:pt x="6" y="274"/>
                    <a:pt x="2" y="278"/>
                    <a:pt x="2" y="284"/>
                  </a:cubicBezTo>
                  <a:cubicBezTo>
                    <a:pt x="2" y="296"/>
                    <a:pt x="2" y="296"/>
                    <a:pt x="2" y="296"/>
                  </a:cubicBezTo>
                  <a:cubicBezTo>
                    <a:pt x="317" y="296"/>
                    <a:pt x="317" y="296"/>
                    <a:pt x="317" y="296"/>
                  </a:cubicBezTo>
                  <a:cubicBezTo>
                    <a:pt x="317" y="284"/>
                    <a:pt x="317" y="284"/>
                    <a:pt x="317" y="284"/>
                  </a:cubicBezTo>
                  <a:cubicBezTo>
                    <a:pt x="317" y="278"/>
                    <a:pt x="312" y="274"/>
                    <a:pt x="307" y="274"/>
                  </a:cubicBezTo>
                  <a:close/>
                  <a:moveTo>
                    <a:pt x="51" y="71"/>
                  </a:moveTo>
                  <a:cubicBezTo>
                    <a:pt x="137" y="37"/>
                    <a:pt x="137" y="37"/>
                    <a:pt x="137" y="37"/>
                  </a:cubicBezTo>
                  <a:cubicBezTo>
                    <a:pt x="159" y="29"/>
                    <a:pt x="159" y="29"/>
                    <a:pt x="159" y="29"/>
                  </a:cubicBezTo>
                  <a:cubicBezTo>
                    <a:pt x="181" y="37"/>
                    <a:pt x="181" y="37"/>
                    <a:pt x="181" y="37"/>
                  </a:cubicBezTo>
                  <a:cubicBezTo>
                    <a:pt x="268" y="71"/>
                    <a:pt x="268" y="71"/>
                    <a:pt x="268" y="71"/>
                  </a:cubicBezTo>
                  <a:cubicBezTo>
                    <a:pt x="268" y="252"/>
                    <a:pt x="268" y="252"/>
                    <a:pt x="268" y="252"/>
                  </a:cubicBezTo>
                  <a:cubicBezTo>
                    <a:pt x="210" y="252"/>
                    <a:pt x="210" y="252"/>
                    <a:pt x="210" y="252"/>
                  </a:cubicBezTo>
                  <a:cubicBezTo>
                    <a:pt x="210" y="266"/>
                    <a:pt x="210" y="266"/>
                    <a:pt x="210" y="266"/>
                  </a:cubicBezTo>
                  <a:cubicBezTo>
                    <a:pt x="184" y="266"/>
                    <a:pt x="184" y="266"/>
                    <a:pt x="184" y="266"/>
                  </a:cubicBezTo>
                  <a:cubicBezTo>
                    <a:pt x="184" y="199"/>
                    <a:pt x="184" y="199"/>
                    <a:pt x="184" y="199"/>
                  </a:cubicBezTo>
                  <a:cubicBezTo>
                    <a:pt x="135" y="199"/>
                    <a:pt x="135" y="199"/>
                    <a:pt x="135" y="199"/>
                  </a:cubicBezTo>
                  <a:cubicBezTo>
                    <a:pt x="135" y="266"/>
                    <a:pt x="135" y="266"/>
                    <a:pt x="135" y="266"/>
                  </a:cubicBezTo>
                  <a:cubicBezTo>
                    <a:pt x="109" y="266"/>
                    <a:pt x="109" y="266"/>
                    <a:pt x="109" y="266"/>
                  </a:cubicBezTo>
                  <a:cubicBezTo>
                    <a:pt x="109" y="252"/>
                    <a:pt x="109" y="252"/>
                    <a:pt x="109" y="252"/>
                  </a:cubicBezTo>
                  <a:cubicBezTo>
                    <a:pt x="51" y="252"/>
                    <a:pt x="51" y="252"/>
                    <a:pt x="51" y="252"/>
                  </a:cubicBezTo>
                  <a:lnTo>
                    <a:pt x="51" y="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79" name="Freeform 41"/>
          <p:cNvSpPr>
            <a:spLocks noEditPoints="1"/>
          </p:cNvSpPr>
          <p:nvPr userDrawn="1"/>
        </p:nvSpPr>
        <p:spPr bwMode="auto">
          <a:xfrm>
            <a:off x="11389479" y="6594528"/>
            <a:ext cx="549553" cy="431417"/>
          </a:xfrm>
          <a:custGeom>
            <a:avLst/>
            <a:gdLst>
              <a:gd name="T0" fmla="*/ 322 w 331"/>
              <a:gd name="T1" fmla="*/ 243 h 259"/>
              <a:gd name="T2" fmla="*/ 290 w 331"/>
              <a:gd name="T3" fmla="*/ 243 h 259"/>
              <a:gd name="T4" fmla="*/ 290 w 331"/>
              <a:gd name="T5" fmla="*/ 95 h 259"/>
              <a:gd name="T6" fmla="*/ 301 w 331"/>
              <a:gd name="T7" fmla="*/ 100 h 259"/>
              <a:gd name="T8" fmla="*/ 307 w 331"/>
              <a:gd name="T9" fmla="*/ 102 h 259"/>
              <a:gd name="T10" fmla="*/ 320 w 331"/>
              <a:gd name="T11" fmla="*/ 94 h 259"/>
              <a:gd name="T12" fmla="*/ 314 w 331"/>
              <a:gd name="T13" fmla="*/ 75 h 259"/>
              <a:gd name="T14" fmla="*/ 165 w 331"/>
              <a:gd name="T15" fmla="*/ 0 h 259"/>
              <a:gd name="T16" fmla="*/ 17 w 331"/>
              <a:gd name="T17" fmla="*/ 75 h 259"/>
              <a:gd name="T18" fmla="*/ 11 w 331"/>
              <a:gd name="T19" fmla="*/ 94 h 259"/>
              <a:gd name="T20" fmla="*/ 30 w 331"/>
              <a:gd name="T21" fmla="*/ 100 h 259"/>
              <a:gd name="T22" fmla="*/ 40 w 331"/>
              <a:gd name="T23" fmla="*/ 95 h 259"/>
              <a:gd name="T24" fmla="*/ 40 w 331"/>
              <a:gd name="T25" fmla="*/ 243 h 259"/>
              <a:gd name="T26" fmla="*/ 9 w 331"/>
              <a:gd name="T27" fmla="*/ 243 h 259"/>
              <a:gd name="T28" fmla="*/ 0 w 331"/>
              <a:gd name="T29" fmla="*/ 252 h 259"/>
              <a:gd name="T30" fmla="*/ 0 w 331"/>
              <a:gd name="T31" fmla="*/ 259 h 259"/>
              <a:gd name="T32" fmla="*/ 331 w 331"/>
              <a:gd name="T33" fmla="*/ 259 h 259"/>
              <a:gd name="T34" fmla="*/ 331 w 331"/>
              <a:gd name="T35" fmla="*/ 252 h 259"/>
              <a:gd name="T36" fmla="*/ 322 w 331"/>
              <a:gd name="T37" fmla="*/ 243 h 259"/>
              <a:gd name="T38" fmla="*/ 61 w 331"/>
              <a:gd name="T39" fmla="*/ 85 h 259"/>
              <a:gd name="T40" fmla="*/ 165 w 331"/>
              <a:gd name="T41" fmla="*/ 32 h 259"/>
              <a:gd name="T42" fmla="*/ 270 w 331"/>
              <a:gd name="T43" fmla="*/ 85 h 259"/>
              <a:gd name="T44" fmla="*/ 270 w 331"/>
              <a:gd name="T45" fmla="*/ 243 h 259"/>
              <a:gd name="T46" fmla="*/ 247 w 331"/>
              <a:gd name="T47" fmla="*/ 243 h 259"/>
              <a:gd name="T48" fmla="*/ 247 w 331"/>
              <a:gd name="T49" fmla="*/ 243 h 259"/>
              <a:gd name="T50" fmla="*/ 247 w 331"/>
              <a:gd name="T51" fmla="*/ 104 h 259"/>
              <a:gd name="T52" fmla="*/ 235 w 331"/>
              <a:gd name="T53" fmla="*/ 92 h 259"/>
              <a:gd name="T54" fmla="*/ 96 w 331"/>
              <a:gd name="T55" fmla="*/ 92 h 259"/>
              <a:gd name="T56" fmla="*/ 84 w 331"/>
              <a:gd name="T57" fmla="*/ 104 h 259"/>
              <a:gd name="T58" fmla="*/ 84 w 331"/>
              <a:gd name="T59" fmla="*/ 243 h 259"/>
              <a:gd name="T60" fmla="*/ 84 w 331"/>
              <a:gd name="T61" fmla="*/ 243 h 259"/>
              <a:gd name="T62" fmla="*/ 61 w 331"/>
              <a:gd name="T63" fmla="*/ 243 h 259"/>
              <a:gd name="T64" fmla="*/ 61 w 331"/>
              <a:gd name="T65" fmla="*/ 85 h 259"/>
              <a:gd name="T66" fmla="*/ 235 w 331"/>
              <a:gd name="T67" fmla="*/ 127 h 259"/>
              <a:gd name="T68" fmla="*/ 235 w 331"/>
              <a:gd name="T69" fmla="*/ 143 h 259"/>
              <a:gd name="T70" fmla="*/ 95 w 331"/>
              <a:gd name="T71" fmla="*/ 143 h 259"/>
              <a:gd name="T72" fmla="*/ 95 w 331"/>
              <a:gd name="T73" fmla="*/ 127 h 259"/>
              <a:gd name="T74" fmla="*/ 235 w 331"/>
              <a:gd name="T75" fmla="*/ 127 h 259"/>
              <a:gd name="T76" fmla="*/ 95 w 331"/>
              <a:gd name="T77" fmla="*/ 119 h 259"/>
              <a:gd name="T78" fmla="*/ 95 w 331"/>
              <a:gd name="T79" fmla="*/ 104 h 259"/>
              <a:gd name="T80" fmla="*/ 235 w 331"/>
              <a:gd name="T81" fmla="*/ 104 h 259"/>
              <a:gd name="T82" fmla="*/ 235 w 331"/>
              <a:gd name="T83" fmla="*/ 119 h 259"/>
              <a:gd name="T84" fmla="*/ 95 w 331"/>
              <a:gd name="T85" fmla="*/ 119 h 259"/>
              <a:gd name="T86" fmla="*/ 235 w 331"/>
              <a:gd name="T87" fmla="*/ 151 h 259"/>
              <a:gd name="T88" fmla="*/ 235 w 331"/>
              <a:gd name="T89" fmla="*/ 166 h 259"/>
              <a:gd name="T90" fmla="*/ 95 w 331"/>
              <a:gd name="T91" fmla="*/ 166 h 259"/>
              <a:gd name="T92" fmla="*/ 95 w 331"/>
              <a:gd name="T93" fmla="*/ 151 h 259"/>
              <a:gd name="T94" fmla="*/ 235 w 331"/>
              <a:gd name="T95" fmla="*/ 151 h 259"/>
              <a:gd name="T96" fmla="*/ 235 w 331"/>
              <a:gd name="T97" fmla="*/ 175 h 259"/>
              <a:gd name="T98" fmla="*/ 235 w 331"/>
              <a:gd name="T99" fmla="*/ 190 h 259"/>
              <a:gd name="T100" fmla="*/ 95 w 331"/>
              <a:gd name="T101" fmla="*/ 190 h 259"/>
              <a:gd name="T102" fmla="*/ 95 w 331"/>
              <a:gd name="T103" fmla="*/ 175 h 259"/>
              <a:gd name="T104" fmla="*/ 235 w 331"/>
              <a:gd name="T105" fmla="*/ 175 h 259"/>
              <a:gd name="T106" fmla="*/ 235 w 331"/>
              <a:gd name="T107" fmla="*/ 199 h 259"/>
              <a:gd name="T108" fmla="*/ 235 w 331"/>
              <a:gd name="T109" fmla="*/ 214 h 259"/>
              <a:gd name="T110" fmla="*/ 95 w 331"/>
              <a:gd name="T111" fmla="*/ 214 h 259"/>
              <a:gd name="T112" fmla="*/ 95 w 331"/>
              <a:gd name="T113" fmla="*/ 199 h 259"/>
              <a:gd name="T114" fmla="*/ 235 w 331"/>
              <a:gd name="T115" fmla="*/ 199 h 259"/>
              <a:gd name="T116" fmla="*/ 235 w 331"/>
              <a:gd name="T117" fmla="*/ 223 h 259"/>
              <a:gd name="T118" fmla="*/ 235 w 331"/>
              <a:gd name="T119" fmla="*/ 238 h 259"/>
              <a:gd name="T120" fmla="*/ 95 w 331"/>
              <a:gd name="T121" fmla="*/ 238 h 259"/>
              <a:gd name="T122" fmla="*/ 95 w 331"/>
              <a:gd name="T123" fmla="*/ 223 h 259"/>
              <a:gd name="T124" fmla="*/ 235 w 331"/>
              <a:gd name="T125" fmla="*/ 223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1" h="259">
                <a:moveTo>
                  <a:pt x="322" y="243"/>
                </a:moveTo>
                <a:cubicBezTo>
                  <a:pt x="290" y="243"/>
                  <a:pt x="290" y="243"/>
                  <a:pt x="290" y="243"/>
                </a:cubicBezTo>
                <a:cubicBezTo>
                  <a:pt x="290" y="95"/>
                  <a:pt x="290" y="95"/>
                  <a:pt x="290" y="95"/>
                </a:cubicBezTo>
                <a:cubicBezTo>
                  <a:pt x="301" y="100"/>
                  <a:pt x="301" y="100"/>
                  <a:pt x="301" y="100"/>
                </a:cubicBezTo>
                <a:cubicBezTo>
                  <a:pt x="303" y="101"/>
                  <a:pt x="305" y="102"/>
                  <a:pt x="307" y="102"/>
                </a:cubicBezTo>
                <a:cubicBezTo>
                  <a:pt x="313" y="102"/>
                  <a:pt x="318" y="99"/>
                  <a:pt x="320" y="94"/>
                </a:cubicBezTo>
                <a:cubicBezTo>
                  <a:pt x="324" y="87"/>
                  <a:pt x="321" y="79"/>
                  <a:pt x="314" y="75"/>
                </a:cubicBezTo>
                <a:cubicBezTo>
                  <a:pt x="165" y="0"/>
                  <a:pt x="165" y="0"/>
                  <a:pt x="165" y="0"/>
                </a:cubicBezTo>
                <a:cubicBezTo>
                  <a:pt x="17" y="75"/>
                  <a:pt x="17" y="75"/>
                  <a:pt x="17" y="75"/>
                </a:cubicBezTo>
                <a:cubicBezTo>
                  <a:pt x="10" y="79"/>
                  <a:pt x="7" y="87"/>
                  <a:pt x="11" y="94"/>
                </a:cubicBezTo>
                <a:cubicBezTo>
                  <a:pt x="14" y="101"/>
                  <a:pt x="23" y="104"/>
                  <a:pt x="30" y="100"/>
                </a:cubicBezTo>
                <a:cubicBezTo>
                  <a:pt x="40" y="95"/>
                  <a:pt x="40" y="95"/>
                  <a:pt x="40" y="95"/>
                </a:cubicBezTo>
                <a:cubicBezTo>
                  <a:pt x="40" y="243"/>
                  <a:pt x="40" y="243"/>
                  <a:pt x="40" y="243"/>
                </a:cubicBezTo>
                <a:cubicBezTo>
                  <a:pt x="9" y="243"/>
                  <a:pt x="9" y="243"/>
                  <a:pt x="9" y="243"/>
                </a:cubicBezTo>
                <a:cubicBezTo>
                  <a:pt x="4" y="243"/>
                  <a:pt x="0" y="247"/>
                  <a:pt x="0" y="252"/>
                </a:cubicBezTo>
                <a:cubicBezTo>
                  <a:pt x="0" y="259"/>
                  <a:pt x="0" y="259"/>
                  <a:pt x="0" y="259"/>
                </a:cubicBezTo>
                <a:cubicBezTo>
                  <a:pt x="331" y="259"/>
                  <a:pt x="331" y="259"/>
                  <a:pt x="331" y="259"/>
                </a:cubicBezTo>
                <a:cubicBezTo>
                  <a:pt x="331" y="252"/>
                  <a:pt x="331" y="252"/>
                  <a:pt x="331" y="252"/>
                </a:cubicBezTo>
                <a:cubicBezTo>
                  <a:pt x="331" y="247"/>
                  <a:pt x="327" y="243"/>
                  <a:pt x="322" y="243"/>
                </a:cubicBezTo>
                <a:close/>
                <a:moveTo>
                  <a:pt x="61" y="85"/>
                </a:moveTo>
                <a:cubicBezTo>
                  <a:pt x="165" y="32"/>
                  <a:pt x="165" y="32"/>
                  <a:pt x="165" y="32"/>
                </a:cubicBezTo>
                <a:cubicBezTo>
                  <a:pt x="270" y="85"/>
                  <a:pt x="270" y="85"/>
                  <a:pt x="270" y="85"/>
                </a:cubicBezTo>
                <a:cubicBezTo>
                  <a:pt x="270" y="243"/>
                  <a:pt x="270" y="243"/>
                  <a:pt x="270" y="243"/>
                </a:cubicBezTo>
                <a:cubicBezTo>
                  <a:pt x="247" y="243"/>
                  <a:pt x="247" y="243"/>
                  <a:pt x="247" y="243"/>
                </a:cubicBezTo>
                <a:cubicBezTo>
                  <a:pt x="247" y="243"/>
                  <a:pt x="247" y="243"/>
                  <a:pt x="247" y="243"/>
                </a:cubicBezTo>
                <a:cubicBezTo>
                  <a:pt x="247" y="104"/>
                  <a:pt x="247" y="104"/>
                  <a:pt x="247" y="104"/>
                </a:cubicBezTo>
                <a:cubicBezTo>
                  <a:pt x="247" y="97"/>
                  <a:pt x="241" y="92"/>
                  <a:pt x="235" y="92"/>
                </a:cubicBezTo>
                <a:cubicBezTo>
                  <a:pt x="96" y="92"/>
                  <a:pt x="96" y="92"/>
                  <a:pt x="96" y="92"/>
                </a:cubicBezTo>
                <a:cubicBezTo>
                  <a:pt x="89" y="92"/>
                  <a:pt x="84" y="97"/>
                  <a:pt x="84" y="104"/>
                </a:cubicBezTo>
                <a:cubicBezTo>
                  <a:pt x="84" y="243"/>
                  <a:pt x="84" y="243"/>
                  <a:pt x="84" y="243"/>
                </a:cubicBezTo>
                <a:cubicBezTo>
                  <a:pt x="84" y="243"/>
                  <a:pt x="84" y="243"/>
                  <a:pt x="84" y="243"/>
                </a:cubicBezTo>
                <a:cubicBezTo>
                  <a:pt x="61" y="243"/>
                  <a:pt x="61" y="243"/>
                  <a:pt x="61" y="243"/>
                </a:cubicBezTo>
                <a:lnTo>
                  <a:pt x="61" y="85"/>
                </a:lnTo>
                <a:close/>
                <a:moveTo>
                  <a:pt x="235" y="127"/>
                </a:moveTo>
                <a:cubicBezTo>
                  <a:pt x="235" y="143"/>
                  <a:pt x="235" y="143"/>
                  <a:pt x="235" y="143"/>
                </a:cubicBezTo>
                <a:cubicBezTo>
                  <a:pt x="95" y="143"/>
                  <a:pt x="95" y="143"/>
                  <a:pt x="95" y="143"/>
                </a:cubicBezTo>
                <a:cubicBezTo>
                  <a:pt x="95" y="127"/>
                  <a:pt x="95" y="127"/>
                  <a:pt x="95" y="127"/>
                </a:cubicBezTo>
                <a:lnTo>
                  <a:pt x="235" y="127"/>
                </a:lnTo>
                <a:close/>
                <a:moveTo>
                  <a:pt x="95" y="119"/>
                </a:moveTo>
                <a:cubicBezTo>
                  <a:pt x="95" y="104"/>
                  <a:pt x="95" y="104"/>
                  <a:pt x="95" y="104"/>
                </a:cubicBezTo>
                <a:cubicBezTo>
                  <a:pt x="235" y="104"/>
                  <a:pt x="235" y="104"/>
                  <a:pt x="235" y="104"/>
                </a:cubicBezTo>
                <a:cubicBezTo>
                  <a:pt x="235" y="119"/>
                  <a:pt x="235" y="119"/>
                  <a:pt x="235" y="119"/>
                </a:cubicBezTo>
                <a:lnTo>
                  <a:pt x="95" y="119"/>
                </a:lnTo>
                <a:close/>
                <a:moveTo>
                  <a:pt x="235" y="151"/>
                </a:moveTo>
                <a:cubicBezTo>
                  <a:pt x="235" y="166"/>
                  <a:pt x="235" y="166"/>
                  <a:pt x="235" y="166"/>
                </a:cubicBezTo>
                <a:cubicBezTo>
                  <a:pt x="95" y="166"/>
                  <a:pt x="95" y="166"/>
                  <a:pt x="95" y="166"/>
                </a:cubicBezTo>
                <a:cubicBezTo>
                  <a:pt x="95" y="151"/>
                  <a:pt x="95" y="151"/>
                  <a:pt x="95" y="151"/>
                </a:cubicBezTo>
                <a:lnTo>
                  <a:pt x="235" y="151"/>
                </a:lnTo>
                <a:close/>
                <a:moveTo>
                  <a:pt x="235" y="175"/>
                </a:moveTo>
                <a:cubicBezTo>
                  <a:pt x="235" y="190"/>
                  <a:pt x="235" y="190"/>
                  <a:pt x="235" y="190"/>
                </a:cubicBezTo>
                <a:cubicBezTo>
                  <a:pt x="95" y="190"/>
                  <a:pt x="95" y="190"/>
                  <a:pt x="95" y="190"/>
                </a:cubicBezTo>
                <a:cubicBezTo>
                  <a:pt x="95" y="175"/>
                  <a:pt x="95" y="175"/>
                  <a:pt x="95" y="175"/>
                </a:cubicBezTo>
                <a:lnTo>
                  <a:pt x="235" y="175"/>
                </a:lnTo>
                <a:close/>
                <a:moveTo>
                  <a:pt x="235" y="199"/>
                </a:moveTo>
                <a:cubicBezTo>
                  <a:pt x="235" y="214"/>
                  <a:pt x="235" y="214"/>
                  <a:pt x="235" y="214"/>
                </a:cubicBezTo>
                <a:cubicBezTo>
                  <a:pt x="95" y="214"/>
                  <a:pt x="95" y="214"/>
                  <a:pt x="95" y="214"/>
                </a:cubicBezTo>
                <a:cubicBezTo>
                  <a:pt x="95" y="199"/>
                  <a:pt x="95" y="199"/>
                  <a:pt x="95" y="199"/>
                </a:cubicBezTo>
                <a:lnTo>
                  <a:pt x="235" y="199"/>
                </a:lnTo>
                <a:close/>
                <a:moveTo>
                  <a:pt x="235" y="223"/>
                </a:moveTo>
                <a:cubicBezTo>
                  <a:pt x="235" y="238"/>
                  <a:pt x="235" y="238"/>
                  <a:pt x="235" y="238"/>
                </a:cubicBezTo>
                <a:cubicBezTo>
                  <a:pt x="95" y="238"/>
                  <a:pt x="95" y="238"/>
                  <a:pt x="95" y="238"/>
                </a:cubicBezTo>
                <a:cubicBezTo>
                  <a:pt x="95" y="223"/>
                  <a:pt x="95" y="223"/>
                  <a:pt x="95" y="223"/>
                </a:cubicBezTo>
                <a:lnTo>
                  <a:pt x="235" y="223"/>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98" name="Group 197"/>
          <p:cNvGrpSpPr/>
          <p:nvPr userDrawn="1"/>
        </p:nvGrpSpPr>
        <p:grpSpPr>
          <a:xfrm>
            <a:off x="11487041" y="2196406"/>
            <a:ext cx="354429" cy="449797"/>
            <a:chOff x="4924425" y="1447800"/>
            <a:chExt cx="395288" cy="501651"/>
          </a:xfrm>
          <a:solidFill>
            <a:schemeClr val="accent3"/>
          </a:solidFill>
        </p:grpSpPr>
        <p:sp>
          <p:nvSpPr>
            <p:cNvPr id="199" name="Freeform 10"/>
            <p:cNvSpPr>
              <a:spLocks/>
            </p:cNvSpPr>
            <p:nvPr/>
          </p:nvSpPr>
          <p:spPr bwMode="auto">
            <a:xfrm>
              <a:off x="5059363" y="1585913"/>
              <a:ext cx="260350" cy="320675"/>
            </a:xfrm>
            <a:custGeom>
              <a:avLst/>
              <a:gdLst>
                <a:gd name="T0" fmla="*/ 93 w 115"/>
                <a:gd name="T1" fmla="*/ 105 h 141"/>
                <a:gd name="T2" fmla="*/ 90 w 115"/>
                <a:gd name="T3" fmla="*/ 107 h 141"/>
                <a:gd name="T4" fmla="*/ 62 w 115"/>
                <a:gd name="T5" fmla="*/ 73 h 141"/>
                <a:gd name="T6" fmla="*/ 46 w 115"/>
                <a:gd name="T7" fmla="*/ 65 h 141"/>
                <a:gd name="T8" fmla="*/ 25 w 115"/>
                <a:gd name="T9" fmla="*/ 65 h 141"/>
                <a:gd name="T10" fmla="*/ 25 w 115"/>
                <a:gd name="T11" fmla="*/ 43 h 141"/>
                <a:gd name="T12" fmla="*/ 40 w 115"/>
                <a:gd name="T13" fmla="*/ 43 h 141"/>
                <a:gd name="T14" fmla="*/ 53 w 115"/>
                <a:gd name="T15" fmla="*/ 30 h 141"/>
                <a:gd name="T16" fmla="*/ 40 w 115"/>
                <a:gd name="T17" fmla="*/ 18 h 141"/>
                <a:gd name="T18" fmla="*/ 25 w 115"/>
                <a:gd name="T19" fmla="*/ 18 h 141"/>
                <a:gd name="T20" fmla="*/ 25 w 115"/>
                <a:gd name="T21" fmla="*/ 13 h 141"/>
                <a:gd name="T22" fmla="*/ 12 w 115"/>
                <a:gd name="T23" fmla="*/ 0 h 141"/>
                <a:gd name="T24" fmla="*/ 0 w 115"/>
                <a:gd name="T25" fmla="*/ 13 h 141"/>
                <a:gd name="T26" fmla="*/ 0 w 115"/>
                <a:gd name="T27" fmla="*/ 74 h 141"/>
                <a:gd name="T28" fmla="*/ 16 w 115"/>
                <a:gd name="T29" fmla="*/ 90 h 141"/>
                <a:gd name="T30" fmla="*/ 44 w 115"/>
                <a:gd name="T31" fmla="*/ 90 h 141"/>
                <a:gd name="T32" fmla="*/ 82 w 115"/>
                <a:gd name="T33" fmla="*/ 137 h 141"/>
                <a:gd name="T34" fmla="*/ 92 w 115"/>
                <a:gd name="T35" fmla="*/ 138 h 141"/>
                <a:gd name="T36" fmla="*/ 109 w 115"/>
                <a:gd name="T37" fmla="*/ 123 h 141"/>
                <a:gd name="T38" fmla="*/ 110 w 115"/>
                <a:gd name="T39" fmla="*/ 106 h 141"/>
                <a:gd name="T40" fmla="*/ 93 w 115"/>
                <a:gd name="T41" fmla="*/ 105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5" h="141">
                  <a:moveTo>
                    <a:pt x="93" y="105"/>
                  </a:moveTo>
                  <a:cubicBezTo>
                    <a:pt x="90" y="107"/>
                    <a:pt x="90" y="107"/>
                    <a:pt x="90" y="107"/>
                  </a:cubicBezTo>
                  <a:cubicBezTo>
                    <a:pt x="62" y="73"/>
                    <a:pt x="62" y="73"/>
                    <a:pt x="62" y="73"/>
                  </a:cubicBezTo>
                  <a:cubicBezTo>
                    <a:pt x="58" y="68"/>
                    <a:pt x="52" y="65"/>
                    <a:pt x="46" y="65"/>
                  </a:cubicBezTo>
                  <a:cubicBezTo>
                    <a:pt x="25" y="65"/>
                    <a:pt x="25" y="65"/>
                    <a:pt x="25" y="65"/>
                  </a:cubicBezTo>
                  <a:cubicBezTo>
                    <a:pt x="25" y="43"/>
                    <a:pt x="25" y="43"/>
                    <a:pt x="25" y="43"/>
                  </a:cubicBezTo>
                  <a:cubicBezTo>
                    <a:pt x="40" y="43"/>
                    <a:pt x="40" y="43"/>
                    <a:pt x="40" y="43"/>
                  </a:cubicBezTo>
                  <a:cubicBezTo>
                    <a:pt x="47" y="43"/>
                    <a:pt x="53" y="37"/>
                    <a:pt x="53" y="30"/>
                  </a:cubicBezTo>
                  <a:cubicBezTo>
                    <a:pt x="53" y="23"/>
                    <a:pt x="47" y="18"/>
                    <a:pt x="40" y="18"/>
                  </a:cubicBezTo>
                  <a:cubicBezTo>
                    <a:pt x="25" y="18"/>
                    <a:pt x="25" y="18"/>
                    <a:pt x="25" y="18"/>
                  </a:cubicBezTo>
                  <a:cubicBezTo>
                    <a:pt x="25" y="13"/>
                    <a:pt x="25" y="13"/>
                    <a:pt x="25" y="13"/>
                  </a:cubicBezTo>
                  <a:cubicBezTo>
                    <a:pt x="25" y="6"/>
                    <a:pt x="19" y="0"/>
                    <a:pt x="12" y="0"/>
                  </a:cubicBezTo>
                  <a:cubicBezTo>
                    <a:pt x="6" y="0"/>
                    <a:pt x="0" y="6"/>
                    <a:pt x="0" y="13"/>
                  </a:cubicBezTo>
                  <a:cubicBezTo>
                    <a:pt x="0" y="74"/>
                    <a:pt x="0" y="74"/>
                    <a:pt x="0" y="74"/>
                  </a:cubicBezTo>
                  <a:cubicBezTo>
                    <a:pt x="0" y="83"/>
                    <a:pt x="7" y="90"/>
                    <a:pt x="16" y="90"/>
                  </a:cubicBezTo>
                  <a:cubicBezTo>
                    <a:pt x="44" y="90"/>
                    <a:pt x="44" y="90"/>
                    <a:pt x="44" y="90"/>
                  </a:cubicBezTo>
                  <a:cubicBezTo>
                    <a:pt x="82" y="137"/>
                    <a:pt x="82" y="137"/>
                    <a:pt x="82" y="137"/>
                  </a:cubicBezTo>
                  <a:cubicBezTo>
                    <a:pt x="85" y="141"/>
                    <a:pt x="89" y="141"/>
                    <a:pt x="92" y="138"/>
                  </a:cubicBezTo>
                  <a:cubicBezTo>
                    <a:pt x="109" y="123"/>
                    <a:pt x="109" y="123"/>
                    <a:pt x="109" y="123"/>
                  </a:cubicBezTo>
                  <a:cubicBezTo>
                    <a:pt x="114" y="119"/>
                    <a:pt x="115" y="111"/>
                    <a:pt x="110" y="106"/>
                  </a:cubicBezTo>
                  <a:cubicBezTo>
                    <a:pt x="106" y="101"/>
                    <a:pt x="98" y="100"/>
                    <a:pt x="93" y="10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0" name="Oval 11"/>
            <p:cNvSpPr>
              <a:spLocks noChangeArrowheads="1"/>
            </p:cNvSpPr>
            <p:nvPr/>
          </p:nvSpPr>
          <p:spPr bwMode="auto">
            <a:xfrm>
              <a:off x="5029200" y="1447800"/>
              <a:ext cx="115888" cy="115888"/>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1" name="Freeform 12"/>
            <p:cNvSpPr>
              <a:spLocks/>
            </p:cNvSpPr>
            <p:nvPr/>
          </p:nvSpPr>
          <p:spPr bwMode="auto">
            <a:xfrm>
              <a:off x="4924425" y="1652588"/>
              <a:ext cx="277813" cy="296863"/>
            </a:xfrm>
            <a:custGeom>
              <a:avLst/>
              <a:gdLst>
                <a:gd name="T0" fmla="*/ 71 w 122"/>
                <a:gd name="T1" fmla="*/ 131 h 131"/>
                <a:gd name="T2" fmla="*/ 0 w 122"/>
                <a:gd name="T3" fmla="*/ 60 h 131"/>
                <a:gd name="T4" fmla="*/ 27 w 122"/>
                <a:gd name="T5" fmla="*/ 5 h 131"/>
                <a:gd name="T6" fmla="*/ 44 w 122"/>
                <a:gd name="T7" fmla="*/ 6 h 131"/>
                <a:gd name="T8" fmla="*/ 42 w 122"/>
                <a:gd name="T9" fmla="*/ 24 h 131"/>
                <a:gd name="T10" fmla="*/ 25 w 122"/>
                <a:gd name="T11" fmla="*/ 60 h 131"/>
                <a:gd name="T12" fmla="*/ 71 w 122"/>
                <a:gd name="T13" fmla="*/ 106 h 131"/>
                <a:gd name="T14" fmla="*/ 100 w 122"/>
                <a:gd name="T15" fmla="*/ 96 h 131"/>
                <a:gd name="T16" fmla="*/ 118 w 122"/>
                <a:gd name="T17" fmla="*/ 98 h 131"/>
                <a:gd name="T18" fmla="*/ 116 w 122"/>
                <a:gd name="T19" fmla="*/ 115 h 131"/>
                <a:gd name="T20" fmla="*/ 71 w 122"/>
                <a:gd name="T21" fmla="*/ 131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2" h="131">
                  <a:moveTo>
                    <a:pt x="71" y="131"/>
                  </a:moveTo>
                  <a:cubicBezTo>
                    <a:pt x="32" y="131"/>
                    <a:pt x="0" y="99"/>
                    <a:pt x="0" y="60"/>
                  </a:cubicBezTo>
                  <a:cubicBezTo>
                    <a:pt x="0" y="38"/>
                    <a:pt x="10" y="18"/>
                    <a:pt x="27" y="5"/>
                  </a:cubicBezTo>
                  <a:cubicBezTo>
                    <a:pt x="32" y="0"/>
                    <a:pt x="40" y="1"/>
                    <a:pt x="44" y="6"/>
                  </a:cubicBezTo>
                  <a:cubicBezTo>
                    <a:pt x="49" y="12"/>
                    <a:pt x="48" y="20"/>
                    <a:pt x="42" y="24"/>
                  </a:cubicBezTo>
                  <a:cubicBezTo>
                    <a:pt x="31" y="33"/>
                    <a:pt x="25" y="46"/>
                    <a:pt x="25" y="60"/>
                  </a:cubicBezTo>
                  <a:cubicBezTo>
                    <a:pt x="25" y="86"/>
                    <a:pt x="46" y="106"/>
                    <a:pt x="71" y="106"/>
                  </a:cubicBezTo>
                  <a:cubicBezTo>
                    <a:pt x="82" y="106"/>
                    <a:pt x="92" y="103"/>
                    <a:pt x="100" y="96"/>
                  </a:cubicBezTo>
                  <a:cubicBezTo>
                    <a:pt x="106" y="92"/>
                    <a:pt x="113" y="93"/>
                    <a:pt x="118" y="98"/>
                  </a:cubicBezTo>
                  <a:cubicBezTo>
                    <a:pt x="122" y="103"/>
                    <a:pt x="121" y="111"/>
                    <a:pt x="116" y="115"/>
                  </a:cubicBezTo>
                  <a:cubicBezTo>
                    <a:pt x="103" y="126"/>
                    <a:pt x="88" y="131"/>
                    <a:pt x="71" y="13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202" name="Freeform 13"/>
          <p:cNvSpPr>
            <a:spLocks noEditPoints="1"/>
          </p:cNvSpPr>
          <p:nvPr userDrawn="1"/>
        </p:nvSpPr>
        <p:spPr bwMode="auto">
          <a:xfrm>
            <a:off x="10472180" y="3478923"/>
            <a:ext cx="402823" cy="412786"/>
          </a:xfrm>
          <a:custGeom>
            <a:avLst/>
            <a:gdLst>
              <a:gd name="T0" fmla="*/ 188 w 198"/>
              <a:gd name="T1" fmla="*/ 161 h 203"/>
              <a:gd name="T2" fmla="*/ 128 w 198"/>
              <a:gd name="T3" fmla="*/ 80 h 203"/>
              <a:gd name="T4" fmla="*/ 127 w 198"/>
              <a:gd name="T5" fmla="*/ 76 h 203"/>
              <a:gd name="T6" fmla="*/ 127 w 198"/>
              <a:gd name="T7" fmla="*/ 15 h 203"/>
              <a:gd name="T8" fmla="*/ 135 w 198"/>
              <a:gd name="T9" fmla="*/ 8 h 203"/>
              <a:gd name="T10" fmla="*/ 127 w 198"/>
              <a:gd name="T11" fmla="*/ 0 h 203"/>
              <a:gd name="T12" fmla="*/ 70 w 198"/>
              <a:gd name="T13" fmla="*/ 0 h 203"/>
              <a:gd name="T14" fmla="*/ 63 w 198"/>
              <a:gd name="T15" fmla="*/ 8 h 203"/>
              <a:gd name="T16" fmla="*/ 70 w 198"/>
              <a:gd name="T17" fmla="*/ 15 h 203"/>
              <a:gd name="T18" fmla="*/ 70 w 198"/>
              <a:gd name="T19" fmla="*/ 76 h 203"/>
              <a:gd name="T20" fmla="*/ 69 w 198"/>
              <a:gd name="T21" fmla="*/ 80 h 203"/>
              <a:gd name="T22" fmla="*/ 10 w 198"/>
              <a:gd name="T23" fmla="*/ 161 h 203"/>
              <a:gd name="T24" fmla="*/ 3 w 198"/>
              <a:gd name="T25" fmla="*/ 190 h 203"/>
              <a:gd name="T26" fmla="*/ 27 w 198"/>
              <a:gd name="T27" fmla="*/ 203 h 203"/>
              <a:gd name="T28" fmla="*/ 170 w 198"/>
              <a:gd name="T29" fmla="*/ 203 h 203"/>
              <a:gd name="T30" fmla="*/ 195 w 198"/>
              <a:gd name="T31" fmla="*/ 190 h 203"/>
              <a:gd name="T32" fmla="*/ 188 w 198"/>
              <a:gd name="T33" fmla="*/ 161 h 203"/>
              <a:gd name="T34" fmla="*/ 63 w 198"/>
              <a:gd name="T35" fmla="*/ 106 h 203"/>
              <a:gd name="T36" fmla="*/ 77 w 198"/>
              <a:gd name="T37" fmla="*/ 86 h 203"/>
              <a:gd name="T38" fmla="*/ 81 w 198"/>
              <a:gd name="T39" fmla="*/ 76 h 203"/>
              <a:gd name="T40" fmla="*/ 81 w 198"/>
              <a:gd name="T41" fmla="*/ 15 h 203"/>
              <a:gd name="T42" fmla="*/ 117 w 198"/>
              <a:gd name="T43" fmla="*/ 15 h 203"/>
              <a:gd name="T44" fmla="*/ 117 w 198"/>
              <a:gd name="T45" fmla="*/ 76 h 203"/>
              <a:gd name="T46" fmla="*/ 120 w 198"/>
              <a:gd name="T47" fmla="*/ 86 h 203"/>
              <a:gd name="T48" fmla="*/ 135 w 198"/>
              <a:gd name="T49" fmla="*/ 106 h 203"/>
              <a:gd name="T50" fmla="*/ 63 w 198"/>
              <a:gd name="T51" fmla="*/ 10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8" h="203">
                <a:moveTo>
                  <a:pt x="188" y="161"/>
                </a:moveTo>
                <a:cubicBezTo>
                  <a:pt x="128" y="80"/>
                  <a:pt x="128" y="80"/>
                  <a:pt x="128" y="80"/>
                </a:cubicBezTo>
                <a:cubicBezTo>
                  <a:pt x="128" y="79"/>
                  <a:pt x="127" y="77"/>
                  <a:pt x="127" y="76"/>
                </a:cubicBezTo>
                <a:cubicBezTo>
                  <a:pt x="127" y="15"/>
                  <a:pt x="127" y="15"/>
                  <a:pt x="127" y="15"/>
                </a:cubicBezTo>
                <a:cubicBezTo>
                  <a:pt x="131" y="15"/>
                  <a:pt x="135" y="12"/>
                  <a:pt x="135" y="8"/>
                </a:cubicBezTo>
                <a:cubicBezTo>
                  <a:pt x="135" y="3"/>
                  <a:pt x="131" y="0"/>
                  <a:pt x="127" y="0"/>
                </a:cubicBezTo>
                <a:cubicBezTo>
                  <a:pt x="70" y="0"/>
                  <a:pt x="70" y="0"/>
                  <a:pt x="70" y="0"/>
                </a:cubicBezTo>
                <a:cubicBezTo>
                  <a:pt x="66" y="0"/>
                  <a:pt x="63" y="3"/>
                  <a:pt x="63" y="8"/>
                </a:cubicBezTo>
                <a:cubicBezTo>
                  <a:pt x="63" y="12"/>
                  <a:pt x="66" y="15"/>
                  <a:pt x="70" y="15"/>
                </a:cubicBezTo>
                <a:cubicBezTo>
                  <a:pt x="70" y="76"/>
                  <a:pt x="70" y="76"/>
                  <a:pt x="70" y="76"/>
                </a:cubicBezTo>
                <a:cubicBezTo>
                  <a:pt x="70" y="77"/>
                  <a:pt x="70" y="79"/>
                  <a:pt x="69" y="80"/>
                </a:cubicBezTo>
                <a:cubicBezTo>
                  <a:pt x="10" y="161"/>
                  <a:pt x="10" y="161"/>
                  <a:pt x="10" y="161"/>
                </a:cubicBezTo>
                <a:cubicBezTo>
                  <a:pt x="2" y="172"/>
                  <a:pt x="0" y="182"/>
                  <a:pt x="3" y="190"/>
                </a:cubicBezTo>
                <a:cubicBezTo>
                  <a:pt x="7" y="198"/>
                  <a:pt x="15" y="203"/>
                  <a:pt x="27" y="203"/>
                </a:cubicBezTo>
                <a:cubicBezTo>
                  <a:pt x="170" y="203"/>
                  <a:pt x="170" y="203"/>
                  <a:pt x="170" y="203"/>
                </a:cubicBezTo>
                <a:cubicBezTo>
                  <a:pt x="182" y="203"/>
                  <a:pt x="191" y="198"/>
                  <a:pt x="195" y="190"/>
                </a:cubicBezTo>
                <a:cubicBezTo>
                  <a:pt x="198" y="182"/>
                  <a:pt x="196" y="172"/>
                  <a:pt x="188" y="161"/>
                </a:cubicBezTo>
                <a:close/>
                <a:moveTo>
                  <a:pt x="63" y="106"/>
                </a:moveTo>
                <a:cubicBezTo>
                  <a:pt x="77" y="86"/>
                  <a:pt x="77" y="86"/>
                  <a:pt x="77" y="86"/>
                </a:cubicBezTo>
                <a:cubicBezTo>
                  <a:pt x="79" y="83"/>
                  <a:pt x="81" y="79"/>
                  <a:pt x="81" y="76"/>
                </a:cubicBezTo>
                <a:cubicBezTo>
                  <a:pt x="81" y="15"/>
                  <a:pt x="81" y="15"/>
                  <a:pt x="81" y="15"/>
                </a:cubicBezTo>
                <a:cubicBezTo>
                  <a:pt x="117" y="15"/>
                  <a:pt x="117" y="15"/>
                  <a:pt x="117" y="15"/>
                </a:cubicBezTo>
                <a:cubicBezTo>
                  <a:pt x="117" y="76"/>
                  <a:pt x="117" y="76"/>
                  <a:pt x="117" y="76"/>
                </a:cubicBezTo>
                <a:cubicBezTo>
                  <a:pt x="117" y="79"/>
                  <a:pt x="118" y="83"/>
                  <a:pt x="120" y="86"/>
                </a:cubicBezTo>
                <a:cubicBezTo>
                  <a:pt x="135" y="106"/>
                  <a:pt x="135" y="106"/>
                  <a:pt x="135" y="106"/>
                </a:cubicBezTo>
                <a:lnTo>
                  <a:pt x="63" y="106"/>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16" name="Group 215"/>
          <p:cNvGrpSpPr/>
          <p:nvPr userDrawn="1"/>
        </p:nvGrpSpPr>
        <p:grpSpPr>
          <a:xfrm>
            <a:off x="11521915" y="4077934"/>
            <a:ext cx="284680" cy="489651"/>
            <a:chOff x="4960938" y="2551113"/>
            <a:chExt cx="317500" cy="546100"/>
          </a:xfrm>
          <a:solidFill>
            <a:schemeClr val="accent3"/>
          </a:solidFill>
        </p:grpSpPr>
        <p:sp>
          <p:nvSpPr>
            <p:cNvPr id="217" name="Freeform 33"/>
            <p:cNvSpPr>
              <a:spLocks noEditPoints="1"/>
            </p:cNvSpPr>
            <p:nvPr/>
          </p:nvSpPr>
          <p:spPr bwMode="auto">
            <a:xfrm>
              <a:off x="4960938" y="2551113"/>
              <a:ext cx="317500" cy="546100"/>
            </a:xfrm>
            <a:custGeom>
              <a:avLst/>
              <a:gdLst>
                <a:gd name="T0" fmla="*/ 96 w 140"/>
                <a:gd name="T1" fmla="*/ 24 h 240"/>
                <a:gd name="T2" fmla="*/ 70 w 140"/>
                <a:gd name="T3" fmla="*/ 0 h 240"/>
                <a:gd name="T4" fmla="*/ 44 w 140"/>
                <a:gd name="T5" fmla="*/ 24 h 240"/>
                <a:gd name="T6" fmla="*/ 0 w 140"/>
                <a:gd name="T7" fmla="*/ 83 h 240"/>
                <a:gd name="T8" fmla="*/ 0 w 140"/>
                <a:gd name="T9" fmla="*/ 152 h 240"/>
                <a:gd name="T10" fmla="*/ 49 w 140"/>
                <a:gd name="T11" fmla="*/ 212 h 240"/>
                <a:gd name="T12" fmla="*/ 49 w 140"/>
                <a:gd name="T13" fmla="*/ 221 h 240"/>
                <a:gd name="T14" fmla="*/ 59 w 140"/>
                <a:gd name="T15" fmla="*/ 230 h 240"/>
                <a:gd name="T16" fmla="*/ 63 w 140"/>
                <a:gd name="T17" fmla="*/ 230 h 240"/>
                <a:gd name="T18" fmla="*/ 63 w 140"/>
                <a:gd name="T19" fmla="*/ 240 h 240"/>
                <a:gd name="T20" fmla="*/ 77 w 140"/>
                <a:gd name="T21" fmla="*/ 240 h 240"/>
                <a:gd name="T22" fmla="*/ 77 w 140"/>
                <a:gd name="T23" fmla="*/ 230 h 240"/>
                <a:gd name="T24" fmla="*/ 82 w 140"/>
                <a:gd name="T25" fmla="*/ 230 h 240"/>
                <a:gd name="T26" fmla="*/ 92 w 140"/>
                <a:gd name="T27" fmla="*/ 221 h 240"/>
                <a:gd name="T28" fmla="*/ 92 w 140"/>
                <a:gd name="T29" fmla="*/ 212 h 240"/>
                <a:gd name="T30" fmla="*/ 140 w 140"/>
                <a:gd name="T31" fmla="*/ 152 h 240"/>
                <a:gd name="T32" fmla="*/ 140 w 140"/>
                <a:gd name="T33" fmla="*/ 83 h 240"/>
                <a:gd name="T34" fmla="*/ 96 w 140"/>
                <a:gd name="T35" fmla="*/ 24 h 240"/>
                <a:gd name="T36" fmla="*/ 70 w 140"/>
                <a:gd name="T37" fmla="*/ 11 h 240"/>
                <a:gd name="T38" fmla="*/ 84 w 140"/>
                <a:gd name="T39" fmla="*/ 21 h 240"/>
                <a:gd name="T40" fmla="*/ 70 w 140"/>
                <a:gd name="T41" fmla="*/ 19 h 240"/>
                <a:gd name="T42" fmla="*/ 57 w 140"/>
                <a:gd name="T43" fmla="*/ 21 h 240"/>
                <a:gd name="T44" fmla="*/ 70 w 140"/>
                <a:gd name="T45" fmla="*/ 11 h 240"/>
                <a:gd name="T46" fmla="*/ 53 w 140"/>
                <a:gd name="T47" fmla="*/ 158 h 240"/>
                <a:gd name="T48" fmla="*/ 21 w 140"/>
                <a:gd name="T49" fmla="*/ 158 h 240"/>
                <a:gd name="T50" fmla="*/ 21 w 140"/>
                <a:gd name="T51" fmla="*/ 149 h 240"/>
                <a:gd name="T52" fmla="*/ 53 w 140"/>
                <a:gd name="T53" fmla="*/ 149 h 240"/>
                <a:gd name="T54" fmla="*/ 53 w 140"/>
                <a:gd name="T55" fmla="*/ 158 h 240"/>
                <a:gd name="T56" fmla="*/ 53 w 140"/>
                <a:gd name="T57" fmla="*/ 134 h 240"/>
                <a:gd name="T58" fmla="*/ 21 w 140"/>
                <a:gd name="T59" fmla="*/ 134 h 240"/>
                <a:gd name="T60" fmla="*/ 21 w 140"/>
                <a:gd name="T61" fmla="*/ 125 h 240"/>
                <a:gd name="T62" fmla="*/ 53 w 140"/>
                <a:gd name="T63" fmla="*/ 125 h 240"/>
                <a:gd name="T64" fmla="*/ 53 w 140"/>
                <a:gd name="T65" fmla="*/ 134 h 240"/>
                <a:gd name="T66" fmla="*/ 130 w 140"/>
                <a:gd name="T67" fmla="*/ 120 h 240"/>
                <a:gd name="T68" fmla="*/ 10 w 140"/>
                <a:gd name="T69" fmla="*/ 120 h 240"/>
                <a:gd name="T70" fmla="*/ 10 w 140"/>
                <a:gd name="T71" fmla="*/ 83 h 240"/>
                <a:gd name="T72" fmla="*/ 70 w 140"/>
                <a:gd name="T73" fmla="*/ 29 h 240"/>
                <a:gd name="T74" fmla="*/ 130 w 140"/>
                <a:gd name="T75" fmla="*/ 83 h 240"/>
                <a:gd name="T76" fmla="*/ 130 w 140"/>
                <a:gd name="T77" fmla="*/ 12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0" h="240">
                  <a:moveTo>
                    <a:pt x="96" y="24"/>
                  </a:moveTo>
                  <a:cubicBezTo>
                    <a:pt x="95" y="10"/>
                    <a:pt x="84" y="0"/>
                    <a:pt x="70" y="0"/>
                  </a:cubicBezTo>
                  <a:cubicBezTo>
                    <a:pt x="56" y="0"/>
                    <a:pt x="45" y="10"/>
                    <a:pt x="44" y="24"/>
                  </a:cubicBezTo>
                  <a:cubicBezTo>
                    <a:pt x="18" y="33"/>
                    <a:pt x="0" y="56"/>
                    <a:pt x="0" y="83"/>
                  </a:cubicBezTo>
                  <a:cubicBezTo>
                    <a:pt x="0" y="152"/>
                    <a:pt x="0" y="152"/>
                    <a:pt x="0" y="152"/>
                  </a:cubicBezTo>
                  <a:cubicBezTo>
                    <a:pt x="0" y="180"/>
                    <a:pt x="21" y="204"/>
                    <a:pt x="49" y="212"/>
                  </a:cubicBezTo>
                  <a:cubicBezTo>
                    <a:pt x="49" y="221"/>
                    <a:pt x="49" y="221"/>
                    <a:pt x="49" y="221"/>
                  </a:cubicBezTo>
                  <a:cubicBezTo>
                    <a:pt x="49" y="226"/>
                    <a:pt x="53" y="230"/>
                    <a:pt x="59" y="230"/>
                  </a:cubicBezTo>
                  <a:cubicBezTo>
                    <a:pt x="63" y="230"/>
                    <a:pt x="63" y="230"/>
                    <a:pt x="63" y="230"/>
                  </a:cubicBezTo>
                  <a:cubicBezTo>
                    <a:pt x="63" y="240"/>
                    <a:pt x="63" y="240"/>
                    <a:pt x="63" y="240"/>
                  </a:cubicBezTo>
                  <a:cubicBezTo>
                    <a:pt x="77" y="240"/>
                    <a:pt x="77" y="240"/>
                    <a:pt x="77" y="240"/>
                  </a:cubicBezTo>
                  <a:cubicBezTo>
                    <a:pt x="77" y="230"/>
                    <a:pt x="77" y="230"/>
                    <a:pt x="77" y="230"/>
                  </a:cubicBezTo>
                  <a:cubicBezTo>
                    <a:pt x="82" y="230"/>
                    <a:pt x="82" y="230"/>
                    <a:pt x="82" y="230"/>
                  </a:cubicBezTo>
                  <a:cubicBezTo>
                    <a:pt x="87" y="230"/>
                    <a:pt x="92" y="226"/>
                    <a:pt x="92" y="221"/>
                  </a:cubicBezTo>
                  <a:cubicBezTo>
                    <a:pt x="92" y="212"/>
                    <a:pt x="92" y="212"/>
                    <a:pt x="92" y="212"/>
                  </a:cubicBezTo>
                  <a:cubicBezTo>
                    <a:pt x="120" y="204"/>
                    <a:pt x="140" y="180"/>
                    <a:pt x="140" y="152"/>
                  </a:cubicBezTo>
                  <a:cubicBezTo>
                    <a:pt x="140" y="83"/>
                    <a:pt x="140" y="83"/>
                    <a:pt x="140" y="83"/>
                  </a:cubicBezTo>
                  <a:cubicBezTo>
                    <a:pt x="140" y="56"/>
                    <a:pt x="122" y="33"/>
                    <a:pt x="96" y="24"/>
                  </a:cubicBezTo>
                  <a:close/>
                  <a:moveTo>
                    <a:pt x="70" y="11"/>
                  </a:moveTo>
                  <a:cubicBezTo>
                    <a:pt x="76" y="11"/>
                    <a:pt x="82" y="15"/>
                    <a:pt x="84" y="21"/>
                  </a:cubicBezTo>
                  <a:cubicBezTo>
                    <a:pt x="79" y="20"/>
                    <a:pt x="75" y="19"/>
                    <a:pt x="70" y="19"/>
                  </a:cubicBezTo>
                  <a:cubicBezTo>
                    <a:pt x="66" y="19"/>
                    <a:pt x="61" y="20"/>
                    <a:pt x="57" y="21"/>
                  </a:cubicBezTo>
                  <a:cubicBezTo>
                    <a:pt x="59" y="15"/>
                    <a:pt x="64" y="11"/>
                    <a:pt x="70" y="11"/>
                  </a:cubicBezTo>
                  <a:close/>
                  <a:moveTo>
                    <a:pt x="53" y="158"/>
                  </a:moveTo>
                  <a:cubicBezTo>
                    <a:pt x="21" y="158"/>
                    <a:pt x="21" y="158"/>
                    <a:pt x="21" y="158"/>
                  </a:cubicBezTo>
                  <a:cubicBezTo>
                    <a:pt x="21" y="149"/>
                    <a:pt x="21" y="149"/>
                    <a:pt x="21" y="149"/>
                  </a:cubicBezTo>
                  <a:cubicBezTo>
                    <a:pt x="53" y="149"/>
                    <a:pt x="53" y="149"/>
                    <a:pt x="53" y="149"/>
                  </a:cubicBezTo>
                  <a:lnTo>
                    <a:pt x="53" y="158"/>
                  </a:lnTo>
                  <a:close/>
                  <a:moveTo>
                    <a:pt x="53" y="134"/>
                  </a:moveTo>
                  <a:cubicBezTo>
                    <a:pt x="21" y="134"/>
                    <a:pt x="21" y="134"/>
                    <a:pt x="21" y="134"/>
                  </a:cubicBezTo>
                  <a:cubicBezTo>
                    <a:pt x="21" y="125"/>
                    <a:pt x="21" y="125"/>
                    <a:pt x="21" y="125"/>
                  </a:cubicBezTo>
                  <a:cubicBezTo>
                    <a:pt x="53" y="125"/>
                    <a:pt x="53" y="125"/>
                    <a:pt x="53" y="125"/>
                  </a:cubicBezTo>
                  <a:lnTo>
                    <a:pt x="53" y="134"/>
                  </a:lnTo>
                  <a:close/>
                  <a:moveTo>
                    <a:pt x="130" y="120"/>
                  </a:moveTo>
                  <a:cubicBezTo>
                    <a:pt x="10" y="120"/>
                    <a:pt x="10" y="120"/>
                    <a:pt x="10" y="120"/>
                  </a:cubicBezTo>
                  <a:cubicBezTo>
                    <a:pt x="10" y="83"/>
                    <a:pt x="10" y="83"/>
                    <a:pt x="10" y="83"/>
                  </a:cubicBezTo>
                  <a:cubicBezTo>
                    <a:pt x="10" y="53"/>
                    <a:pt x="37" y="29"/>
                    <a:pt x="70" y="29"/>
                  </a:cubicBezTo>
                  <a:cubicBezTo>
                    <a:pt x="103" y="29"/>
                    <a:pt x="130" y="53"/>
                    <a:pt x="130" y="83"/>
                  </a:cubicBezTo>
                  <a:lnTo>
                    <a:pt x="130" y="12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18" name="Rectangle 34"/>
            <p:cNvSpPr>
              <a:spLocks noChangeArrowheads="1"/>
            </p:cNvSpPr>
            <p:nvPr/>
          </p:nvSpPr>
          <p:spPr bwMode="auto">
            <a:xfrm>
              <a:off x="5008563" y="2727325"/>
              <a:ext cx="73025" cy="17463"/>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19" name="Rectangle 35"/>
            <p:cNvSpPr>
              <a:spLocks noChangeArrowheads="1"/>
            </p:cNvSpPr>
            <p:nvPr/>
          </p:nvSpPr>
          <p:spPr bwMode="auto">
            <a:xfrm>
              <a:off x="5008563" y="2781300"/>
              <a:ext cx="73025" cy="20638"/>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47" name="Group 246"/>
          <p:cNvGrpSpPr/>
          <p:nvPr userDrawn="1"/>
        </p:nvGrpSpPr>
        <p:grpSpPr>
          <a:xfrm>
            <a:off x="11474942" y="2838970"/>
            <a:ext cx="378626" cy="478264"/>
            <a:chOff x="487363" y="3698875"/>
            <a:chExt cx="422275" cy="533401"/>
          </a:xfrm>
          <a:solidFill>
            <a:schemeClr val="accent3"/>
          </a:solidFill>
        </p:grpSpPr>
        <p:sp>
          <p:nvSpPr>
            <p:cNvPr id="248" name="Freeform 64"/>
            <p:cNvSpPr>
              <a:spLocks noEditPoints="1"/>
            </p:cNvSpPr>
            <p:nvPr/>
          </p:nvSpPr>
          <p:spPr bwMode="auto">
            <a:xfrm>
              <a:off x="533400" y="3771900"/>
              <a:ext cx="339725" cy="360363"/>
            </a:xfrm>
            <a:custGeom>
              <a:avLst/>
              <a:gdLst>
                <a:gd name="T0" fmla="*/ 147 w 150"/>
                <a:gd name="T1" fmla="*/ 58 h 159"/>
                <a:gd name="T2" fmla="*/ 66 w 150"/>
                <a:gd name="T3" fmla="*/ 2 h 159"/>
                <a:gd name="T4" fmla="*/ 58 w 150"/>
                <a:gd name="T5" fmla="*/ 3 h 159"/>
                <a:gd name="T6" fmla="*/ 59 w 150"/>
                <a:gd name="T7" fmla="*/ 11 h 159"/>
                <a:gd name="T8" fmla="*/ 66 w 150"/>
                <a:gd name="T9" fmla="*/ 16 h 159"/>
                <a:gd name="T10" fmla="*/ 3 w 150"/>
                <a:gd name="T11" fmla="*/ 106 h 159"/>
                <a:gd name="T12" fmla="*/ 6 w 150"/>
                <a:gd name="T13" fmla="*/ 121 h 159"/>
                <a:gd name="T14" fmla="*/ 55 w 150"/>
                <a:gd name="T15" fmla="*/ 156 h 159"/>
                <a:gd name="T16" fmla="*/ 70 w 150"/>
                <a:gd name="T17" fmla="*/ 153 h 159"/>
                <a:gd name="T18" fmla="*/ 133 w 150"/>
                <a:gd name="T19" fmla="*/ 63 h 159"/>
                <a:gd name="T20" fmla="*/ 140 w 150"/>
                <a:gd name="T21" fmla="*/ 68 h 159"/>
                <a:gd name="T22" fmla="*/ 148 w 150"/>
                <a:gd name="T23" fmla="*/ 66 h 159"/>
                <a:gd name="T24" fmla="*/ 147 w 150"/>
                <a:gd name="T25" fmla="*/ 58 h 159"/>
                <a:gd name="T26" fmla="*/ 43 w 150"/>
                <a:gd name="T27" fmla="*/ 116 h 159"/>
                <a:gd name="T28" fmla="*/ 22 w 150"/>
                <a:gd name="T29" fmla="*/ 101 h 159"/>
                <a:gd name="T30" fmla="*/ 27 w 150"/>
                <a:gd name="T31" fmla="*/ 93 h 159"/>
                <a:gd name="T32" fmla="*/ 49 w 150"/>
                <a:gd name="T33" fmla="*/ 108 h 159"/>
                <a:gd name="T34" fmla="*/ 43 w 150"/>
                <a:gd name="T35" fmla="*/ 116 h 159"/>
                <a:gd name="T36" fmla="*/ 60 w 150"/>
                <a:gd name="T37" fmla="*/ 92 h 159"/>
                <a:gd name="T38" fmla="*/ 39 w 150"/>
                <a:gd name="T39" fmla="*/ 76 h 159"/>
                <a:gd name="T40" fmla="*/ 44 w 150"/>
                <a:gd name="T41" fmla="*/ 69 h 159"/>
                <a:gd name="T42" fmla="*/ 66 w 150"/>
                <a:gd name="T43" fmla="*/ 84 h 159"/>
                <a:gd name="T44" fmla="*/ 60 w 150"/>
                <a:gd name="T45" fmla="*/ 92 h 159"/>
                <a:gd name="T46" fmla="*/ 77 w 150"/>
                <a:gd name="T47" fmla="*/ 67 h 159"/>
                <a:gd name="T48" fmla="*/ 56 w 150"/>
                <a:gd name="T49" fmla="*/ 52 h 159"/>
                <a:gd name="T50" fmla="*/ 61 w 150"/>
                <a:gd name="T51" fmla="*/ 45 h 159"/>
                <a:gd name="T52" fmla="*/ 82 w 150"/>
                <a:gd name="T53" fmla="*/ 60 h 159"/>
                <a:gd name="T54" fmla="*/ 77 w 150"/>
                <a:gd name="T55" fmla="*/ 6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0" h="159">
                  <a:moveTo>
                    <a:pt x="147" y="58"/>
                  </a:moveTo>
                  <a:cubicBezTo>
                    <a:pt x="66" y="2"/>
                    <a:pt x="66" y="2"/>
                    <a:pt x="66" y="2"/>
                  </a:cubicBezTo>
                  <a:cubicBezTo>
                    <a:pt x="63" y="0"/>
                    <a:pt x="60" y="0"/>
                    <a:pt x="58" y="3"/>
                  </a:cubicBezTo>
                  <a:cubicBezTo>
                    <a:pt x="56" y="6"/>
                    <a:pt x="57" y="9"/>
                    <a:pt x="59" y="11"/>
                  </a:cubicBezTo>
                  <a:cubicBezTo>
                    <a:pt x="66" y="16"/>
                    <a:pt x="66" y="16"/>
                    <a:pt x="66" y="16"/>
                  </a:cubicBezTo>
                  <a:cubicBezTo>
                    <a:pt x="3" y="106"/>
                    <a:pt x="3" y="106"/>
                    <a:pt x="3" y="106"/>
                  </a:cubicBezTo>
                  <a:cubicBezTo>
                    <a:pt x="0" y="111"/>
                    <a:pt x="1" y="118"/>
                    <a:pt x="6" y="121"/>
                  </a:cubicBezTo>
                  <a:cubicBezTo>
                    <a:pt x="55" y="156"/>
                    <a:pt x="55" y="156"/>
                    <a:pt x="55" y="156"/>
                  </a:cubicBezTo>
                  <a:cubicBezTo>
                    <a:pt x="60" y="159"/>
                    <a:pt x="67" y="158"/>
                    <a:pt x="70" y="153"/>
                  </a:cubicBezTo>
                  <a:cubicBezTo>
                    <a:pt x="133" y="63"/>
                    <a:pt x="133" y="63"/>
                    <a:pt x="133" y="63"/>
                  </a:cubicBezTo>
                  <a:cubicBezTo>
                    <a:pt x="140" y="68"/>
                    <a:pt x="140" y="68"/>
                    <a:pt x="140" y="68"/>
                  </a:cubicBezTo>
                  <a:cubicBezTo>
                    <a:pt x="143" y="70"/>
                    <a:pt x="146" y="69"/>
                    <a:pt x="148" y="66"/>
                  </a:cubicBezTo>
                  <a:cubicBezTo>
                    <a:pt x="150" y="64"/>
                    <a:pt x="149" y="60"/>
                    <a:pt x="147" y="58"/>
                  </a:cubicBezTo>
                  <a:close/>
                  <a:moveTo>
                    <a:pt x="43" y="116"/>
                  </a:moveTo>
                  <a:cubicBezTo>
                    <a:pt x="22" y="101"/>
                    <a:pt x="22" y="101"/>
                    <a:pt x="22" y="101"/>
                  </a:cubicBezTo>
                  <a:cubicBezTo>
                    <a:pt x="27" y="93"/>
                    <a:pt x="27" y="93"/>
                    <a:pt x="27" y="93"/>
                  </a:cubicBezTo>
                  <a:cubicBezTo>
                    <a:pt x="49" y="108"/>
                    <a:pt x="49" y="108"/>
                    <a:pt x="49" y="108"/>
                  </a:cubicBezTo>
                  <a:lnTo>
                    <a:pt x="43" y="116"/>
                  </a:lnTo>
                  <a:close/>
                  <a:moveTo>
                    <a:pt x="60" y="92"/>
                  </a:moveTo>
                  <a:cubicBezTo>
                    <a:pt x="39" y="76"/>
                    <a:pt x="39" y="76"/>
                    <a:pt x="39" y="76"/>
                  </a:cubicBezTo>
                  <a:cubicBezTo>
                    <a:pt x="44" y="69"/>
                    <a:pt x="44" y="69"/>
                    <a:pt x="44" y="69"/>
                  </a:cubicBezTo>
                  <a:cubicBezTo>
                    <a:pt x="66" y="84"/>
                    <a:pt x="66" y="84"/>
                    <a:pt x="66" y="84"/>
                  </a:cubicBezTo>
                  <a:lnTo>
                    <a:pt x="60" y="92"/>
                  </a:lnTo>
                  <a:close/>
                  <a:moveTo>
                    <a:pt x="77" y="67"/>
                  </a:moveTo>
                  <a:cubicBezTo>
                    <a:pt x="56" y="52"/>
                    <a:pt x="56" y="52"/>
                    <a:pt x="56" y="52"/>
                  </a:cubicBezTo>
                  <a:cubicBezTo>
                    <a:pt x="61" y="45"/>
                    <a:pt x="61" y="45"/>
                    <a:pt x="61" y="45"/>
                  </a:cubicBezTo>
                  <a:cubicBezTo>
                    <a:pt x="82" y="60"/>
                    <a:pt x="82" y="60"/>
                    <a:pt x="82" y="60"/>
                  </a:cubicBezTo>
                  <a:lnTo>
                    <a:pt x="77" y="67"/>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49" name="Freeform 65"/>
            <p:cNvSpPr>
              <a:spLocks/>
            </p:cNvSpPr>
            <p:nvPr/>
          </p:nvSpPr>
          <p:spPr bwMode="auto">
            <a:xfrm>
              <a:off x="733425" y="3698875"/>
              <a:ext cx="176213" cy="161925"/>
            </a:xfrm>
            <a:custGeom>
              <a:avLst/>
              <a:gdLst>
                <a:gd name="T0" fmla="*/ 74 w 78"/>
                <a:gd name="T1" fmla="*/ 40 h 71"/>
                <a:gd name="T2" fmla="*/ 20 w 78"/>
                <a:gd name="T3" fmla="*/ 2 h 71"/>
                <a:gd name="T4" fmla="*/ 12 w 78"/>
                <a:gd name="T5" fmla="*/ 3 h 71"/>
                <a:gd name="T6" fmla="*/ 14 w 78"/>
                <a:gd name="T7" fmla="*/ 11 h 71"/>
                <a:gd name="T8" fmla="*/ 16 w 78"/>
                <a:gd name="T9" fmla="*/ 13 h 71"/>
                <a:gd name="T10" fmla="*/ 0 w 78"/>
                <a:gd name="T11" fmla="*/ 37 h 71"/>
                <a:gd name="T12" fmla="*/ 8 w 78"/>
                <a:gd name="T13" fmla="*/ 42 h 71"/>
                <a:gd name="T14" fmla="*/ 25 w 78"/>
                <a:gd name="T15" fmla="*/ 19 h 71"/>
                <a:gd name="T16" fmla="*/ 56 w 78"/>
                <a:gd name="T17" fmla="*/ 41 h 71"/>
                <a:gd name="T18" fmla="*/ 40 w 78"/>
                <a:gd name="T19" fmla="*/ 65 h 71"/>
                <a:gd name="T20" fmla="*/ 48 w 78"/>
                <a:gd name="T21" fmla="*/ 71 h 71"/>
                <a:gd name="T22" fmla="*/ 65 w 78"/>
                <a:gd name="T23" fmla="*/ 47 h 71"/>
                <a:gd name="T24" fmla="*/ 67 w 78"/>
                <a:gd name="T25" fmla="*/ 49 h 71"/>
                <a:gd name="T26" fmla="*/ 76 w 78"/>
                <a:gd name="T27" fmla="*/ 48 h 71"/>
                <a:gd name="T28" fmla="*/ 74 w 78"/>
                <a:gd name="T29" fmla="*/ 4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8" h="71">
                  <a:moveTo>
                    <a:pt x="74" y="40"/>
                  </a:moveTo>
                  <a:cubicBezTo>
                    <a:pt x="20" y="2"/>
                    <a:pt x="20" y="2"/>
                    <a:pt x="20" y="2"/>
                  </a:cubicBezTo>
                  <a:cubicBezTo>
                    <a:pt x="18" y="0"/>
                    <a:pt x="14" y="1"/>
                    <a:pt x="12" y="3"/>
                  </a:cubicBezTo>
                  <a:cubicBezTo>
                    <a:pt x="10" y="6"/>
                    <a:pt x="11" y="10"/>
                    <a:pt x="14" y="11"/>
                  </a:cubicBezTo>
                  <a:cubicBezTo>
                    <a:pt x="16" y="13"/>
                    <a:pt x="16" y="13"/>
                    <a:pt x="16" y="13"/>
                  </a:cubicBezTo>
                  <a:cubicBezTo>
                    <a:pt x="0" y="37"/>
                    <a:pt x="0" y="37"/>
                    <a:pt x="0" y="37"/>
                  </a:cubicBezTo>
                  <a:cubicBezTo>
                    <a:pt x="8" y="42"/>
                    <a:pt x="8" y="42"/>
                    <a:pt x="8" y="42"/>
                  </a:cubicBezTo>
                  <a:cubicBezTo>
                    <a:pt x="25" y="19"/>
                    <a:pt x="25" y="19"/>
                    <a:pt x="25" y="19"/>
                  </a:cubicBezTo>
                  <a:cubicBezTo>
                    <a:pt x="56" y="41"/>
                    <a:pt x="56" y="41"/>
                    <a:pt x="56" y="41"/>
                  </a:cubicBezTo>
                  <a:cubicBezTo>
                    <a:pt x="40" y="65"/>
                    <a:pt x="40" y="65"/>
                    <a:pt x="40" y="65"/>
                  </a:cubicBezTo>
                  <a:cubicBezTo>
                    <a:pt x="48" y="71"/>
                    <a:pt x="48" y="71"/>
                    <a:pt x="48" y="71"/>
                  </a:cubicBezTo>
                  <a:cubicBezTo>
                    <a:pt x="65" y="47"/>
                    <a:pt x="65" y="47"/>
                    <a:pt x="65" y="47"/>
                  </a:cubicBezTo>
                  <a:cubicBezTo>
                    <a:pt x="67" y="49"/>
                    <a:pt x="67" y="49"/>
                    <a:pt x="67" y="49"/>
                  </a:cubicBezTo>
                  <a:cubicBezTo>
                    <a:pt x="70" y="51"/>
                    <a:pt x="74" y="50"/>
                    <a:pt x="76" y="48"/>
                  </a:cubicBezTo>
                  <a:cubicBezTo>
                    <a:pt x="78" y="45"/>
                    <a:pt x="77" y="41"/>
                    <a:pt x="74"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50" name="Freeform 66"/>
            <p:cNvSpPr>
              <a:spLocks/>
            </p:cNvSpPr>
            <p:nvPr/>
          </p:nvSpPr>
          <p:spPr bwMode="auto">
            <a:xfrm>
              <a:off x="487363" y="4078288"/>
              <a:ext cx="138113" cy="153988"/>
            </a:xfrm>
            <a:custGeom>
              <a:avLst/>
              <a:gdLst>
                <a:gd name="T0" fmla="*/ 87 w 87"/>
                <a:gd name="T1" fmla="*/ 33 h 97"/>
                <a:gd name="T2" fmla="*/ 40 w 87"/>
                <a:gd name="T3" fmla="*/ 0 h 97"/>
                <a:gd name="T4" fmla="*/ 36 w 87"/>
                <a:gd name="T5" fmla="*/ 42 h 97"/>
                <a:gd name="T6" fmla="*/ 37 w 87"/>
                <a:gd name="T7" fmla="*/ 43 h 97"/>
                <a:gd name="T8" fmla="*/ 0 w 87"/>
                <a:gd name="T9" fmla="*/ 97 h 97"/>
                <a:gd name="T10" fmla="*/ 22 w 87"/>
                <a:gd name="T11" fmla="*/ 90 h 97"/>
                <a:gd name="T12" fmla="*/ 49 w 87"/>
                <a:gd name="T13" fmla="*/ 52 h 97"/>
                <a:gd name="T14" fmla="*/ 50 w 87"/>
                <a:gd name="T15" fmla="*/ 52 h 97"/>
                <a:gd name="T16" fmla="*/ 87 w 87"/>
                <a:gd name="T17" fmla="*/ 3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7">
                  <a:moveTo>
                    <a:pt x="87" y="33"/>
                  </a:moveTo>
                  <a:lnTo>
                    <a:pt x="40" y="0"/>
                  </a:lnTo>
                  <a:lnTo>
                    <a:pt x="36" y="42"/>
                  </a:lnTo>
                  <a:lnTo>
                    <a:pt x="37" y="43"/>
                  </a:lnTo>
                  <a:lnTo>
                    <a:pt x="0" y="97"/>
                  </a:lnTo>
                  <a:lnTo>
                    <a:pt x="22" y="90"/>
                  </a:lnTo>
                  <a:lnTo>
                    <a:pt x="49" y="52"/>
                  </a:lnTo>
                  <a:lnTo>
                    <a:pt x="50" y="52"/>
                  </a:lnTo>
                  <a:lnTo>
                    <a:pt x="87" y="33"/>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137" name="Freeform 6"/>
          <p:cNvSpPr>
            <a:spLocks noEditPoints="1"/>
          </p:cNvSpPr>
          <p:nvPr userDrawn="1"/>
        </p:nvSpPr>
        <p:spPr bwMode="auto">
          <a:xfrm>
            <a:off x="9416438" y="6539539"/>
            <a:ext cx="479236" cy="479236"/>
          </a:xfrm>
          <a:custGeom>
            <a:avLst/>
            <a:gdLst>
              <a:gd name="T0" fmla="*/ 56 w 446"/>
              <a:gd name="T1" fmla="*/ 377 h 446"/>
              <a:gd name="T2" fmla="*/ 153 w 446"/>
              <a:gd name="T3" fmla="*/ 377 h 446"/>
              <a:gd name="T4" fmla="*/ 251 w 446"/>
              <a:gd name="T5" fmla="*/ 377 h 446"/>
              <a:gd name="T6" fmla="*/ 348 w 446"/>
              <a:gd name="T7" fmla="*/ 377 h 446"/>
              <a:gd name="T8" fmla="*/ 397 w 446"/>
              <a:gd name="T9" fmla="*/ 377 h 446"/>
              <a:gd name="T10" fmla="*/ 397 w 446"/>
              <a:gd name="T11" fmla="*/ 335 h 446"/>
              <a:gd name="T12" fmla="*/ 390 w 446"/>
              <a:gd name="T13" fmla="*/ 223 h 446"/>
              <a:gd name="T14" fmla="*/ 418 w 446"/>
              <a:gd name="T15" fmla="*/ 203 h 446"/>
              <a:gd name="T16" fmla="*/ 369 w 446"/>
              <a:gd name="T17" fmla="*/ 182 h 446"/>
              <a:gd name="T18" fmla="*/ 174 w 446"/>
              <a:gd name="T19" fmla="*/ 182 h 446"/>
              <a:gd name="T20" fmla="*/ 49 w 446"/>
              <a:gd name="T21" fmla="*/ 182 h 446"/>
              <a:gd name="T22" fmla="*/ 49 w 446"/>
              <a:gd name="T23" fmla="*/ 223 h 446"/>
              <a:gd name="T24" fmla="*/ 56 w 446"/>
              <a:gd name="T25" fmla="*/ 335 h 446"/>
              <a:gd name="T26" fmla="*/ 28 w 446"/>
              <a:gd name="T27" fmla="*/ 356 h 446"/>
              <a:gd name="T28" fmla="*/ 432 w 446"/>
              <a:gd name="T29" fmla="*/ 154 h 446"/>
              <a:gd name="T30" fmla="*/ 0 w 446"/>
              <a:gd name="T31" fmla="*/ 140 h 446"/>
              <a:gd name="T32" fmla="*/ 215 w 446"/>
              <a:gd name="T33" fmla="*/ 3 h 446"/>
              <a:gd name="T34" fmla="*/ 231 w 446"/>
              <a:gd name="T35" fmla="*/ 3 h 446"/>
              <a:gd name="T36" fmla="*/ 446 w 446"/>
              <a:gd name="T37" fmla="*/ 140 h 446"/>
              <a:gd name="T38" fmla="*/ 223 w 446"/>
              <a:gd name="T39" fmla="*/ 56 h 446"/>
              <a:gd name="T40" fmla="*/ 223 w 446"/>
              <a:gd name="T41" fmla="*/ 112 h 446"/>
              <a:gd name="T42" fmla="*/ 223 w 446"/>
              <a:gd name="T43" fmla="*/ 56 h 446"/>
              <a:gd name="T44" fmla="*/ 348 w 446"/>
              <a:gd name="T45" fmla="*/ 335 h 446"/>
              <a:gd name="T46" fmla="*/ 293 w 446"/>
              <a:gd name="T47" fmla="*/ 223 h 446"/>
              <a:gd name="T48" fmla="*/ 251 w 446"/>
              <a:gd name="T49" fmla="*/ 223 h 446"/>
              <a:gd name="T50" fmla="*/ 195 w 446"/>
              <a:gd name="T51" fmla="*/ 335 h 446"/>
              <a:gd name="T52" fmla="*/ 251 w 446"/>
              <a:gd name="T53" fmla="*/ 223 h 446"/>
              <a:gd name="T54" fmla="*/ 153 w 446"/>
              <a:gd name="T55" fmla="*/ 335 h 446"/>
              <a:gd name="T56" fmla="*/ 97 w 446"/>
              <a:gd name="T57" fmla="*/ 223 h 446"/>
              <a:gd name="T58" fmla="*/ 21 w 446"/>
              <a:gd name="T59" fmla="*/ 446 h 446"/>
              <a:gd name="T60" fmla="*/ 446 w 446"/>
              <a:gd name="T61" fmla="*/ 426 h 446"/>
              <a:gd name="T62" fmla="*/ 21 w 446"/>
              <a:gd name="T63" fmla="*/ 405 h 446"/>
              <a:gd name="T64" fmla="*/ 21 w 446"/>
              <a:gd name="T65" fmla="*/ 446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46" h="446">
                <a:moveTo>
                  <a:pt x="49" y="377"/>
                </a:moveTo>
                <a:cubicBezTo>
                  <a:pt x="56" y="377"/>
                  <a:pt x="56" y="377"/>
                  <a:pt x="56" y="377"/>
                </a:cubicBezTo>
                <a:cubicBezTo>
                  <a:pt x="97" y="377"/>
                  <a:pt x="97" y="377"/>
                  <a:pt x="97" y="377"/>
                </a:cubicBezTo>
                <a:cubicBezTo>
                  <a:pt x="153" y="377"/>
                  <a:pt x="153" y="377"/>
                  <a:pt x="153" y="377"/>
                </a:cubicBezTo>
                <a:cubicBezTo>
                  <a:pt x="195" y="377"/>
                  <a:pt x="195" y="377"/>
                  <a:pt x="195" y="377"/>
                </a:cubicBezTo>
                <a:cubicBezTo>
                  <a:pt x="251" y="377"/>
                  <a:pt x="251" y="377"/>
                  <a:pt x="251" y="377"/>
                </a:cubicBezTo>
                <a:cubicBezTo>
                  <a:pt x="293" y="377"/>
                  <a:pt x="293" y="377"/>
                  <a:pt x="293" y="377"/>
                </a:cubicBezTo>
                <a:cubicBezTo>
                  <a:pt x="348" y="377"/>
                  <a:pt x="348" y="377"/>
                  <a:pt x="348" y="377"/>
                </a:cubicBezTo>
                <a:cubicBezTo>
                  <a:pt x="390" y="377"/>
                  <a:pt x="390" y="377"/>
                  <a:pt x="390" y="377"/>
                </a:cubicBezTo>
                <a:cubicBezTo>
                  <a:pt x="397" y="377"/>
                  <a:pt x="397" y="377"/>
                  <a:pt x="397" y="377"/>
                </a:cubicBezTo>
                <a:cubicBezTo>
                  <a:pt x="409" y="377"/>
                  <a:pt x="418" y="367"/>
                  <a:pt x="418" y="356"/>
                </a:cubicBezTo>
                <a:cubicBezTo>
                  <a:pt x="418" y="344"/>
                  <a:pt x="409" y="335"/>
                  <a:pt x="397" y="335"/>
                </a:cubicBezTo>
                <a:cubicBezTo>
                  <a:pt x="390" y="335"/>
                  <a:pt x="390" y="335"/>
                  <a:pt x="390" y="335"/>
                </a:cubicBezTo>
                <a:cubicBezTo>
                  <a:pt x="390" y="223"/>
                  <a:pt x="390" y="223"/>
                  <a:pt x="390" y="223"/>
                </a:cubicBezTo>
                <a:cubicBezTo>
                  <a:pt x="397" y="223"/>
                  <a:pt x="397" y="223"/>
                  <a:pt x="397" y="223"/>
                </a:cubicBezTo>
                <a:cubicBezTo>
                  <a:pt x="409" y="223"/>
                  <a:pt x="418" y="214"/>
                  <a:pt x="418" y="203"/>
                </a:cubicBezTo>
                <a:cubicBezTo>
                  <a:pt x="418" y="191"/>
                  <a:pt x="409" y="182"/>
                  <a:pt x="397" y="182"/>
                </a:cubicBezTo>
                <a:cubicBezTo>
                  <a:pt x="369" y="182"/>
                  <a:pt x="369" y="182"/>
                  <a:pt x="369" y="182"/>
                </a:cubicBezTo>
                <a:cubicBezTo>
                  <a:pt x="272" y="182"/>
                  <a:pt x="272" y="182"/>
                  <a:pt x="272" y="182"/>
                </a:cubicBezTo>
                <a:cubicBezTo>
                  <a:pt x="174" y="182"/>
                  <a:pt x="174" y="182"/>
                  <a:pt x="174" y="182"/>
                </a:cubicBezTo>
                <a:cubicBezTo>
                  <a:pt x="77" y="182"/>
                  <a:pt x="77" y="182"/>
                  <a:pt x="77" y="182"/>
                </a:cubicBezTo>
                <a:cubicBezTo>
                  <a:pt x="49" y="182"/>
                  <a:pt x="49" y="182"/>
                  <a:pt x="49" y="182"/>
                </a:cubicBezTo>
                <a:cubicBezTo>
                  <a:pt x="37" y="182"/>
                  <a:pt x="28" y="191"/>
                  <a:pt x="28" y="203"/>
                </a:cubicBezTo>
                <a:cubicBezTo>
                  <a:pt x="28" y="214"/>
                  <a:pt x="37" y="223"/>
                  <a:pt x="49" y="223"/>
                </a:cubicBezTo>
                <a:cubicBezTo>
                  <a:pt x="56" y="223"/>
                  <a:pt x="56" y="223"/>
                  <a:pt x="56" y="223"/>
                </a:cubicBezTo>
                <a:cubicBezTo>
                  <a:pt x="56" y="335"/>
                  <a:pt x="56" y="335"/>
                  <a:pt x="56" y="335"/>
                </a:cubicBezTo>
                <a:cubicBezTo>
                  <a:pt x="49" y="335"/>
                  <a:pt x="49" y="335"/>
                  <a:pt x="49" y="335"/>
                </a:cubicBezTo>
                <a:cubicBezTo>
                  <a:pt x="37" y="335"/>
                  <a:pt x="28" y="344"/>
                  <a:pt x="28" y="356"/>
                </a:cubicBezTo>
                <a:cubicBezTo>
                  <a:pt x="28" y="367"/>
                  <a:pt x="37" y="377"/>
                  <a:pt x="49" y="377"/>
                </a:cubicBezTo>
                <a:close/>
                <a:moveTo>
                  <a:pt x="432" y="154"/>
                </a:moveTo>
                <a:cubicBezTo>
                  <a:pt x="14" y="154"/>
                  <a:pt x="14" y="154"/>
                  <a:pt x="14" y="154"/>
                </a:cubicBezTo>
                <a:cubicBezTo>
                  <a:pt x="6" y="154"/>
                  <a:pt x="0" y="148"/>
                  <a:pt x="0" y="140"/>
                </a:cubicBezTo>
                <a:cubicBezTo>
                  <a:pt x="0" y="134"/>
                  <a:pt x="3" y="130"/>
                  <a:pt x="8" y="127"/>
                </a:cubicBezTo>
                <a:cubicBezTo>
                  <a:pt x="215" y="3"/>
                  <a:pt x="215" y="3"/>
                  <a:pt x="215" y="3"/>
                </a:cubicBezTo>
                <a:cubicBezTo>
                  <a:pt x="217" y="1"/>
                  <a:pt x="220" y="0"/>
                  <a:pt x="223" y="0"/>
                </a:cubicBezTo>
                <a:cubicBezTo>
                  <a:pt x="226" y="0"/>
                  <a:pt x="229" y="1"/>
                  <a:pt x="231" y="3"/>
                </a:cubicBezTo>
                <a:cubicBezTo>
                  <a:pt x="438" y="127"/>
                  <a:pt x="438" y="127"/>
                  <a:pt x="438" y="127"/>
                </a:cubicBezTo>
                <a:cubicBezTo>
                  <a:pt x="443" y="130"/>
                  <a:pt x="446" y="134"/>
                  <a:pt x="446" y="140"/>
                </a:cubicBezTo>
                <a:cubicBezTo>
                  <a:pt x="446" y="148"/>
                  <a:pt x="440" y="154"/>
                  <a:pt x="432" y="154"/>
                </a:cubicBezTo>
                <a:close/>
                <a:moveTo>
                  <a:pt x="223" y="56"/>
                </a:moveTo>
                <a:cubicBezTo>
                  <a:pt x="208" y="56"/>
                  <a:pt x="195" y="69"/>
                  <a:pt x="195" y="84"/>
                </a:cubicBezTo>
                <a:cubicBezTo>
                  <a:pt x="195" y="99"/>
                  <a:pt x="208" y="112"/>
                  <a:pt x="223" y="112"/>
                </a:cubicBezTo>
                <a:cubicBezTo>
                  <a:pt x="238" y="112"/>
                  <a:pt x="251" y="99"/>
                  <a:pt x="251" y="84"/>
                </a:cubicBezTo>
                <a:cubicBezTo>
                  <a:pt x="251" y="69"/>
                  <a:pt x="238" y="56"/>
                  <a:pt x="223" y="56"/>
                </a:cubicBezTo>
                <a:close/>
                <a:moveTo>
                  <a:pt x="348" y="223"/>
                </a:moveTo>
                <a:cubicBezTo>
                  <a:pt x="348" y="335"/>
                  <a:pt x="348" y="335"/>
                  <a:pt x="348" y="335"/>
                </a:cubicBezTo>
                <a:cubicBezTo>
                  <a:pt x="293" y="335"/>
                  <a:pt x="293" y="335"/>
                  <a:pt x="293" y="335"/>
                </a:cubicBezTo>
                <a:cubicBezTo>
                  <a:pt x="293" y="223"/>
                  <a:pt x="293" y="223"/>
                  <a:pt x="293" y="223"/>
                </a:cubicBezTo>
                <a:cubicBezTo>
                  <a:pt x="348" y="223"/>
                  <a:pt x="348" y="223"/>
                  <a:pt x="348" y="223"/>
                </a:cubicBezTo>
                <a:close/>
                <a:moveTo>
                  <a:pt x="251" y="223"/>
                </a:moveTo>
                <a:cubicBezTo>
                  <a:pt x="251" y="335"/>
                  <a:pt x="251" y="335"/>
                  <a:pt x="251" y="335"/>
                </a:cubicBezTo>
                <a:cubicBezTo>
                  <a:pt x="195" y="335"/>
                  <a:pt x="195" y="335"/>
                  <a:pt x="195" y="335"/>
                </a:cubicBezTo>
                <a:cubicBezTo>
                  <a:pt x="195" y="223"/>
                  <a:pt x="195" y="223"/>
                  <a:pt x="195" y="223"/>
                </a:cubicBezTo>
                <a:cubicBezTo>
                  <a:pt x="251" y="223"/>
                  <a:pt x="251" y="223"/>
                  <a:pt x="251" y="223"/>
                </a:cubicBezTo>
                <a:close/>
                <a:moveTo>
                  <a:pt x="153" y="223"/>
                </a:moveTo>
                <a:cubicBezTo>
                  <a:pt x="153" y="335"/>
                  <a:pt x="153" y="335"/>
                  <a:pt x="153" y="335"/>
                </a:cubicBezTo>
                <a:cubicBezTo>
                  <a:pt x="97" y="335"/>
                  <a:pt x="97" y="335"/>
                  <a:pt x="97" y="335"/>
                </a:cubicBezTo>
                <a:cubicBezTo>
                  <a:pt x="97" y="223"/>
                  <a:pt x="97" y="223"/>
                  <a:pt x="97" y="223"/>
                </a:cubicBezTo>
                <a:cubicBezTo>
                  <a:pt x="153" y="223"/>
                  <a:pt x="153" y="223"/>
                  <a:pt x="153" y="223"/>
                </a:cubicBezTo>
                <a:close/>
                <a:moveTo>
                  <a:pt x="21" y="446"/>
                </a:moveTo>
                <a:cubicBezTo>
                  <a:pt x="425" y="446"/>
                  <a:pt x="425" y="446"/>
                  <a:pt x="425" y="446"/>
                </a:cubicBezTo>
                <a:cubicBezTo>
                  <a:pt x="437" y="446"/>
                  <a:pt x="446" y="437"/>
                  <a:pt x="446" y="426"/>
                </a:cubicBezTo>
                <a:cubicBezTo>
                  <a:pt x="446" y="414"/>
                  <a:pt x="436" y="405"/>
                  <a:pt x="425" y="405"/>
                </a:cubicBezTo>
                <a:cubicBezTo>
                  <a:pt x="21" y="405"/>
                  <a:pt x="21" y="405"/>
                  <a:pt x="21" y="405"/>
                </a:cubicBezTo>
                <a:cubicBezTo>
                  <a:pt x="9" y="405"/>
                  <a:pt x="0" y="414"/>
                  <a:pt x="0" y="426"/>
                </a:cubicBezTo>
                <a:cubicBezTo>
                  <a:pt x="0" y="437"/>
                  <a:pt x="9" y="446"/>
                  <a:pt x="21" y="446"/>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43" name="Group 7225"/>
          <p:cNvGrpSpPr/>
          <p:nvPr userDrawn="1"/>
        </p:nvGrpSpPr>
        <p:grpSpPr>
          <a:xfrm>
            <a:off x="9398689" y="5928025"/>
            <a:ext cx="514735" cy="456113"/>
            <a:chOff x="8208963" y="3697288"/>
            <a:chExt cx="571500" cy="506413"/>
          </a:xfrm>
          <a:solidFill>
            <a:schemeClr val="accent6"/>
          </a:solidFill>
        </p:grpSpPr>
        <p:sp>
          <p:nvSpPr>
            <p:cNvPr id="144" name="Freeform 59"/>
            <p:cNvSpPr>
              <a:spLocks noEditPoints="1"/>
            </p:cNvSpPr>
            <p:nvPr/>
          </p:nvSpPr>
          <p:spPr bwMode="auto">
            <a:xfrm>
              <a:off x="8208963" y="3697288"/>
              <a:ext cx="571500" cy="506413"/>
            </a:xfrm>
            <a:custGeom>
              <a:avLst/>
              <a:gdLst>
                <a:gd name="T0" fmla="*/ 126 w 252"/>
                <a:gd name="T1" fmla="*/ 0 h 223"/>
                <a:gd name="T2" fmla="*/ 0 w 252"/>
                <a:gd name="T3" fmla="*/ 94 h 223"/>
                <a:gd name="T4" fmla="*/ 29 w 252"/>
                <a:gd name="T5" fmla="*/ 94 h 223"/>
                <a:gd name="T6" fmla="*/ 29 w 252"/>
                <a:gd name="T7" fmla="*/ 223 h 223"/>
                <a:gd name="T8" fmla="*/ 107 w 252"/>
                <a:gd name="T9" fmla="*/ 223 h 223"/>
                <a:gd name="T10" fmla="*/ 107 w 252"/>
                <a:gd name="T11" fmla="*/ 167 h 223"/>
                <a:gd name="T12" fmla="*/ 145 w 252"/>
                <a:gd name="T13" fmla="*/ 167 h 223"/>
                <a:gd name="T14" fmla="*/ 145 w 252"/>
                <a:gd name="T15" fmla="*/ 223 h 223"/>
                <a:gd name="T16" fmla="*/ 222 w 252"/>
                <a:gd name="T17" fmla="*/ 223 h 223"/>
                <a:gd name="T18" fmla="*/ 222 w 252"/>
                <a:gd name="T19" fmla="*/ 94 h 223"/>
                <a:gd name="T20" fmla="*/ 252 w 252"/>
                <a:gd name="T21" fmla="*/ 94 h 223"/>
                <a:gd name="T22" fmla="*/ 126 w 252"/>
                <a:gd name="T23" fmla="*/ 0 h 223"/>
                <a:gd name="T24" fmla="*/ 91 w 252"/>
                <a:gd name="T25" fmla="*/ 204 h 223"/>
                <a:gd name="T26" fmla="*/ 54 w 252"/>
                <a:gd name="T27" fmla="*/ 204 h 223"/>
                <a:gd name="T28" fmla="*/ 54 w 252"/>
                <a:gd name="T29" fmla="*/ 167 h 223"/>
                <a:gd name="T30" fmla="*/ 91 w 252"/>
                <a:gd name="T31" fmla="*/ 167 h 223"/>
                <a:gd name="T32" fmla="*/ 91 w 252"/>
                <a:gd name="T33" fmla="*/ 204 h 223"/>
                <a:gd name="T34" fmla="*/ 91 w 252"/>
                <a:gd name="T35" fmla="*/ 151 h 223"/>
                <a:gd name="T36" fmla="*/ 54 w 252"/>
                <a:gd name="T37" fmla="*/ 151 h 223"/>
                <a:gd name="T38" fmla="*/ 54 w 252"/>
                <a:gd name="T39" fmla="*/ 113 h 223"/>
                <a:gd name="T40" fmla="*/ 91 w 252"/>
                <a:gd name="T41" fmla="*/ 113 h 223"/>
                <a:gd name="T42" fmla="*/ 91 w 252"/>
                <a:gd name="T43" fmla="*/ 151 h 223"/>
                <a:gd name="T44" fmla="*/ 145 w 252"/>
                <a:gd name="T45" fmla="*/ 151 h 223"/>
                <a:gd name="T46" fmla="*/ 107 w 252"/>
                <a:gd name="T47" fmla="*/ 151 h 223"/>
                <a:gd name="T48" fmla="*/ 107 w 252"/>
                <a:gd name="T49" fmla="*/ 113 h 223"/>
                <a:gd name="T50" fmla="*/ 145 w 252"/>
                <a:gd name="T51" fmla="*/ 113 h 223"/>
                <a:gd name="T52" fmla="*/ 145 w 252"/>
                <a:gd name="T53" fmla="*/ 151 h 223"/>
                <a:gd name="T54" fmla="*/ 198 w 252"/>
                <a:gd name="T55" fmla="*/ 204 h 223"/>
                <a:gd name="T56" fmla="*/ 161 w 252"/>
                <a:gd name="T57" fmla="*/ 204 h 223"/>
                <a:gd name="T58" fmla="*/ 161 w 252"/>
                <a:gd name="T59" fmla="*/ 167 h 223"/>
                <a:gd name="T60" fmla="*/ 198 w 252"/>
                <a:gd name="T61" fmla="*/ 167 h 223"/>
                <a:gd name="T62" fmla="*/ 198 w 252"/>
                <a:gd name="T63" fmla="*/ 204 h 223"/>
                <a:gd name="T64" fmla="*/ 198 w 252"/>
                <a:gd name="T65" fmla="*/ 151 h 223"/>
                <a:gd name="T66" fmla="*/ 161 w 252"/>
                <a:gd name="T67" fmla="*/ 151 h 223"/>
                <a:gd name="T68" fmla="*/ 161 w 252"/>
                <a:gd name="T69" fmla="*/ 113 h 223"/>
                <a:gd name="T70" fmla="*/ 198 w 252"/>
                <a:gd name="T71" fmla="*/ 113 h 223"/>
                <a:gd name="T72" fmla="*/ 198 w 252"/>
                <a:gd name="T73" fmla="*/ 151 h 223"/>
                <a:gd name="T74" fmla="*/ 126 w 252"/>
                <a:gd name="T75" fmla="*/ 24 h 223"/>
                <a:gd name="T76" fmla="*/ 157 w 252"/>
                <a:gd name="T77" fmla="*/ 55 h 223"/>
                <a:gd name="T78" fmla="*/ 126 w 252"/>
                <a:gd name="T79" fmla="*/ 86 h 223"/>
                <a:gd name="T80" fmla="*/ 95 w 252"/>
                <a:gd name="T81" fmla="*/ 55 h 223"/>
                <a:gd name="T82" fmla="*/ 126 w 252"/>
                <a:gd name="T83" fmla="*/ 24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2" h="223">
                  <a:moveTo>
                    <a:pt x="126" y="0"/>
                  </a:moveTo>
                  <a:cubicBezTo>
                    <a:pt x="0" y="94"/>
                    <a:pt x="0" y="94"/>
                    <a:pt x="0" y="94"/>
                  </a:cubicBezTo>
                  <a:cubicBezTo>
                    <a:pt x="29" y="94"/>
                    <a:pt x="29" y="94"/>
                    <a:pt x="29" y="94"/>
                  </a:cubicBezTo>
                  <a:cubicBezTo>
                    <a:pt x="29" y="223"/>
                    <a:pt x="29" y="223"/>
                    <a:pt x="29" y="223"/>
                  </a:cubicBezTo>
                  <a:cubicBezTo>
                    <a:pt x="107" y="223"/>
                    <a:pt x="107" y="223"/>
                    <a:pt x="107" y="223"/>
                  </a:cubicBezTo>
                  <a:cubicBezTo>
                    <a:pt x="107" y="167"/>
                    <a:pt x="107" y="167"/>
                    <a:pt x="107" y="167"/>
                  </a:cubicBezTo>
                  <a:cubicBezTo>
                    <a:pt x="145" y="167"/>
                    <a:pt x="145" y="167"/>
                    <a:pt x="145" y="167"/>
                  </a:cubicBezTo>
                  <a:cubicBezTo>
                    <a:pt x="145" y="223"/>
                    <a:pt x="145" y="223"/>
                    <a:pt x="145" y="223"/>
                  </a:cubicBezTo>
                  <a:cubicBezTo>
                    <a:pt x="222" y="223"/>
                    <a:pt x="222" y="223"/>
                    <a:pt x="222" y="223"/>
                  </a:cubicBezTo>
                  <a:cubicBezTo>
                    <a:pt x="222" y="94"/>
                    <a:pt x="222" y="94"/>
                    <a:pt x="222" y="94"/>
                  </a:cubicBezTo>
                  <a:cubicBezTo>
                    <a:pt x="252" y="94"/>
                    <a:pt x="252" y="94"/>
                    <a:pt x="252" y="94"/>
                  </a:cubicBezTo>
                  <a:lnTo>
                    <a:pt x="126" y="0"/>
                  </a:lnTo>
                  <a:close/>
                  <a:moveTo>
                    <a:pt x="91" y="204"/>
                  </a:moveTo>
                  <a:cubicBezTo>
                    <a:pt x="54" y="204"/>
                    <a:pt x="54" y="204"/>
                    <a:pt x="54" y="204"/>
                  </a:cubicBezTo>
                  <a:cubicBezTo>
                    <a:pt x="54" y="167"/>
                    <a:pt x="54" y="167"/>
                    <a:pt x="54" y="167"/>
                  </a:cubicBezTo>
                  <a:cubicBezTo>
                    <a:pt x="91" y="167"/>
                    <a:pt x="91" y="167"/>
                    <a:pt x="91" y="167"/>
                  </a:cubicBezTo>
                  <a:lnTo>
                    <a:pt x="91" y="204"/>
                  </a:lnTo>
                  <a:close/>
                  <a:moveTo>
                    <a:pt x="91" y="151"/>
                  </a:moveTo>
                  <a:cubicBezTo>
                    <a:pt x="54" y="151"/>
                    <a:pt x="54" y="151"/>
                    <a:pt x="54" y="151"/>
                  </a:cubicBezTo>
                  <a:cubicBezTo>
                    <a:pt x="54" y="113"/>
                    <a:pt x="54" y="113"/>
                    <a:pt x="54" y="113"/>
                  </a:cubicBezTo>
                  <a:cubicBezTo>
                    <a:pt x="91" y="113"/>
                    <a:pt x="91" y="113"/>
                    <a:pt x="91" y="113"/>
                  </a:cubicBezTo>
                  <a:lnTo>
                    <a:pt x="91" y="151"/>
                  </a:lnTo>
                  <a:close/>
                  <a:moveTo>
                    <a:pt x="145" y="151"/>
                  </a:moveTo>
                  <a:cubicBezTo>
                    <a:pt x="107" y="151"/>
                    <a:pt x="107" y="151"/>
                    <a:pt x="107" y="151"/>
                  </a:cubicBezTo>
                  <a:cubicBezTo>
                    <a:pt x="107" y="113"/>
                    <a:pt x="107" y="113"/>
                    <a:pt x="107" y="113"/>
                  </a:cubicBezTo>
                  <a:cubicBezTo>
                    <a:pt x="145" y="113"/>
                    <a:pt x="145" y="113"/>
                    <a:pt x="145" y="113"/>
                  </a:cubicBezTo>
                  <a:lnTo>
                    <a:pt x="145" y="151"/>
                  </a:lnTo>
                  <a:close/>
                  <a:moveTo>
                    <a:pt x="198" y="204"/>
                  </a:moveTo>
                  <a:cubicBezTo>
                    <a:pt x="161" y="204"/>
                    <a:pt x="161" y="204"/>
                    <a:pt x="161" y="204"/>
                  </a:cubicBezTo>
                  <a:cubicBezTo>
                    <a:pt x="161" y="167"/>
                    <a:pt x="161" y="167"/>
                    <a:pt x="161" y="167"/>
                  </a:cubicBezTo>
                  <a:cubicBezTo>
                    <a:pt x="198" y="167"/>
                    <a:pt x="198" y="167"/>
                    <a:pt x="198" y="167"/>
                  </a:cubicBezTo>
                  <a:lnTo>
                    <a:pt x="198" y="204"/>
                  </a:lnTo>
                  <a:close/>
                  <a:moveTo>
                    <a:pt x="198" y="151"/>
                  </a:moveTo>
                  <a:cubicBezTo>
                    <a:pt x="161" y="151"/>
                    <a:pt x="161" y="151"/>
                    <a:pt x="161" y="151"/>
                  </a:cubicBezTo>
                  <a:cubicBezTo>
                    <a:pt x="161" y="113"/>
                    <a:pt x="161" y="113"/>
                    <a:pt x="161" y="113"/>
                  </a:cubicBezTo>
                  <a:cubicBezTo>
                    <a:pt x="198" y="113"/>
                    <a:pt x="198" y="113"/>
                    <a:pt x="198" y="113"/>
                  </a:cubicBezTo>
                  <a:lnTo>
                    <a:pt x="198" y="151"/>
                  </a:lnTo>
                  <a:close/>
                  <a:moveTo>
                    <a:pt x="126" y="24"/>
                  </a:moveTo>
                  <a:cubicBezTo>
                    <a:pt x="143" y="24"/>
                    <a:pt x="157" y="38"/>
                    <a:pt x="157" y="55"/>
                  </a:cubicBezTo>
                  <a:cubicBezTo>
                    <a:pt x="157" y="72"/>
                    <a:pt x="143" y="86"/>
                    <a:pt x="126" y="86"/>
                  </a:cubicBezTo>
                  <a:cubicBezTo>
                    <a:pt x="109" y="86"/>
                    <a:pt x="95" y="72"/>
                    <a:pt x="95" y="55"/>
                  </a:cubicBezTo>
                  <a:cubicBezTo>
                    <a:pt x="95" y="38"/>
                    <a:pt x="109" y="24"/>
                    <a:pt x="126" y="2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5" name="Freeform 60"/>
            <p:cNvSpPr>
              <a:spLocks/>
            </p:cNvSpPr>
            <p:nvPr/>
          </p:nvSpPr>
          <p:spPr bwMode="auto">
            <a:xfrm>
              <a:off x="8445500" y="3771900"/>
              <a:ext cx="100013" cy="100013"/>
            </a:xfrm>
            <a:custGeom>
              <a:avLst/>
              <a:gdLst>
                <a:gd name="T0" fmla="*/ 21 w 63"/>
                <a:gd name="T1" fmla="*/ 63 h 63"/>
                <a:gd name="T2" fmla="*/ 41 w 63"/>
                <a:gd name="T3" fmla="*/ 63 h 63"/>
                <a:gd name="T4" fmla="*/ 41 w 63"/>
                <a:gd name="T5" fmla="*/ 41 h 63"/>
                <a:gd name="T6" fmla="*/ 63 w 63"/>
                <a:gd name="T7" fmla="*/ 41 h 63"/>
                <a:gd name="T8" fmla="*/ 63 w 63"/>
                <a:gd name="T9" fmla="*/ 21 h 63"/>
                <a:gd name="T10" fmla="*/ 41 w 63"/>
                <a:gd name="T11" fmla="*/ 21 h 63"/>
                <a:gd name="T12" fmla="*/ 41 w 63"/>
                <a:gd name="T13" fmla="*/ 0 h 63"/>
                <a:gd name="T14" fmla="*/ 21 w 63"/>
                <a:gd name="T15" fmla="*/ 0 h 63"/>
                <a:gd name="T16" fmla="*/ 21 w 63"/>
                <a:gd name="T17" fmla="*/ 21 h 63"/>
                <a:gd name="T18" fmla="*/ 0 w 63"/>
                <a:gd name="T19" fmla="*/ 21 h 63"/>
                <a:gd name="T20" fmla="*/ 0 w 63"/>
                <a:gd name="T21" fmla="*/ 41 h 63"/>
                <a:gd name="T22" fmla="*/ 21 w 63"/>
                <a:gd name="T23" fmla="*/ 41 h 63"/>
                <a:gd name="T24" fmla="*/ 21 w 63"/>
                <a:gd name="T25"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3" h="63">
                  <a:moveTo>
                    <a:pt x="21" y="63"/>
                  </a:moveTo>
                  <a:lnTo>
                    <a:pt x="41" y="63"/>
                  </a:lnTo>
                  <a:lnTo>
                    <a:pt x="41" y="41"/>
                  </a:lnTo>
                  <a:lnTo>
                    <a:pt x="63" y="41"/>
                  </a:lnTo>
                  <a:lnTo>
                    <a:pt x="63" y="21"/>
                  </a:lnTo>
                  <a:lnTo>
                    <a:pt x="41" y="21"/>
                  </a:lnTo>
                  <a:lnTo>
                    <a:pt x="41" y="0"/>
                  </a:lnTo>
                  <a:lnTo>
                    <a:pt x="21" y="0"/>
                  </a:lnTo>
                  <a:lnTo>
                    <a:pt x="21" y="21"/>
                  </a:lnTo>
                  <a:lnTo>
                    <a:pt x="0" y="21"/>
                  </a:lnTo>
                  <a:lnTo>
                    <a:pt x="0" y="41"/>
                  </a:lnTo>
                  <a:lnTo>
                    <a:pt x="21" y="41"/>
                  </a:lnTo>
                  <a:lnTo>
                    <a:pt x="21" y="63"/>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46" name="Group 145"/>
          <p:cNvGrpSpPr/>
          <p:nvPr userDrawn="1"/>
        </p:nvGrpSpPr>
        <p:grpSpPr>
          <a:xfrm>
            <a:off x="9389318" y="7238232"/>
            <a:ext cx="533476" cy="465971"/>
            <a:chOff x="7594600" y="1804988"/>
            <a:chExt cx="903288" cy="788987"/>
          </a:xfrm>
          <a:solidFill>
            <a:schemeClr val="accent6"/>
          </a:solidFill>
        </p:grpSpPr>
        <p:sp>
          <p:nvSpPr>
            <p:cNvPr id="147" name="Rectangle 12"/>
            <p:cNvSpPr>
              <a:spLocks noChangeArrowheads="1"/>
            </p:cNvSpPr>
            <p:nvPr/>
          </p:nvSpPr>
          <p:spPr bwMode="auto">
            <a:xfrm>
              <a:off x="8088313" y="2276475"/>
              <a:ext cx="141288" cy="130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13"/>
            <p:cNvSpPr>
              <a:spLocks/>
            </p:cNvSpPr>
            <p:nvPr/>
          </p:nvSpPr>
          <p:spPr bwMode="auto">
            <a:xfrm>
              <a:off x="7712075" y="2190750"/>
              <a:ext cx="660400" cy="403225"/>
            </a:xfrm>
            <a:custGeom>
              <a:avLst/>
              <a:gdLst>
                <a:gd name="T0" fmla="*/ 197 w 219"/>
                <a:gd name="T1" fmla="*/ 9 h 133"/>
                <a:gd name="T2" fmla="*/ 197 w 219"/>
                <a:gd name="T3" fmla="*/ 111 h 133"/>
                <a:gd name="T4" fmla="*/ 98 w 219"/>
                <a:gd name="T5" fmla="*/ 111 h 133"/>
                <a:gd name="T6" fmla="*/ 98 w 219"/>
                <a:gd name="T7" fmla="*/ 28 h 133"/>
                <a:gd name="T8" fmla="*/ 47 w 219"/>
                <a:gd name="T9" fmla="*/ 28 h 133"/>
                <a:gd name="T10" fmla="*/ 47 w 219"/>
                <a:gd name="T11" fmla="*/ 111 h 133"/>
                <a:gd name="T12" fmla="*/ 22 w 219"/>
                <a:gd name="T13" fmla="*/ 111 h 133"/>
                <a:gd name="T14" fmla="*/ 22 w 219"/>
                <a:gd name="T15" fmla="*/ 9 h 133"/>
                <a:gd name="T16" fmla="*/ 4 w 219"/>
                <a:gd name="T17" fmla="*/ 0 h 133"/>
                <a:gd name="T18" fmla="*/ 0 w 219"/>
                <a:gd name="T19" fmla="*/ 4 h 133"/>
                <a:gd name="T20" fmla="*/ 0 w 219"/>
                <a:gd name="T21" fmla="*/ 120 h 133"/>
                <a:gd name="T22" fmla="*/ 13 w 219"/>
                <a:gd name="T23" fmla="*/ 133 h 133"/>
                <a:gd name="T24" fmla="*/ 206 w 219"/>
                <a:gd name="T25" fmla="*/ 133 h 133"/>
                <a:gd name="T26" fmla="*/ 219 w 219"/>
                <a:gd name="T27" fmla="*/ 120 h 133"/>
                <a:gd name="T28" fmla="*/ 219 w 219"/>
                <a:gd name="T29" fmla="*/ 2 h 133"/>
                <a:gd name="T30" fmla="*/ 218 w 219"/>
                <a:gd name="T31" fmla="*/ 0 h 133"/>
                <a:gd name="T32" fmla="*/ 197 w 219"/>
                <a:gd name="T33" fmla="*/ 9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9" h="133">
                  <a:moveTo>
                    <a:pt x="197" y="9"/>
                  </a:moveTo>
                  <a:cubicBezTo>
                    <a:pt x="197" y="111"/>
                    <a:pt x="197" y="111"/>
                    <a:pt x="197" y="111"/>
                  </a:cubicBezTo>
                  <a:cubicBezTo>
                    <a:pt x="98" y="111"/>
                    <a:pt x="98" y="111"/>
                    <a:pt x="98" y="111"/>
                  </a:cubicBezTo>
                  <a:cubicBezTo>
                    <a:pt x="98" y="28"/>
                    <a:pt x="98" y="28"/>
                    <a:pt x="98" y="28"/>
                  </a:cubicBezTo>
                  <a:cubicBezTo>
                    <a:pt x="47" y="28"/>
                    <a:pt x="47" y="28"/>
                    <a:pt x="47" y="28"/>
                  </a:cubicBezTo>
                  <a:cubicBezTo>
                    <a:pt x="47" y="111"/>
                    <a:pt x="47" y="111"/>
                    <a:pt x="47" y="111"/>
                  </a:cubicBezTo>
                  <a:cubicBezTo>
                    <a:pt x="22" y="111"/>
                    <a:pt x="22" y="111"/>
                    <a:pt x="22" y="111"/>
                  </a:cubicBezTo>
                  <a:cubicBezTo>
                    <a:pt x="22" y="9"/>
                    <a:pt x="22" y="9"/>
                    <a:pt x="22" y="9"/>
                  </a:cubicBezTo>
                  <a:cubicBezTo>
                    <a:pt x="15" y="8"/>
                    <a:pt x="9" y="5"/>
                    <a:pt x="4" y="0"/>
                  </a:cubicBezTo>
                  <a:cubicBezTo>
                    <a:pt x="3" y="2"/>
                    <a:pt x="1" y="3"/>
                    <a:pt x="0" y="4"/>
                  </a:cubicBezTo>
                  <a:cubicBezTo>
                    <a:pt x="0" y="120"/>
                    <a:pt x="0" y="120"/>
                    <a:pt x="0" y="120"/>
                  </a:cubicBezTo>
                  <a:cubicBezTo>
                    <a:pt x="0" y="128"/>
                    <a:pt x="6" y="133"/>
                    <a:pt x="13" y="133"/>
                  </a:cubicBezTo>
                  <a:cubicBezTo>
                    <a:pt x="206" y="133"/>
                    <a:pt x="206" y="133"/>
                    <a:pt x="206" y="133"/>
                  </a:cubicBezTo>
                  <a:cubicBezTo>
                    <a:pt x="213" y="133"/>
                    <a:pt x="219" y="128"/>
                    <a:pt x="219" y="120"/>
                  </a:cubicBezTo>
                  <a:cubicBezTo>
                    <a:pt x="219" y="2"/>
                    <a:pt x="219" y="2"/>
                    <a:pt x="219" y="2"/>
                  </a:cubicBezTo>
                  <a:cubicBezTo>
                    <a:pt x="219" y="1"/>
                    <a:pt x="218" y="1"/>
                    <a:pt x="218" y="0"/>
                  </a:cubicBezTo>
                  <a:cubicBezTo>
                    <a:pt x="212" y="6"/>
                    <a:pt x="205" y="9"/>
                    <a:pt x="197"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14"/>
            <p:cNvSpPr>
              <a:spLocks/>
            </p:cNvSpPr>
            <p:nvPr/>
          </p:nvSpPr>
          <p:spPr bwMode="auto">
            <a:xfrm>
              <a:off x="7853363" y="2130425"/>
              <a:ext cx="127000" cy="63500"/>
            </a:xfrm>
            <a:custGeom>
              <a:avLst/>
              <a:gdLst>
                <a:gd name="T0" fmla="*/ 21 w 42"/>
                <a:gd name="T1" fmla="*/ 21 h 21"/>
                <a:gd name="T2" fmla="*/ 42 w 42"/>
                <a:gd name="T3" fmla="*/ 0 h 21"/>
                <a:gd name="T4" fmla="*/ 0 w 42"/>
                <a:gd name="T5" fmla="*/ 0 h 21"/>
                <a:gd name="T6" fmla="*/ 21 w 42"/>
                <a:gd name="T7" fmla="*/ 21 h 21"/>
              </a:gdLst>
              <a:ahLst/>
              <a:cxnLst>
                <a:cxn ang="0">
                  <a:pos x="T0" y="T1"/>
                </a:cxn>
                <a:cxn ang="0">
                  <a:pos x="T2" y="T3"/>
                </a:cxn>
                <a:cxn ang="0">
                  <a:pos x="T4" y="T5"/>
                </a:cxn>
                <a:cxn ang="0">
                  <a:pos x="T6" y="T7"/>
                </a:cxn>
              </a:cxnLst>
              <a:rect l="0" t="0" r="r" b="b"/>
              <a:pathLst>
                <a:path w="42" h="21">
                  <a:moveTo>
                    <a:pt x="21" y="21"/>
                  </a:moveTo>
                  <a:cubicBezTo>
                    <a:pt x="33" y="21"/>
                    <a:pt x="42" y="12"/>
                    <a:pt x="42" y="0"/>
                  </a:cubicBezTo>
                  <a:cubicBezTo>
                    <a:pt x="0" y="0"/>
                    <a:pt x="0" y="0"/>
                    <a:pt x="0" y="0"/>
                  </a:cubicBezTo>
                  <a:cubicBezTo>
                    <a:pt x="0" y="12"/>
                    <a:pt x="9" y="21"/>
                    <a:pt x="2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15"/>
            <p:cNvSpPr>
              <a:spLocks/>
            </p:cNvSpPr>
            <p:nvPr/>
          </p:nvSpPr>
          <p:spPr bwMode="auto">
            <a:xfrm>
              <a:off x="7723188" y="2130425"/>
              <a:ext cx="130175" cy="63500"/>
            </a:xfrm>
            <a:custGeom>
              <a:avLst/>
              <a:gdLst>
                <a:gd name="T0" fmla="*/ 21 w 43"/>
                <a:gd name="T1" fmla="*/ 21 h 21"/>
                <a:gd name="T2" fmla="*/ 43 w 43"/>
                <a:gd name="T3" fmla="*/ 0 h 21"/>
                <a:gd name="T4" fmla="*/ 0 w 43"/>
                <a:gd name="T5" fmla="*/ 0 h 21"/>
                <a:gd name="T6" fmla="*/ 21 w 43"/>
                <a:gd name="T7" fmla="*/ 21 h 21"/>
              </a:gdLst>
              <a:ahLst/>
              <a:cxnLst>
                <a:cxn ang="0">
                  <a:pos x="T0" y="T1"/>
                </a:cxn>
                <a:cxn ang="0">
                  <a:pos x="T2" y="T3"/>
                </a:cxn>
                <a:cxn ang="0">
                  <a:pos x="T4" y="T5"/>
                </a:cxn>
                <a:cxn ang="0">
                  <a:pos x="T6" y="T7"/>
                </a:cxn>
              </a:cxnLst>
              <a:rect l="0" t="0" r="r" b="b"/>
              <a:pathLst>
                <a:path w="43" h="21">
                  <a:moveTo>
                    <a:pt x="21" y="21"/>
                  </a:moveTo>
                  <a:cubicBezTo>
                    <a:pt x="33" y="21"/>
                    <a:pt x="43" y="12"/>
                    <a:pt x="43" y="0"/>
                  </a:cubicBezTo>
                  <a:cubicBezTo>
                    <a:pt x="0" y="0"/>
                    <a:pt x="0" y="0"/>
                    <a:pt x="0" y="0"/>
                  </a:cubicBezTo>
                  <a:cubicBezTo>
                    <a:pt x="0" y="12"/>
                    <a:pt x="9" y="21"/>
                    <a:pt x="2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Freeform 16"/>
            <p:cNvSpPr>
              <a:spLocks/>
            </p:cNvSpPr>
            <p:nvPr/>
          </p:nvSpPr>
          <p:spPr bwMode="auto">
            <a:xfrm>
              <a:off x="7594600" y="2130425"/>
              <a:ext cx="128588" cy="63500"/>
            </a:xfrm>
            <a:custGeom>
              <a:avLst/>
              <a:gdLst>
                <a:gd name="T0" fmla="*/ 22 w 43"/>
                <a:gd name="T1" fmla="*/ 21 h 21"/>
                <a:gd name="T2" fmla="*/ 43 w 43"/>
                <a:gd name="T3" fmla="*/ 0 h 21"/>
                <a:gd name="T4" fmla="*/ 0 w 43"/>
                <a:gd name="T5" fmla="*/ 0 h 21"/>
                <a:gd name="T6" fmla="*/ 22 w 43"/>
                <a:gd name="T7" fmla="*/ 21 h 21"/>
              </a:gdLst>
              <a:ahLst/>
              <a:cxnLst>
                <a:cxn ang="0">
                  <a:pos x="T0" y="T1"/>
                </a:cxn>
                <a:cxn ang="0">
                  <a:pos x="T2" y="T3"/>
                </a:cxn>
                <a:cxn ang="0">
                  <a:pos x="T4" y="T5"/>
                </a:cxn>
                <a:cxn ang="0">
                  <a:pos x="T6" y="T7"/>
                </a:cxn>
              </a:cxnLst>
              <a:rect l="0" t="0" r="r" b="b"/>
              <a:pathLst>
                <a:path w="43" h="21">
                  <a:moveTo>
                    <a:pt x="22" y="21"/>
                  </a:moveTo>
                  <a:cubicBezTo>
                    <a:pt x="33" y="21"/>
                    <a:pt x="43" y="12"/>
                    <a:pt x="43" y="0"/>
                  </a:cubicBezTo>
                  <a:cubicBezTo>
                    <a:pt x="0" y="0"/>
                    <a:pt x="0" y="0"/>
                    <a:pt x="0" y="0"/>
                  </a:cubicBezTo>
                  <a:cubicBezTo>
                    <a:pt x="0" y="12"/>
                    <a:pt x="10" y="21"/>
                    <a:pt x="2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17"/>
            <p:cNvSpPr>
              <a:spLocks/>
            </p:cNvSpPr>
            <p:nvPr/>
          </p:nvSpPr>
          <p:spPr bwMode="auto">
            <a:xfrm>
              <a:off x="7980363" y="2130425"/>
              <a:ext cx="128588" cy="63500"/>
            </a:xfrm>
            <a:custGeom>
              <a:avLst/>
              <a:gdLst>
                <a:gd name="T0" fmla="*/ 22 w 43"/>
                <a:gd name="T1" fmla="*/ 21 h 21"/>
                <a:gd name="T2" fmla="*/ 43 w 43"/>
                <a:gd name="T3" fmla="*/ 0 h 21"/>
                <a:gd name="T4" fmla="*/ 0 w 43"/>
                <a:gd name="T5" fmla="*/ 0 h 21"/>
                <a:gd name="T6" fmla="*/ 22 w 43"/>
                <a:gd name="T7" fmla="*/ 21 h 21"/>
              </a:gdLst>
              <a:ahLst/>
              <a:cxnLst>
                <a:cxn ang="0">
                  <a:pos x="T0" y="T1"/>
                </a:cxn>
                <a:cxn ang="0">
                  <a:pos x="T2" y="T3"/>
                </a:cxn>
                <a:cxn ang="0">
                  <a:pos x="T4" y="T5"/>
                </a:cxn>
                <a:cxn ang="0">
                  <a:pos x="T6" y="T7"/>
                </a:cxn>
              </a:cxnLst>
              <a:rect l="0" t="0" r="r" b="b"/>
              <a:pathLst>
                <a:path w="43" h="21">
                  <a:moveTo>
                    <a:pt x="22" y="21"/>
                  </a:moveTo>
                  <a:cubicBezTo>
                    <a:pt x="34" y="21"/>
                    <a:pt x="43" y="12"/>
                    <a:pt x="43" y="0"/>
                  </a:cubicBezTo>
                  <a:cubicBezTo>
                    <a:pt x="0" y="0"/>
                    <a:pt x="0" y="0"/>
                    <a:pt x="0" y="0"/>
                  </a:cubicBezTo>
                  <a:cubicBezTo>
                    <a:pt x="0" y="12"/>
                    <a:pt x="10" y="21"/>
                    <a:pt x="2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18"/>
            <p:cNvSpPr>
              <a:spLocks/>
            </p:cNvSpPr>
            <p:nvPr/>
          </p:nvSpPr>
          <p:spPr bwMode="auto">
            <a:xfrm>
              <a:off x="8108950" y="2130425"/>
              <a:ext cx="130175" cy="63500"/>
            </a:xfrm>
            <a:custGeom>
              <a:avLst/>
              <a:gdLst>
                <a:gd name="T0" fmla="*/ 22 w 43"/>
                <a:gd name="T1" fmla="*/ 21 h 21"/>
                <a:gd name="T2" fmla="*/ 43 w 43"/>
                <a:gd name="T3" fmla="*/ 0 h 21"/>
                <a:gd name="T4" fmla="*/ 0 w 43"/>
                <a:gd name="T5" fmla="*/ 0 h 21"/>
                <a:gd name="T6" fmla="*/ 22 w 43"/>
                <a:gd name="T7" fmla="*/ 21 h 21"/>
              </a:gdLst>
              <a:ahLst/>
              <a:cxnLst>
                <a:cxn ang="0">
                  <a:pos x="T0" y="T1"/>
                </a:cxn>
                <a:cxn ang="0">
                  <a:pos x="T2" y="T3"/>
                </a:cxn>
                <a:cxn ang="0">
                  <a:pos x="T4" y="T5"/>
                </a:cxn>
                <a:cxn ang="0">
                  <a:pos x="T6" y="T7"/>
                </a:cxn>
              </a:cxnLst>
              <a:rect l="0" t="0" r="r" b="b"/>
              <a:pathLst>
                <a:path w="43" h="21">
                  <a:moveTo>
                    <a:pt x="22" y="21"/>
                  </a:moveTo>
                  <a:cubicBezTo>
                    <a:pt x="33" y="21"/>
                    <a:pt x="43" y="12"/>
                    <a:pt x="43" y="0"/>
                  </a:cubicBezTo>
                  <a:cubicBezTo>
                    <a:pt x="0" y="0"/>
                    <a:pt x="0" y="0"/>
                    <a:pt x="0" y="0"/>
                  </a:cubicBezTo>
                  <a:cubicBezTo>
                    <a:pt x="0" y="12"/>
                    <a:pt x="10" y="21"/>
                    <a:pt x="2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19"/>
            <p:cNvSpPr>
              <a:spLocks/>
            </p:cNvSpPr>
            <p:nvPr/>
          </p:nvSpPr>
          <p:spPr bwMode="auto">
            <a:xfrm>
              <a:off x="8239125" y="2130425"/>
              <a:ext cx="130175" cy="63500"/>
            </a:xfrm>
            <a:custGeom>
              <a:avLst/>
              <a:gdLst>
                <a:gd name="T0" fmla="*/ 21 w 43"/>
                <a:gd name="T1" fmla="*/ 21 h 21"/>
                <a:gd name="T2" fmla="*/ 43 w 43"/>
                <a:gd name="T3" fmla="*/ 0 h 21"/>
                <a:gd name="T4" fmla="*/ 0 w 43"/>
                <a:gd name="T5" fmla="*/ 0 h 21"/>
                <a:gd name="T6" fmla="*/ 21 w 43"/>
                <a:gd name="T7" fmla="*/ 21 h 21"/>
              </a:gdLst>
              <a:ahLst/>
              <a:cxnLst>
                <a:cxn ang="0">
                  <a:pos x="T0" y="T1"/>
                </a:cxn>
                <a:cxn ang="0">
                  <a:pos x="T2" y="T3"/>
                </a:cxn>
                <a:cxn ang="0">
                  <a:pos x="T4" y="T5"/>
                </a:cxn>
                <a:cxn ang="0">
                  <a:pos x="T6" y="T7"/>
                </a:cxn>
              </a:cxnLst>
              <a:rect l="0" t="0" r="r" b="b"/>
              <a:pathLst>
                <a:path w="43" h="21">
                  <a:moveTo>
                    <a:pt x="21" y="21"/>
                  </a:moveTo>
                  <a:cubicBezTo>
                    <a:pt x="33" y="21"/>
                    <a:pt x="43" y="12"/>
                    <a:pt x="43" y="0"/>
                  </a:cubicBezTo>
                  <a:cubicBezTo>
                    <a:pt x="0" y="0"/>
                    <a:pt x="0" y="0"/>
                    <a:pt x="0" y="0"/>
                  </a:cubicBezTo>
                  <a:cubicBezTo>
                    <a:pt x="0" y="12"/>
                    <a:pt x="9" y="21"/>
                    <a:pt x="2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Freeform 20"/>
            <p:cNvSpPr>
              <a:spLocks/>
            </p:cNvSpPr>
            <p:nvPr/>
          </p:nvSpPr>
          <p:spPr bwMode="auto">
            <a:xfrm>
              <a:off x="8369300" y="2130425"/>
              <a:ext cx="125413" cy="63500"/>
            </a:xfrm>
            <a:custGeom>
              <a:avLst/>
              <a:gdLst>
                <a:gd name="T0" fmla="*/ 21 w 42"/>
                <a:gd name="T1" fmla="*/ 21 h 21"/>
                <a:gd name="T2" fmla="*/ 42 w 42"/>
                <a:gd name="T3" fmla="*/ 0 h 21"/>
                <a:gd name="T4" fmla="*/ 0 w 42"/>
                <a:gd name="T5" fmla="*/ 0 h 21"/>
                <a:gd name="T6" fmla="*/ 21 w 42"/>
                <a:gd name="T7" fmla="*/ 21 h 21"/>
              </a:gdLst>
              <a:ahLst/>
              <a:cxnLst>
                <a:cxn ang="0">
                  <a:pos x="T0" y="T1"/>
                </a:cxn>
                <a:cxn ang="0">
                  <a:pos x="T2" y="T3"/>
                </a:cxn>
                <a:cxn ang="0">
                  <a:pos x="T4" y="T5"/>
                </a:cxn>
                <a:cxn ang="0">
                  <a:pos x="T6" y="T7"/>
                </a:cxn>
              </a:cxnLst>
              <a:rect l="0" t="0" r="r" b="b"/>
              <a:pathLst>
                <a:path w="42" h="21">
                  <a:moveTo>
                    <a:pt x="21" y="21"/>
                  </a:moveTo>
                  <a:cubicBezTo>
                    <a:pt x="33" y="21"/>
                    <a:pt x="42" y="12"/>
                    <a:pt x="42" y="0"/>
                  </a:cubicBezTo>
                  <a:cubicBezTo>
                    <a:pt x="0" y="0"/>
                    <a:pt x="0" y="0"/>
                    <a:pt x="0" y="0"/>
                  </a:cubicBezTo>
                  <a:cubicBezTo>
                    <a:pt x="0" y="12"/>
                    <a:pt x="9" y="21"/>
                    <a:pt x="2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21"/>
            <p:cNvSpPr>
              <a:spLocks/>
            </p:cNvSpPr>
            <p:nvPr/>
          </p:nvSpPr>
          <p:spPr bwMode="auto">
            <a:xfrm>
              <a:off x="7597775" y="1804988"/>
              <a:ext cx="900113" cy="325438"/>
            </a:xfrm>
            <a:custGeom>
              <a:avLst/>
              <a:gdLst>
                <a:gd name="T0" fmla="*/ 43 w 299"/>
                <a:gd name="T1" fmla="*/ 108 h 108"/>
                <a:gd name="T2" fmla="*/ 73 w 299"/>
                <a:gd name="T3" fmla="*/ 39 h 108"/>
                <a:gd name="T4" fmla="*/ 73 w 299"/>
                <a:gd name="T5" fmla="*/ 39 h 108"/>
                <a:gd name="T6" fmla="*/ 85 w 299"/>
                <a:gd name="T7" fmla="*/ 12 h 108"/>
                <a:gd name="T8" fmla="*/ 110 w 299"/>
                <a:gd name="T9" fmla="*/ 12 h 108"/>
                <a:gd name="T10" fmla="*/ 103 w 299"/>
                <a:gd name="T11" fmla="*/ 39 h 108"/>
                <a:gd name="T12" fmla="*/ 103 w 299"/>
                <a:gd name="T13" fmla="*/ 39 h 108"/>
                <a:gd name="T14" fmla="*/ 85 w 299"/>
                <a:gd name="T15" fmla="*/ 108 h 108"/>
                <a:gd name="T16" fmla="*/ 128 w 299"/>
                <a:gd name="T17" fmla="*/ 108 h 108"/>
                <a:gd name="T18" fmla="*/ 134 w 299"/>
                <a:gd name="T19" fmla="*/ 39 h 108"/>
                <a:gd name="T20" fmla="*/ 134 w 299"/>
                <a:gd name="T21" fmla="*/ 39 h 108"/>
                <a:gd name="T22" fmla="*/ 136 w 299"/>
                <a:gd name="T23" fmla="*/ 12 h 108"/>
                <a:gd name="T24" fmla="*/ 162 w 299"/>
                <a:gd name="T25" fmla="*/ 12 h 108"/>
                <a:gd name="T26" fmla="*/ 164 w 299"/>
                <a:gd name="T27" fmla="*/ 39 h 108"/>
                <a:gd name="T28" fmla="*/ 164 w 299"/>
                <a:gd name="T29" fmla="*/ 39 h 108"/>
                <a:gd name="T30" fmla="*/ 171 w 299"/>
                <a:gd name="T31" fmla="*/ 108 h 108"/>
                <a:gd name="T32" fmla="*/ 213 w 299"/>
                <a:gd name="T33" fmla="*/ 108 h 108"/>
                <a:gd name="T34" fmla="*/ 194 w 299"/>
                <a:gd name="T35" fmla="*/ 39 h 108"/>
                <a:gd name="T36" fmla="*/ 194 w 299"/>
                <a:gd name="T37" fmla="*/ 39 h 108"/>
                <a:gd name="T38" fmla="*/ 187 w 299"/>
                <a:gd name="T39" fmla="*/ 12 h 108"/>
                <a:gd name="T40" fmla="*/ 213 w 299"/>
                <a:gd name="T41" fmla="*/ 12 h 108"/>
                <a:gd name="T42" fmla="*/ 225 w 299"/>
                <a:gd name="T43" fmla="*/ 39 h 108"/>
                <a:gd name="T44" fmla="*/ 225 w 299"/>
                <a:gd name="T45" fmla="*/ 39 h 108"/>
                <a:gd name="T46" fmla="*/ 256 w 299"/>
                <a:gd name="T47" fmla="*/ 108 h 108"/>
                <a:gd name="T48" fmla="*/ 299 w 299"/>
                <a:gd name="T49" fmla="*/ 108 h 108"/>
                <a:gd name="T50" fmla="*/ 238 w 299"/>
                <a:gd name="T51" fmla="*/ 12 h 108"/>
                <a:gd name="T52" fmla="*/ 238 w 299"/>
                <a:gd name="T53" fmla="*/ 6 h 108"/>
                <a:gd name="T54" fmla="*/ 232 w 299"/>
                <a:gd name="T55" fmla="*/ 0 h 108"/>
                <a:gd name="T56" fmla="*/ 65 w 299"/>
                <a:gd name="T57" fmla="*/ 0 h 108"/>
                <a:gd name="T58" fmla="*/ 59 w 299"/>
                <a:gd name="T59" fmla="*/ 6 h 108"/>
                <a:gd name="T60" fmla="*/ 59 w 299"/>
                <a:gd name="T61" fmla="*/ 13 h 108"/>
                <a:gd name="T62" fmla="*/ 0 w 299"/>
                <a:gd name="T63" fmla="*/ 108 h 108"/>
                <a:gd name="T64" fmla="*/ 43 w 299"/>
                <a:gd name="T65"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99" h="108">
                  <a:moveTo>
                    <a:pt x="43" y="108"/>
                  </a:moveTo>
                  <a:cubicBezTo>
                    <a:pt x="73" y="39"/>
                    <a:pt x="73" y="39"/>
                    <a:pt x="73" y="39"/>
                  </a:cubicBezTo>
                  <a:cubicBezTo>
                    <a:pt x="73" y="39"/>
                    <a:pt x="73" y="39"/>
                    <a:pt x="73" y="39"/>
                  </a:cubicBezTo>
                  <a:cubicBezTo>
                    <a:pt x="85" y="12"/>
                    <a:pt x="85" y="12"/>
                    <a:pt x="85" y="12"/>
                  </a:cubicBezTo>
                  <a:cubicBezTo>
                    <a:pt x="110" y="12"/>
                    <a:pt x="110" y="12"/>
                    <a:pt x="110" y="12"/>
                  </a:cubicBezTo>
                  <a:cubicBezTo>
                    <a:pt x="103" y="39"/>
                    <a:pt x="103" y="39"/>
                    <a:pt x="103" y="39"/>
                  </a:cubicBezTo>
                  <a:cubicBezTo>
                    <a:pt x="103" y="39"/>
                    <a:pt x="103" y="39"/>
                    <a:pt x="103" y="39"/>
                  </a:cubicBezTo>
                  <a:cubicBezTo>
                    <a:pt x="85" y="108"/>
                    <a:pt x="85" y="108"/>
                    <a:pt x="85" y="108"/>
                  </a:cubicBezTo>
                  <a:cubicBezTo>
                    <a:pt x="128" y="108"/>
                    <a:pt x="128" y="108"/>
                    <a:pt x="128" y="108"/>
                  </a:cubicBezTo>
                  <a:cubicBezTo>
                    <a:pt x="134" y="39"/>
                    <a:pt x="134" y="39"/>
                    <a:pt x="134" y="39"/>
                  </a:cubicBezTo>
                  <a:cubicBezTo>
                    <a:pt x="134" y="39"/>
                    <a:pt x="134" y="39"/>
                    <a:pt x="134" y="39"/>
                  </a:cubicBezTo>
                  <a:cubicBezTo>
                    <a:pt x="136" y="12"/>
                    <a:pt x="136" y="12"/>
                    <a:pt x="136" y="12"/>
                  </a:cubicBezTo>
                  <a:cubicBezTo>
                    <a:pt x="162" y="12"/>
                    <a:pt x="162" y="12"/>
                    <a:pt x="162" y="12"/>
                  </a:cubicBezTo>
                  <a:cubicBezTo>
                    <a:pt x="164" y="39"/>
                    <a:pt x="164" y="39"/>
                    <a:pt x="164" y="39"/>
                  </a:cubicBezTo>
                  <a:cubicBezTo>
                    <a:pt x="164" y="39"/>
                    <a:pt x="164" y="39"/>
                    <a:pt x="164" y="39"/>
                  </a:cubicBezTo>
                  <a:cubicBezTo>
                    <a:pt x="171" y="108"/>
                    <a:pt x="171" y="108"/>
                    <a:pt x="171" y="108"/>
                  </a:cubicBezTo>
                  <a:cubicBezTo>
                    <a:pt x="213" y="108"/>
                    <a:pt x="213" y="108"/>
                    <a:pt x="213" y="108"/>
                  </a:cubicBezTo>
                  <a:cubicBezTo>
                    <a:pt x="194" y="39"/>
                    <a:pt x="194" y="39"/>
                    <a:pt x="194" y="39"/>
                  </a:cubicBezTo>
                  <a:cubicBezTo>
                    <a:pt x="194" y="39"/>
                    <a:pt x="194" y="39"/>
                    <a:pt x="194" y="39"/>
                  </a:cubicBezTo>
                  <a:cubicBezTo>
                    <a:pt x="187" y="12"/>
                    <a:pt x="187" y="12"/>
                    <a:pt x="187" y="12"/>
                  </a:cubicBezTo>
                  <a:cubicBezTo>
                    <a:pt x="213" y="12"/>
                    <a:pt x="213" y="12"/>
                    <a:pt x="213" y="12"/>
                  </a:cubicBezTo>
                  <a:cubicBezTo>
                    <a:pt x="225" y="39"/>
                    <a:pt x="225" y="39"/>
                    <a:pt x="225" y="39"/>
                  </a:cubicBezTo>
                  <a:cubicBezTo>
                    <a:pt x="225" y="39"/>
                    <a:pt x="225" y="39"/>
                    <a:pt x="225" y="39"/>
                  </a:cubicBezTo>
                  <a:cubicBezTo>
                    <a:pt x="256" y="108"/>
                    <a:pt x="256" y="108"/>
                    <a:pt x="256" y="108"/>
                  </a:cubicBezTo>
                  <a:cubicBezTo>
                    <a:pt x="299" y="108"/>
                    <a:pt x="299" y="108"/>
                    <a:pt x="299" y="108"/>
                  </a:cubicBezTo>
                  <a:cubicBezTo>
                    <a:pt x="238" y="12"/>
                    <a:pt x="238" y="12"/>
                    <a:pt x="238" y="12"/>
                  </a:cubicBezTo>
                  <a:cubicBezTo>
                    <a:pt x="238" y="6"/>
                    <a:pt x="238" y="6"/>
                    <a:pt x="238" y="6"/>
                  </a:cubicBezTo>
                  <a:cubicBezTo>
                    <a:pt x="238" y="3"/>
                    <a:pt x="236" y="0"/>
                    <a:pt x="232" y="0"/>
                  </a:cubicBezTo>
                  <a:cubicBezTo>
                    <a:pt x="65" y="0"/>
                    <a:pt x="65" y="0"/>
                    <a:pt x="65" y="0"/>
                  </a:cubicBezTo>
                  <a:cubicBezTo>
                    <a:pt x="62" y="0"/>
                    <a:pt x="59" y="3"/>
                    <a:pt x="59" y="6"/>
                  </a:cubicBezTo>
                  <a:cubicBezTo>
                    <a:pt x="59" y="13"/>
                    <a:pt x="59" y="13"/>
                    <a:pt x="59" y="13"/>
                  </a:cubicBezTo>
                  <a:cubicBezTo>
                    <a:pt x="0" y="108"/>
                    <a:pt x="0" y="108"/>
                    <a:pt x="0" y="108"/>
                  </a:cubicBezTo>
                  <a:lnTo>
                    <a:pt x="43" y="1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57" name="Group 156"/>
          <p:cNvGrpSpPr/>
          <p:nvPr userDrawn="1"/>
        </p:nvGrpSpPr>
        <p:grpSpPr>
          <a:xfrm>
            <a:off x="9398049" y="5289669"/>
            <a:ext cx="516015" cy="506009"/>
            <a:chOff x="2962275" y="1644650"/>
            <a:chExt cx="982663" cy="963613"/>
          </a:xfrm>
          <a:solidFill>
            <a:schemeClr val="accent6"/>
          </a:solidFill>
        </p:grpSpPr>
        <p:sp>
          <p:nvSpPr>
            <p:cNvPr id="158" name="Rectangle 22"/>
            <p:cNvSpPr>
              <a:spLocks noChangeArrowheads="1"/>
            </p:cNvSpPr>
            <p:nvPr/>
          </p:nvSpPr>
          <p:spPr bwMode="auto">
            <a:xfrm>
              <a:off x="3143250" y="1958975"/>
              <a:ext cx="60325"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Rectangle 23"/>
            <p:cNvSpPr>
              <a:spLocks noChangeArrowheads="1"/>
            </p:cNvSpPr>
            <p:nvPr/>
          </p:nvSpPr>
          <p:spPr bwMode="auto">
            <a:xfrm>
              <a:off x="3143250" y="2076450"/>
              <a:ext cx="60325" cy="603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Rectangle 24"/>
            <p:cNvSpPr>
              <a:spLocks noChangeArrowheads="1"/>
            </p:cNvSpPr>
            <p:nvPr/>
          </p:nvSpPr>
          <p:spPr bwMode="auto">
            <a:xfrm>
              <a:off x="3143250" y="2193925"/>
              <a:ext cx="60325" cy="603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Rectangle 25"/>
            <p:cNvSpPr>
              <a:spLocks noChangeArrowheads="1"/>
            </p:cNvSpPr>
            <p:nvPr/>
          </p:nvSpPr>
          <p:spPr bwMode="auto">
            <a:xfrm>
              <a:off x="3143250" y="2309813"/>
              <a:ext cx="60325"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26"/>
            <p:cNvSpPr>
              <a:spLocks noEditPoints="1"/>
            </p:cNvSpPr>
            <p:nvPr/>
          </p:nvSpPr>
          <p:spPr bwMode="auto">
            <a:xfrm>
              <a:off x="2962275" y="1644650"/>
              <a:ext cx="982663" cy="963613"/>
            </a:xfrm>
            <a:custGeom>
              <a:avLst/>
              <a:gdLst>
                <a:gd name="T0" fmla="*/ 302 w 326"/>
                <a:gd name="T1" fmla="*/ 300 h 319"/>
                <a:gd name="T2" fmla="*/ 290 w 326"/>
                <a:gd name="T3" fmla="*/ 104 h 319"/>
                <a:gd name="T4" fmla="*/ 211 w 326"/>
                <a:gd name="T5" fmla="*/ 12 h 319"/>
                <a:gd name="T6" fmla="*/ 199 w 326"/>
                <a:gd name="T7" fmla="*/ 0 h 319"/>
                <a:gd name="T8" fmla="*/ 106 w 326"/>
                <a:gd name="T9" fmla="*/ 0 h 319"/>
                <a:gd name="T10" fmla="*/ 82 w 326"/>
                <a:gd name="T11" fmla="*/ 0 h 319"/>
                <a:gd name="T12" fmla="*/ 70 w 326"/>
                <a:gd name="T13" fmla="*/ 66 h 319"/>
                <a:gd name="T14" fmla="*/ 23 w 326"/>
                <a:gd name="T15" fmla="*/ 78 h 319"/>
                <a:gd name="T16" fmla="*/ 6 w 326"/>
                <a:gd name="T17" fmla="*/ 300 h 319"/>
                <a:gd name="T18" fmla="*/ 0 w 326"/>
                <a:gd name="T19" fmla="*/ 319 h 319"/>
                <a:gd name="T20" fmla="*/ 326 w 326"/>
                <a:gd name="T21" fmla="*/ 305 h 319"/>
                <a:gd name="T22" fmla="*/ 186 w 326"/>
                <a:gd name="T23" fmla="*/ 202 h 319"/>
                <a:gd name="T24" fmla="*/ 206 w 326"/>
                <a:gd name="T25" fmla="*/ 182 h 319"/>
                <a:gd name="T26" fmla="*/ 186 w 326"/>
                <a:gd name="T27" fmla="*/ 202 h 319"/>
                <a:gd name="T28" fmla="*/ 206 w 326"/>
                <a:gd name="T29" fmla="*/ 248 h 319"/>
                <a:gd name="T30" fmla="*/ 186 w 326"/>
                <a:gd name="T31" fmla="*/ 227 h 319"/>
                <a:gd name="T32" fmla="*/ 175 w 326"/>
                <a:gd name="T33" fmla="*/ 104 h 319"/>
                <a:gd name="T34" fmla="*/ 139 w 326"/>
                <a:gd name="T35" fmla="*/ 104 h 319"/>
                <a:gd name="T36" fmla="*/ 139 w 326"/>
                <a:gd name="T37" fmla="*/ 77 h 319"/>
                <a:gd name="T38" fmla="*/ 187 w 326"/>
                <a:gd name="T39" fmla="*/ 104 h 319"/>
                <a:gd name="T40" fmla="*/ 139 w 326"/>
                <a:gd name="T41" fmla="*/ 143 h 319"/>
                <a:gd name="T42" fmla="*/ 163 w 326"/>
                <a:gd name="T43" fmla="*/ 116 h 319"/>
                <a:gd name="T44" fmla="*/ 163 w 326"/>
                <a:gd name="T45" fmla="*/ 143 h 319"/>
                <a:gd name="T46" fmla="*/ 163 w 326"/>
                <a:gd name="T47" fmla="*/ 155 h 319"/>
                <a:gd name="T48" fmla="*/ 139 w 326"/>
                <a:gd name="T49" fmla="*/ 181 h 319"/>
                <a:gd name="T50" fmla="*/ 163 w 326"/>
                <a:gd name="T51" fmla="*/ 155 h 319"/>
                <a:gd name="T52" fmla="*/ 163 w 326"/>
                <a:gd name="T53" fmla="*/ 193 h 319"/>
                <a:gd name="T54" fmla="*/ 139 w 326"/>
                <a:gd name="T55" fmla="*/ 300 h 319"/>
                <a:gd name="T56" fmla="*/ 258 w 326"/>
                <a:gd name="T57" fmla="*/ 136 h 319"/>
                <a:gd name="T58" fmla="*/ 279 w 326"/>
                <a:gd name="T59" fmla="*/ 156 h 319"/>
                <a:gd name="T60" fmla="*/ 258 w 326"/>
                <a:gd name="T61" fmla="*/ 136 h 319"/>
                <a:gd name="T62" fmla="*/ 279 w 326"/>
                <a:gd name="T63" fmla="*/ 182 h 319"/>
                <a:gd name="T64" fmla="*/ 258 w 326"/>
                <a:gd name="T65" fmla="*/ 202 h 319"/>
                <a:gd name="T66" fmla="*/ 258 w 326"/>
                <a:gd name="T67" fmla="*/ 227 h 319"/>
                <a:gd name="T68" fmla="*/ 279 w 326"/>
                <a:gd name="T69" fmla="*/ 248 h 319"/>
                <a:gd name="T70" fmla="*/ 258 w 326"/>
                <a:gd name="T71" fmla="*/ 227 h 319"/>
                <a:gd name="T72" fmla="*/ 243 w 326"/>
                <a:gd name="T73" fmla="*/ 136 h 319"/>
                <a:gd name="T74" fmla="*/ 222 w 326"/>
                <a:gd name="T75" fmla="*/ 156 h 319"/>
                <a:gd name="T76" fmla="*/ 222 w 326"/>
                <a:gd name="T77" fmla="*/ 182 h 319"/>
                <a:gd name="T78" fmla="*/ 243 w 326"/>
                <a:gd name="T79" fmla="*/ 202 h 319"/>
                <a:gd name="T80" fmla="*/ 222 w 326"/>
                <a:gd name="T81" fmla="*/ 182 h 319"/>
                <a:gd name="T82" fmla="*/ 243 w 326"/>
                <a:gd name="T83" fmla="*/ 227 h 319"/>
                <a:gd name="T84" fmla="*/ 222 w 326"/>
                <a:gd name="T85" fmla="*/ 248 h 319"/>
                <a:gd name="T86" fmla="*/ 206 w 326"/>
                <a:gd name="T87" fmla="*/ 136 h 319"/>
                <a:gd name="T88" fmla="*/ 186 w 326"/>
                <a:gd name="T89" fmla="*/ 156 h 319"/>
                <a:gd name="T90" fmla="*/ 206 w 326"/>
                <a:gd name="T91" fmla="*/ 136 h 319"/>
                <a:gd name="T92" fmla="*/ 187 w 326"/>
                <a:gd name="T93" fmla="*/ 24 h 319"/>
                <a:gd name="T94" fmla="*/ 127 w 326"/>
                <a:gd name="T95" fmla="*/ 66 h 319"/>
                <a:gd name="T96" fmla="*/ 91 w 326"/>
                <a:gd name="T97" fmla="*/ 66 h 319"/>
                <a:gd name="T98" fmla="*/ 44 w 326"/>
                <a:gd name="T99" fmla="*/ 93 h 319"/>
                <a:gd name="T100" fmla="*/ 118 w 326"/>
                <a:gd name="T101" fmla="*/ 300 h 319"/>
                <a:gd name="T102" fmla="*/ 98 w 326"/>
                <a:gd name="T103" fmla="*/ 259 h 319"/>
                <a:gd name="T104" fmla="*/ 60 w 326"/>
                <a:gd name="T105" fmla="*/ 300 h 319"/>
                <a:gd name="T106" fmla="*/ 44 w 326"/>
                <a:gd name="T107" fmla="*/ 93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6" h="319">
                  <a:moveTo>
                    <a:pt x="319" y="300"/>
                  </a:moveTo>
                  <a:cubicBezTo>
                    <a:pt x="302" y="300"/>
                    <a:pt x="302" y="300"/>
                    <a:pt x="302" y="300"/>
                  </a:cubicBezTo>
                  <a:cubicBezTo>
                    <a:pt x="302" y="116"/>
                    <a:pt x="302" y="116"/>
                    <a:pt x="302" y="116"/>
                  </a:cubicBezTo>
                  <a:cubicBezTo>
                    <a:pt x="302" y="110"/>
                    <a:pt x="296" y="104"/>
                    <a:pt x="290" y="104"/>
                  </a:cubicBezTo>
                  <a:cubicBezTo>
                    <a:pt x="211" y="104"/>
                    <a:pt x="211" y="104"/>
                    <a:pt x="211" y="104"/>
                  </a:cubicBezTo>
                  <a:cubicBezTo>
                    <a:pt x="211" y="12"/>
                    <a:pt x="211" y="12"/>
                    <a:pt x="211" y="12"/>
                  </a:cubicBezTo>
                  <a:cubicBezTo>
                    <a:pt x="211" y="6"/>
                    <a:pt x="206" y="0"/>
                    <a:pt x="199" y="0"/>
                  </a:cubicBezTo>
                  <a:cubicBezTo>
                    <a:pt x="199" y="0"/>
                    <a:pt x="199" y="0"/>
                    <a:pt x="199" y="0"/>
                  </a:cubicBezTo>
                  <a:cubicBezTo>
                    <a:pt x="192" y="0"/>
                    <a:pt x="181" y="0"/>
                    <a:pt x="175" y="0"/>
                  </a:cubicBezTo>
                  <a:cubicBezTo>
                    <a:pt x="106" y="0"/>
                    <a:pt x="106" y="0"/>
                    <a:pt x="106" y="0"/>
                  </a:cubicBezTo>
                  <a:cubicBezTo>
                    <a:pt x="100" y="0"/>
                    <a:pt x="89" y="0"/>
                    <a:pt x="82" y="0"/>
                  </a:cubicBezTo>
                  <a:cubicBezTo>
                    <a:pt x="82" y="0"/>
                    <a:pt x="82" y="0"/>
                    <a:pt x="82" y="0"/>
                  </a:cubicBezTo>
                  <a:cubicBezTo>
                    <a:pt x="75" y="0"/>
                    <a:pt x="70" y="6"/>
                    <a:pt x="70" y="12"/>
                  </a:cubicBezTo>
                  <a:cubicBezTo>
                    <a:pt x="70" y="66"/>
                    <a:pt x="70" y="66"/>
                    <a:pt x="70" y="66"/>
                  </a:cubicBezTo>
                  <a:cubicBezTo>
                    <a:pt x="35" y="66"/>
                    <a:pt x="35" y="66"/>
                    <a:pt x="35" y="66"/>
                  </a:cubicBezTo>
                  <a:cubicBezTo>
                    <a:pt x="28" y="66"/>
                    <a:pt x="23" y="72"/>
                    <a:pt x="23" y="78"/>
                  </a:cubicBezTo>
                  <a:cubicBezTo>
                    <a:pt x="23" y="300"/>
                    <a:pt x="23" y="300"/>
                    <a:pt x="23" y="300"/>
                  </a:cubicBezTo>
                  <a:cubicBezTo>
                    <a:pt x="6" y="300"/>
                    <a:pt x="6" y="300"/>
                    <a:pt x="6" y="300"/>
                  </a:cubicBezTo>
                  <a:cubicBezTo>
                    <a:pt x="3" y="300"/>
                    <a:pt x="0" y="302"/>
                    <a:pt x="0" y="305"/>
                  </a:cubicBezTo>
                  <a:cubicBezTo>
                    <a:pt x="0" y="319"/>
                    <a:pt x="0" y="319"/>
                    <a:pt x="0" y="319"/>
                  </a:cubicBezTo>
                  <a:cubicBezTo>
                    <a:pt x="326" y="319"/>
                    <a:pt x="326" y="319"/>
                    <a:pt x="326" y="319"/>
                  </a:cubicBezTo>
                  <a:cubicBezTo>
                    <a:pt x="326" y="305"/>
                    <a:pt x="326" y="305"/>
                    <a:pt x="326" y="305"/>
                  </a:cubicBezTo>
                  <a:cubicBezTo>
                    <a:pt x="326" y="302"/>
                    <a:pt x="323" y="300"/>
                    <a:pt x="319" y="300"/>
                  </a:cubicBezTo>
                  <a:close/>
                  <a:moveTo>
                    <a:pt x="186" y="202"/>
                  </a:moveTo>
                  <a:cubicBezTo>
                    <a:pt x="186" y="182"/>
                    <a:pt x="186" y="182"/>
                    <a:pt x="186" y="182"/>
                  </a:cubicBezTo>
                  <a:cubicBezTo>
                    <a:pt x="206" y="182"/>
                    <a:pt x="206" y="182"/>
                    <a:pt x="206" y="182"/>
                  </a:cubicBezTo>
                  <a:cubicBezTo>
                    <a:pt x="206" y="202"/>
                    <a:pt x="206" y="202"/>
                    <a:pt x="206" y="202"/>
                  </a:cubicBezTo>
                  <a:lnTo>
                    <a:pt x="186" y="202"/>
                  </a:lnTo>
                  <a:close/>
                  <a:moveTo>
                    <a:pt x="206" y="227"/>
                  </a:moveTo>
                  <a:cubicBezTo>
                    <a:pt x="206" y="248"/>
                    <a:pt x="206" y="248"/>
                    <a:pt x="206" y="248"/>
                  </a:cubicBezTo>
                  <a:cubicBezTo>
                    <a:pt x="186" y="248"/>
                    <a:pt x="186" y="248"/>
                    <a:pt x="186" y="248"/>
                  </a:cubicBezTo>
                  <a:cubicBezTo>
                    <a:pt x="186" y="227"/>
                    <a:pt x="186" y="227"/>
                    <a:pt x="186" y="227"/>
                  </a:cubicBezTo>
                  <a:lnTo>
                    <a:pt x="206" y="227"/>
                  </a:lnTo>
                  <a:close/>
                  <a:moveTo>
                    <a:pt x="175" y="104"/>
                  </a:moveTo>
                  <a:cubicBezTo>
                    <a:pt x="175" y="104"/>
                    <a:pt x="175" y="104"/>
                    <a:pt x="175" y="104"/>
                  </a:cubicBezTo>
                  <a:cubicBezTo>
                    <a:pt x="139" y="104"/>
                    <a:pt x="139" y="104"/>
                    <a:pt x="139" y="104"/>
                  </a:cubicBezTo>
                  <a:cubicBezTo>
                    <a:pt x="139" y="78"/>
                    <a:pt x="139" y="78"/>
                    <a:pt x="139" y="78"/>
                  </a:cubicBezTo>
                  <a:cubicBezTo>
                    <a:pt x="139" y="78"/>
                    <a:pt x="139" y="78"/>
                    <a:pt x="139" y="77"/>
                  </a:cubicBezTo>
                  <a:cubicBezTo>
                    <a:pt x="187" y="77"/>
                    <a:pt x="187" y="77"/>
                    <a:pt x="187" y="77"/>
                  </a:cubicBezTo>
                  <a:cubicBezTo>
                    <a:pt x="187" y="104"/>
                    <a:pt x="187" y="104"/>
                    <a:pt x="187" y="104"/>
                  </a:cubicBezTo>
                  <a:lnTo>
                    <a:pt x="175" y="104"/>
                  </a:lnTo>
                  <a:close/>
                  <a:moveTo>
                    <a:pt x="139" y="143"/>
                  </a:moveTo>
                  <a:cubicBezTo>
                    <a:pt x="139" y="116"/>
                    <a:pt x="139" y="116"/>
                    <a:pt x="139" y="116"/>
                  </a:cubicBezTo>
                  <a:cubicBezTo>
                    <a:pt x="163" y="116"/>
                    <a:pt x="163" y="116"/>
                    <a:pt x="163" y="116"/>
                  </a:cubicBezTo>
                  <a:cubicBezTo>
                    <a:pt x="163" y="116"/>
                    <a:pt x="163" y="116"/>
                    <a:pt x="163" y="116"/>
                  </a:cubicBezTo>
                  <a:cubicBezTo>
                    <a:pt x="163" y="143"/>
                    <a:pt x="163" y="143"/>
                    <a:pt x="163" y="143"/>
                  </a:cubicBezTo>
                  <a:lnTo>
                    <a:pt x="139" y="143"/>
                  </a:lnTo>
                  <a:close/>
                  <a:moveTo>
                    <a:pt x="163" y="155"/>
                  </a:moveTo>
                  <a:cubicBezTo>
                    <a:pt x="163" y="181"/>
                    <a:pt x="163" y="181"/>
                    <a:pt x="163" y="181"/>
                  </a:cubicBezTo>
                  <a:cubicBezTo>
                    <a:pt x="139" y="181"/>
                    <a:pt x="139" y="181"/>
                    <a:pt x="139" y="181"/>
                  </a:cubicBezTo>
                  <a:cubicBezTo>
                    <a:pt x="139" y="155"/>
                    <a:pt x="139" y="155"/>
                    <a:pt x="139" y="155"/>
                  </a:cubicBezTo>
                  <a:lnTo>
                    <a:pt x="163" y="155"/>
                  </a:lnTo>
                  <a:close/>
                  <a:moveTo>
                    <a:pt x="139" y="193"/>
                  </a:moveTo>
                  <a:cubicBezTo>
                    <a:pt x="163" y="193"/>
                    <a:pt x="163" y="193"/>
                    <a:pt x="163" y="193"/>
                  </a:cubicBezTo>
                  <a:cubicBezTo>
                    <a:pt x="163" y="300"/>
                    <a:pt x="163" y="300"/>
                    <a:pt x="163" y="300"/>
                  </a:cubicBezTo>
                  <a:cubicBezTo>
                    <a:pt x="139" y="300"/>
                    <a:pt x="139" y="300"/>
                    <a:pt x="139" y="300"/>
                  </a:cubicBezTo>
                  <a:lnTo>
                    <a:pt x="139" y="193"/>
                  </a:lnTo>
                  <a:close/>
                  <a:moveTo>
                    <a:pt x="258" y="136"/>
                  </a:moveTo>
                  <a:cubicBezTo>
                    <a:pt x="279" y="136"/>
                    <a:pt x="279" y="136"/>
                    <a:pt x="279" y="136"/>
                  </a:cubicBezTo>
                  <a:cubicBezTo>
                    <a:pt x="279" y="156"/>
                    <a:pt x="279" y="156"/>
                    <a:pt x="279" y="156"/>
                  </a:cubicBezTo>
                  <a:cubicBezTo>
                    <a:pt x="258" y="156"/>
                    <a:pt x="258" y="156"/>
                    <a:pt x="258" y="156"/>
                  </a:cubicBezTo>
                  <a:lnTo>
                    <a:pt x="258" y="136"/>
                  </a:lnTo>
                  <a:close/>
                  <a:moveTo>
                    <a:pt x="258" y="182"/>
                  </a:moveTo>
                  <a:cubicBezTo>
                    <a:pt x="279" y="182"/>
                    <a:pt x="279" y="182"/>
                    <a:pt x="279" y="182"/>
                  </a:cubicBezTo>
                  <a:cubicBezTo>
                    <a:pt x="279" y="202"/>
                    <a:pt x="279" y="202"/>
                    <a:pt x="279" y="202"/>
                  </a:cubicBezTo>
                  <a:cubicBezTo>
                    <a:pt x="258" y="202"/>
                    <a:pt x="258" y="202"/>
                    <a:pt x="258" y="202"/>
                  </a:cubicBezTo>
                  <a:lnTo>
                    <a:pt x="258" y="182"/>
                  </a:lnTo>
                  <a:close/>
                  <a:moveTo>
                    <a:pt x="258" y="227"/>
                  </a:moveTo>
                  <a:cubicBezTo>
                    <a:pt x="279" y="227"/>
                    <a:pt x="279" y="227"/>
                    <a:pt x="279" y="227"/>
                  </a:cubicBezTo>
                  <a:cubicBezTo>
                    <a:pt x="279" y="248"/>
                    <a:pt x="279" y="248"/>
                    <a:pt x="279" y="248"/>
                  </a:cubicBezTo>
                  <a:cubicBezTo>
                    <a:pt x="258" y="248"/>
                    <a:pt x="258" y="248"/>
                    <a:pt x="258" y="248"/>
                  </a:cubicBezTo>
                  <a:lnTo>
                    <a:pt x="258" y="227"/>
                  </a:lnTo>
                  <a:close/>
                  <a:moveTo>
                    <a:pt x="222" y="136"/>
                  </a:moveTo>
                  <a:cubicBezTo>
                    <a:pt x="243" y="136"/>
                    <a:pt x="243" y="136"/>
                    <a:pt x="243" y="136"/>
                  </a:cubicBezTo>
                  <a:cubicBezTo>
                    <a:pt x="243" y="156"/>
                    <a:pt x="243" y="156"/>
                    <a:pt x="243" y="156"/>
                  </a:cubicBezTo>
                  <a:cubicBezTo>
                    <a:pt x="222" y="156"/>
                    <a:pt x="222" y="156"/>
                    <a:pt x="222" y="156"/>
                  </a:cubicBezTo>
                  <a:lnTo>
                    <a:pt x="222" y="136"/>
                  </a:lnTo>
                  <a:close/>
                  <a:moveTo>
                    <a:pt x="222" y="182"/>
                  </a:moveTo>
                  <a:cubicBezTo>
                    <a:pt x="243" y="182"/>
                    <a:pt x="243" y="182"/>
                    <a:pt x="243" y="182"/>
                  </a:cubicBezTo>
                  <a:cubicBezTo>
                    <a:pt x="243" y="202"/>
                    <a:pt x="243" y="202"/>
                    <a:pt x="243" y="202"/>
                  </a:cubicBezTo>
                  <a:cubicBezTo>
                    <a:pt x="222" y="202"/>
                    <a:pt x="222" y="202"/>
                    <a:pt x="222" y="202"/>
                  </a:cubicBezTo>
                  <a:lnTo>
                    <a:pt x="222" y="182"/>
                  </a:lnTo>
                  <a:close/>
                  <a:moveTo>
                    <a:pt x="222" y="227"/>
                  </a:moveTo>
                  <a:cubicBezTo>
                    <a:pt x="243" y="227"/>
                    <a:pt x="243" y="227"/>
                    <a:pt x="243" y="227"/>
                  </a:cubicBezTo>
                  <a:cubicBezTo>
                    <a:pt x="243" y="248"/>
                    <a:pt x="243" y="248"/>
                    <a:pt x="243" y="248"/>
                  </a:cubicBezTo>
                  <a:cubicBezTo>
                    <a:pt x="222" y="248"/>
                    <a:pt x="222" y="248"/>
                    <a:pt x="222" y="248"/>
                  </a:cubicBezTo>
                  <a:lnTo>
                    <a:pt x="222" y="227"/>
                  </a:lnTo>
                  <a:close/>
                  <a:moveTo>
                    <a:pt x="206" y="136"/>
                  </a:moveTo>
                  <a:cubicBezTo>
                    <a:pt x="206" y="156"/>
                    <a:pt x="206" y="156"/>
                    <a:pt x="206" y="156"/>
                  </a:cubicBezTo>
                  <a:cubicBezTo>
                    <a:pt x="186" y="156"/>
                    <a:pt x="186" y="156"/>
                    <a:pt x="186" y="156"/>
                  </a:cubicBezTo>
                  <a:cubicBezTo>
                    <a:pt x="186" y="136"/>
                    <a:pt x="186" y="136"/>
                    <a:pt x="186" y="136"/>
                  </a:cubicBezTo>
                  <a:lnTo>
                    <a:pt x="206" y="136"/>
                  </a:lnTo>
                  <a:close/>
                  <a:moveTo>
                    <a:pt x="91" y="24"/>
                  </a:moveTo>
                  <a:cubicBezTo>
                    <a:pt x="187" y="24"/>
                    <a:pt x="187" y="24"/>
                    <a:pt x="187" y="24"/>
                  </a:cubicBezTo>
                  <a:cubicBezTo>
                    <a:pt x="187" y="66"/>
                    <a:pt x="187" y="66"/>
                    <a:pt x="187" y="66"/>
                  </a:cubicBezTo>
                  <a:cubicBezTo>
                    <a:pt x="127" y="66"/>
                    <a:pt x="127" y="66"/>
                    <a:pt x="127" y="66"/>
                  </a:cubicBezTo>
                  <a:cubicBezTo>
                    <a:pt x="127" y="66"/>
                    <a:pt x="127" y="66"/>
                    <a:pt x="127" y="66"/>
                  </a:cubicBezTo>
                  <a:cubicBezTo>
                    <a:pt x="91" y="66"/>
                    <a:pt x="91" y="66"/>
                    <a:pt x="91" y="66"/>
                  </a:cubicBezTo>
                  <a:lnTo>
                    <a:pt x="91" y="24"/>
                  </a:lnTo>
                  <a:close/>
                  <a:moveTo>
                    <a:pt x="44" y="93"/>
                  </a:moveTo>
                  <a:cubicBezTo>
                    <a:pt x="118" y="93"/>
                    <a:pt x="118" y="93"/>
                    <a:pt x="118" y="93"/>
                  </a:cubicBezTo>
                  <a:cubicBezTo>
                    <a:pt x="118" y="300"/>
                    <a:pt x="118" y="300"/>
                    <a:pt x="118" y="300"/>
                  </a:cubicBezTo>
                  <a:cubicBezTo>
                    <a:pt x="98" y="300"/>
                    <a:pt x="98" y="300"/>
                    <a:pt x="98" y="300"/>
                  </a:cubicBezTo>
                  <a:cubicBezTo>
                    <a:pt x="98" y="259"/>
                    <a:pt x="98" y="259"/>
                    <a:pt x="98" y="259"/>
                  </a:cubicBezTo>
                  <a:cubicBezTo>
                    <a:pt x="60" y="259"/>
                    <a:pt x="60" y="259"/>
                    <a:pt x="60" y="259"/>
                  </a:cubicBezTo>
                  <a:cubicBezTo>
                    <a:pt x="60" y="300"/>
                    <a:pt x="60" y="300"/>
                    <a:pt x="60" y="300"/>
                  </a:cubicBezTo>
                  <a:cubicBezTo>
                    <a:pt x="44" y="300"/>
                    <a:pt x="44" y="300"/>
                    <a:pt x="44" y="300"/>
                  </a:cubicBezTo>
                  <a:lnTo>
                    <a:pt x="44"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94" name="Group 193"/>
          <p:cNvGrpSpPr/>
          <p:nvPr userDrawn="1"/>
        </p:nvGrpSpPr>
        <p:grpSpPr>
          <a:xfrm>
            <a:off x="9421195" y="2205259"/>
            <a:ext cx="469723" cy="421326"/>
            <a:chOff x="1484313" y="1463675"/>
            <a:chExt cx="523875" cy="469900"/>
          </a:xfrm>
          <a:solidFill>
            <a:schemeClr val="accent3"/>
          </a:solidFill>
        </p:grpSpPr>
        <p:sp>
          <p:nvSpPr>
            <p:cNvPr id="195" name="Freeform 7"/>
            <p:cNvSpPr>
              <a:spLocks noEditPoints="1"/>
            </p:cNvSpPr>
            <p:nvPr/>
          </p:nvSpPr>
          <p:spPr bwMode="auto">
            <a:xfrm>
              <a:off x="1484313" y="1463675"/>
              <a:ext cx="523875" cy="469900"/>
            </a:xfrm>
            <a:custGeom>
              <a:avLst/>
              <a:gdLst>
                <a:gd name="T0" fmla="*/ 190 w 231"/>
                <a:gd name="T1" fmla="*/ 36 h 207"/>
                <a:gd name="T2" fmla="*/ 164 w 231"/>
                <a:gd name="T3" fmla="*/ 36 h 207"/>
                <a:gd name="T4" fmla="*/ 164 w 231"/>
                <a:gd name="T5" fmla="*/ 20 h 207"/>
                <a:gd name="T6" fmla="*/ 143 w 231"/>
                <a:gd name="T7" fmla="*/ 0 h 207"/>
                <a:gd name="T8" fmla="*/ 88 w 231"/>
                <a:gd name="T9" fmla="*/ 0 h 207"/>
                <a:gd name="T10" fmla="*/ 67 w 231"/>
                <a:gd name="T11" fmla="*/ 20 h 207"/>
                <a:gd name="T12" fmla="*/ 67 w 231"/>
                <a:gd name="T13" fmla="*/ 36 h 207"/>
                <a:gd name="T14" fmla="*/ 41 w 231"/>
                <a:gd name="T15" fmla="*/ 36 h 207"/>
                <a:gd name="T16" fmla="*/ 0 w 231"/>
                <a:gd name="T17" fmla="*/ 78 h 207"/>
                <a:gd name="T18" fmla="*/ 0 w 231"/>
                <a:gd name="T19" fmla="*/ 166 h 207"/>
                <a:gd name="T20" fmla="*/ 41 w 231"/>
                <a:gd name="T21" fmla="*/ 207 h 207"/>
                <a:gd name="T22" fmla="*/ 190 w 231"/>
                <a:gd name="T23" fmla="*/ 207 h 207"/>
                <a:gd name="T24" fmla="*/ 231 w 231"/>
                <a:gd name="T25" fmla="*/ 166 h 207"/>
                <a:gd name="T26" fmla="*/ 231 w 231"/>
                <a:gd name="T27" fmla="*/ 78 h 207"/>
                <a:gd name="T28" fmla="*/ 190 w 231"/>
                <a:gd name="T29" fmla="*/ 36 h 207"/>
                <a:gd name="T30" fmla="*/ 83 w 231"/>
                <a:gd name="T31" fmla="*/ 20 h 207"/>
                <a:gd name="T32" fmla="*/ 88 w 231"/>
                <a:gd name="T33" fmla="*/ 15 h 207"/>
                <a:gd name="T34" fmla="*/ 143 w 231"/>
                <a:gd name="T35" fmla="*/ 15 h 207"/>
                <a:gd name="T36" fmla="*/ 148 w 231"/>
                <a:gd name="T37" fmla="*/ 20 h 207"/>
                <a:gd name="T38" fmla="*/ 148 w 231"/>
                <a:gd name="T39" fmla="*/ 36 h 207"/>
                <a:gd name="T40" fmla="*/ 83 w 231"/>
                <a:gd name="T41" fmla="*/ 36 h 207"/>
                <a:gd name="T42" fmla="*/ 83 w 231"/>
                <a:gd name="T43" fmla="*/ 20 h 207"/>
                <a:gd name="T44" fmla="*/ 116 w 231"/>
                <a:gd name="T45" fmla="*/ 178 h 207"/>
                <a:gd name="T46" fmla="*/ 59 w 231"/>
                <a:gd name="T47" fmla="*/ 122 h 207"/>
                <a:gd name="T48" fmla="*/ 116 w 231"/>
                <a:gd name="T49" fmla="*/ 66 h 207"/>
                <a:gd name="T50" fmla="*/ 172 w 231"/>
                <a:gd name="T51" fmla="*/ 122 h 207"/>
                <a:gd name="T52" fmla="*/ 116 w 231"/>
                <a:gd name="T53" fmla="*/ 178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1" h="207">
                  <a:moveTo>
                    <a:pt x="190" y="36"/>
                  </a:moveTo>
                  <a:cubicBezTo>
                    <a:pt x="164" y="36"/>
                    <a:pt x="164" y="36"/>
                    <a:pt x="164" y="36"/>
                  </a:cubicBezTo>
                  <a:cubicBezTo>
                    <a:pt x="164" y="20"/>
                    <a:pt x="164" y="20"/>
                    <a:pt x="164" y="20"/>
                  </a:cubicBezTo>
                  <a:cubicBezTo>
                    <a:pt x="164" y="9"/>
                    <a:pt x="154" y="0"/>
                    <a:pt x="143" y="0"/>
                  </a:cubicBezTo>
                  <a:cubicBezTo>
                    <a:pt x="88" y="0"/>
                    <a:pt x="88" y="0"/>
                    <a:pt x="88" y="0"/>
                  </a:cubicBezTo>
                  <a:cubicBezTo>
                    <a:pt x="77" y="0"/>
                    <a:pt x="67" y="9"/>
                    <a:pt x="67" y="20"/>
                  </a:cubicBezTo>
                  <a:cubicBezTo>
                    <a:pt x="67" y="36"/>
                    <a:pt x="67" y="36"/>
                    <a:pt x="67" y="36"/>
                  </a:cubicBezTo>
                  <a:cubicBezTo>
                    <a:pt x="41" y="36"/>
                    <a:pt x="41" y="36"/>
                    <a:pt x="41" y="36"/>
                  </a:cubicBezTo>
                  <a:cubicBezTo>
                    <a:pt x="18" y="36"/>
                    <a:pt x="0" y="55"/>
                    <a:pt x="0" y="78"/>
                  </a:cubicBezTo>
                  <a:cubicBezTo>
                    <a:pt x="0" y="166"/>
                    <a:pt x="0" y="166"/>
                    <a:pt x="0" y="166"/>
                  </a:cubicBezTo>
                  <a:cubicBezTo>
                    <a:pt x="0" y="188"/>
                    <a:pt x="18" y="207"/>
                    <a:pt x="41" y="207"/>
                  </a:cubicBezTo>
                  <a:cubicBezTo>
                    <a:pt x="190" y="207"/>
                    <a:pt x="190" y="207"/>
                    <a:pt x="190" y="207"/>
                  </a:cubicBezTo>
                  <a:cubicBezTo>
                    <a:pt x="213" y="207"/>
                    <a:pt x="231" y="188"/>
                    <a:pt x="231" y="166"/>
                  </a:cubicBezTo>
                  <a:cubicBezTo>
                    <a:pt x="231" y="78"/>
                    <a:pt x="231" y="78"/>
                    <a:pt x="231" y="78"/>
                  </a:cubicBezTo>
                  <a:cubicBezTo>
                    <a:pt x="231" y="55"/>
                    <a:pt x="213" y="36"/>
                    <a:pt x="190" y="36"/>
                  </a:cubicBezTo>
                  <a:close/>
                  <a:moveTo>
                    <a:pt x="83" y="20"/>
                  </a:moveTo>
                  <a:cubicBezTo>
                    <a:pt x="83" y="17"/>
                    <a:pt x="85" y="15"/>
                    <a:pt x="88" y="15"/>
                  </a:cubicBezTo>
                  <a:cubicBezTo>
                    <a:pt x="143" y="15"/>
                    <a:pt x="143" y="15"/>
                    <a:pt x="143" y="15"/>
                  </a:cubicBezTo>
                  <a:cubicBezTo>
                    <a:pt x="146" y="15"/>
                    <a:pt x="148" y="17"/>
                    <a:pt x="148" y="20"/>
                  </a:cubicBezTo>
                  <a:cubicBezTo>
                    <a:pt x="148" y="36"/>
                    <a:pt x="148" y="36"/>
                    <a:pt x="148" y="36"/>
                  </a:cubicBezTo>
                  <a:cubicBezTo>
                    <a:pt x="83" y="36"/>
                    <a:pt x="83" y="36"/>
                    <a:pt x="83" y="36"/>
                  </a:cubicBezTo>
                  <a:lnTo>
                    <a:pt x="83" y="20"/>
                  </a:lnTo>
                  <a:close/>
                  <a:moveTo>
                    <a:pt x="116" y="178"/>
                  </a:moveTo>
                  <a:cubicBezTo>
                    <a:pt x="85" y="178"/>
                    <a:pt x="59" y="153"/>
                    <a:pt x="59" y="122"/>
                  </a:cubicBezTo>
                  <a:cubicBezTo>
                    <a:pt x="59" y="91"/>
                    <a:pt x="85" y="66"/>
                    <a:pt x="116" y="66"/>
                  </a:cubicBezTo>
                  <a:cubicBezTo>
                    <a:pt x="146" y="66"/>
                    <a:pt x="172" y="91"/>
                    <a:pt x="172" y="122"/>
                  </a:cubicBezTo>
                  <a:cubicBezTo>
                    <a:pt x="172" y="153"/>
                    <a:pt x="146" y="178"/>
                    <a:pt x="116" y="17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96" name="Freeform 8"/>
            <p:cNvSpPr>
              <a:spLocks/>
            </p:cNvSpPr>
            <p:nvPr/>
          </p:nvSpPr>
          <p:spPr bwMode="auto">
            <a:xfrm>
              <a:off x="1657350" y="1649413"/>
              <a:ext cx="177800" cy="179388"/>
            </a:xfrm>
            <a:custGeom>
              <a:avLst/>
              <a:gdLst>
                <a:gd name="T0" fmla="*/ 112 w 112"/>
                <a:gd name="T1" fmla="*/ 39 h 113"/>
                <a:gd name="T2" fmla="*/ 74 w 112"/>
                <a:gd name="T3" fmla="*/ 39 h 113"/>
                <a:gd name="T4" fmla="*/ 74 w 112"/>
                <a:gd name="T5" fmla="*/ 0 h 113"/>
                <a:gd name="T6" fmla="*/ 38 w 112"/>
                <a:gd name="T7" fmla="*/ 0 h 113"/>
                <a:gd name="T8" fmla="*/ 38 w 112"/>
                <a:gd name="T9" fmla="*/ 39 h 113"/>
                <a:gd name="T10" fmla="*/ 0 w 112"/>
                <a:gd name="T11" fmla="*/ 39 h 113"/>
                <a:gd name="T12" fmla="*/ 0 w 112"/>
                <a:gd name="T13" fmla="*/ 75 h 113"/>
                <a:gd name="T14" fmla="*/ 38 w 112"/>
                <a:gd name="T15" fmla="*/ 75 h 113"/>
                <a:gd name="T16" fmla="*/ 38 w 112"/>
                <a:gd name="T17" fmla="*/ 113 h 113"/>
                <a:gd name="T18" fmla="*/ 74 w 112"/>
                <a:gd name="T19" fmla="*/ 113 h 113"/>
                <a:gd name="T20" fmla="*/ 74 w 112"/>
                <a:gd name="T21" fmla="*/ 75 h 113"/>
                <a:gd name="T22" fmla="*/ 112 w 112"/>
                <a:gd name="T23" fmla="*/ 75 h 113"/>
                <a:gd name="T24" fmla="*/ 112 w 112"/>
                <a:gd name="T25" fmla="*/ 3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2" h="113">
                  <a:moveTo>
                    <a:pt x="112" y="39"/>
                  </a:moveTo>
                  <a:lnTo>
                    <a:pt x="74" y="39"/>
                  </a:lnTo>
                  <a:lnTo>
                    <a:pt x="74" y="0"/>
                  </a:lnTo>
                  <a:lnTo>
                    <a:pt x="38" y="0"/>
                  </a:lnTo>
                  <a:lnTo>
                    <a:pt x="38" y="39"/>
                  </a:lnTo>
                  <a:lnTo>
                    <a:pt x="0" y="39"/>
                  </a:lnTo>
                  <a:lnTo>
                    <a:pt x="0" y="75"/>
                  </a:lnTo>
                  <a:lnTo>
                    <a:pt x="38" y="75"/>
                  </a:lnTo>
                  <a:lnTo>
                    <a:pt x="38" y="113"/>
                  </a:lnTo>
                  <a:lnTo>
                    <a:pt x="74" y="113"/>
                  </a:lnTo>
                  <a:lnTo>
                    <a:pt x="74" y="75"/>
                  </a:lnTo>
                  <a:lnTo>
                    <a:pt x="112" y="75"/>
                  </a:lnTo>
                  <a:lnTo>
                    <a:pt x="112" y="39"/>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10" name="Group 209"/>
          <p:cNvGrpSpPr/>
          <p:nvPr userDrawn="1"/>
        </p:nvGrpSpPr>
        <p:grpSpPr>
          <a:xfrm>
            <a:off x="9431159" y="4056658"/>
            <a:ext cx="449795" cy="483957"/>
            <a:chOff x="1495425" y="2554288"/>
            <a:chExt cx="501650" cy="539750"/>
          </a:xfrm>
          <a:solidFill>
            <a:schemeClr val="accent3"/>
          </a:solidFill>
        </p:grpSpPr>
        <p:sp>
          <p:nvSpPr>
            <p:cNvPr id="211" name="Freeform 23"/>
            <p:cNvSpPr>
              <a:spLocks noEditPoints="1"/>
            </p:cNvSpPr>
            <p:nvPr/>
          </p:nvSpPr>
          <p:spPr bwMode="auto">
            <a:xfrm>
              <a:off x="1495425" y="2554288"/>
              <a:ext cx="501650" cy="539750"/>
            </a:xfrm>
            <a:custGeom>
              <a:avLst/>
              <a:gdLst>
                <a:gd name="T0" fmla="*/ 221 w 221"/>
                <a:gd name="T1" fmla="*/ 134 h 238"/>
                <a:gd name="T2" fmla="*/ 192 w 221"/>
                <a:gd name="T3" fmla="*/ 105 h 238"/>
                <a:gd name="T4" fmla="*/ 162 w 221"/>
                <a:gd name="T5" fmla="*/ 134 h 238"/>
                <a:gd name="T6" fmla="*/ 183 w 221"/>
                <a:gd name="T7" fmla="*/ 162 h 238"/>
                <a:gd name="T8" fmla="*/ 139 w 221"/>
                <a:gd name="T9" fmla="*/ 220 h 238"/>
                <a:gd name="T10" fmla="*/ 95 w 221"/>
                <a:gd name="T11" fmla="*/ 160 h 238"/>
                <a:gd name="T12" fmla="*/ 172 w 221"/>
                <a:gd name="T13" fmla="*/ 59 h 238"/>
                <a:gd name="T14" fmla="*/ 140 w 221"/>
                <a:gd name="T15" fmla="*/ 12 h 238"/>
                <a:gd name="T16" fmla="*/ 125 w 221"/>
                <a:gd name="T17" fmla="*/ 0 h 238"/>
                <a:gd name="T18" fmla="*/ 108 w 221"/>
                <a:gd name="T19" fmla="*/ 17 h 238"/>
                <a:gd name="T20" fmla="*/ 125 w 221"/>
                <a:gd name="T21" fmla="*/ 34 h 238"/>
                <a:gd name="T22" fmla="*/ 136 w 221"/>
                <a:gd name="T23" fmla="*/ 29 h 238"/>
                <a:gd name="T24" fmla="*/ 155 w 221"/>
                <a:gd name="T25" fmla="*/ 59 h 238"/>
                <a:gd name="T26" fmla="*/ 86 w 221"/>
                <a:gd name="T27" fmla="*/ 144 h 238"/>
                <a:gd name="T28" fmla="*/ 18 w 221"/>
                <a:gd name="T29" fmla="*/ 59 h 238"/>
                <a:gd name="T30" fmla="*/ 36 w 221"/>
                <a:gd name="T31" fmla="*/ 29 h 238"/>
                <a:gd name="T32" fmla="*/ 47 w 221"/>
                <a:gd name="T33" fmla="*/ 34 h 238"/>
                <a:gd name="T34" fmla="*/ 64 w 221"/>
                <a:gd name="T35" fmla="*/ 17 h 238"/>
                <a:gd name="T36" fmla="*/ 47 w 221"/>
                <a:gd name="T37" fmla="*/ 0 h 238"/>
                <a:gd name="T38" fmla="*/ 32 w 221"/>
                <a:gd name="T39" fmla="*/ 12 h 238"/>
                <a:gd name="T40" fmla="*/ 0 w 221"/>
                <a:gd name="T41" fmla="*/ 59 h 238"/>
                <a:gd name="T42" fmla="*/ 77 w 221"/>
                <a:gd name="T43" fmla="*/ 160 h 238"/>
                <a:gd name="T44" fmla="*/ 139 w 221"/>
                <a:gd name="T45" fmla="*/ 238 h 238"/>
                <a:gd name="T46" fmla="*/ 200 w 221"/>
                <a:gd name="T47" fmla="*/ 162 h 238"/>
                <a:gd name="T48" fmla="*/ 221 w 221"/>
                <a:gd name="T49" fmla="*/ 134 h 238"/>
                <a:gd name="T50" fmla="*/ 192 w 221"/>
                <a:gd name="T51" fmla="*/ 150 h 238"/>
                <a:gd name="T52" fmla="*/ 175 w 221"/>
                <a:gd name="T53" fmla="*/ 134 h 238"/>
                <a:gd name="T54" fmla="*/ 192 w 221"/>
                <a:gd name="T55" fmla="*/ 118 h 238"/>
                <a:gd name="T56" fmla="*/ 208 w 221"/>
                <a:gd name="T57" fmla="*/ 134 h 238"/>
                <a:gd name="T58" fmla="*/ 192 w 221"/>
                <a:gd name="T59" fmla="*/ 150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1" h="238">
                  <a:moveTo>
                    <a:pt x="221" y="134"/>
                  </a:moveTo>
                  <a:cubicBezTo>
                    <a:pt x="221" y="118"/>
                    <a:pt x="208" y="105"/>
                    <a:pt x="192" y="105"/>
                  </a:cubicBezTo>
                  <a:cubicBezTo>
                    <a:pt x="176" y="105"/>
                    <a:pt x="162" y="118"/>
                    <a:pt x="162" y="134"/>
                  </a:cubicBezTo>
                  <a:cubicBezTo>
                    <a:pt x="162" y="147"/>
                    <a:pt x="171" y="158"/>
                    <a:pt x="183" y="162"/>
                  </a:cubicBezTo>
                  <a:cubicBezTo>
                    <a:pt x="182" y="199"/>
                    <a:pt x="166" y="220"/>
                    <a:pt x="139" y="220"/>
                  </a:cubicBezTo>
                  <a:cubicBezTo>
                    <a:pt x="112" y="220"/>
                    <a:pt x="96" y="198"/>
                    <a:pt x="95" y="160"/>
                  </a:cubicBezTo>
                  <a:cubicBezTo>
                    <a:pt x="132" y="152"/>
                    <a:pt x="172" y="95"/>
                    <a:pt x="172" y="59"/>
                  </a:cubicBezTo>
                  <a:cubicBezTo>
                    <a:pt x="172" y="35"/>
                    <a:pt x="156" y="19"/>
                    <a:pt x="140" y="12"/>
                  </a:cubicBezTo>
                  <a:cubicBezTo>
                    <a:pt x="138" y="5"/>
                    <a:pt x="132" y="0"/>
                    <a:pt x="125" y="0"/>
                  </a:cubicBezTo>
                  <a:cubicBezTo>
                    <a:pt x="115" y="0"/>
                    <a:pt x="108" y="8"/>
                    <a:pt x="108" y="17"/>
                  </a:cubicBezTo>
                  <a:cubicBezTo>
                    <a:pt x="108" y="26"/>
                    <a:pt x="115" y="34"/>
                    <a:pt x="125" y="34"/>
                  </a:cubicBezTo>
                  <a:cubicBezTo>
                    <a:pt x="129" y="34"/>
                    <a:pt x="133" y="32"/>
                    <a:pt x="136" y="29"/>
                  </a:cubicBezTo>
                  <a:cubicBezTo>
                    <a:pt x="145" y="34"/>
                    <a:pt x="155" y="44"/>
                    <a:pt x="155" y="59"/>
                  </a:cubicBezTo>
                  <a:cubicBezTo>
                    <a:pt x="155" y="89"/>
                    <a:pt x="115" y="144"/>
                    <a:pt x="86" y="144"/>
                  </a:cubicBezTo>
                  <a:cubicBezTo>
                    <a:pt x="57" y="144"/>
                    <a:pt x="18" y="89"/>
                    <a:pt x="18" y="59"/>
                  </a:cubicBezTo>
                  <a:cubicBezTo>
                    <a:pt x="18" y="44"/>
                    <a:pt x="27" y="34"/>
                    <a:pt x="36" y="29"/>
                  </a:cubicBezTo>
                  <a:cubicBezTo>
                    <a:pt x="39" y="32"/>
                    <a:pt x="43" y="34"/>
                    <a:pt x="47" y="34"/>
                  </a:cubicBezTo>
                  <a:cubicBezTo>
                    <a:pt x="57" y="34"/>
                    <a:pt x="64" y="26"/>
                    <a:pt x="64" y="17"/>
                  </a:cubicBezTo>
                  <a:cubicBezTo>
                    <a:pt x="64" y="8"/>
                    <a:pt x="57" y="0"/>
                    <a:pt x="47" y="0"/>
                  </a:cubicBezTo>
                  <a:cubicBezTo>
                    <a:pt x="40" y="0"/>
                    <a:pt x="34" y="5"/>
                    <a:pt x="32" y="12"/>
                  </a:cubicBezTo>
                  <a:cubicBezTo>
                    <a:pt x="16" y="19"/>
                    <a:pt x="0" y="35"/>
                    <a:pt x="0" y="59"/>
                  </a:cubicBezTo>
                  <a:cubicBezTo>
                    <a:pt x="0" y="95"/>
                    <a:pt x="41" y="152"/>
                    <a:pt x="77" y="160"/>
                  </a:cubicBezTo>
                  <a:cubicBezTo>
                    <a:pt x="79" y="217"/>
                    <a:pt x="110" y="238"/>
                    <a:pt x="139" y="238"/>
                  </a:cubicBezTo>
                  <a:cubicBezTo>
                    <a:pt x="168" y="238"/>
                    <a:pt x="198" y="218"/>
                    <a:pt x="200" y="162"/>
                  </a:cubicBezTo>
                  <a:cubicBezTo>
                    <a:pt x="212" y="158"/>
                    <a:pt x="221" y="147"/>
                    <a:pt x="221" y="134"/>
                  </a:cubicBezTo>
                  <a:close/>
                  <a:moveTo>
                    <a:pt x="192" y="150"/>
                  </a:moveTo>
                  <a:cubicBezTo>
                    <a:pt x="183" y="150"/>
                    <a:pt x="175" y="143"/>
                    <a:pt x="175" y="134"/>
                  </a:cubicBezTo>
                  <a:cubicBezTo>
                    <a:pt x="175" y="125"/>
                    <a:pt x="183" y="118"/>
                    <a:pt x="192" y="118"/>
                  </a:cubicBezTo>
                  <a:cubicBezTo>
                    <a:pt x="201" y="118"/>
                    <a:pt x="208" y="125"/>
                    <a:pt x="208" y="134"/>
                  </a:cubicBezTo>
                  <a:cubicBezTo>
                    <a:pt x="208" y="143"/>
                    <a:pt x="201" y="150"/>
                    <a:pt x="192" y="15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12" name="Oval 24"/>
            <p:cNvSpPr>
              <a:spLocks noChangeArrowheads="1"/>
            </p:cNvSpPr>
            <p:nvPr/>
          </p:nvSpPr>
          <p:spPr bwMode="auto">
            <a:xfrm>
              <a:off x="1912938" y="2840038"/>
              <a:ext cx="34925" cy="3492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51" name="Group 250"/>
          <p:cNvGrpSpPr/>
          <p:nvPr userDrawn="1"/>
        </p:nvGrpSpPr>
        <p:grpSpPr>
          <a:xfrm>
            <a:off x="9414789" y="2822603"/>
            <a:ext cx="482534" cy="444102"/>
            <a:chOff x="4851400" y="4646613"/>
            <a:chExt cx="538163" cy="495300"/>
          </a:xfrm>
          <a:solidFill>
            <a:schemeClr val="accent3"/>
          </a:solidFill>
        </p:grpSpPr>
        <p:sp>
          <p:nvSpPr>
            <p:cNvPr id="252" name="Freeform 72"/>
            <p:cNvSpPr>
              <a:spLocks/>
            </p:cNvSpPr>
            <p:nvPr/>
          </p:nvSpPr>
          <p:spPr bwMode="auto">
            <a:xfrm>
              <a:off x="4851400" y="4646613"/>
              <a:ext cx="257175" cy="360363"/>
            </a:xfrm>
            <a:custGeom>
              <a:avLst/>
              <a:gdLst>
                <a:gd name="T0" fmla="*/ 91 w 113"/>
                <a:gd name="T1" fmla="*/ 121 h 159"/>
                <a:gd name="T2" fmla="*/ 113 w 113"/>
                <a:gd name="T3" fmla="*/ 95 h 159"/>
                <a:gd name="T4" fmla="*/ 113 w 113"/>
                <a:gd name="T5" fmla="*/ 69 h 159"/>
                <a:gd name="T6" fmla="*/ 79 w 113"/>
                <a:gd name="T7" fmla="*/ 30 h 159"/>
                <a:gd name="T8" fmla="*/ 93 w 113"/>
                <a:gd name="T9" fmla="*/ 0 h 159"/>
                <a:gd name="T10" fmla="*/ 51 w 113"/>
                <a:gd name="T11" fmla="*/ 62 h 159"/>
                <a:gd name="T12" fmla="*/ 54 w 113"/>
                <a:gd name="T13" fmla="*/ 84 h 159"/>
                <a:gd name="T14" fmla="*/ 0 w 113"/>
                <a:gd name="T15" fmla="*/ 150 h 159"/>
                <a:gd name="T16" fmla="*/ 0 w 113"/>
                <a:gd name="T17" fmla="*/ 159 h 159"/>
                <a:gd name="T18" fmla="*/ 19 w 113"/>
                <a:gd name="T19" fmla="*/ 132 h 159"/>
                <a:gd name="T20" fmla="*/ 70 w 113"/>
                <a:gd name="T21" fmla="*/ 143 h 159"/>
                <a:gd name="T22" fmla="*/ 93 w 113"/>
                <a:gd name="T23" fmla="*/ 130 h 159"/>
                <a:gd name="T24" fmla="*/ 91 w 113"/>
                <a:gd name="T25" fmla="*/ 12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3" h="159">
                  <a:moveTo>
                    <a:pt x="91" y="121"/>
                  </a:moveTo>
                  <a:cubicBezTo>
                    <a:pt x="91" y="108"/>
                    <a:pt x="101" y="97"/>
                    <a:pt x="113" y="95"/>
                  </a:cubicBezTo>
                  <a:cubicBezTo>
                    <a:pt x="113" y="69"/>
                    <a:pt x="113" y="69"/>
                    <a:pt x="113" y="69"/>
                  </a:cubicBezTo>
                  <a:cubicBezTo>
                    <a:pt x="94" y="66"/>
                    <a:pt x="79" y="50"/>
                    <a:pt x="79" y="30"/>
                  </a:cubicBezTo>
                  <a:cubicBezTo>
                    <a:pt x="79" y="18"/>
                    <a:pt x="84" y="7"/>
                    <a:pt x="93" y="0"/>
                  </a:cubicBezTo>
                  <a:cubicBezTo>
                    <a:pt x="68" y="10"/>
                    <a:pt x="51" y="34"/>
                    <a:pt x="51" y="62"/>
                  </a:cubicBezTo>
                  <a:cubicBezTo>
                    <a:pt x="51" y="70"/>
                    <a:pt x="52" y="77"/>
                    <a:pt x="54" y="84"/>
                  </a:cubicBezTo>
                  <a:cubicBezTo>
                    <a:pt x="23" y="90"/>
                    <a:pt x="0" y="117"/>
                    <a:pt x="0" y="150"/>
                  </a:cubicBezTo>
                  <a:cubicBezTo>
                    <a:pt x="0" y="153"/>
                    <a:pt x="0" y="156"/>
                    <a:pt x="0" y="159"/>
                  </a:cubicBezTo>
                  <a:cubicBezTo>
                    <a:pt x="2" y="148"/>
                    <a:pt x="9" y="138"/>
                    <a:pt x="19" y="132"/>
                  </a:cubicBezTo>
                  <a:cubicBezTo>
                    <a:pt x="37" y="122"/>
                    <a:pt x="59" y="127"/>
                    <a:pt x="70" y="143"/>
                  </a:cubicBezTo>
                  <a:cubicBezTo>
                    <a:pt x="93" y="130"/>
                    <a:pt x="93" y="130"/>
                    <a:pt x="93" y="130"/>
                  </a:cubicBezTo>
                  <a:cubicBezTo>
                    <a:pt x="92" y="127"/>
                    <a:pt x="91" y="124"/>
                    <a:pt x="91" y="12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53" name="Freeform 73"/>
            <p:cNvSpPr>
              <a:spLocks/>
            </p:cNvSpPr>
            <p:nvPr/>
          </p:nvSpPr>
          <p:spPr bwMode="auto">
            <a:xfrm>
              <a:off x="5130800" y="4646613"/>
              <a:ext cx="258763" cy="360363"/>
            </a:xfrm>
            <a:custGeom>
              <a:avLst/>
              <a:gdLst>
                <a:gd name="T0" fmla="*/ 59 w 114"/>
                <a:gd name="T1" fmla="*/ 84 h 159"/>
                <a:gd name="T2" fmla="*/ 63 w 114"/>
                <a:gd name="T3" fmla="*/ 62 h 159"/>
                <a:gd name="T4" fmla="*/ 21 w 114"/>
                <a:gd name="T5" fmla="*/ 0 h 159"/>
                <a:gd name="T6" fmla="*/ 35 w 114"/>
                <a:gd name="T7" fmla="*/ 30 h 159"/>
                <a:gd name="T8" fmla="*/ 0 w 114"/>
                <a:gd name="T9" fmla="*/ 69 h 159"/>
                <a:gd name="T10" fmla="*/ 0 w 114"/>
                <a:gd name="T11" fmla="*/ 95 h 159"/>
                <a:gd name="T12" fmla="*/ 22 w 114"/>
                <a:gd name="T13" fmla="*/ 121 h 159"/>
                <a:gd name="T14" fmla="*/ 21 w 114"/>
                <a:gd name="T15" fmla="*/ 130 h 159"/>
                <a:gd name="T16" fmla="*/ 43 w 114"/>
                <a:gd name="T17" fmla="*/ 143 h 159"/>
                <a:gd name="T18" fmla="*/ 94 w 114"/>
                <a:gd name="T19" fmla="*/ 132 h 159"/>
                <a:gd name="T20" fmla="*/ 113 w 114"/>
                <a:gd name="T21" fmla="*/ 159 h 159"/>
                <a:gd name="T22" fmla="*/ 114 w 114"/>
                <a:gd name="T23" fmla="*/ 150 h 159"/>
                <a:gd name="T24" fmla="*/ 59 w 114"/>
                <a:gd name="T25" fmla="*/ 84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4" h="159">
                  <a:moveTo>
                    <a:pt x="59" y="84"/>
                  </a:moveTo>
                  <a:cubicBezTo>
                    <a:pt x="61" y="77"/>
                    <a:pt x="63" y="70"/>
                    <a:pt x="63" y="62"/>
                  </a:cubicBezTo>
                  <a:cubicBezTo>
                    <a:pt x="63" y="34"/>
                    <a:pt x="45" y="10"/>
                    <a:pt x="21" y="0"/>
                  </a:cubicBezTo>
                  <a:cubicBezTo>
                    <a:pt x="29" y="7"/>
                    <a:pt x="35" y="18"/>
                    <a:pt x="35" y="30"/>
                  </a:cubicBezTo>
                  <a:cubicBezTo>
                    <a:pt x="35" y="50"/>
                    <a:pt x="20" y="66"/>
                    <a:pt x="0" y="69"/>
                  </a:cubicBezTo>
                  <a:cubicBezTo>
                    <a:pt x="0" y="95"/>
                    <a:pt x="0" y="95"/>
                    <a:pt x="0" y="95"/>
                  </a:cubicBezTo>
                  <a:cubicBezTo>
                    <a:pt x="13" y="97"/>
                    <a:pt x="22" y="108"/>
                    <a:pt x="22" y="121"/>
                  </a:cubicBezTo>
                  <a:cubicBezTo>
                    <a:pt x="22" y="124"/>
                    <a:pt x="21" y="127"/>
                    <a:pt x="21" y="130"/>
                  </a:cubicBezTo>
                  <a:cubicBezTo>
                    <a:pt x="43" y="143"/>
                    <a:pt x="43" y="143"/>
                    <a:pt x="43" y="143"/>
                  </a:cubicBezTo>
                  <a:cubicBezTo>
                    <a:pt x="55" y="127"/>
                    <a:pt x="77" y="122"/>
                    <a:pt x="94" y="132"/>
                  </a:cubicBezTo>
                  <a:cubicBezTo>
                    <a:pt x="105" y="138"/>
                    <a:pt x="111" y="148"/>
                    <a:pt x="113" y="159"/>
                  </a:cubicBezTo>
                  <a:cubicBezTo>
                    <a:pt x="114" y="156"/>
                    <a:pt x="114" y="153"/>
                    <a:pt x="114" y="150"/>
                  </a:cubicBezTo>
                  <a:cubicBezTo>
                    <a:pt x="114" y="117"/>
                    <a:pt x="90" y="90"/>
                    <a:pt x="59" y="8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54" name="Freeform 74"/>
            <p:cNvSpPr>
              <a:spLocks/>
            </p:cNvSpPr>
            <p:nvPr/>
          </p:nvSpPr>
          <p:spPr bwMode="auto">
            <a:xfrm>
              <a:off x="4911725" y="4959350"/>
              <a:ext cx="419100" cy="182563"/>
            </a:xfrm>
            <a:custGeom>
              <a:avLst/>
              <a:gdLst>
                <a:gd name="T0" fmla="*/ 152 w 185"/>
                <a:gd name="T1" fmla="*/ 63 h 80"/>
                <a:gd name="T2" fmla="*/ 135 w 185"/>
                <a:gd name="T3" fmla="*/ 13 h 80"/>
                <a:gd name="T4" fmla="*/ 112 w 185"/>
                <a:gd name="T5" fmla="*/ 0 h 80"/>
                <a:gd name="T6" fmla="*/ 92 w 185"/>
                <a:gd name="T7" fmla="*/ 10 h 80"/>
                <a:gd name="T8" fmla="*/ 72 w 185"/>
                <a:gd name="T9" fmla="*/ 0 h 80"/>
                <a:gd name="T10" fmla="*/ 49 w 185"/>
                <a:gd name="T11" fmla="*/ 13 h 80"/>
                <a:gd name="T12" fmla="*/ 33 w 185"/>
                <a:gd name="T13" fmla="*/ 63 h 80"/>
                <a:gd name="T14" fmla="*/ 0 w 185"/>
                <a:gd name="T15" fmla="*/ 66 h 80"/>
                <a:gd name="T16" fmla="*/ 41 w 185"/>
                <a:gd name="T17" fmla="*/ 80 h 80"/>
                <a:gd name="T18" fmla="*/ 92 w 185"/>
                <a:gd name="T19" fmla="*/ 57 h 80"/>
                <a:gd name="T20" fmla="*/ 143 w 185"/>
                <a:gd name="T21" fmla="*/ 80 h 80"/>
                <a:gd name="T22" fmla="*/ 185 w 185"/>
                <a:gd name="T23" fmla="*/ 66 h 80"/>
                <a:gd name="T24" fmla="*/ 152 w 185"/>
                <a:gd name="T25" fmla="*/ 6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5" h="80">
                  <a:moveTo>
                    <a:pt x="152" y="63"/>
                  </a:moveTo>
                  <a:cubicBezTo>
                    <a:pt x="134" y="53"/>
                    <a:pt x="127" y="31"/>
                    <a:pt x="135" y="13"/>
                  </a:cubicBezTo>
                  <a:cubicBezTo>
                    <a:pt x="112" y="0"/>
                    <a:pt x="112" y="0"/>
                    <a:pt x="112" y="0"/>
                  </a:cubicBezTo>
                  <a:cubicBezTo>
                    <a:pt x="108" y="6"/>
                    <a:pt x="100" y="10"/>
                    <a:pt x="92" y="10"/>
                  </a:cubicBezTo>
                  <a:cubicBezTo>
                    <a:pt x="84" y="10"/>
                    <a:pt x="77" y="6"/>
                    <a:pt x="72" y="0"/>
                  </a:cubicBezTo>
                  <a:cubicBezTo>
                    <a:pt x="49" y="13"/>
                    <a:pt x="49" y="13"/>
                    <a:pt x="49" y="13"/>
                  </a:cubicBezTo>
                  <a:cubicBezTo>
                    <a:pt x="57" y="31"/>
                    <a:pt x="50" y="53"/>
                    <a:pt x="33" y="63"/>
                  </a:cubicBezTo>
                  <a:cubicBezTo>
                    <a:pt x="22" y="69"/>
                    <a:pt x="10" y="70"/>
                    <a:pt x="0" y="66"/>
                  </a:cubicBezTo>
                  <a:cubicBezTo>
                    <a:pt x="11" y="75"/>
                    <a:pt x="26" y="80"/>
                    <a:pt x="41" y="80"/>
                  </a:cubicBezTo>
                  <a:cubicBezTo>
                    <a:pt x="62" y="80"/>
                    <a:pt x="80" y="71"/>
                    <a:pt x="92" y="57"/>
                  </a:cubicBezTo>
                  <a:cubicBezTo>
                    <a:pt x="105" y="71"/>
                    <a:pt x="123" y="80"/>
                    <a:pt x="143" y="80"/>
                  </a:cubicBezTo>
                  <a:cubicBezTo>
                    <a:pt x="159" y="80"/>
                    <a:pt x="173" y="75"/>
                    <a:pt x="185" y="66"/>
                  </a:cubicBezTo>
                  <a:cubicBezTo>
                    <a:pt x="174" y="70"/>
                    <a:pt x="162" y="69"/>
                    <a:pt x="152" y="6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55" name="Freeform 75"/>
            <p:cNvSpPr>
              <a:spLocks/>
            </p:cNvSpPr>
            <p:nvPr/>
          </p:nvSpPr>
          <p:spPr bwMode="auto">
            <a:xfrm>
              <a:off x="5060950" y="4732338"/>
              <a:ext cx="120650" cy="38100"/>
            </a:xfrm>
            <a:custGeom>
              <a:avLst/>
              <a:gdLst>
                <a:gd name="T0" fmla="*/ 12 w 53"/>
                <a:gd name="T1" fmla="*/ 17 h 17"/>
                <a:gd name="T2" fmla="*/ 26 w 53"/>
                <a:gd name="T3" fmla="*/ 15 h 17"/>
                <a:gd name="T4" fmla="*/ 41 w 53"/>
                <a:gd name="T5" fmla="*/ 17 h 17"/>
                <a:gd name="T6" fmla="*/ 53 w 53"/>
                <a:gd name="T7" fmla="*/ 4 h 17"/>
                <a:gd name="T8" fmla="*/ 26 w 53"/>
                <a:gd name="T9" fmla="*/ 0 h 17"/>
                <a:gd name="T10" fmla="*/ 0 w 53"/>
                <a:gd name="T11" fmla="*/ 4 h 17"/>
                <a:gd name="T12" fmla="*/ 12 w 53"/>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53" h="17">
                  <a:moveTo>
                    <a:pt x="12" y="17"/>
                  </a:moveTo>
                  <a:cubicBezTo>
                    <a:pt x="16" y="16"/>
                    <a:pt x="21" y="15"/>
                    <a:pt x="26" y="15"/>
                  </a:cubicBezTo>
                  <a:cubicBezTo>
                    <a:pt x="31" y="15"/>
                    <a:pt x="36" y="16"/>
                    <a:pt x="41" y="17"/>
                  </a:cubicBezTo>
                  <a:cubicBezTo>
                    <a:pt x="46" y="14"/>
                    <a:pt x="50" y="10"/>
                    <a:pt x="53" y="4"/>
                  </a:cubicBezTo>
                  <a:cubicBezTo>
                    <a:pt x="44" y="2"/>
                    <a:pt x="35" y="0"/>
                    <a:pt x="26" y="0"/>
                  </a:cubicBezTo>
                  <a:cubicBezTo>
                    <a:pt x="17" y="0"/>
                    <a:pt x="8" y="2"/>
                    <a:pt x="0" y="4"/>
                  </a:cubicBezTo>
                  <a:cubicBezTo>
                    <a:pt x="2" y="10"/>
                    <a:pt x="7" y="14"/>
                    <a:pt x="12"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56" name="Freeform 76"/>
            <p:cNvSpPr>
              <a:spLocks/>
            </p:cNvSpPr>
            <p:nvPr/>
          </p:nvSpPr>
          <p:spPr bwMode="auto">
            <a:xfrm>
              <a:off x="5233988" y="4957763"/>
              <a:ext cx="69850" cy="104775"/>
            </a:xfrm>
            <a:custGeom>
              <a:avLst/>
              <a:gdLst>
                <a:gd name="T0" fmla="*/ 31 w 31"/>
                <a:gd name="T1" fmla="*/ 0 h 46"/>
                <a:gd name="T2" fmla="*/ 29 w 31"/>
                <a:gd name="T3" fmla="*/ 0 h 46"/>
                <a:gd name="T4" fmla="*/ 15 w 31"/>
                <a:gd name="T5" fmla="*/ 4 h 46"/>
                <a:gd name="T6" fmla="*/ 0 w 31"/>
                <a:gd name="T7" fmla="*/ 30 h 46"/>
                <a:gd name="T8" fmla="*/ 5 w 31"/>
                <a:gd name="T9" fmla="*/ 46 h 46"/>
                <a:gd name="T10" fmla="*/ 31 w 31"/>
                <a:gd name="T11" fmla="*/ 0 h 46"/>
              </a:gdLst>
              <a:ahLst/>
              <a:cxnLst>
                <a:cxn ang="0">
                  <a:pos x="T0" y="T1"/>
                </a:cxn>
                <a:cxn ang="0">
                  <a:pos x="T2" y="T3"/>
                </a:cxn>
                <a:cxn ang="0">
                  <a:pos x="T4" y="T5"/>
                </a:cxn>
                <a:cxn ang="0">
                  <a:pos x="T6" y="T7"/>
                </a:cxn>
                <a:cxn ang="0">
                  <a:pos x="T8" y="T9"/>
                </a:cxn>
                <a:cxn ang="0">
                  <a:pos x="T10" y="T11"/>
                </a:cxn>
              </a:cxnLst>
              <a:rect l="0" t="0" r="r" b="b"/>
              <a:pathLst>
                <a:path w="31" h="46">
                  <a:moveTo>
                    <a:pt x="31" y="0"/>
                  </a:moveTo>
                  <a:cubicBezTo>
                    <a:pt x="31" y="0"/>
                    <a:pt x="30" y="0"/>
                    <a:pt x="29" y="0"/>
                  </a:cubicBezTo>
                  <a:cubicBezTo>
                    <a:pt x="24" y="0"/>
                    <a:pt x="19" y="2"/>
                    <a:pt x="15" y="4"/>
                  </a:cubicBezTo>
                  <a:cubicBezTo>
                    <a:pt x="12" y="14"/>
                    <a:pt x="7" y="22"/>
                    <a:pt x="0" y="30"/>
                  </a:cubicBezTo>
                  <a:cubicBezTo>
                    <a:pt x="0" y="35"/>
                    <a:pt x="2" y="41"/>
                    <a:pt x="5" y="46"/>
                  </a:cubicBezTo>
                  <a:cubicBezTo>
                    <a:pt x="18" y="34"/>
                    <a:pt x="28" y="18"/>
                    <a:pt x="3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57" name="Freeform 77"/>
            <p:cNvSpPr>
              <a:spLocks/>
            </p:cNvSpPr>
            <p:nvPr/>
          </p:nvSpPr>
          <p:spPr bwMode="auto">
            <a:xfrm>
              <a:off x="4935538" y="4957763"/>
              <a:ext cx="71438" cy="104775"/>
            </a:xfrm>
            <a:custGeom>
              <a:avLst/>
              <a:gdLst>
                <a:gd name="T0" fmla="*/ 17 w 31"/>
                <a:gd name="T1" fmla="*/ 4 h 46"/>
                <a:gd name="T2" fmla="*/ 2 w 31"/>
                <a:gd name="T3" fmla="*/ 0 h 46"/>
                <a:gd name="T4" fmla="*/ 0 w 31"/>
                <a:gd name="T5" fmla="*/ 0 h 46"/>
                <a:gd name="T6" fmla="*/ 26 w 31"/>
                <a:gd name="T7" fmla="*/ 46 h 46"/>
                <a:gd name="T8" fmla="*/ 31 w 31"/>
                <a:gd name="T9" fmla="*/ 30 h 46"/>
                <a:gd name="T10" fmla="*/ 17 w 31"/>
                <a:gd name="T11" fmla="*/ 4 h 46"/>
              </a:gdLst>
              <a:ahLst/>
              <a:cxnLst>
                <a:cxn ang="0">
                  <a:pos x="T0" y="T1"/>
                </a:cxn>
                <a:cxn ang="0">
                  <a:pos x="T2" y="T3"/>
                </a:cxn>
                <a:cxn ang="0">
                  <a:pos x="T4" y="T5"/>
                </a:cxn>
                <a:cxn ang="0">
                  <a:pos x="T6" y="T7"/>
                </a:cxn>
                <a:cxn ang="0">
                  <a:pos x="T8" y="T9"/>
                </a:cxn>
                <a:cxn ang="0">
                  <a:pos x="T10" y="T11"/>
                </a:cxn>
              </a:cxnLst>
              <a:rect l="0" t="0" r="r" b="b"/>
              <a:pathLst>
                <a:path w="31" h="46">
                  <a:moveTo>
                    <a:pt x="17" y="4"/>
                  </a:moveTo>
                  <a:cubicBezTo>
                    <a:pt x="12" y="2"/>
                    <a:pt x="7" y="0"/>
                    <a:pt x="2" y="0"/>
                  </a:cubicBezTo>
                  <a:cubicBezTo>
                    <a:pt x="1" y="0"/>
                    <a:pt x="1" y="0"/>
                    <a:pt x="0" y="0"/>
                  </a:cubicBezTo>
                  <a:cubicBezTo>
                    <a:pt x="4" y="18"/>
                    <a:pt x="13" y="34"/>
                    <a:pt x="26" y="46"/>
                  </a:cubicBezTo>
                  <a:cubicBezTo>
                    <a:pt x="30" y="41"/>
                    <a:pt x="31" y="35"/>
                    <a:pt x="31" y="30"/>
                  </a:cubicBezTo>
                  <a:cubicBezTo>
                    <a:pt x="25" y="22"/>
                    <a:pt x="20" y="14"/>
                    <a:pt x="17" y="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138" name="Freeform 31"/>
          <p:cNvSpPr>
            <a:spLocks noEditPoints="1"/>
          </p:cNvSpPr>
          <p:nvPr userDrawn="1"/>
        </p:nvSpPr>
        <p:spPr bwMode="auto">
          <a:xfrm>
            <a:off x="10417188" y="5923828"/>
            <a:ext cx="477897" cy="448995"/>
          </a:xfrm>
          <a:custGeom>
            <a:avLst/>
            <a:gdLst>
              <a:gd name="T0" fmla="*/ 212 w 424"/>
              <a:gd name="T1" fmla="*/ 73 h 398"/>
              <a:gd name="T2" fmla="*/ 46 w 424"/>
              <a:gd name="T3" fmla="*/ 239 h 398"/>
              <a:gd name="T4" fmla="*/ 46 w 424"/>
              <a:gd name="T5" fmla="*/ 371 h 398"/>
              <a:gd name="T6" fmla="*/ 73 w 424"/>
              <a:gd name="T7" fmla="*/ 398 h 398"/>
              <a:gd name="T8" fmla="*/ 172 w 424"/>
              <a:gd name="T9" fmla="*/ 398 h 398"/>
              <a:gd name="T10" fmla="*/ 172 w 424"/>
              <a:gd name="T11" fmla="*/ 285 h 398"/>
              <a:gd name="T12" fmla="*/ 186 w 424"/>
              <a:gd name="T13" fmla="*/ 272 h 398"/>
              <a:gd name="T14" fmla="*/ 239 w 424"/>
              <a:gd name="T15" fmla="*/ 272 h 398"/>
              <a:gd name="T16" fmla="*/ 252 w 424"/>
              <a:gd name="T17" fmla="*/ 285 h 398"/>
              <a:gd name="T18" fmla="*/ 252 w 424"/>
              <a:gd name="T19" fmla="*/ 398 h 398"/>
              <a:gd name="T20" fmla="*/ 351 w 424"/>
              <a:gd name="T21" fmla="*/ 398 h 398"/>
              <a:gd name="T22" fmla="*/ 378 w 424"/>
              <a:gd name="T23" fmla="*/ 371 h 398"/>
              <a:gd name="T24" fmla="*/ 378 w 424"/>
              <a:gd name="T25" fmla="*/ 239 h 398"/>
              <a:gd name="T26" fmla="*/ 212 w 424"/>
              <a:gd name="T27" fmla="*/ 73 h 398"/>
              <a:gd name="T28" fmla="*/ 226 w 424"/>
              <a:gd name="T29" fmla="*/ 6 h 398"/>
              <a:gd name="T30" fmla="*/ 418 w 424"/>
              <a:gd name="T31" fmla="*/ 198 h 398"/>
              <a:gd name="T32" fmla="*/ 424 w 424"/>
              <a:gd name="T33" fmla="*/ 212 h 398"/>
              <a:gd name="T34" fmla="*/ 404 w 424"/>
              <a:gd name="T35" fmla="*/ 232 h 398"/>
              <a:gd name="T36" fmla="*/ 390 w 424"/>
              <a:gd name="T37" fmla="*/ 226 h 398"/>
              <a:gd name="T38" fmla="*/ 212 w 424"/>
              <a:gd name="T39" fmla="*/ 48 h 398"/>
              <a:gd name="T40" fmla="*/ 34 w 424"/>
              <a:gd name="T41" fmla="*/ 226 h 398"/>
              <a:gd name="T42" fmla="*/ 20 w 424"/>
              <a:gd name="T43" fmla="*/ 232 h 398"/>
              <a:gd name="T44" fmla="*/ 0 w 424"/>
              <a:gd name="T45" fmla="*/ 212 h 398"/>
              <a:gd name="T46" fmla="*/ 6 w 424"/>
              <a:gd name="T47" fmla="*/ 198 h 398"/>
              <a:gd name="T48" fmla="*/ 198 w 424"/>
              <a:gd name="T49" fmla="*/ 6 h 398"/>
              <a:gd name="T50" fmla="*/ 212 w 424"/>
              <a:gd name="T51" fmla="*/ 0 h 398"/>
              <a:gd name="T52" fmla="*/ 226 w 424"/>
              <a:gd name="T53" fmla="*/ 6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24" h="398">
                <a:moveTo>
                  <a:pt x="212" y="73"/>
                </a:moveTo>
                <a:cubicBezTo>
                  <a:pt x="46" y="239"/>
                  <a:pt x="46" y="239"/>
                  <a:pt x="46" y="239"/>
                </a:cubicBezTo>
                <a:cubicBezTo>
                  <a:pt x="46" y="371"/>
                  <a:pt x="46" y="371"/>
                  <a:pt x="46" y="371"/>
                </a:cubicBezTo>
                <a:cubicBezTo>
                  <a:pt x="46" y="386"/>
                  <a:pt x="58" y="398"/>
                  <a:pt x="73" y="398"/>
                </a:cubicBezTo>
                <a:cubicBezTo>
                  <a:pt x="172" y="398"/>
                  <a:pt x="172" y="398"/>
                  <a:pt x="172" y="398"/>
                </a:cubicBezTo>
                <a:cubicBezTo>
                  <a:pt x="172" y="285"/>
                  <a:pt x="172" y="285"/>
                  <a:pt x="172" y="285"/>
                </a:cubicBezTo>
                <a:cubicBezTo>
                  <a:pt x="172" y="278"/>
                  <a:pt x="178" y="272"/>
                  <a:pt x="186" y="272"/>
                </a:cubicBezTo>
                <a:cubicBezTo>
                  <a:pt x="239" y="272"/>
                  <a:pt x="239" y="272"/>
                  <a:pt x="239" y="272"/>
                </a:cubicBezTo>
                <a:cubicBezTo>
                  <a:pt x="246" y="272"/>
                  <a:pt x="252" y="278"/>
                  <a:pt x="252" y="285"/>
                </a:cubicBezTo>
                <a:cubicBezTo>
                  <a:pt x="252" y="398"/>
                  <a:pt x="252" y="398"/>
                  <a:pt x="252" y="398"/>
                </a:cubicBezTo>
                <a:cubicBezTo>
                  <a:pt x="351" y="398"/>
                  <a:pt x="351" y="398"/>
                  <a:pt x="351" y="398"/>
                </a:cubicBezTo>
                <a:cubicBezTo>
                  <a:pt x="366" y="398"/>
                  <a:pt x="378" y="386"/>
                  <a:pt x="378" y="371"/>
                </a:cubicBezTo>
                <a:cubicBezTo>
                  <a:pt x="378" y="239"/>
                  <a:pt x="378" y="239"/>
                  <a:pt x="378" y="239"/>
                </a:cubicBezTo>
                <a:cubicBezTo>
                  <a:pt x="212" y="73"/>
                  <a:pt x="212" y="73"/>
                  <a:pt x="212" y="73"/>
                </a:cubicBezTo>
                <a:close/>
                <a:moveTo>
                  <a:pt x="226" y="6"/>
                </a:moveTo>
                <a:cubicBezTo>
                  <a:pt x="418" y="198"/>
                  <a:pt x="418" y="198"/>
                  <a:pt x="418" y="198"/>
                </a:cubicBezTo>
                <a:cubicBezTo>
                  <a:pt x="422" y="202"/>
                  <a:pt x="424" y="207"/>
                  <a:pt x="424" y="212"/>
                </a:cubicBezTo>
                <a:cubicBezTo>
                  <a:pt x="424" y="223"/>
                  <a:pt x="415" y="232"/>
                  <a:pt x="404" y="232"/>
                </a:cubicBezTo>
                <a:cubicBezTo>
                  <a:pt x="399" y="232"/>
                  <a:pt x="394" y="230"/>
                  <a:pt x="390" y="226"/>
                </a:cubicBezTo>
                <a:cubicBezTo>
                  <a:pt x="212" y="48"/>
                  <a:pt x="212" y="48"/>
                  <a:pt x="212" y="48"/>
                </a:cubicBezTo>
                <a:cubicBezTo>
                  <a:pt x="34" y="226"/>
                  <a:pt x="34" y="226"/>
                  <a:pt x="34" y="226"/>
                </a:cubicBezTo>
                <a:cubicBezTo>
                  <a:pt x="30" y="230"/>
                  <a:pt x="25" y="232"/>
                  <a:pt x="20" y="232"/>
                </a:cubicBezTo>
                <a:cubicBezTo>
                  <a:pt x="9" y="232"/>
                  <a:pt x="0" y="223"/>
                  <a:pt x="0" y="212"/>
                </a:cubicBezTo>
                <a:cubicBezTo>
                  <a:pt x="0" y="207"/>
                  <a:pt x="2" y="202"/>
                  <a:pt x="6" y="198"/>
                </a:cubicBezTo>
                <a:cubicBezTo>
                  <a:pt x="198" y="6"/>
                  <a:pt x="198" y="6"/>
                  <a:pt x="198" y="6"/>
                </a:cubicBezTo>
                <a:cubicBezTo>
                  <a:pt x="202" y="3"/>
                  <a:pt x="207" y="0"/>
                  <a:pt x="212" y="0"/>
                </a:cubicBezTo>
                <a:cubicBezTo>
                  <a:pt x="218" y="0"/>
                  <a:pt x="223" y="3"/>
                  <a:pt x="226" y="6"/>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80" name="Group 179"/>
          <p:cNvGrpSpPr/>
          <p:nvPr userDrawn="1"/>
        </p:nvGrpSpPr>
        <p:grpSpPr>
          <a:xfrm>
            <a:off x="10409809" y="5294464"/>
            <a:ext cx="492655" cy="471395"/>
            <a:chOff x="4565650" y="1778000"/>
            <a:chExt cx="846138" cy="809626"/>
          </a:xfrm>
          <a:solidFill>
            <a:schemeClr val="accent6"/>
          </a:solidFill>
        </p:grpSpPr>
        <p:sp>
          <p:nvSpPr>
            <p:cNvPr id="181" name="Rectangle 42"/>
            <p:cNvSpPr>
              <a:spLocks noChangeArrowheads="1"/>
            </p:cNvSpPr>
            <p:nvPr/>
          </p:nvSpPr>
          <p:spPr bwMode="auto">
            <a:xfrm>
              <a:off x="5203825" y="1919288"/>
              <a:ext cx="146050" cy="762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Freeform 43"/>
            <p:cNvSpPr>
              <a:spLocks noEditPoints="1"/>
            </p:cNvSpPr>
            <p:nvPr/>
          </p:nvSpPr>
          <p:spPr bwMode="auto">
            <a:xfrm>
              <a:off x="4565650" y="1931988"/>
              <a:ext cx="846138" cy="655638"/>
            </a:xfrm>
            <a:custGeom>
              <a:avLst/>
              <a:gdLst>
                <a:gd name="T0" fmla="*/ 260 w 281"/>
                <a:gd name="T1" fmla="*/ 38 h 217"/>
                <a:gd name="T2" fmla="*/ 212 w 281"/>
                <a:gd name="T3" fmla="*/ 38 h 217"/>
                <a:gd name="T4" fmla="*/ 211 w 281"/>
                <a:gd name="T5" fmla="*/ 140 h 217"/>
                <a:gd name="T6" fmla="*/ 176 w 281"/>
                <a:gd name="T7" fmla="*/ 140 h 217"/>
                <a:gd name="T8" fmla="*/ 200 w 281"/>
                <a:gd name="T9" fmla="*/ 87 h 217"/>
                <a:gd name="T10" fmla="*/ 200 w 281"/>
                <a:gd name="T11" fmla="*/ 78 h 217"/>
                <a:gd name="T12" fmla="*/ 62 w 281"/>
                <a:gd name="T13" fmla="*/ 78 h 217"/>
                <a:gd name="T14" fmla="*/ 62 w 281"/>
                <a:gd name="T15" fmla="*/ 87 h 217"/>
                <a:gd name="T16" fmla="*/ 86 w 281"/>
                <a:gd name="T17" fmla="*/ 140 h 217"/>
                <a:gd name="T18" fmla="*/ 45 w 281"/>
                <a:gd name="T19" fmla="*/ 140 h 217"/>
                <a:gd name="T20" fmla="*/ 41 w 281"/>
                <a:gd name="T21" fmla="*/ 126 h 217"/>
                <a:gd name="T22" fmla="*/ 41 w 281"/>
                <a:gd name="T23" fmla="*/ 43 h 217"/>
                <a:gd name="T24" fmla="*/ 67 w 281"/>
                <a:gd name="T25" fmla="*/ 17 h 217"/>
                <a:gd name="T26" fmla="*/ 93 w 281"/>
                <a:gd name="T27" fmla="*/ 17 h 217"/>
                <a:gd name="T28" fmla="*/ 107 w 281"/>
                <a:gd name="T29" fmla="*/ 22 h 217"/>
                <a:gd name="T30" fmla="*/ 69 w 281"/>
                <a:gd name="T31" fmla="*/ 57 h 217"/>
                <a:gd name="T32" fmla="*/ 193 w 281"/>
                <a:gd name="T33" fmla="*/ 57 h 217"/>
                <a:gd name="T34" fmla="*/ 131 w 281"/>
                <a:gd name="T35" fmla="*/ 18 h 217"/>
                <a:gd name="T36" fmla="*/ 127 w 281"/>
                <a:gd name="T37" fmla="*/ 18 h 217"/>
                <a:gd name="T38" fmla="*/ 93 w 281"/>
                <a:gd name="T39" fmla="*/ 0 h 217"/>
                <a:gd name="T40" fmla="*/ 67 w 281"/>
                <a:gd name="T41" fmla="*/ 0 h 217"/>
                <a:gd name="T42" fmla="*/ 24 w 281"/>
                <a:gd name="T43" fmla="*/ 43 h 217"/>
                <a:gd name="T44" fmla="*/ 24 w 281"/>
                <a:gd name="T45" fmla="*/ 126 h 217"/>
                <a:gd name="T46" fmla="*/ 27 w 281"/>
                <a:gd name="T47" fmla="*/ 140 h 217"/>
                <a:gd name="T48" fmla="*/ 0 w 281"/>
                <a:gd name="T49" fmla="*/ 140 h 217"/>
                <a:gd name="T50" fmla="*/ 0 w 281"/>
                <a:gd name="T51" fmla="*/ 217 h 217"/>
                <a:gd name="T52" fmla="*/ 106 w 281"/>
                <a:gd name="T53" fmla="*/ 217 h 217"/>
                <a:gd name="T54" fmla="*/ 106 w 281"/>
                <a:gd name="T55" fmla="*/ 195 h 217"/>
                <a:gd name="T56" fmla="*/ 192 w 281"/>
                <a:gd name="T57" fmla="*/ 195 h 217"/>
                <a:gd name="T58" fmla="*/ 192 w 281"/>
                <a:gd name="T59" fmla="*/ 217 h 217"/>
                <a:gd name="T60" fmla="*/ 281 w 281"/>
                <a:gd name="T61" fmla="*/ 217 h 217"/>
                <a:gd name="T62" fmla="*/ 281 w 281"/>
                <a:gd name="T63" fmla="*/ 140 h 217"/>
                <a:gd name="T64" fmla="*/ 261 w 281"/>
                <a:gd name="T65" fmla="*/ 140 h 217"/>
                <a:gd name="T66" fmla="*/ 260 w 281"/>
                <a:gd name="T67" fmla="*/ 38 h 217"/>
                <a:gd name="T68" fmla="*/ 68 w 281"/>
                <a:gd name="T69" fmla="*/ 175 h 217"/>
                <a:gd name="T70" fmla="*/ 20 w 281"/>
                <a:gd name="T71" fmla="*/ 175 h 217"/>
                <a:gd name="T72" fmla="*/ 20 w 281"/>
                <a:gd name="T73" fmla="*/ 152 h 217"/>
                <a:gd name="T74" fmla="*/ 68 w 281"/>
                <a:gd name="T75" fmla="*/ 152 h 217"/>
                <a:gd name="T76" fmla="*/ 68 w 281"/>
                <a:gd name="T77" fmla="*/ 175 h 217"/>
                <a:gd name="T78" fmla="*/ 133 w 281"/>
                <a:gd name="T79" fmla="*/ 175 h 217"/>
                <a:gd name="T80" fmla="*/ 86 w 281"/>
                <a:gd name="T81" fmla="*/ 175 h 217"/>
                <a:gd name="T82" fmla="*/ 86 w 281"/>
                <a:gd name="T83" fmla="*/ 152 h 217"/>
                <a:gd name="T84" fmla="*/ 133 w 281"/>
                <a:gd name="T85" fmla="*/ 152 h 217"/>
                <a:gd name="T86" fmla="*/ 133 w 281"/>
                <a:gd name="T87" fmla="*/ 175 h 217"/>
                <a:gd name="T88" fmla="*/ 198 w 281"/>
                <a:gd name="T89" fmla="*/ 175 h 217"/>
                <a:gd name="T90" fmla="*/ 151 w 281"/>
                <a:gd name="T91" fmla="*/ 175 h 217"/>
                <a:gd name="T92" fmla="*/ 151 w 281"/>
                <a:gd name="T93" fmla="*/ 152 h 217"/>
                <a:gd name="T94" fmla="*/ 198 w 281"/>
                <a:gd name="T95" fmla="*/ 152 h 217"/>
                <a:gd name="T96" fmla="*/ 198 w 281"/>
                <a:gd name="T97" fmla="*/ 175 h 217"/>
                <a:gd name="T98" fmla="*/ 263 w 281"/>
                <a:gd name="T99" fmla="*/ 175 h 217"/>
                <a:gd name="T100" fmla="*/ 216 w 281"/>
                <a:gd name="T101" fmla="*/ 175 h 217"/>
                <a:gd name="T102" fmla="*/ 216 w 281"/>
                <a:gd name="T103" fmla="*/ 152 h 217"/>
                <a:gd name="T104" fmla="*/ 263 w 281"/>
                <a:gd name="T105" fmla="*/ 152 h 217"/>
                <a:gd name="T106" fmla="*/ 263 w 281"/>
                <a:gd name="T107" fmla="*/ 175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81" h="217">
                  <a:moveTo>
                    <a:pt x="260" y="38"/>
                  </a:moveTo>
                  <a:cubicBezTo>
                    <a:pt x="212" y="38"/>
                    <a:pt x="212" y="38"/>
                    <a:pt x="212" y="38"/>
                  </a:cubicBezTo>
                  <a:cubicBezTo>
                    <a:pt x="211" y="140"/>
                    <a:pt x="211" y="140"/>
                    <a:pt x="211" y="140"/>
                  </a:cubicBezTo>
                  <a:cubicBezTo>
                    <a:pt x="176" y="140"/>
                    <a:pt x="176" y="140"/>
                    <a:pt x="176" y="140"/>
                  </a:cubicBezTo>
                  <a:cubicBezTo>
                    <a:pt x="191" y="127"/>
                    <a:pt x="200" y="108"/>
                    <a:pt x="200" y="87"/>
                  </a:cubicBezTo>
                  <a:cubicBezTo>
                    <a:pt x="200" y="84"/>
                    <a:pt x="200" y="81"/>
                    <a:pt x="200" y="78"/>
                  </a:cubicBezTo>
                  <a:cubicBezTo>
                    <a:pt x="62" y="78"/>
                    <a:pt x="62" y="78"/>
                    <a:pt x="62" y="78"/>
                  </a:cubicBezTo>
                  <a:cubicBezTo>
                    <a:pt x="62" y="81"/>
                    <a:pt x="62" y="84"/>
                    <a:pt x="62" y="87"/>
                  </a:cubicBezTo>
                  <a:cubicBezTo>
                    <a:pt x="62" y="108"/>
                    <a:pt x="71" y="127"/>
                    <a:pt x="86" y="140"/>
                  </a:cubicBezTo>
                  <a:cubicBezTo>
                    <a:pt x="45" y="140"/>
                    <a:pt x="45" y="140"/>
                    <a:pt x="45" y="140"/>
                  </a:cubicBezTo>
                  <a:cubicBezTo>
                    <a:pt x="43" y="136"/>
                    <a:pt x="41" y="131"/>
                    <a:pt x="41" y="126"/>
                  </a:cubicBezTo>
                  <a:cubicBezTo>
                    <a:pt x="41" y="43"/>
                    <a:pt x="41" y="43"/>
                    <a:pt x="41" y="43"/>
                  </a:cubicBezTo>
                  <a:cubicBezTo>
                    <a:pt x="41" y="29"/>
                    <a:pt x="53" y="17"/>
                    <a:pt x="67" y="17"/>
                  </a:cubicBezTo>
                  <a:cubicBezTo>
                    <a:pt x="93" y="17"/>
                    <a:pt x="93" y="17"/>
                    <a:pt x="93" y="17"/>
                  </a:cubicBezTo>
                  <a:cubicBezTo>
                    <a:pt x="98" y="17"/>
                    <a:pt x="103" y="19"/>
                    <a:pt x="107" y="22"/>
                  </a:cubicBezTo>
                  <a:cubicBezTo>
                    <a:pt x="90" y="28"/>
                    <a:pt x="77" y="41"/>
                    <a:pt x="69" y="57"/>
                  </a:cubicBezTo>
                  <a:cubicBezTo>
                    <a:pt x="193" y="57"/>
                    <a:pt x="193" y="57"/>
                    <a:pt x="193" y="57"/>
                  </a:cubicBezTo>
                  <a:cubicBezTo>
                    <a:pt x="182" y="34"/>
                    <a:pt x="158" y="18"/>
                    <a:pt x="131" y="18"/>
                  </a:cubicBezTo>
                  <a:cubicBezTo>
                    <a:pt x="130" y="18"/>
                    <a:pt x="128" y="18"/>
                    <a:pt x="127" y="18"/>
                  </a:cubicBezTo>
                  <a:cubicBezTo>
                    <a:pt x="119" y="7"/>
                    <a:pt x="107" y="0"/>
                    <a:pt x="93" y="0"/>
                  </a:cubicBezTo>
                  <a:cubicBezTo>
                    <a:pt x="67" y="0"/>
                    <a:pt x="67" y="0"/>
                    <a:pt x="67" y="0"/>
                  </a:cubicBezTo>
                  <a:cubicBezTo>
                    <a:pt x="43" y="0"/>
                    <a:pt x="24" y="19"/>
                    <a:pt x="24" y="43"/>
                  </a:cubicBezTo>
                  <a:cubicBezTo>
                    <a:pt x="24" y="126"/>
                    <a:pt x="24" y="126"/>
                    <a:pt x="24" y="126"/>
                  </a:cubicBezTo>
                  <a:cubicBezTo>
                    <a:pt x="24" y="131"/>
                    <a:pt x="25" y="136"/>
                    <a:pt x="27" y="140"/>
                  </a:cubicBezTo>
                  <a:cubicBezTo>
                    <a:pt x="0" y="140"/>
                    <a:pt x="0" y="140"/>
                    <a:pt x="0" y="140"/>
                  </a:cubicBezTo>
                  <a:cubicBezTo>
                    <a:pt x="0" y="217"/>
                    <a:pt x="0" y="217"/>
                    <a:pt x="0" y="217"/>
                  </a:cubicBezTo>
                  <a:cubicBezTo>
                    <a:pt x="106" y="217"/>
                    <a:pt x="106" y="217"/>
                    <a:pt x="106" y="217"/>
                  </a:cubicBezTo>
                  <a:cubicBezTo>
                    <a:pt x="106" y="195"/>
                    <a:pt x="106" y="195"/>
                    <a:pt x="106" y="195"/>
                  </a:cubicBezTo>
                  <a:cubicBezTo>
                    <a:pt x="192" y="195"/>
                    <a:pt x="192" y="195"/>
                    <a:pt x="192" y="195"/>
                  </a:cubicBezTo>
                  <a:cubicBezTo>
                    <a:pt x="192" y="217"/>
                    <a:pt x="192" y="217"/>
                    <a:pt x="192" y="217"/>
                  </a:cubicBezTo>
                  <a:cubicBezTo>
                    <a:pt x="281" y="217"/>
                    <a:pt x="281" y="217"/>
                    <a:pt x="281" y="217"/>
                  </a:cubicBezTo>
                  <a:cubicBezTo>
                    <a:pt x="281" y="140"/>
                    <a:pt x="281" y="140"/>
                    <a:pt x="281" y="140"/>
                  </a:cubicBezTo>
                  <a:cubicBezTo>
                    <a:pt x="261" y="140"/>
                    <a:pt x="261" y="140"/>
                    <a:pt x="261" y="140"/>
                  </a:cubicBezTo>
                  <a:lnTo>
                    <a:pt x="260" y="38"/>
                  </a:lnTo>
                  <a:close/>
                  <a:moveTo>
                    <a:pt x="68" y="175"/>
                  </a:moveTo>
                  <a:cubicBezTo>
                    <a:pt x="20" y="175"/>
                    <a:pt x="20" y="175"/>
                    <a:pt x="20" y="175"/>
                  </a:cubicBezTo>
                  <a:cubicBezTo>
                    <a:pt x="20" y="152"/>
                    <a:pt x="20" y="152"/>
                    <a:pt x="20" y="152"/>
                  </a:cubicBezTo>
                  <a:cubicBezTo>
                    <a:pt x="68" y="152"/>
                    <a:pt x="68" y="152"/>
                    <a:pt x="68" y="152"/>
                  </a:cubicBezTo>
                  <a:lnTo>
                    <a:pt x="68" y="175"/>
                  </a:lnTo>
                  <a:close/>
                  <a:moveTo>
                    <a:pt x="133" y="175"/>
                  </a:moveTo>
                  <a:cubicBezTo>
                    <a:pt x="86" y="175"/>
                    <a:pt x="86" y="175"/>
                    <a:pt x="86" y="175"/>
                  </a:cubicBezTo>
                  <a:cubicBezTo>
                    <a:pt x="86" y="152"/>
                    <a:pt x="86" y="152"/>
                    <a:pt x="86" y="152"/>
                  </a:cubicBezTo>
                  <a:cubicBezTo>
                    <a:pt x="133" y="152"/>
                    <a:pt x="133" y="152"/>
                    <a:pt x="133" y="152"/>
                  </a:cubicBezTo>
                  <a:lnTo>
                    <a:pt x="133" y="175"/>
                  </a:lnTo>
                  <a:close/>
                  <a:moveTo>
                    <a:pt x="198" y="175"/>
                  </a:moveTo>
                  <a:cubicBezTo>
                    <a:pt x="151" y="175"/>
                    <a:pt x="151" y="175"/>
                    <a:pt x="151" y="175"/>
                  </a:cubicBezTo>
                  <a:cubicBezTo>
                    <a:pt x="151" y="152"/>
                    <a:pt x="151" y="152"/>
                    <a:pt x="151" y="152"/>
                  </a:cubicBezTo>
                  <a:cubicBezTo>
                    <a:pt x="198" y="152"/>
                    <a:pt x="198" y="152"/>
                    <a:pt x="198" y="152"/>
                  </a:cubicBezTo>
                  <a:lnTo>
                    <a:pt x="198" y="175"/>
                  </a:lnTo>
                  <a:close/>
                  <a:moveTo>
                    <a:pt x="263" y="175"/>
                  </a:moveTo>
                  <a:cubicBezTo>
                    <a:pt x="216" y="175"/>
                    <a:pt x="216" y="175"/>
                    <a:pt x="216" y="175"/>
                  </a:cubicBezTo>
                  <a:cubicBezTo>
                    <a:pt x="216" y="152"/>
                    <a:pt x="216" y="152"/>
                    <a:pt x="216" y="152"/>
                  </a:cubicBezTo>
                  <a:cubicBezTo>
                    <a:pt x="263" y="152"/>
                    <a:pt x="263" y="152"/>
                    <a:pt x="263" y="152"/>
                  </a:cubicBezTo>
                  <a:lnTo>
                    <a:pt x="263"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Freeform 44"/>
            <p:cNvSpPr>
              <a:spLocks/>
            </p:cNvSpPr>
            <p:nvPr/>
          </p:nvSpPr>
          <p:spPr bwMode="auto">
            <a:xfrm>
              <a:off x="5203825" y="1778000"/>
              <a:ext cx="146050" cy="90488"/>
            </a:xfrm>
            <a:custGeom>
              <a:avLst/>
              <a:gdLst>
                <a:gd name="T0" fmla="*/ 92 w 92"/>
                <a:gd name="T1" fmla="*/ 57 h 57"/>
                <a:gd name="T2" fmla="*/ 90 w 92"/>
                <a:gd name="T3" fmla="*/ 0 h 57"/>
                <a:gd name="T4" fmla="*/ 0 w 92"/>
                <a:gd name="T5" fmla="*/ 0 h 57"/>
                <a:gd name="T6" fmla="*/ 0 w 92"/>
                <a:gd name="T7" fmla="*/ 57 h 57"/>
                <a:gd name="T8" fmla="*/ 92 w 92"/>
                <a:gd name="T9" fmla="*/ 57 h 57"/>
              </a:gdLst>
              <a:ahLst/>
              <a:cxnLst>
                <a:cxn ang="0">
                  <a:pos x="T0" y="T1"/>
                </a:cxn>
                <a:cxn ang="0">
                  <a:pos x="T2" y="T3"/>
                </a:cxn>
                <a:cxn ang="0">
                  <a:pos x="T4" y="T5"/>
                </a:cxn>
                <a:cxn ang="0">
                  <a:pos x="T6" y="T7"/>
                </a:cxn>
                <a:cxn ang="0">
                  <a:pos x="T8" y="T9"/>
                </a:cxn>
              </a:cxnLst>
              <a:rect l="0" t="0" r="r" b="b"/>
              <a:pathLst>
                <a:path w="92" h="57">
                  <a:moveTo>
                    <a:pt x="92" y="57"/>
                  </a:moveTo>
                  <a:lnTo>
                    <a:pt x="90" y="0"/>
                  </a:lnTo>
                  <a:lnTo>
                    <a:pt x="0" y="0"/>
                  </a:lnTo>
                  <a:lnTo>
                    <a:pt x="0" y="57"/>
                  </a:lnTo>
                  <a:lnTo>
                    <a:pt x="92"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84" name="Freeform 45"/>
          <p:cNvSpPr>
            <a:spLocks noEditPoints="1"/>
          </p:cNvSpPr>
          <p:nvPr userDrawn="1"/>
        </p:nvSpPr>
        <p:spPr bwMode="auto">
          <a:xfrm>
            <a:off x="10384685" y="7300278"/>
            <a:ext cx="542903" cy="341355"/>
          </a:xfrm>
          <a:custGeom>
            <a:avLst/>
            <a:gdLst>
              <a:gd name="T0" fmla="*/ 394 w 403"/>
              <a:gd name="T1" fmla="*/ 237 h 253"/>
              <a:gd name="T2" fmla="*/ 348 w 403"/>
              <a:gd name="T3" fmla="*/ 237 h 253"/>
              <a:gd name="T4" fmla="*/ 348 w 403"/>
              <a:gd name="T5" fmla="*/ 50 h 253"/>
              <a:gd name="T6" fmla="*/ 196 w 403"/>
              <a:gd name="T7" fmla="*/ 50 h 253"/>
              <a:gd name="T8" fmla="*/ 196 w 403"/>
              <a:gd name="T9" fmla="*/ 8 h 253"/>
              <a:gd name="T10" fmla="*/ 188 w 403"/>
              <a:gd name="T11" fmla="*/ 0 h 253"/>
              <a:gd name="T12" fmla="*/ 94 w 403"/>
              <a:gd name="T13" fmla="*/ 0 h 253"/>
              <a:gd name="T14" fmla="*/ 86 w 403"/>
              <a:gd name="T15" fmla="*/ 8 h 253"/>
              <a:gd name="T16" fmla="*/ 86 w 403"/>
              <a:gd name="T17" fmla="*/ 50 h 253"/>
              <a:gd name="T18" fmla="*/ 54 w 403"/>
              <a:gd name="T19" fmla="*/ 50 h 253"/>
              <a:gd name="T20" fmla="*/ 54 w 403"/>
              <a:gd name="T21" fmla="*/ 237 h 253"/>
              <a:gd name="T22" fmla="*/ 9 w 403"/>
              <a:gd name="T23" fmla="*/ 237 h 253"/>
              <a:gd name="T24" fmla="*/ 0 w 403"/>
              <a:gd name="T25" fmla="*/ 246 h 253"/>
              <a:gd name="T26" fmla="*/ 0 w 403"/>
              <a:gd name="T27" fmla="*/ 253 h 253"/>
              <a:gd name="T28" fmla="*/ 403 w 403"/>
              <a:gd name="T29" fmla="*/ 253 h 253"/>
              <a:gd name="T30" fmla="*/ 403 w 403"/>
              <a:gd name="T31" fmla="*/ 246 h 253"/>
              <a:gd name="T32" fmla="*/ 394 w 403"/>
              <a:gd name="T33" fmla="*/ 237 h 253"/>
              <a:gd name="T34" fmla="*/ 86 w 403"/>
              <a:gd name="T35" fmla="*/ 108 h 253"/>
              <a:gd name="T36" fmla="*/ 68 w 403"/>
              <a:gd name="T37" fmla="*/ 108 h 253"/>
              <a:gd name="T38" fmla="*/ 68 w 403"/>
              <a:gd name="T39" fmla="*/ 77 h 253"/>
              <a:gd name="T40" fmla="*/ 86 w 403"/>
              <a:gd name="T41" fmla="*/ 77 h 253"/>
              <a:gd name="T42" fmla="*/ 86 w 403"/>
              <a:gd name="T43" fmla="*/ 108 h 253"/>
              <a:gd name="T44" fmla="*/ 103 w 403"/>
              <a:gd name="T45" fmla="*/ 17 h 253"/>
              <a:gd name="T46" fmla="*/ 179 w 403"/>
              <a:gd name="T47" fmla="*/ 17 h 253"/>
              <a:gd name="T48" fmla="*/ 179 w 403"/>
              <a:gd name="T49" fmla="*/ 127 h 253"/>
              <a:gd name="T50" fmla="*/ 103 w 403"/>
              <a:gd name="T51" fmla="*/ 127 h 253"/>
              <a:gd name="T52" fmla="*/ 103 w 403"/>
              <a:gd name="T53" fmla="*/ 17 h 253"/>
              <a:gd name="T54" fmla="*/ 189 w 403"/>
              <a:gd name="T55" fmla="*/ 229 h 253"/>
              <a:gd name="T56" fmla="*/ 103 w 403"/>
              <a:gd name="T57" fmla="*/ 229 h 253"/>
              <a:gd name="T58" fmla="*/ 103 w 403"/>
              <a:gd name="T59" fmla="*/ 180 h 253"/>
              <a:gd name="T60" fmla="*/ 189 w 403"/>
              <a:gd name="T61" fmla="*/ 180 h 253"/>
              <a:gd name="T62" fmla="*/ 189 w 403"/>
              <a:gd name="T63" fmla="*/ 229 h 253"/>
              <a:gd name="T64" fmla="*/ 293 w 403"/>
              <a:gd name="T65" fmla="*/ 229 h 253"/>
              <a:gd name="T66" fmla="*/ 206 w 403"/>
              <a:gd name="T67" fmla="*/ 229 h 253"/>
              <a:gd name="T68" fmla="*/ 206 w 403"/>
              <a:gd name="T69" fmla="*/ 180 h 253"/>
              <a:gd name="T70" fmla="*/ 293 w 403"/>
              <a:gd name="T71" fmla="*/ 180 h 253"/>
              <a:gd name="T72" fmla="*/ 293 w 403"/>
              <a:gd name="T73" fmla="*/ 229 h 253"/>
              <a:gd name="T74" fmla="*/ 334 w 403"/>
              <a:gd name="T75" fmla="*/ 108 h 253"/>
              <a:gd name="T76" fmla="*/ 196 w 403"/>
              <a:gd name="T77" fmla="*/ 108 h 253"/>
              <a:gd name="T78" fmla="*/ 196 w 403"/>
              <a:gd name="T79" fmla="*/ 77 h 253"/>
              <a:gd name="T80" fmla="*/ 334 w 403"/>
              <a:gd name="T81" fmla="*/ 77 h 253"/>
              <a:gd name="T82" fmla="*/ 334 w 403"/>
              <a:gd name="T83" fmla="*/ 108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03" h="253">
                <a:moveTo>
                  <a:pt x="394" y="237"/>
                </a:moveTo>
                <a:cubicBezTo>
                  <a:pt x="348" y="237"/>
                  <a:pt x="348" y="237"/>
                  <a:pt x="348" y="237"/>
                </a:cubicBezTo>
                <a:cubicBezTo>
                  <a:pt x="348" y="50"/>
                  <a:pt x="348" y="50"/>
                  <a:pt x="348" y="50"/>
                </a:cubicBezTo>
                <a:cubicBezTo>
                  <a:pt x="196" y="50"/>
                  <a:pt x="196" y="50"/>
                  <a:pt x="196" y="50"/>
                </a:cubicBezTo>
                <a:cubicBezTo>
                  <a:pt x="196" y="8"/>
                  <a:pt x="196" y="8"/>
                  <a:pt x="196" y="8"/>
                </a:cubicBezTo>
                <a:cubicBezTo>
                  <a:pt x="196" y="3"/>
                  <a:pt x="192" y="0"/>
                  <a:pt x="188" y="0"/>
                </a:cubicBezTo>
                <a:cubicBezTo>
                  <a:pt x="94" y="0"/>
                  <a:pt x="94" y="0"/>
                  <a:pt x="94" y="0"/>
                </a:cubicBezTo>
                <a:cubicBezTo>
                  <a:pt x="90" y="0"/>
                  <a:pt x="86" y="3"/>
                  <a:pt x="86" y="8"/>
                </a:cubicBezTo>
                <a:cubicBezTo>
                  <a:pt x="86" y="50"/>
                  <a:pt x="86" y="50"/>
                  <a:pt x="86" y="50"/>
                </a:cubicBezTo>
                <a:cubicBezTo>
                  <a:pt x="54" y="50"/>
                  <a:pt x="54" y="50"/>
                  <a:pt x="54" y="50"/>
                </a:cubicBezTo>
                <a:cubicBezTo>
                  <a:pt x="54" y="237"/>
                  <a:pt x="54" y="237"/>
                  <a:pt x="54" y="237"/>
                </a:cubicBezTo>
                <a:cubicBezTo>
                  <a:pt x="9" y="237"/>
                  <a:pt x="9" y="237"/>
                  <a:pt x="9" y="237"/>
                </a:cubicBezTo>
                <a:cubicBezTo>
                  <a:pt x="4" y="237"/>
                  <a:pt x="0" y="241"/>
                  <a:pt x="0" y="246"/>
                </a:cubicBezTo>
                <a:cubicBezTo>
                  <a:pt x="0" y="253"/>
                  <a:pt x="0" y="253"/>
                  <a:pt x="0" y="253"/>
                </a:cubicBezTo>
                <a:cubicBezTo>
                  <a:pt x="403" y="253"/>
                  <a:pt x="403" y="253"/>
                  <a:pt x="403" y="253"/>
                </a:cubicBezTo>
                <a:cubicBezTo>
                  <a:pt x="403" y="246"/>
                  <a:pt x="403" y="246"/>
                  <a:pt x="403" y="246"/>
                </a:cubicBezTo>
                <a:cubicBezTo>
                  <a:pt x="403" y="241"/>
                  <a:pt x="399" y="237"/>
                  <a:pt x="394" y="237"/>
                </a:cubicBezTo>
                <a:close/>
                <a:moveTo>
                  <a:pt x="86" y="108"/>
                </a:moveTo>
                <a:cubicBezTo>
                  <a:pt x="68" y="108"/>
                  <a:pt x="68" y="108"/>
                  <a:pt x="68" y="108"/>
                </a:cubicBezTo>
                <a:cubicBezTo>
                  <a:pt x="68" y="77"/>
                  <a:pt x="68" y="77"/>
                  <a:pt x="68" y="77"/>
                </a:cubicBezTo>
                <a:cubicBezTo>
                  <a:pt x="86" y="77"/>
                  <a:pt x="86" y="77"/>
                  <a:pt x="86" y="77"/>
                </a:cubicBezTo>
                <a:lnTo>
                  <a:pt x="86" y="108"/>
                </a:lnTo>
                <a:close/>
                <a:moveTo>
                  <a:pt x="103" y="17"/>
                </a:moveTo>
                <a:cubicBezTo>
                  <a:pt x="179" y="17"/>
                  <a:pt x="179" y="17"/>
                  <a:pt x="179" y="17"/>
                </a:cubicBezTo>
                <a:cubicBezTo>
                  <a:pt x="179" y="127"/>
                  <a:pt x="179" y="127"/>
                  <a:pt x="179" y="127"/>
                </a:cubicBezTo>
                <a:cubicBezTo>
                  <a:pt x="103" y="127"/>
                  <a:pt x="103" y="127"/>
                  <a:pt x="103" y="127"/>
                </a:cubicBezTo>
                <a:lnTo>
                  <a:pt x="103" y="17"/>
                </a:lnTo>
                <a:close/>
                <a:moveTo>
                  <a:pt x="189" y="229"/>
                </a:moveTo>
                <a:cubicBezTo>
                  <a:pt x="103" y="229"/>
                  <a:pt x="103" y="229"/>
                  <a:pt x="103" y="229"/>
                </a:cubicBezTo>
                <a:cubicBezTo>
                  <a:pt x="103" y="180"/>
                  <a:pt x="103" y="180"/>
                  <a:pt x="103" y="180"/>
                </a:cubicBezTo>
                <a:cubicBezTo>
                  <a:pt x="189" y="180"/>
                  <a:pt x="189" y="180"/>
                  <a:pt x="189" y="180"/>
                </a:cubicBezTo>
                <a:lnTo>
                  <a:pt x="189" y="229"/>
                </a:lnTo>
                <a:close/>
                <a:moveTo>
                  <a:pt x="293" y="229"/>
                </a:moveTo>
                <a:cubicBezTo>
                  <a:pt x="206" y="229"/>
                  <a:pt x="206" y="229"/>
                  <a:pt x="206" y="229"/>
                </a:cubicBezTo>
                <a:cubicBezTo>
                  <a:pt x="206" y="180"/>
                  <a:pt x="206" y="180"/>
                  <a:pt x="206" y="180"/>
                </a:cubicBezTo>
                <a:cubicBezTo>
                  <a:pt x="293" y="180"/>
                  <a:pt x="293" y="180"/>
                  <a:pt x="293" y="180"/>
                </a:cubicBezTo>
                <a:lnTo>
                  <a:pt x="293" y="229"/>
                </a:lnTo>
                <a:close/>
                <a:moveTo>
                  <a:pt x="334" y="108"/>
                </a:moveTo>
                <a:cubicBezTo>
                  <a:pt x="196" y="108"/>
                  <a:pt x="196" y="108"/>
                  <a:pt x="196" y="108"/>
                </a:cubicBezTo>
                <a:cubicBezTo>
                  <a:pt x="196" y="77"/>
                  <a:pt x="196" y="77"/>
                  <a:pt x="196" y="77"/>
                </a:cubicBezTo>
                <a:cubicBezTo>
                  <a:pt x="334" y="77"/>
                  <a:pt x="334" y="77"/>
                  <a:pt x="334" y="77"/>
                </a:cubicBezTo>
                <a:lnTo>
                  <a:pt x="334" y="108"/>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185" name="Freeform 42"/>
          <p:cNvSpPr>
            <a:spLocks noEditPoints="1"/>
          </p:cNvSpPr>
          <p:nvPr userDrawn="1"/>
        </p:nvSpPr>
        <p:spPr bwMode="auto">
          <a:xfrm>
            <a:off x="10416204" y="6628424"/>
            <a:ext cx="479865" cy="344233"/>
          </a:xfrm>
          <a:custGeom>
            <a:avLst/>
            <a:gdLst>
              <a:gd name="T0" fmla="*/ 285 w 305"/>
              <a:gd name="T1" fmla="*/ 0 h 219"/>
              <a:gd name="T2" fmla="*/ 19 w 305"/>
              <a:gd name="T3" fmla="*/ 0 h 219"/>
              <a:gd name="T4" fmla="*/ 0 w 305"/>
              <a:gd name="T5" fmla="*/ 20 h 219"/>
              <a:gd name="T6" fmla="*/ 0 w 305"/>
              <a:gd name="T7" fmla="*/ 219 h 219"/>
              <a:gd name="T8" fmla="*/ 112 w 305"/>
              <a:gd name="T9" fmla="*/ 219 h 219"/>
              <a:gd name="T10" fmla="*/ 112 w 305"/>
              <a:gd name="T11" fmla="*/ 157 h 219"/>
              <a:gd name="T12" fmla="*/ 193 w 305"/>
              <a:gd name="T13" fmla="*/ 157 h 219"/>
              <a:gd name="T14" fmla="*/ 193 w 305"/>
              <a:gd name="T15" fmla="*/ 219 h 219"/>
              <a:gd name="T16" fmla="*/ 305 w 305"/>
              <a:gd name="T17" fmla="*/ 219 h 219"/>
              <a:gd name="T18" fmla="*/ 305 w 305"/>
              <a:gd name="T19" fmla="*/ 20 h 219"/>
              <a:gd name="T20" fmla="*/ 285 w 305"/>
              <a:gd name="T21" fmla="*/ 0 h 219"/>
              <a:gd name="T22" fmla="*/ 97 w 305"/>
              <a:gd name="T23" fmla="*/ 187 h 219"/>
              <a:gd name="T24" fmla="*/ 29 w 305"/>
              <a:gd name="T25" fmla="*/ 187 h 219"/>
              <a:gd name="T26" fmla="*/ 29 w 305"/>
              <a:gd name="T27" fmla="*/ 156 h 219"/>
              <a:gd name="T28" fmla="*/ 97 w 305"/>
              <a:gd name="T29" fmla="*/ 156 h 219"/>
              <a:gd name="T30" fmla="*/ 97 w 305"/>
              <a:gd name="T31" fmla="*/ 187 h 219"/>
              <a:gd name="T32" fmla="*/ 97 w 305"/>
              <a:gd name="T33" fmla="*/ 125 h 219"/>
              <a:gd name="T34" fmla="*/ 29 w 305"/>
              <a:gd name="T35" fmla="*/ 125 h 219"/>
              <a:gd name="T36" fmla="*/ 29 w 305"/>
              <a:gd name="T37" fmla="*/ 94 h 219"/>
              <a:gd name="T38" fmla="*/ 97 w 305"/>
              <a:gd name="T39" fmla="*/ 94 h 219"/>
              <a:gd name="T40" fmla="*/ 97 w 305"/>
              <a:gd name="T41" fmla="*/ 125 h 219"/>
              <a:gd name="T42" fmla="*/ 97 w 305"/>
              <a:gd name="T43" fmla="*/ 62 h 219"/>
              <a:gd name="T44" fmla="*/ 29 w 305"/>
              <a:gd name="T45" fmla="*/ 62 h 219"/>
              <a:gd name="T46" fmla="*/ 29 w 305"/>
              <a:gd name="T47" fmla="*/ 32 h 219"/>
              <a:gd name="T48" fmla="*/ 97 w 305"/>
              <a:gd name="T49" fmla="*/ 32 h 219"/>
              <a:gd name="T50" fmla="*/ 97 w 305"/>
              <a:gd name="T51" fmla="*/ 62 h 219"/>
              <a:gd name="T52" fmla="*/ 194 w 305"/>
              <a:gd name="T53" fmla="*/ 125 h 219"/>
              <a:gd name="T54" fmla="*/ 112 w 305"/>
              <a:gd name="T55" fmla="*/ 125 h 219"/>
              <a:gd name="T56" fmla="*/ 112 w 305"/>
              <a:gd name="T57" fmla="*/ 94 h 219"/>
              <a:gd name="T58" fmla="*/ 194 w 305"/>
              <a:gd name="T59" fmla="*/ 94 h 219"/>
              <a:gd name="T60" fmla="*/ 194 w 305"/>
              <a:gd name="T61" fmla="*/ 125 h 219"/>
              <a:gd name="T62" fmla="*/ 194 w 305"/>
              <a:gd name="T63" fmla="*/ 62 h 219"/>
              <a:gd name="T64" fmla="*/ 112 w 305"/>
              <a:gd name="T65" fmla="*/ 62 h 219"/>
              <a:gd name="T66" fmla="*/ 112 w 305"/>
              <a:gd name="T67" fmla="*/ 32 h 219"/>
              <a:gd name="T68" fmla="*/ 194 w 305"/>
              <a:gd name="T69" fmla="*/ 32 h 219"/>
              <a:gd name="T70" fmla="*/ 194 w 305"/>
              <a:gd name="T71" fmla="*/ 62 h 219"/>
              <a:gd name="T72" fmla="*/ 275 w 305"/>
              <a:gd name="T73" fmla="*/ 187 h 219"/>
              <a:gd name="T74" fmla="*/ 209 w 305"/>
              <a:gd name="T75" fmla="*/ 187 h 219"/>
              <a:gd name="T76" fmla="*/ 209 w 305"/>
              <a:gd name="T77" fmla="*/ 156 h 219"/>
              <a:gd name="T78" fmla="*/ 275 w 305"/>
              <a:gd name="T79" fmla="*/ 156 h 219"/>
              <a:gd name="T80" fmla="*/ 275 w 305"/>
              <a:gd name="T81" fmla="*/ 187 h 219"/>
              <a:gd name="T82" fmla="*/ 275 w 305"/>
              <a:gd name="T83" fmla="*/ 125 h 219"/>
              <a:gd name="T84" fmla="*/ 209 w 305"/>
              <a:gd name="T85" fmla="*/ 125 h 219"/>
              <a:gd name="T86" fmla="*/ 209 w 305"/>
              <a:gd name="T87" fmla="*/ 94 h 219"/>
              <a:gd name="T88" fmla="*/ 275 w 305"/>
              <a:gd name="T89" fmla="*/ 94 h 219"/>
              <a:gd name="T90" fmla="*/ 275 w 305"/>
              <a:gd name="T91" fmla="*/ 125 h 219"/>
              <a:gd name="T92" fmla="*/ 275 w 305"/>
              <a:gd name="T93" fmla="*/ 62 h 219"/>
              <a:gd name="T94" fmla="*/ 209 w 305"/>
              <a:gd name="T95" fmla="*/ 62 h 219"/>
              <a:gd name="T96" fmla="*/ 209 w 305"/>
              <a:gd name="T97" fmla="*/ 32 h 219"/>
              <a:gd name="T98" fmla="*/ 275 w 305"/>
              <a:gd name="T99" fmla="*/ 32 h 219"/>
              <a:gd name="T100" fmla="*/ 275 w 305"/>
              <a:gd name="T101" fmla="*/ 62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05" h="219">
                <a:moveTo>
                  <a:pt x="285" y="0"/>
                </a:moveTo>
                <a:cubicBezTo>
                  <a:pt x="19" y="0"/>
                  <a:pt x="19" y="0"/>
                  <a:pt x="19" y="0"/>
                </a:cubicBezTo>
                <a:cubicBezTo>
                  <a:pt x="9" y="0"/>
                  <a:pt x="0" y="9"/>
                  <a:pt x="0" y="20"/>
                </a:cubicBezTo>
                <a:cubicBezTo>
                  <a:pt x="0" y="219"/>
                  <a:pt x="0" y="219"/>
                  <a:pt x="0" y="219"/>
                </a:cubicBezTo>
                <a:cubicBezTo>
                  <a:pt x="112" y="219"/>
                  <a:pt x="112" y="219"/>
                  <a:pt x="112" y="219"/>
                </a:cubicBezTo>
                <a:cubicBezTo>
                  <a:pt x="112" y="157"/>
                  <a:pt x="112" y="157"/>
                  <a:pt x="112" y="157"/>
                </a:cubicBezTo>
                <a:cubicBezTo>
                  <a:pt x="193" y="157"/>
                  <a:pt x="193" y="157"/>
                  <a:pt x="193" y="157"/>
                </a:cubicBezTo>
                <a:cubicBezTo>
                  <a:pt x="193" y="219"/>
                  <a:pt x="193" y="219"/>
                  <a:pt x="193" y="219"/>
                </a:cubicBezTo>
                <a:cubicBezTo>
                  <a:pt x="305" y="219"/>
                  <a:pt x="305" y="219"/>
                  <a:pt x="305" y="219"/>
                </a:cubicBezTo>
                <a:cubicBezTo>
                  <a:pt x="305" y="20"/>
                  <a:pt x="305" y="20"/>
                  <a:pt x="305" y="20"/>
                </a:cubicBezTo>
                <a:cubicBezTo>
                  <a:pt x="305" y="9"/>
                  <a:pt x="296" y="0"/>
                  <a:pt x="285" y="0"/>
                </a:cubicBezTo>
                <a:close/>
                <a:moveTo>
                  <a:pt x="97" y="187"/>
                </a:moveTo>
                <a:cubicBezTo>
                  <a:pt x="29" y="187"/>
                  <a:pt x="29" y="187"/>
                  <a:pt x="29" y="187"/>
                </a:cubicBezTo>
                <a:cubicBezTo>
                  <a:pt x="29" y="156"/>
                  <a:pt x="29" y="156"/>
                  <a:pt x="29" y="156"/>
                </a:cubicBezTo>
                <a:cubicBezTo>
                  <a:pt x="97" y="156"/>
                  <a:pt x="97" y="156"/>
                  <a:pt x="97" y="156"/>
                </a:cubicBezTo>
                <a:lnTo>
                  <a:pt x="97" y="187"/>
                </a:lnTo>
                <a:close/>
                <a:moveTo>
                  <a:pt x="97" y="125"/>
                </a:moveTo>
                <a:cubicBezTo>
                  <a:pt x="29" y="125"/>
                  <a:pt x="29" y="125"/>
                  <a:pt x="29" y="125"/>
                </a:cubicBezTo>
                <a:cubicBezTo>
                  <a:pt x="29" y="94"/>
                  <a:pt x="29" y="94"/>
                  <a:pt x="29" y="94"/>
                </a:cubicBezTo>
                <a:cubicBezTo>
                  <a:pt x="97" y="94"/>
                  <a:pt x="97" y="94"/>
                  <a:pt x="97" y="94"/>
                </a:cubicBezTo>
                <a:lnTo>
                  <a:pt x="97" y="125"/>
                </a:lnTo>
                <a:close/>
                <a:moveTo>
                  <a:pt x="97" y="62"/>
                </a:moveTo>
                <a:cubicBezTo>
                  <a:pt x="29" y="62"/>
                  <a:pt x="29" y="62"/>
                  <a:pt x="29" y="62"/>
                </a:cubicBezTo>
                <a:cubicBezTo>
                  <a:pt x="29" y="32"/>
                  <a:pt x="29" y="32"/>
                  <a:pt x="29" y="32"/>
                </a:cubicBezTo>
                <a:cubicBezTo>
                  <a:pt x="97" y="32"/>
                  <a:pt x="97" y="32"/>
                  <a:pt x="97" y="32"/>
                </a:cubicBezTo>
                <a:lnTo>
                  <a:pt x="97" y="62"/>
                </a:lnTo>
                <a:close/>
                <a:moveTo>
                  <a:pt x="194" y="125"/>
                </a:moveTo>
                <a:cubicBezTo>
                  <a:pt x="112" y="125"/>
                  <a:pt x="112" y="125"/>
                  <a:pt x="112" y="125"/>
                </a:cubicBezTo>
                <a:cubicBezTo>
                  <a:pt x="112" y="94"/>
                  <a:pt x="112" y="94"/>
                  <a:pt x="112" y="94"/>
                </a:cubicBezTo>
                <a:cubicBezTo>
                  <a:pt x="194" y="94"/>
                  <a:pt x="194" y="94"/>
                  <a:pt x="194" y="94"/>
                </a:cubicBezTo>
                <a:lnTo>
                  <a:pt x="194" y="125"/>
                </a:lnTo>
                <a:close/>
                <a:moveTo>
                  <a:pt x="194" y="62"/>
                </a:moveTo>
                <a:cubicBezTo>
                  <a:pt x="112" y="62"/>
                  <a:pt x="112" y="62"/>
                  <a:pt x="112" y="62"/>
                </a:cubicBezTo>
                <a:cubicBezTo>
                  <a:pt x="112" y="32"/>
                  <a:pt x="112" y="32"/>
                  <a:pt x="112" y="32"/>
                </a:cubicBezTo>
                <a:cubicBezTo>
                  <a:pt x="194" y="32"/>
                  <a:pt x="194" y="32"/>
                  <a:pt x="194" y="32"/>
                </a:cubicBezTo>
                <a:lnTo>
                  <a:pt x="194" y="62"/>
                </a:lnTo>
                <a:close/>
                <a:moveTo>
                  <a:pt x="275" y="187"/>
                </a:moveTo>
                <a:cubicBezTo>
                  <a:pt x="209" y="187"/>
                  <a:pt x="209" y="187"/>
                  <a:pt x="209" y="187"/>
                </a:cubicBezTo>
                <a:cubicBezTo>
                  <a:pt x="209" y="156"/>
                  <a:pt x="209" y="156"/>
                  <a:pt x="209" y="156"/>
                </a:cubicBezTo>
                <a:cubicBezTo>
                  <a:pt x="275" y="156"/>
                  <a:pt x="275" y="156"/>
                  <a:pt x="275" y="156"/>
                </a:cubicBezTo>
                <a:lnTo>
                  <a:pt x="275" y="187"/>
                </a:lnTo>
                <a:close/>
                <a:moveTo>
                  <a:pt x="275" y="125"/>
                </a:moveTo>
                <a:cubicBezTo>
                  <a:pt x="209" y="125"/>
                  <a:pt x="209" y="125"/>
                  <a:pt x="209" y="125"/>
                </a:cubicBezTo>
                <a:cubicBezTo>
                  <a:pt x="209" y="94"/>
                  <a:pt x="209" y="94"/>
                  <a:pt x="209" y="94"/>
                </a:cubicBezTo>
                <a:cubicBezTo>
                  <a:pt x="275" y="94"/>
                  <a:pt x="275" y="94"/>
                  <a:pt x="275" y="94"/>
                </a:cubicBezTo>
                <a:lnTo>
                  <a:pt x="275" y="125"/>
                </a:lnTo>
                <a:close/>
                <a:moveTo>
                  <a:pt x="275" y="62"/>
                </a:moveTo>
                <a:cubicBezTo>
                  <a:pt x="209" y="62"/>
                  <a:pt x="209" y="62"/>
                  <a:pt x="209" y="62"/>
                </a:cubicBezTo>
                <a:cubicBezTo>
                  <a:pt x="209" y="32"/>
                  <a:pt x="209" y="32"/>
                  <a:pt x="209" y="32"/>
                </a:cubicBezTo>
                <a:cubicBezTo>
                  <a:pt x="275" y="32"/>
                  <a:pt x="275" y="32"/>
                  <a:pt x="275" y="32"/>
                </a:cubicBezTo>
                <a:lnTo>
                  <a:pt x="275" y="62"/>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197" name="Freeform 9"/>
          <p:cNvSpPr>
            <a:spLocks/>
          </p:cNvSpPr>
          <p:nvPr userDrawn="1"/>
        </p:nvSpPr>
        <p:spPr bwMode="auto">
          <a:xfrm>
            <a:off x="10466823" y="2212063"/>
            <a:ext cx="378626" cy="422751"/>
          </a:xfrm>
          <a:custGeom>
            <a:avLst/>
            <a:gdLst>
              <a:gd name="T0" fmla="*/ 140 w 186"/>
              <a:gd name="T1" fmla="*/ 0 h 207"/>
              <a:gd name="T2" fmla="*/ 93 w 186"/>
              <a:gd name="T3" fmla="*/ 17 h 207"/>
              <a:gd name="T4" fmla="*/ 47 w 186"/>
              <a:gd name="T5" fmla="*/ 0 h 207"/>
              <a:gd name="T6" fmla="*/ 0 w 186"/>
              <a:gd name="T7" fmla="*/ 61 h 207"/>
              <a:gd name="T8" fmla="*/ 24 w 186"/>
              <a:gd name="T9" fmla="*/ 127 h 207"/>
              <a:gd name="T10" fmla="*/ 66 w 186"/>
              <a:gd name="T11" fmla="*/ 204 h 207"/>
              <a:gd name="T12" fmla="*/ 69 w 186"/>
              <a:gd name="T13" fmla="*/ 166 h 207"/>
              <a:gd name="T14" fmla="*/ 93 w 186"/>
              <a:gd name="T15" fmla="*/ 130 h 207"/>
              <a:gd name="T16" fmla="*/ 117 w 186"/>
              <a:gd name="T17" fmla="*/ 166 h 207"/>
              <a:gd name="T18" fmla="*/ 121 w 186"/>
              <a:gd name="T19" fmla="*/ 204 h 207"/>
              <a:gd name="T20" fmla="*/ 162 w 186"/>
              <a:gd name="T21" fmla="*/ 127 h 207"/>
              <a:gd name="T22" fmla="*/ 186 w 186"/>
              <a:gd name="T23" fmla="*/ 61 h 207"/>
              <a:gd name="T24" fmla="*/ 140 w 186"/>
              <a:gd name="T25"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6" h="207">
                <a:moveTo>
                  <a:pt x="140" y="0"/>
                </a:moveTo>
                <a:cubicBezTo>
                  <a:pt x="121" y="0"/>
                  <a:pt x="104" y="17"/>
                  <a:pt x="93" y="17"/>
                </a:cubicBezTo>
                <a:cubicBezTo>
                  <a:pt x="83" y="17"/>
                  <a:pt x="65" y="0"/>
                  <a:pt x="47" y="0"/>
                </a:cubicBezTo>
                <a:cubicBezTo>
                  <a:pt x="28" y="0"/>
                  <a:pt x="0" y="30"/>
                  <a:pt x="0" y="61"/>
                </a:cubicBezTo>
                <a:cubicBezTo>
                  <a:pt x="0" y="92"/>
                  <a:pt x="21" y="102"/>
                  <a:pt x="24" y="127"/>
                </a:cubicBezTo>
                <a:cubicBezTo>
                  <a:pt x="29" y="154"/>
                  <a:pt x="52" y="207"/>
                  <a:pt x="66" y="204"/>
                </a:cubicBezTo>
                <a:cubicBezTo>
                  <a:pt x="75" y="203"/>
                  <a:pt x="70" y="184"/>
                  <a:pt x="69" y="166"/>
                </a:cubicBezTo>
                <a:cubicBezTo>
                  <a:pt x="68" y="144"/>
                  <a:pt x="80" y="130"/>
                  <a:pt x="93" y="130"/>
                </a:cubicBezTo>
                <a:cubicBezTo>
                  <a:pt x="106" y="130"/>
                  <a:pt x="118" y="144"/>
                  <a:pt x="117" y="166"/>
                </a:cubicBezTo>
                <a:cubicBezTo>
                  <a:pt x="116" y="184"/>
                  <a:pt x="112" y="203"/>
                  <a:pt x="121" y="204"/>
                </a:cubicBezTo>
                <a:cubicBezTo>
                  <a:pt x="134" y="207"/>
                  <a:pt x="157" y="154"/>
                  <a:pt x="162" y="127"/>
                </a:cubicBezTo>
                <a:cubicBezTo>
                  <a:pt x="166" y="102"/>
                  <a:pt x="186" y="92"/>
                  <a:pt x="186" y="61"/>
                </a:cubicBezTo>
                <a:cubicBezTo>
                  <a:pt x="186" y="30"/>
                  <a:pt x="158" y="0"/>
                  <a:pt x="140" y="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41" name="Group 240"/>
          <p:cNvGrpSpPr/>
          <p:nvPr userDrawn="1"/>
        </p:nvGrpSpPr>
        <p:grpSpPr>
          <a:xfrm>
            <a:off x="9486123" y="3435784"/>
            <a:ext cx="358698" cy="511002"/>
            <a:chOff x="7158038" y="3665538"/>
            <a:chExt cx="400050" cy="569913"/>
          </a:xfrm>
          <a:solidFill>
            <a:schemeClr val="accent3"/>
          </a:solidFill>
        </p:grpSpPr>
        <p:sp>
          <p:nvSpPr>
            <p:cNvPr id="242" name="Freeform 57"/>
            <p:cNvSpPr>
              <a:spLocks noEditPoints="1"/>
            </p:cNvSpPr>
            <p:nvPr/>
          </p:nvSpPr>
          <p:spPr bwMode="auto">
            <a:xfrm>
              <a:off x="7158038" y="3665538"/>
              <a:ext cx="400050" cy="569913"/>
            </a:xfrm>
            <a:custGeom>
              <a:avLst/>
              <a:gdLst>
                <a:gd name="T0" fmla="*/ 173 w 176"/>
                <a:gd name="T1" fmla="*/ 135 h 251"/>
                <a:gd name="T2" fmla="*/ 93 w 176"/>
                <a:gd name="T3" fmla="*/ 171 h 251"/>
                <a:gd name="T4" fmla="*/ 111 w 176"/>
                <a:gd name="T5" fmla="*/ 176 h 251"/>
                <a:gd name="T6" fmla="*/ 123 w 176"/>
                <a:gd name="T7" fmla="*/ 171 h 251"/>
                <a:gd name="T8" fmla="*/ 80 w 176"/>
                <a:gd name="T9" fmla="*/ 189 h 251"/>
                <a:gd name="T10" fmla="*/ 43 w 176"/>
                <a:gd name="T11" fmla="*/ 164 h 251"/>
                <a:gd name="T12" fmla="*/ 73 w 176"/>
                <a:gd name="T13" fmla="*/ 89 h 251"/>
                <a:gd name="T14" fmla="*/ 82 w 176"/>
                <a:gd name="T15" fmla="*/ 109 h 251"/>
                <a:gd name="T16" fmla="*/ 134 w 176"/>
                <a:gd name="T17" fmla="*/ 86 h 251"/>
                <a:gd name="T18" fmla="*/ 117 w 176"/>
                <a:gd name="T19" fmla="*/ 48 h 251"/>
                <a:gd name="T20" fmla="*/ 94 w 176"/>
                <a:gd name="T21" fmla="*/ 26 h 251"/>
                <a:gd name="T22" fmla="*/ 87 w 176"/>
                <a:gd name="T23" fmla="*/ 8 h 251"/>
                <a:gd name="T24" fmla="*/ 82 w 176"/>
                <a:gd name="T25" fmla="*/ 7 h 251"/>
                <a:gd name="T26" fmla="*/ 78 w 176"/>
                <a:gd name="T27" fmla="*/ 9 h 251"/>
                <a:gd name="T28" fmla="*/ 75 w 176"/>
                <a:gd name="T29" fmla="*/ 2 h 251"/>
                <a:gd name="T30" fmla="*/ 71 w 176"/>
                <a:gd name="T31" fmla="*/ 0 h 251"/>
                <a:gd name="T32" fmla="*/ 59 w 176"/>
                <a:gd name="T33" fmla="*/ 6 h 251"/>
                <a:gd name="T34" fmla="*/ 58 w 176"/>
                <a:gd name="T35" fmla="*/ 9 h 251"/>
                <a:gd name="T36" fmla="*/ 61 w 176"/>
                <a:gd name="T37" fmla="*/ 16 h 251"/>
                <a:gd name="T38" fmla="*/ 56 w 176"/>
                <a:gd name="T39" fmla="*/ 18 h 251"/>
                <a:gd name="T40" fmla="*/ 55 w 176"/>
                <a:gd name="T41" fmla="*/ 23 h 251"/>
                <a:gd name="T42" fmla="*/ 63 w 176"/>
                <a:gd name="T43" fmla="*/ 40 h 251"/>
                <a:gd name="T44" fmla="*/ 65 w 176"/>
                <a:gd name="T45" fmla="*/ 72 h 251"/>
                <a:gd name="T46" fmla="*/ 66 w 176"/>
                <a:gd name="T47" fmla="*/ 75 h 251"/>
                <a:gd name="T48" fmla="*/ 16 w 176"/>
                <a:gd name="T49" fmla="*/ 172 h 251"/>
                <a:gd name="T50" fmla="*/ 59 w 176"/>
                <a:gd name="T51" fmla="*/ 214 h 251"/>
                <a:gd name="T52" fmla="*/ 48 w 176"/>
                <a:gd name="T53" fmla="*/ 237 h 251"/>
                <a:gd name="T54" fmla="*/ 44 w 176"/>
                <a:gd name="T55" fmla="*/ 237 h 251"/>
                <a:gd name="T56" fmla="*/ 30 w 176"/>
                <a:gd name="T57" fmla="*/ 251 h 251"/>
                <a:gd name="T58" fmla="*/ 131 w 176"/>
                <a:gd name="T59" fmla="*/ 251 h 251"/>
                <a:gd name="T60" fmla="*/ 117 w 176"/>
                <a:gd name="T61" fmla="*/ 237 h 251"/>
                <a:gd name="T62" fmla="*/ 113 w 176"/>
                <a:gd name="T63" fmla="*/ 237 h 251"/>
                <a:gd name="T64" fmla="*/ 101 w 176"/>
                <a:gd name="T65" fmla="*/ 213 h 251"/>
                <a:gd name="T66" fmla="*/ 150 w 176"/>
                <a:gd name="T67" fmla="*/ 158 h 251"/>
                <a:gd name="T68" fmla="*/ 165 w 176"/>
                <a:gd name="T69" fmla="*/ 151 h 251"/>
                <a:gd name="T70" fmla="*/ 173 w 176"/>
                <a:gd name="T71" fmla="*/ 135 h 251"/>
                <a:gd name="T72" fmla="*/ 80 w 176"/>
                <a:gd name="T73" fmla="*/ 237 h 251"/>
                <a:gd name="T74" fmla="*/ 70 w 176"/>
                <a:gd name="T75" fmla="*/ 226 h 251"/>
                <a:gd name="T76" fmla="*/ 80 w 176"/>
                <a:gd name="T77" fmla="*/ 216 h 251"/>
                <a:gd name="T78" fmla="*/ 91 w 176"/>
                <a:gd name="T79" fmla="*/ 226 h 251"/>
                <a:gd name="T80" fmla="*/ 80 w 176"/>
                <a:gd name="T81" fmla="*/ 237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251">
                  <a:moveTo>
                    <a:pt x="173" y="135"/>
                  </a:moveTo>
                  <a:cubicBezTo>
                    <a:pt x="93" y="171"/>
                    <a:pt x="93" y="171"/>
                    <a:pt x="93" y="171"/>
                  </a:cubicBezTo>
                  <a:cubicBezTo>
                    <a:pt x="96" y="177"/>
                    <a:pt x="104" y="179"/>
                    <a:pt x="111" y="176"/>
                  </a:cubicBezTo>
                  <a:cubicBezTo>
                    <a:pt x="123" y="171"/>
                    <a:pt x="123" y="171"/>
                    <a:pt x="123" y="171"/>
                  </a:cubicBezTo>
                  <a:cubicBezTo>
                    <a:pt x="115" y="179"/>
                    <a:pt x="101" y="189"/>
                    <a:pt x="80" y="189"/>
                  </a:cubicBezTo>
                  <a:cubicBezTo>
                    <a:pt x="64" y="189"/>
                    <a:pt x="47" y="178"/>
                    <a:pt x="43" y="164"/>
                  </a:cubicBezTo>
                  <a:cubicBezTo>
                    <a:pt x="32" y="131"/>
                    <a:pt x="59" y="101"/>
                    <a:pt x="73" y="89"/>
                  </a:cubicBezTo>
                  <a:cubicBezTo>
                    <a:pt x="75" y="94"/>
                    <a:pt x="78" y="100"/>
                    <a:pt x="82" y="109"/>
                  </a:cubicBezTo>
                  <a:cubicBezTo>
                    <a:pt x="134" y="86"/>
                    <a:pt x="134" y="86"/>
                    <a:pt x="134" y="86"/>
                  </a:cubicBezTo>
                  <a:cubicBezTo>
                    <a:pt x="124" y="63"/>
                    <a:pt x="122" y="59"/>
                    <a:pt x="117" y="48"/>
                  </a:cubicBezTo>
                  <a:cubicBezTo>
                    <a:pt x="112" y="38"/>
                    <a:pt x="102" y="30"/>
                    <a:pt x="94" y="26"/>
                  </a:cubicBezTo>
                  <a:cubicBezTo>
                    <a:pt x="87" y="8"/>
                    <a:pt x="87" y="8"/>
                    <a:pt x="87" y="8"/>
                  </a:cubicBezTo>
                  <a:cubicBezTo>
                    <a:pt x="86" y="7"/>
                    <a:pt x="84" y="6"/>
                    <a:pt x="82" y="7"/>
                  </a:cubicBezTo>
                  <a:cubicBezTo>
                    <a:pt x="78" y="9"/>
                    <a:pt x="78" y="9"/>
                    <a:pt x="78" y="9"/>
                  </a:cubicBezTo>
                  <a:cubicBezTo>
                    <a:pt x="75" y="2"/>
                    <a:pt x="75" y="2"/>
                    <a:pt x="75" y="2"/>
                  </a:cubicBezTo>
                  <a:cubicBezTo>
                    <a:pt x="74" y="0"/>
                    <a:pt x="73" y="0"/>
                    <a:pt x="71" y="0"/>
                  </a:cubicBezTo>
                  <a:cubicBezTo>
                    <a:pt x="59" y="6"/>
                    <a:pt x="59" y="6"/>
                    <a:pt x="59" y="6"/>
                  </a:cubicBezTo>
                  <a:cubicBezTo>
                    <a:pt x="58" y="7"/>
                    <a:pt x="57" y="8"/>
                    <a:pt x="58" y="9"/>
                  </a:cubicBezTo>
                  <a:cubicBezTo>
                    <a:pt x="61" y="16"/>
                    <a:pt x="61" y="16"/>
                    <a:pt x="61" y="16"/>
                  </a:cubicBezTo>
                  <a:cubicBezTo>
                    <a:pt x="56" y="18"/>
                    <a:pt x="56" y="18"/>
                    <a:pt x="56" y="18"/>
                  </a:cubicBezTo>
                  <a:cubicBezTo>
                    <a:pt x="55" y="19"/>
                    <a:pt x="54" y="21"/>
                    <a:pt x="55" y="23"/>
                  </a:cubicBezTo>
                  <a:cubicBezTo>
                    <a:pt x="63" y="40"/>
                    <a:pt x="63" y="40"/>
                    <a:pt x="63" y="40"/>
                  </a:cubicBezTo>
                  <a:cubicBezTo>
                    <a:pt x="61" y="49"/>
                    <a:pt x="60" y="62"/>
                    <a:pt x="65" y="72"/>
                  </a:cubicBezTo>
                  <a:cubicBezTo>
                    <a:pt x="65" y="73"/>
                    <a:pt x="66" y="74"/>
                    <a:pt x="66" y="75"/>
                  </a:cubicBezTo>
                  <a:cubicBezTo>
                    <a:pt x="49" y="85"/>
                    <a:pt x="0" y="120"/>
                    <a:pt x="16" y="172"/>
                  </a:cubicBezTo>
                  <a:cubicBezTo>
                    <a:pt x="23" y="192"/>
                    <a:pt x="39" y="207"/>
                    <a:pt x="59" y="214"/>
                  </a:cubicBezTo>
                  <a:cubicBezTo>
                    <a:pt x="48" y="237"/>
                    <a:pt x="48" y="237"/>
                    <a:pt x="48" y="237"/>
                  </a:cubicBezTo>
                  <a:cubicBezTo>
                    <a:pt x="44" y="237"/>
                    <a:pt x="44" y="237"/>
                    <a:pt x="44" y="237"/>
                  </a:cubicBezTo>
                  <a:cubicBezTo>
                    <a:pt x="36" y="237"/>
                    <a:pt x="30" y="243"/>
                    <a:pt x="30" y="251"/>
                  </a:cubicBezTo>
                  <a:cubicBezTo>
                    <a:pt x="131" y="251"/>
                    <a:pt x="131" y="251"/>
                    <a:pt x="131" y="251"/>
                  </a:cubicBezTo>
                  <a:cubicBezTo>
                    <a:pt x="131" y="243"/>
                    <a:pt x="125" y="237"/>
                    <a:pt x="117" y="237"/>
                  </a:cubicBezTo>
                  <a:cubicBezTo>
                    <a:pt x="113" y="237"/>
                    <a:pt x="113" y="237"/>
                    <a:pt x="113" y="237"/>
                  </a:cubicBezTo>
                  <a:cubicBezTo>
                    <a:pt x="101" y="213"/>
                    <a:pt x="101" y="213"/>
                    <a:pt x="101" y="213"/>
                  </a:cubicBezTo>
                  <a:cubicBezTo>
                    <a:pt x="119" y="207"/>
                    <a:pt x="141" y="191"/>
                    <a:pt x="150" y="158"/>
                  </a:cubicBezTo>
                  <a:cubicBezTo>
                    <a:pt x="165" y="151"/>
                    <a:pt x="165" y="151"/>
                    <a:pt x="165" y="151"/>
                  </a:cubicBezTo>
                  <a:cubicBezTo>
                    <a:pt x="172" y="148"/>
                    <a:pt x="176" y="141"/>
                    <a:pt x="173" y="135"/>
                  </a:cubicBezTo>
                  <a:close/>
                  <a:moveTo>
                    <a:pt x="80" y="237"/>
                  </a:moveTo>
                  <a:cubicBezTo>
                    <a:pt x="75" y="237"/>
                    <a:pt x="70" y="232"/>
                    <a:pt x="70" y="226"/>
                  </a:cubicBezTo>
                  <a:cubicBezTo>
                    <a:pt x="70" y="220"/>
                    <a:pt x="75" y="216"/>
                    <a:pt x="80" y="216"/>
                  </a:cubicBezTo>
                  <a:cubicBezTo>
                    <a:pt x="86" y="216"/>
                    <a:pt x="91" y="220"/>
                    <a:pt x="91" y="226"/>
                  </a:cubicBezTo>
                  <a:cubicBezTo>
                    <a:pt x="91" y="232"/>
                    <a:pt x="86" y="237"/>
                    <a:pt x="80" y="2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43" name="Freeform 58"/>
            <p:cNvSpPr>
              <a:spLocks/>
            </p:cNvSpPr>
            <p:nvPr/>
          </p:nvSpPr>
          <p:spPr bwMode="auto">
            <a:xfrm>
              <a:off x="7346950" y="3878263"/>
              <a:ext cx="153988" cy="122238"/>
            </a:xfrm>
            <a:custGeom>
              <a:avLst/>
              <a:gdLst>
                <a:gd name="T0" fmla="*/ 1 w 68"/>
                <a:gd name="T1" fmla="*/ 29 h 54"/>
                <a:gd name="T2" fmla="*/ 8 w 68"/>
                <a:gd name="T3" fmla="*/ 44 h 54"/>
                <a:gd name="T4" fmla="*/ 12 w 68"/>
                <a:gd name="T5" fmla="*/ 46 h 54"/>
                <a:gd name="T6" fmla="*/ 15 w 68"/>
                <a:gd name="T7" fmla="*/ 52 h 54"/>
                <a:gd name="T8" fmla="*/ 20 w 68"/>
                <a:gd name="T9" fmla="*/ 54 h 54"/>
                <a:gd name="T10" fmla="*/ 66 w 68"/>
                <a:gd name="T11" fmla="*/ 33 h 54"/>
                <a:gd name="T12" fmla="*/ 68 w 68"/>
                <a:gd name="T13" fmla="*/ 28 h 54"/>
                <a:gd name="T14" fmla="*/ 65 w 68"/>
                <a:gd name="T15" fmla="*/ 22 h 54"/>
                <a:gd name="T16" fmla="*/ 67 w 68"/>
                <a:gd name="T17" fmla="*/ 17 h 54"/>
                <a:gd name="T18" fmla="*/ 60 w 68"/>
                <a:gd name="T19" fmla="*/ 3 h 54"/>
                <a:gd name="T20" fmla="*/ 55 w 68"/>
                <a:gd name="T21" fmla="*/ 1 h 54"/>
                <a:gd name="T22" fmla="*/ 3 w 68"/>
                <a:gd name="T23" fmla="*/ 25 h 54"/>
                <a:gd name="T24" fmla="*/ 1 w 68"/>
                <a:gd name="T25" fmla="*/ 29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 h="54">
                  <a:moveTo>
                    <a:pt x="1" y="29"/>
                  </a:moveTo>
                  <a:cubicBezTo>
                    <a:pt x="8" y="44"/>
                    <a:pt x="8" y="44"/>
                    <a:pt x="8" y="44"/>
                  </a:cubicBezTo>
                  <a:cubicBezTo>
                    <a:pt x="9" y="46"/>
                    <a:pt x="11" y="47"/>
                    <a:pt x="12" y="46"/>
                  </a:cubicBezTo>
                  <a:cubicBezTo>
                    <a:pt x="15" y="52"/>
                    <a:pt x="15" y="52"/>
                    <a:pt x="15" y="52"/>
                  </a:cubicBezTo>
                  <a:cubicBezTo>
                    <a:pt x="16" y="54"/>
                    <a:pt x="18" y="54"/>
                    <a:pt x="20" y="54"/>
                  </a:cubicBezTo>
                  <a:cubicBezTo>
                    <a:pt x="66" y="33"/>
                    <a:pt x="66" y="33"/>
                    <a:pt x="66" y="33"/>
                  </a:cubicBezTo>
                  <a:cubicBezTo>
                    <a:pt x="68" y="32"/>
                    <a:pt x="68" y="30"/>
                    <a:pt x="68" y="28"/>
                  </a:cubicBezTo>
                  <a:cubicBezTo>
                    <a:pt x="65" y="22"/>
                    <a:pt x="65" y="22"/>
                    <a:pt x="65" y="22"/>
                  </a:cubicBezTo>
                  <a:cubicBezTo>
                    <a:pt x="67" y="21"/>
                    <a:pt x="67" y="19"/>
                    <a:pt x="67" y="17"/>
                  </a:cubicBezTo>
                  <a:cubicBezTo>
                    <a:pt x="60" y="3"/>
                    <a:pt x="60" y="3"/>
                    <a:pt x="60" y="3"/>
                  </a:cubicBezTo>
                  <a:cubicBezTo>
                    <a:pt x="59" y="1"/>
                    <a:pt x="57" y="0"/>
                    <a:pt x="55" y="1"/>
                  </a:cubicBezTo>
                  <a:cubicBezTo>
                    <a:pt x="3" y="25"/>
                    <a:pt x="3" y="25"/>
                    <a:pt x="3" y="25"/>
                  </a:cubicBezTo>
                  <a:cubicBezTo>
                    <a:pt x="1" y="25"/>
                    <a:pt x="0" y="27"/>
                    <a:pt x="1" y="2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44" name="Group 243"/>
          <p:cNvGrpSpPr/>
          <p:nvPr userDrawn="1"/>
        </p:nvGrpSpPr>
        <p:grpSpPr>
          <a:xfrm>
            <a:off x="10440491" y="4168777"/>
            <a:ext cx="431291" cy="370084"/>
            <a:chOff x="3756025" y="4868863"/>
            <a:chExt cx="481013" cy="412750"/>
          </a:xfrm>
          <a:solidFill>
            <a:schemeClr val="accent3"/>
          </a:solidFill>
        </p:grpSpPr>
        <p:sp>
          <p:nvSpPr>
            <p:cNvPr id="245" name="Freeform 62"/>
            <p:cNvSpPr>
              <a:spLocks/>
            </p:cNvSpPr>
            <p:nvPr/>
          </p:nvSpPr>
          <p:spPr bwMode="auto">
            <a:xfrm>
              <a:off x="3756025" y="4868863"/>
              <a:ext cx="481013" cy="269875"/>
            </a:xfrm>
            <a:custGeom>
              <a:avLst/>
              <a:gdLst>
                <a:gd name="T0" fmla="*/ 48 w 212"/>
                <a:gd name="T1" fmla="*/ 87 h 119"/>
                <a:gd name="T2" fmla="*/ 59 w 212"/>
                <a:gd name="T3" fmla="*/ 71 h 119"/>
                <a:gd name="T4" fmla="*/ 69 w 212"/>
                <a:gd name="T5" fmla="*/ 93 h 119"/>
                <a:gd name="T6" fmla="*/ 94 w 212"/>
                <a:gd name="T7" fmla="*/ 39 h 119"/>
                <a:gd name="T8" fmla="*/ 117 w 212"/>
                <a:gd name="T9" fmla="*/ 119 h 119"/>
                <a:gd name="T10" fmla="*/ 138 w 212"/>
                <a:gd name="T11" fmla="*/ 56 h 119"/>
                <a:gd name="T12" fmla="*/ 150 w 212"/>
                <a:gd name="T13" fmla="*/ 87 h 119"/>
                <a:gd name="T14" fmla="*/ 208 w 212"/>
                <a:gd name="T15" fmla="*/ 87 h 119"/>
                <a:gd name="T16" fmla="*/ 212 w 212"/>
                <a:gd name="T17" fmla="*/ 61 h 119"/>
                <a:gd name="T18" fmla="*/ 151 w 212"/>
                <a:gd name="T19" fmla="*/ 0 h 119"/>
                <a:gd name="T20" fmla="*/ 106 w 212"/>
                <a:gd name="T21" fmla="*/ 21 h 119"/>
                <a:gd name="T22" fmla="*/ 60 w 212"/>
                <a:gd name="T23" fmla="*/ 0 h 119"/>
                <a:gd name="T24" fmla="*/ 0 w 212"/>
                <a:gd name="T25" fmla="*/ 61 h 119"/>
                <a:gd name="T26" fmla="*/ 4 w 212"/>
                <a:gd name="T27" fmla="*/ 87 h 119"/>
                <a:gd name="T28" fmla="*/ 48 w 212"/>
                <a:gd name="T29" fmla="*/ 87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2" h="119">
                  <a:moveTo>
                    <a:pt x="48" y="87"/>
                  </a:moveTo>
                  <a:cubicBezTo>
                    <a:pt x="59" y="71"/>
                    <a:pt x="59" y="71"/>
                    <a:pt x="59" y="71"/>
                  </a:cubicBezTo>
                  <a:cubicBezTo>
                    <a:pt x="69" y="93"/>
                    <a:pt x="69" y="93"/>
                    <a:pt x="69" y="93"/>
                  </a:cubicBezTo>
                  <a:cubicBezTo>
                    <a:pt x="94" y="39"/>
                    <a:pt x="94" y="39"/>
                    <a:pt x="94" y="39"/>
                  </a:cubicBezTo>
                  <a:cubicBezTo>
                    <a:pt x="117" y="119"/>
                    <a:pt x="117" y="119"/>
                    <a:pt x="117" y="119"/>
                  </a:cubicBezTo>
                  <a:cubicBezTo>
                    <a:pt x="138" y="56"/>
                    <a:pt x="138" y="56"/>
                    <a:pt x="138" y="56"/>
                  </a:cubicBezTo>
                  <a:cubicBezTo>
                    <a:pt x="150" y="87"/>
                    <a:pt x="150" y="87"/>
                    <a:pt x="150" y="87"/>
                  </a:cubicBezTo>
                  <a:cubicBezTo>
                    <a:pt x="208" y="87"/>
                    <a:pt x="208" y="87"/>
                    <a:pt x="208" y="87"/>
                  </a:cubicBezTo>
                  <a:cubicBezTo>
                    <a:pt x="210" y="78"/>
                    <a:pt x="212" y="69"/>
                    <a:pt x="212" y="61"/>
                  </a:cubicBezTo>
                  <a:cubicBezTo>
                    <a:pt x="212" y="28"/>
                    <a:pt x="185" y="0"/>
                    <a:pt x="151" y="0"/>
                  </a:cubicBezTo>
                  <a:cubicBezTo>
                    <a:pt x="133" y="0"/>
                    <a:pt x="117" y="8"/>
                    <a:pt x="106" y="21"/>
                  </a:cubicBezTo>
                  <a:cubicBezTo>
                    <a:pt x="95" y="8"/>
                    <a:pt x="78" y="0"/>
                    <a:pt x="60" y="0"/>
                  </a:cubicBezTo>
                  <a:cubicBezTo>
                    <a:pt x="27" y="0"/>
                    <a:pt x="0" y="28"/>
                    <a:pt x="0" y="61"/>
                  </a:cubicBezTo>
                  <a:cubicBezTo>
                    <a:pt x="0" y="69"/>
                    <a:pt x="1" y="78"/>
                    <a:pt x="4" y="87"/>
                  </a:cubicBezTo>
                  <a:lnTo>
                    <a:pt x="48" y="87"/>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46" name="Freeform 63"/>
            <p:cNvSpPr>
              <a:spLocks/>
            </p:cNvSpPr>
            <p:nvPr/>
          </p:nvSpPr>
          <p:spPr bwMode="auto">
            <a:xfrm>
              <a:off x="3770313" y="5006975"/>
              <a:ext cx="450850" cy="274638"/>
            </a:xfrm>
            <a:custGeom>
              <a:avLst/>
              <a:gdLst>
                <a:gd name="T0" fmla="*/ 138 w 199"/>
                <a:gd name="T1" fmla="*/ 34 h 121"/>
                <a:gd name="T2" fmla="*/ 132 w 199"/>
                <a:gd name="T3" fmla="*/ 18 h 121"/>
                <a:gd name="T4" fmla="*/ 110 w 199"/>
                <a:gd name="T5" fmla="*/ 84 h 121"/>
                <a:gd name="T6" fmla="*/ 86 w 199"/>
                <a:gd name="T7" fmla="*/ 0 h 121"/>
                <a:gd name="T8" fmla="*/ 63 w 199"/>
                <a:gd name="T9" fmla="*/ 51 h 121"/>
                <a:gd name="T10" fmla="*/ 52 w 199"/>
                <a:gd name="T11" fmla="*/ 26 h 121"/>
                <a:gd name="T12" fmla="*/ 46 w 199"/>
                <a:gd name="T13" fmla="*/ 34 h 121"/>
                <a:gd name="T14" fmla="*/ 0 w 199"/>
                <a:gd name="T15" fmla="*/ 34 h 121"/>
                <a:gd name="T16" fmla="*/ 100 w 199"/>
                <a:gd name="T17" fmla="*/ 121 h 121"/>
                <a:gd name="T18" fmla="*/ 199 w 199"/>
                <a:gd name="T19" fmla="*/ 34 h 121"/>
                <a:gd name="T20" fmla="*/ 138 w 199"/>
                <a:gd name="T21" fmla="*/ 34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9" h="121">
                  <a:moveTo>
                    <a:pt x="138" y="34"/>
                  </a:moveTo>
                  <a:cubicBezTo>
                    <a:pt x="132" y="18"/>
                    <a:pt x="132" y="18"/>
                    <a:pt x="132" y="18"/>
                  </a:cubicBezTo>
                  <a:cubicBezTo>
                    <a:pt x="110" y="84"/>
                    <a:pt x="110" y="84"/>
                    <a:pt x="110" y="84"/>
                  </a:cubicBezTo>
                  <a:cubicBezTo>
                    <a:pt x="86" y="0"/>
                    <a:pt x="86" y="0"/>
                    <a:pt x="86" y="0"/>
                  </a:cubicBezTo>
                  <a:cubicBezTo>
                    <a:pt x="63" y="51"/>
                    <a:pt x="63" y="51"/>
                    <a:pt x="63" y="51"/>
                  </a:cubicBezTo>
                  <a:cubicBezTo>
                    <a:pt x="52" y="26"/>
                    <a:pt x="52" y="26"/>
                    <a:pt x="52" y="26"/>
                  </a:cubicBezTo>
                  <a:cubicBezTo>
                    <a:pt x="46" y="34"/>
                    <a:pt x="46" y="34"/>
                    <a:pt x="46" y="34"/>
                  </a:cubicBezTo>
                  <a:cubicBezTo>
                    <a:pt x="0" y="34"/>
                    <a:pt x="0" y="34"/>
                    <a:pt x="0" y="34"/>
                  </a:cubicBezTo>
                  <a:cubicBezTo>
                    <a:pt x="12" y="65"/>
                    <a:pt x="41" y="102"/>
                    <a:pt x="100" y="121"/>
                  </a:cubicBezTo>
                  <a:cubicBezTo>
                    <a:pt x="158" y="102"/>
                    <a:pt x="187" y="65"/>
                    <a:pt x="199" y="34"/>
                  </a:cubicBezTo>
                  <a:lnTo>
                    <a:pt x="138" y="3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60" name="Group 259"/>
          <p:cNvGrpSpPr/>
          <p:nvPr userDrawn="1"/>
        </p:nvGrpSpPr>
        <p:grpSpPr>
          <a:xfrm>
            <a:off x="10417004" y="2836219"/>
            <a:ext cx="478264" cy="478264"/>
            <a:chOff x="5949950" y="4537075"/>
            <a:chExt cx="533400" cy="533400"/>
          </a:xfrm>
          <a:solidFill>
            <a:schemeClr val="accent3"/>
          </a:solidFill>
        </p:grpSpPr>
        <p:sp>
          <p:nvSpPr>
            <p:cNvPr id="261" name="Freeform 83"/>
            <p:cNvSpPr>
              <a:spLocks noEditPoints="1"/>
            </p:cNvSpPr>
            <p:nvPr/>
          </p:nvSpPr>
          <p:spPr bwMode="auto">
            <a:xfrm>
              <a:off x="5949950" y="4537075"/>
              <a:ext cx="533400" cy="533400"/>
            </a:xfrm>
            <a:custGeom>
              <a:avLst/>
              <a:gdLst>
                <a:gd name="T0" fmla="*/ 118 w 235"/>
                <a:gd name="T1" fmla="*/ 235 h 235"/>
                <a:gd name="T2" fmla="*/ 0 w 235"/>
                <a:gd name="T3" fmla="*/ 117 h 235"/>
                <a:gd name="T4" fmla="*/ 118 w 235"/>
                <a:gd name="T5" fmla="*/ 0 h 235"/>
                <a:gd name="T6" fmla="*/ 235 w 235"/>
                <a:gd name="T7" fmla="*/ 117 h 235"/>
                <a:gd name="T8" fmla="*/ 118 w 235"/>
                <a:gd name="T9" fmla="*/ 235 h 235"/>
                <a:gd name="T10" fmla="*/ 118 w 235"/>
                <a:gd name="T11" fmla="*/ 12 h 235"/>
                <a:gd name="T12" fmla="*/ 12 w 235"/>
                <a:gd name="T13" fmla="*/ 117 h 235"/>
                <a:gd name="T14" fmla="*/ 118 w 235"/>
                <a:gd name="T15" fmla="*/ 223 h 235"/>
                <a:gd name="T16" fmla="*/ 223 w 235"/>
                <a:gd name="T17" fmla="*/ 117 h 235"/>
                <a:gd name="T18" fmla="*/ 118 w 235"/>
                <a:gd name="T19" fmla="*/ 12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5" h="235">
                  <a:moveTo>
                    <a:pt x="118" y="235"/>
                  </a:moveTo>
                  <a:cubicBezTo>
                    <a:pt x="53" y="235"/>
                    <a:pt x="0" y="182"/>
                    <a:pt x="0" y="117"/>
                  </a:cubicBezTo>
                  <a:cubicBezTo>
                    <a:pt x="0" y="53"/>
                    <a:pt x="53" y="0"/>
                    <a:pt x="118" y="0"/>
                  </a:cubicBezTo>
                  <a:cubicBezTo>
                    <a:pt x="183" y="0"/>
                    <a:pt x="235" y="53"/>
                    <a:pt x="235" y="117"/>
                  </a:cubicBezTo>
                  <a:cubicBezTo>
                    <a:pt x="235" y="182"/>
                    <a:pt x="183" y="235"/>
                    <a:pt x="118" y="235"/>
                  </a:cubicBezTo>
                  <a:close/>
                  <a:moveTo>
                    <a:pt x="118" y="12"/>
                  </a:moveTo>
                  <a:cubicBezTo>
                    <a:pt x="60" y="12"/>
                    <a:pt x="12" y="59"/>
                    <a:pt x="12" y="117"/>
                  </a:cubicBezTo>
                  <a:cubicBezTo>
                    <a:pt x="12" y="176"/>
                    <a:pt x="60" y="223"/>
                    <a:pt x="118" y="223"/>
                  </a:cubicBezTo>
                  <a:cubicBezTo>
                    <a:pt x="176" y="223"/>
                    <a:pt x="223" y="176"/>
                    <a:pt x="223" y="117"/>
                  </a:cubicBezTo>
                  <a:cubicBezTo>
                    <a:pt x="223" y="59"/>
                    <a:pt x="176" y="12"/>
                    <a:pt x="118" y="1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62" name="Freeform 84"/>
            <p:cNvSpPr>
              <a:spLocks/>
            </p:cNvSpPr>
            <p:nvPr/>
          </p:nvSpPr>
          <p:spPr bwMode="auto">
            <a:xfrm>
              <a:off x="6002338" y="4619625"/>
              <a:ext cx="174625" cy="182563"/>
            </a:xfrm>
            <a:custGeom>
              <a:avLst/>
              <a:gdLst>
                <a:gd name="T0" fmla="*/ 77 w 77"/>
                <a:gd name="T1" fmla="*/ 50 h 81"/>
                <a:gd name="T2" fmla="*/ 48 w 77"/>
                <a:gd name="T3" fmla="*/ 0 h 81"/>
                <a:gd name="T4" fmla="*/ 0 w 77"/>
                <a:gd name="T5" fmla="*/ 81 h 81"/>
                <a:gd name="T6" fmla="*/ 59 w 77"/>
                <a:gd name="T7" fmla="*/ 81 h 81"/>
                <a:gd name="T8" fmla="*/ 77 w 77"/>
                <a:gd name="T9" fmla="*/ 50 h 81"/>
              </a:gdLst>
              <a:ahLst/>
              <a:cxnLst>
                <a:cxn ang="0">
                  <a:pos x="T0" y="T1"/>
                </a:cxn>
                <a:cxn ang="0">
                  <a:pos x="T2" y="T3"/>
                </a:cxn>
                <a:cxn ang="0">
                  <a:pos x="T4" y="T5"/>
                </a:cxn>
                <a:cxn ang="0">
                  <a:pos x="T6" y="T7"/>
                </a:cxn>
                <a:cxn ang="0">
                  <a:pos x="T8" y="T9"/>
                </a:cxn>
              </a:cxnLst>
              <a:rect l="0" t="0" r="r" b="b"/>
              <a:pathLst>
                <a:path w="77" h="81">
                  <a:moveTo>
                    <a:pt x="77" y="50"/>
                  </a:moveTo>
                  <a:cubicBezTo>
                    <a:pt x="48" y="0"/>
                    <a:pt x="48" y="0"/>
                    <a:pt x="48" y="0"/>
                  </a:cubicBezTo>
                  <a:cubicBezTo>
                    <a:pt x="19" y="16"/>
                    <a:pt x="0" y="47"/>
                    <a:pt x="0" y="81"/>
                  </a:cubicBezTo>
                  <a:cubicBezTo>
                    <a:pt x="59" y="81"/>
                    <a:pt x="59" y="81"/>
                    <a:pt x="59" y="81"/>
                  </a:cubicBezTo>
                  <a:cubicBezTo>
                    <a:pt x="59" y="68"/>
                    <a:pt x="66" y="56"/>
                    <a:pt x="77" y="5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63" name="Freeform 85"/>
            <p:cNvSpPr>
              <a:spLocks/>
            </p:cNvSpPr>
            <p:nvPr/>
          </p:nvSpPr>
          <p:spPr bwMode="auto">
            <a:xfrm>
              <a:off x="6111875" y="4875213"/>
              <a:ext cx="212725" cy="142875"/>
            </a:xfrm>
            <a:custGeom>
              <a:avLst/>
              <a:gdLst>
                <a:gd name="T0" fmla="*/ 65 w 94"/>
                <a:gd name="T1" fmla="*/ 0 h 63"/>
                <a:gd name="T2" fmla="*/ 47 w 94"/>
                <a:gd name="T3" fmla="*/ 5 h 63"/>
                <a:gd name="T4" fmla="*/ 29 w 94"/>
                <a:gd name="T5" fmla="*/ 0 h 63"/>
                <a:gd name="T6" fmla="*/ 0 w 94"/>
                <a:gd name="T7" fmla="*/ 50 h 63"/>
                <a:gd name="T8" fmla="*/ 47 w 94"/>
                <a:gd name="T9" fmla="*/ 63 h 63"/>
                <a:gd name="T10" fmla="*/ 94 w 94"/>
                <a:gd name="T11" fmla="*/ 50 h 63"/>
                <a:gd name="T12" fmla="*/ 65 w 94"/>
                <a:gd name="T13" fmla="*/ 0 h 63"/>
              </a:gdLst>
              <a:ahLst/>
              <a:cxnLst>
                <a:cxn ang="0">
                  <a:pos x="T0" y="T1"/>
                </a:cxn>
                <a:cxn ang="0">
                  <a:pos x="T2" y="T3"/>
                </a:cxn>
                <a:cxn ang="0">
                  <a:pos x="T4" y="T5"/>
                </a:cxn>
                <a:cxn ang="0">
                  <a:pos x="T6" y="T7"/>
                </a:cxn>
                <a:cxn ang="0">
                  <a:pos x="T8" y="T9"/>
                </a:cxn>
                <a:cxn ang="0">
                  <a:pos x="T10" y="T11"/>
                </a:cxn>
                <a:cxn ang="0">
                  <a:pos x="T12" y="T13"/>
                </a:cxn>
              </a:cxnLst>
              <a:rect l="0" t="0" r="r" b="b"/>
              <a:pathLst>
                <a:path w="94" h="63">
                  <a:moveTo>
                    <a:pt x="65" y="0"/>
                  </a:moveTo>
                  <a:cubicBezTo>
                    <a:pt x="60" y="3"/>
                    <a:pt x="53" y="5"/>
                    <a:pt x="47" y="5"/>
                  </a:cubicBezTo>
                  <a:cubicBezTo>
                    <a:pt x="40" y="5"/>
                    <a:pt x="34" y="3"/>
                    <a:pt x="29" y="0"/>
                  </a:cubicBezTo>
                  <a:cubicBezTo>
                    <a:pt x="0" y="50"/>
                    <a:pt x="0" y="50"/>
                    <a:pt x="0" y="50"/>
                  </a:cubicBezTo>
                  <a:cubicBezTo>
                    <a:pt x="14" y="58"/>
                    <a:pt x="30" y="63"/>
                    <a:pt x="47" y="63"/>
                  </a:cubicBezTo>
                  <a:cubicBezTo>
                    <a:pt x="64" y="63"/>
                    <a:pt x="80" y="58"/>
                    <a:pt x="94" y="50"/>
                  </a:cubicBezTo>
                  <a:lnTo>
                    <a:pt x="65"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64" name="Freeform 86"/>
            <p:cNvSpPr>
              <a:spLocks/>
            </p:cNvSpPr>
            <p:nvPr/>
          </p:nvSpPr>
          <p:spPr bwMode="auto">
            <a:xfrm>
              <a:off x="6259513" y="4619625"/>
              <a:ext cx="173038" cy="182563"/>
            </a:xfrm>
            <a:custGeom>
              <a:avLst/>
              <a:gdLst>
                <a:gd name="T0" fmla="*/ 29 w 76"/>
                <a:gd name="T1" fmla="*/ 0 h 81"/>
                <a:gd name="T2" fmla="*/ 0 w 76"/>
                <a:gd name="T3" fmla="*/ 50 h 81"/>
                <a:gd name="T4" fmla="*/ 18 w 76"/>
                <a:gd name="T5" fmla="*/ 81 h 81"/>
                <a:gd name="T6" fmla="*/ 76 w 76"/>
                <a:gd name="T7" fmla="*/ 81 h 81"/>
                <a:gd name="T8" fmla="*/ 29 w 76"/>
                <a:gd name="T9" fmla="*/ 0 h 81"/>
              </a:gdLst>
              <a:ahLst/>
              <a:cxnLst>
                <a:cxn ang="0">
                  <a:pos x="T0" y="T1"/>
                </a:cxn>
                <a:cxn ang="0">
                  <a:pos x="T2" y="T3"/>
                </a:cxn>
                <a:cxn ang="0">
                  <a:pos x="T4" y="T5"/>
                </a:cxn>
                <a:cxn ang="0">
                  <a:pos x="T6" y="T7"/>
                </a:cxn>
                <a:cxn ang="0">
                  <a:pos x="T8" y="T9"/>
                </a:cxn>
              </a:cxnLst>
              <a:rect l="0" t="0" r="r" b="b"/>
              <a:pathLst>
                <a:path w="76" h="81">
                  <a:moveTo>
                    <a:pt x="29" y="0"/>
                  </a:moveTo>
                  <a:cubicBezTo>
                    <a:pt x="0" y="50"/>
                    <a:pt x="0" y="50"/>
                    <a:pt x="0" y="50"/>
                  </a:cubicBezTo>
                  <a:cubicBezTo>
                    <a:pt x="11" y="56"/>
                    <a:pt x="18" y="68"/>
                    <a:pt x="18" y="81"/>
                  </a:cubicBezTo>
                  <a:cubicBezTo>
                    <a:pt x="76" y="81"/>
                    <a:pt x="76" y="81"/>
                    <a:pt x="76" y="81"/>
                  </a:cubicBezTo>
                  <a:cubicBezTo>
                    <a:pt x="76" y="47"/>
                    <a:pt x="57" y="16"/>
                    <a:pt x="2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65" name="Oval 87"/>
            <p:cNvSpPr>
              <a:spLocks noChangeArrowheads="1"/>
            </p:cNvSpPr>
            <p:nvPr/>
          </p:nvSpPr>
          <p:spPr bwMode="auto">
            <a:xfrm>
              <a:off x="6161088" y="4746625"/>
              <a:ext cx="114300" cy="112713"/>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39" name="Group 138"/>
          <p:cNvGrpSpPr/>
          <p:nvPr userDrawn="1"/>
        </p:nvGrpSpPr>
        <p:grpSpPr>
          <a:xfrm>
            <a:off x="8434646" y="7202771"/>
            <a:ext cx="492781" cy="495291"/>
            <a:chOff x="6823074" y="1485900"/>
            <a:chExt cx="1557338" cy="1565276"/>
          </a:xfrm>
          <a:solidFill>
            <a:schemeClr val="accent6"/>
          </a:solidFill>
        </p:grpSpPr>
        <p:sp>
          <p:nvSpPr>
            <p:cNvPr id="140" name="Freeform 6"/>
            <p:cNvSpPr>
              <a:spLocks/>
            </p:cNvSpPr>
            <p:nvPr/>
          </p:nvSpPr>
          <p:spPr bwMode="auto">
            <a:xfrm>
              <a:off x="7427913" y="1485900"/>
              <a:ext cx="788988" cy="420688"/>
            </a:xfrm>
            <a:custGeom>
              <a:avLst/>
              <a:gdLst>
                <a:gd name="T0" fmla="*/ 61 w 227"/>
                <a:gd name="T1" fmla="*/ 121 h 121"/>
                <a:gd name="T2" fmla="*/ 107 w 227"/>
                <a:gd name="T3" fmla="*/ 101 h 121"/>
                <a:gd name="T4" fmla="*/ 136 w 227"/>
                <a:gd name="T5" fmla="*/ 114 h 121"/>
                <a:gd name="T6" fmla="*/ 227 w 227"/>
                <a:gd name="T7" fmla="*/ 114 h 121"/>
                <a:gd name="T8" fmla="*/ 227 w 227"/>
                <a:gd name="T9" fmla="*/ 98 h 121"/>
                <a:gd name="T10" fmla="*/ 187 w 227"/>
                <a:gd name="T11" fmla="*/ 54 h 121"/>
                <a:gd name="T12" fmla="*/ 140 w 227"/>
                <a:gd name="T13" fmla="*/ 17 h 121"/>
                <a:gd name="T14" fmla="*/ 111 w 227"/>
                <a:gd name="T15" fmla="*/ 27 h 121"/>
                <a:gd name="T16" fmla="*/ 61 w 227"/>
                <a:gd name="T17" fmla="*/ 0 h 121"/>
                <a:gd name="T18" fmla="*/ 0 w 227"/>
                <a:gd name="T19" fmla="*/ 61 h 121"/>
                <a:gd name="T20" fmla="*/ 61 w 227"/>
                <a:gd name="T21" fmla="*/ 12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7" h="121">
                  <a:moveTo>
                    <a:pt x="61" y="121"/>
                  </a:moveTo>
                  <a:cubicBezTo>
                    <a:pt x="79" y="121"/>
                    <a:pt x="96" y="113"/>
                    <a:pt x="107" y="101"/>
                  </a:cubicBezTo>
                  <a:cubicBezTo>
                    <a:pt x="115" y="108"/>
                    <a:pt x="125" y="113"/>
                    <a:pt x="136" y="114"/>
                  </a:cubicBezTo>
                  <a:cubicBezTo>
                    <a:pt x="227" y="114"/>
                    <a:pt x="227" y="114"/>
                    <a:pt x="227" y="114"/>
                  </a:cubicBezTo>
                  <a:cubicBezTo>
                    <a:pt x="227" y="98"/>
                    <a:pt x="227" y="98"/>
                    <a:pt x="227" y="98"/>
                  </a:cubicBezTo>
                  <a:cubicBezTo>
                    <a:pt x="227" y="75"/>
                    <a:pt x="210" y="56"/>
                    <a:pt x="187" y="54"/>
                  </a:cubicBezTo>
                  <a:cubicBezTo>
                    <a:pt x="182" y="33"/>
                    <a:pt x="163" y="17"/>
                    <a:pt x="140" y="17"/>
                  </a:cubicBezTo>
                  <a:cubicBezTo>
                    <a:pt x="129" y="17"/>
                    <a:pt x="119" y="21"/>
                    <a:pt x="111" y="27"/>
                  </a:cubicBezTo>
                  <a:cubicBezTo>
                    <a:pt x="100" y="11"/>
                    <a:pt x="82" y="0"/>
                    <a:pt x="61" y="0"/>
                  </a:cubicBezTo>
                  <a:cubicBezTo>
                    <a:pt x="28" y="0"/>
                    <a:pt x="0" y="27"/>
                    <a:pt x="0" y="61"/>
                  </a:cubicBezTo>
                  <a:cubicBezTo>
                    <a:pt x="0" y="94"/>
                    <a:pt x="28" y="121"/>
                    <a:pt x="61" y="1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Freeform 7"/>
            <p:cNvSpPr>
              <a:spLocks noEditPoints="1"/>
            </p:cNvSpPr>
            <p:nvPr/>
          </p:nvSpPr>
          <p:spPr bwMode="auto">
            <a:xfrm>
              <a:off x="6823074" y="1958974"/>
              <a:ext cx="1557338" cy="1092202"/>
            </a:xfrm>
            <a:custGeom>
              <a:avLst/>
              <a:gdLst>
                <a:gd name="T0" fmla="*/ 448 w 448"/>
                <a:gd name="T1" fmla="*/ 295 h 314"/>
                <a:gd name="T2" fmla="*/ 415 w 448"/>
                <a:gd name="T3" fmla="*/ 15 h 314"/>
                <a:gd name="T4" fmla="*/ 398 w 448"/>
                <a:gd name="T5" fmla="*/ 0 h 314"/>
                <a:gd name="T6" fmla="*/ 312 w 448"/>
                <a:gd name="T7" fmla="*/ 0 h 314"/>
                <a:gd name="T8" fmla="*/ 295 w 448"/>
                <a:gd name="T9" fmla="*/ 15 h 314"/>
                <a:gd name="T10" fmla="*/ 276 w 448"/>
                <a:gd name="T11" fmla="*/ 169 h 314"/>
                <a:gd name="T12" fmla="*/ 156 w 448"/>
                <a:gd name="T13" fmla="*/ 69 h 314"/>
                <a:gd name="T14" fmla="*/ 138 w 448"/>
                <a:gd name="T15" fmla="*/ 67 h 314"/>
                <a:gd name="T16" fmla="*/ 129 w 448"/>
                <a:gd name="T17" fmla="*/ 82 h 314"/>
                <a:gd name="T18" fmla="*/ 129 w 448"/>
                <a:gd name="T19" fmla="*/ 153 h 314"/>
                <a:gd name="T20" fmla="*/ 27 w 448"/>
                <a:gd name="T21" fmla="*/ 69 h 314"/>
                <a:gd name="T22" fmla="*/ 9 w 448"/>
                <a:gd name="T23" fmla="*/ 67 h 314"/>
                <a:gd name="T24" fmla="*/ 0 w 448"/>
                <a:gd name="T25" fmla="*/ 82 h 314"/>
                <a:gd name="T26" fmla="*/ 0 w 448"/>
                <a:gd name="T27" fmla="*/ 297 h 314"/>
                <a:gd name="T28" fmla="*/ 17 w 448"/>
                <a:gd name="T29" fmla="*/ 314 h 314"/>
                <a:gd name="T30" fmla="*/ 279 w 448"/>
                <a:gd name="T31" fmla="*/ 314 h 314"/>
                <a:gd name="T32" fmla="*/ 279 w 448"/>
                <a:gd name="T33" fmla="*/ 314 h 314"/>
                <a:gd name="T34" fmla="*/ 280 w 448"/>
                <a:gd name="T35" fmla="*/ 314 h 314"/>
                <a:gd name="T36" fmla="*/ 431 w 448"/>
                <a:gd name="T37" fmla="*/ 314 h 314"/>
                <a:gd name="T38" fmla="*/ 444 w 448"/>
                <a:gd name="T39" fmla="*/ 308 h 314"/>
                <a:gd name="T40" fmla="*/ 448 w 448"/>
                <a:gd name="T41" fmla="*/ 295 h 314"/>
                <a:gd name="T42" fmla="*/ 107 w 448"/>
                <a:gd name="T43" fmla="*/ 280 h 314"/>
                <a:gd name="T44" fmla="*/ 55 w 448"/>
                <a:gd name="T45" fmla="*/ 280 h 314"/>
                <a:gd name="T46" fmla="*/ 55 w 448"/>
                <a:gd name="T47" fmla="*/ 241 h 314"/>
                <a:gd name="T48" fmla="*/ 107 w 448"/>
                <a:gd name="T49" fmla="*/ 241 h 314"/>
                <a:gd name="T50" fmla="*/ 107 w 448"/>
                <a:gd name="T51" fmla="*/ 280 h 314"/>
                <a:gd name="T52" fmla="*/ 107 w 448"/>
                <a:gd name="T53" fmla="*/ 219 h 314"/>
                <a:gd name="T54" fmla="*/ 55 w 448"/>
                <a:gd name="T55" fmla="*/ 219 h 314"/>
                <a:gd name="T56" fmla="*/ 55 w 448"/>
                <a:gd name="T57" fmla="*/ 178 h 314"/>
                <a:gd name="T58" fmla="*/ 107 w 448"/>
                <a:gd name="T59" fmla="*/ 178 h 314"/>
                <a:gd name="T60" fmla="*/ 107 w 448"/>
                <a:gd name="T61" fmla="*/ 219 h 314"/>
                <a:gd name="T62" fmla="*/ 235 w 448"/>
                <a:gd name="T63" fmla="*/ 280 h 314"/>
                <a:gd name="T64" fmla="*/ 184 w 448"/>
                <a:gd name="T65" fmla="*/ 280 h 314"/>
                <a:gd name="T66" fmla="*/ 184 w 448"/>
                <a:gd name="T67" fmla="*/ 241 h 314"/>
                <a:gd name="T68" fmla="*/ 235 w 448"/>
                <a:gd name="T69" fmla="*/ 241 h 314"/>
                <a:gd name="T70" fmla="*/ 235 w 448"/>
                <a:gd name="T71" fmla="*/ 280 h 314"/>
                <a:gd name="T72" fmla="*/ 235 w 448"/>
                <a:gd name="T73" fmla="*/ 219 h 314"/>
                <a:gd name="T74" fmla="*/ 184 w 448"/>
                <a:gd name="T75" fmla="*/ 219 h 314"/>
                <a:gd name="T76" fmla="*/ 184 w 448"/>
                <a:gd name="T77" fmla="*/ 178 h 314"/>
                <a:gd name="T78" fmla="*/ 235 w 448"/>
                <a:gd name="T79" fmla="*/ 178 h 314"/>
                <a:gd name="T80" fmla="*/ 235 w 448"/>
                <a:gd name="T81" fmla="*/ 219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8" h="314">
                  <a:moveTo>
                    <a:pt x="448" y="295"/>
                  </a:moveTo>
                  <a:cubicBezTo>
                    <a:pt x="415" y="15"/>
                    <a:pt x="415" y="15"/>
                    <a:pt x="415" y="15"/>
                  </a:cubicBezTo>
                  <a:cubicBezTo>
                    <a:pt x="414" y="7"/>
                    <a:pt x="407" y="0"/>
                    <a:pt x="398" y="0"/>
                  </a:cubicBezTo>
                  <a:cubicBezTo>
                    <a:pt x="312" y="0"/>
                    <a:pt x="312" y="0"/>
                    <a:pt x="312" y="0"/>
                  </a:cubicBezTo>
                  <a:cubicBezTo>
                    <a:pt x="304" y="0"/>
                    <a:pt x="296" y="7"/>
                    <a:pt x="295" y="15"/>
                  </a:cubicBezTo>
                  <a:cubicBezTo>
                    <a:pt x="276" y="169"/>
                    <a:pt x="276" y="169"/>
                    <a:pt x="276" y="169"/>
                  </a:cubicBezTo>
                  <a:cubicBezTo>
                    <a:pt x="156" y="69"/>
                    <a:pt x="156" y="69"/>
                    <a:pt x="156" y="69"/>
                  </a:cubicBezTo>
                  <a:cubicBezTo>
                    <a:pt x="151" y="65"/>
                    <a:pt x="144" y="64"/>
                    <a:pt x="138" y="67"/>
                  </a:cubicBezTo>
                  <a:cubicBezTo>
                    <a:pt x="132" y="69"/>
                    <a:pt x="129" y="75"/>
                    <a:pt x="129" y="82"/>
                  </a:cubicBezTo>
                  <a:cubicBezTo>
                    <a:pt x="129" y="153"/>
                    <a:pt x="129" y="153"/>
                    <a:pt x="129" y="153"/>
                  </a:cubicBezTo>
                  <a:cubicBezTo>
                    <a:pt x="27" y="69"/>
                    <a:pt x="27" y="69"/>
                    <a:pt x="27" y="69"/>
                  </a:cubicBezTo>
                  <a:cubicBezTo>
                    <a:pt x="22" y="65"/>
                    <a:pt x="15" y="64"/>
                    <a:pt x="9" y="67"/>
                  </a:cubicBezTo>
                  <a:cubicBezTo>
                    <a:pt x="4" y="69"/>
                    <a:pt x="0" y="75"/>
                    <a:pt x="0" y="82"/>
                  </a:cubicBezTo>
                  <a:cubicBezTo>
                    <a:pt x="0" y="297"/>
                    <a:pt x="0" y="297"/>
                    <a:pt x="0" y="297"/>
                  </a:cubicBezTo>
                  <a:cubicBezTo>
                    <a:pt x="0" y="306"/>
                    <a:pt x="7" y="314"/>
                    <a:pt x="17" y="314"/>
                  </a:cubicBezTo>
                  <a:cubicBezTo>
                    <a:pt x="279" y="314"/>
                    <a:pt x="279" y="314"/>
                    <a:pt x="279" y="314"/>
                  </a:cubicBezTo>
                  <a:cubicBezTo>
                    <a:pt x="279" y="314"/>
                    <a:pt x="279" y="314"/>
                    <a:pt x="279" y="314"/>
                  </a:cubicBezTo>
                  <a:cubicBezTo>
                    <a:pt x="279" y="314"/>
                    <a:pt x="280" y="314"/>
                    <a:pt x="280" y="314"/>
                  </a:cubicBezTo>
                  <a:cubicBezTo>
                    <a:pt x="431" y="314"/>
                    <a:pt x="431" y="314"/>
                    <a:pt x="431" y="314"/>
                  </a:cubicBezTo>
                  <a:cubicBezTo>
                    <a:pt x="436" y="314"/>
                    <a:pt x="440" y="312"/>
                    <a:pt x="444" y="308"/>
                  </a:cubicBezTo>
                  <a:cubicBezTo>
                    <a:pt x="447" y="305"/>
                    <a:pt x="448" y="300"/>
                    <a:pt x="448" y="295"/>
                  </a:cubicBezTo>
                  <a:close/>
                  <a:moveTo>
                    <a:pt x="107" y="280"/>
                  </a:moveTo>
                  <a:cubicBezTo>
                    <a:pt x="55" y="280"/>
                    <a:pt x="55" y="280"/>
                    <a:pt x="55" y="280"/>
                  </a:cubicBezTo>
                  <a:cubicBezTo>
                    <a:pt x="55" y="241"/>
                    <a:pt x="55" y="241"/>
                    <a:pt x="55" y="241"/>
                  </a:cubicBezTo>
                  <a:cubicBezTo>
                    <a:pt x="107" y="241"/>
                    <a:pt x="107" y="241"/>
                    <a:pt x="107" y="241"/>
                  </a:cubicBezTo>
                  <a:lnTo>
                    <a:pt x="107" y="280"/>
                  </a:lnTo>
                  <a:close/>
                  <a:moveTo>
                    <a:pt x="107" y="219"/>
                  </a:moveTo>
                  <a:cubicBezTo>
                    <a:pt x="55" y="219"/>
                    <a:pt x="55" y="219"/>
                    <a:pt x="55" y="219"/>
                  </a:cubicBezTo>
                  <a:cubicBezTo>
                    <a:pt x="55" y="178"/>
                    <a:pt x="55" y="178"/>
                    <a:pt x="55" y="178"/>
                  </a:cubicBezTo>
                  <a:cubicBezTo>
                    <a:pt x="107" y="178"/>
                    <a:pt x="107" y="178"/>
                    <a:pt x="107" y="178"/>
                  </a:cubicBezTo>
                  <a:lnTo>
                    <a:pt x="107" y="219"/>
                  </a:lnTo>
                  <a:close/>
                  <a:moveTo>
                    <a:pt x="235" y="280"/>
                  </a:moveTo>
                  <a:cubicBezTo>
                    <a:pt x="184" y="280"/>
                    <a:pt x="184" y="280"/>
                    <a:pt x="184" y="280"/>
                  </a:cubicBezTo>
                  <a:cubicBezTo>
                    <a:pt x="184" y="241"/>
                    <a:pt x="184" y="241"/>
                    <a:pt x="184" y="241"/>
                  </a:cubicBezTo>
                  <a:cubicBezTo>
                    <a:pt x="235" y="241"/>
                    <a:pt x="235" y="241"/>
                    <a:pt x="235" y="241"/>
                  </a:cubicBezTo>
                  <a:lnTo>
                    <a:pt x="235" y="280"/>
                  </a:lnTo>
                  <a:close/>
                  <a:moveTo>
                    <a:pt x="235" y="219"/>
                  </a:moveTo>
                  <a:cubicBezTo>
                    <a:pt x="184" y="219"/>
                    <a:pt x="184" y="219"/>
                    <a:pt x="184" y="219"/>
                  </a:cubicBezTo>
                  <a:cubicBezTo>
                    <a:pt x="184" y="178"/>
                    <a:pt x="184" y="178"/>
                    <a:pt x="184" y="178"/>
                  </a:cubicBezTo>
                  <a:cubicBezTo>
                    <a:pt x="235" y="178"/>
                    <a:pt x="235" y="178"/>
                    <a:pt x="235" y="178"/>
                  </a:cubicBezTo>
                  <a:lnTo>
                    <a:pt x="235" y="2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42" name="Freeform 56"/>
          <p:cNvSpPr>
            <a:spLocks noEditPoints="1"/>
          </p:cNvSpPr>
          <p:nvPr userDrawn="1"/>
        </p:nvSpPr>
        <p:spPr bwMode="auto">
          <a:xfrm>
            <a:off x="8461700" y="5944134"/>
            <a:ext cx="438673" cy="437155"/>
          </a:xfrm>
          <a:custGeom>
            <a:avLst/>
            <a:gdLst>
              <a:gd name="T0" fmla="*/ 170 w 202"/>
              <a:gd name="T1" fmla="*/ 0 h 201"/>
              <a:gd name="T2" fmla="*/ 32 w 202"/>
              <a:gd name="T3" fmla="*/ 0 h 201"/>
              <a:gd name="T4" fmla="*/ 0 w 202"/>
              <a:gd name="T5" fmla="*/ 31 h 201"/>
              <a:gd name="T6" fmla="*/ 0 w 202"/>
              <a:gd name="T7" fmla="*/ 170 h 201"/>
              <a:gd name="T8" fmla="*/ 32 w 202"/>
              <a:gd name="T9" fmla="*/ 201 h 201"/>
              <a:gd name="T10" fmla="*/ 170 w 202"/>
              <a:gd name="T11" fmla="*/ 201 h 201"/>
              <a:gd name="T12" fmla="*/ 202 w 202"/>
              <a:gd name="T13" fmla="*/ 170 h 201"/>
              <a:gd name="T14" fmla="*/ 202 w 202"/>
              <a:gd name="T15" fmla="*/ 31 h 201"/>
              <a:gd name="T16" fmla="*/ 170 w 202"/>
              <a:gd name="T17" fmla="*/ 0 h 201"/>
              <a:gd name="T18" fmla="*/ 158 w 202"/>
              <a:gd name="T19" fmla="*/ 161 h 201"/>
              <a:gd name="T20" fmla="*/ 127 w 202"/>
              <a:gd name="T21" fmla="*/ 161 h 201"/>
              <a:gd name="T22" fmla="*/ 127 w 202"/>
              <a:gd name="T23" fmla="*/ 116 h 201"/>
              <a:gd name="T24" fmla="*/ 75 w 202"/>
              <a:gd name="T25" fmla="*/ 116 h 201"/>
              <a:gd name="T26" fmla="*/ 75 w 202"/>
              <a:gd name="T27" fmla="*/ 161 h 201"/>
              <a:gd name="T28" fmla="*/ 43 w 202"/>
              <a:gd name="T29" fmla="*/ 161 h 201"/>
              <a:gd name="T30" fmla="*/ 43 w 202"/>
              <a:gd name="T31" fmla="*/ 40 h 201"/>
              <a:gd name="T32" fmla="*/ 75 w 202"/>
              <a:gd name="T33" fmla="*/ 40 h 201"/>
              <a:gd name="T34" fmla="*/ 75 w 202"/>
              <a:gd name="T35" fmla="*/ 85 h 201"/>
              <a:gd name="T36" fmla="*/ 127 w 202"/>
              <a:gd name="T37" fmla="*/ 85 h 201"/>
              <a:gd name="T38" fmla="*/ 127 w 202"/>
              <a:gd name="T39" fmla="*/ 40 h 201"/>
              <a:gd name="T40" fmla="*/ 158 w 202"/>
              <a:gd name="T41" fmla="*/ 40 h 201"/>
              <a:gd name="T42" fmla="*/ 158 w 202"/>
              <a:gd name="T43" fmla="*/ 16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2" h="201">
                <a:moveTo>
                  <a:pt x="170" y="0"/>
                </a:moveTo>
                <a:cubicBezTo>
                  <a:pt x="32" y="0"/>
                  <a:pt x="32" y="0"/>
                  <a:pt x="32" y="0"/>
                </a:cubicBezTo>
                <a:cubicBezTo>
                  <a:pt x="14" y="0"/>
                  <a:pt x="0" y="14"/>
                  <a:pt x="0" y="31"/>
                </a:cubicBezTo>
                <a:cubicBezTo>
                  <a:pt x="0" y="170"/>
                  <a:pt x="0" y="170"/>
                  <a:pt x="0" y="170"/>
                </a:cubicBezTo>
                <a:cubicBezTo>
                  <a:pt x="0" y="187"/>
                  <a:pt x="14" y="201"/>
                  <a:pt x="32" y="201"/>
                </a:cubicBezTo>
                <a:cubicBezTo>
                  <a:pt x="170" y="201"/>
                  <a:pt x="170" y="201"/>
                  <a:pt x="170" y="201"/>
                </a:cubicBezTo>
                <a:cubicBezTo>
                  <a:pt x="187" y="201"/>
                  <a:pt x="202" y="187"/>
                  <a:pt x="202" y="170"/>
                </a:cubicBezTo>
                <a:cubicBezTo>
                  <a:pt x="202" y="31"/>
                  <a:pt x="202" y="31"/>
                  <a:pt x="202" y="31"/>
                </a:cubicBezTo>
                <a:cubicBezTo>
                  <a:pt x="202" y="14"/>
                  <a:pt x="187" y="0"/>
                  <a:pt x="170" y="0"/>
                </a:cubicBezTo>
                <a:close/>
                <a:moveTo>
                  <a:pt x="158" y="161"/>
                </a:moveTo>
                <a:cubicBezTo>
                  <a:pt x="127" y="161"/>
                  <a:pt x="127" y="161"/>
                  <a:pt x="127" y="161"/>
                </a:cubicBezTo>
                <a:cubicBezTo>
                  <a:pt x="127" y="116"/>
                  <a:pt x="127" y="116"/>
                  <a:pt x="127" y="116"/>
                </a:cubicBezTo>
                <a:cubicBezTo>
                  <a:pt x="75" y="116"/>
                  <a:pt x="75" y="116"/>
                  <a:pt x="75" y="116"/>
                </a:cubicBezTo>
                <a:cubicBezTo>
                  <a:pt x="75" y="161"/>
                  <a:pt x="75" y="161"/>
                  <a:pt x="75" y="161"/>
                </a:cubicBezTo>
                <a:cubicBezTo>
                  <a:pt x="43" y="161"/>
                  <a:pt x="43" y="161"/>
                  <a:pt x="43" y="161"/>
                </a:cubicBezTo>
                <a:cubicBezTo>
                  <a:pt x="43" y="40"/>
                  <a:pt x="43" y="40"/>
                  <a:pt x="43" y="40"/>
                </a:cubicBezTo>
                <a:cubicBezTo>
                  <a:pt x="75" y="40"/>
                  <a:pt x="75" y="40"/>
                  <a:pt x="75" y="40"/>
                </a:cubicBezTo>
                <a:cubicBezTo>
                  <a:pt x="75" y="85"/>
                  <a:pt x="75" y="85"/>
                  <a:pt x="75" y="85"/>
                </a:cubicBezTo>
                <a:cubicBezTo>
                  <a:pt x="127" y="85"/>
                  <a:pt x="127" y="85"/>
                  <a:pt x="127" y="85"/>
                </a:cubicBezTo>
                <a:cubicBezTo>
                  <a:pt x="127" y="40"/>
                  <a:pt x="127" y="40"/>
                  <a:pt x="127" y="40"/>
                </a:cubicBezTo>
                <a:cubicBezTo>
                  <a:pt x="158" y="40"/>
                  <a:pt x="158" y="40"/>
                  <a:pt x="158" y="40"/>
                </a:cubicBezTo>
                <a:lnTo>
                  <a:pt x="158" y="161"/>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169" name="Freeform 32"/>
          <p:cNvSpPr>
            <a:spLocks noEditPoints="1"/>
          </p:cNvSpPr>
          <p:nvPr userDrawn="1"/>
        </p:nvSpPr>
        <p:spPr bwMode="auto">
          <a:xfrm>
            <a:off x="8497006" y="6512445"/>
            <a:ext cx="368061" cy="567034"/>
          </a:xfrm>
          <a:custGeom>
            <a:avLst/>
            <a:gdLst>
              <a:gd name="T0" fmla="*/ 176 w 247"/>
              <a:gd name="T1" fmla="*/ 101 h 379"/>
              <a:gd name="T2" fmla="*/ 88 w 247"/>
              <a:gd name="T3" fmla="*/ 0 h 379"/>
              <a:gd name="T4" fmla="*/ 58 w 247"/>
              <a:gd name="T5" fmla="*/ 111 h 379"/>
              <a:gd name="T6" fmla="*/ 0 w 247"/>
              <a:gd name="T7" fmla="*/ 379 h 379"/>
              <a:gd name="T8" fmla="*/ 176 w 247"/>
              <a:gd name="T9" fmla="*/ 379 h 379"/>
              <a:gd name="T10" fmla="*/ 164 w 247"/>
              <a:gd name="T11" fmla="*/ 118 h 379"/>
              <a:gd name="T12" fmla="*/ 164 w 247"/>
              <a:gd name="T13" fmla="*/ 118 h 379"/>
              <a:gd name="T14" fmla="*/ 164 w 247"/>
              <a:gd name="T15" fmla="*/ 304 h 379"/>
              <a:gd name="T16" fmla="*/ 141 w 247"/>
              <a:gd name="T17" fmla="*/ 328 h 379"/>
              <a:gd name="T18" fmla="*/ 141 w 247"/>
              <a:gd name="T19" fmla="*/ 265 h 379"/>
              <a:gd name="T20" fmla="*/ 141 w 247"/>
              <a:gd name="T21" fmla="*/ 255 h 379"/>
              <a:gd name="T22" fmla="*/ 141 w 247"/>
              <a:gd name="T23" fmla="*/ 255 h 379"/>
              <a:gd name="T24" fmla="*/ 164 w 247"/>
              <a:gd name="T25" fmla="*/ 231 h 379"/>
              <a:gd name="T26" fmla="*/ 164 w 247"/>
              <a:gd name="T27" fmla="*/ 191 h 379"/>
              <a:gd name="T28" fmla="*/ 141 w 247"/>
              <a:gd name="T29" fmla="*/ 167 h 379"/>
              <a:gd name="T30" fmla="*/ 141 w 247"/>
              <a:gd name="T31" fmla="*/ 158 h 379"/>
              <a:gd name="T32" fmla="*/ 141 w 247"/>
              <a:gd name="T33" fmla="*/ 158 h 379"/>
              <a:gd name="T34" fmla="*/ 125 w 247"/>
              <a:gd name="T35" fmla="*/ 40 h 379"/>
              <a:gd name="T36" fmla="*/ 147 w 247"/>
              <a:gd name="T37" fmla="*/ 65 h 379"/>
              <a:gd name="T38" fmla="*/ 147 w 247"/>
              <a:gd name="T39" fmla="*/ 74 h 379"/>
              <a:gd name="T40" fmla="*/ 108 w 247"/>
              <a:gd name="T41" fmla="*/ 304 h 379"/>
              <a:gd name="T42" fmla="*/ 108 w 247"/>
              <a:gd name="T43" fmla="*/ 304 h 379"/>
              <a:gd name="T44" fmla="*/ 108 w 247"/>
              <a:gd name="T45" fmla="*/ 313 h 379"/>
              <a:gd name="T46" fmla="*/ 134 w 247"/>
              <a:gd name="T47" fmla="*/ 265 h 379"/>
              <a:gd name="T48" fmla="*/ 108 w 247"/>
              <a:gd name="T49" fmla="*/ 240 h 379"/>
              <a:gd name="T50" fmla="*/ 108 w 247"/>
              <a:gd name="T51" fmla="*/ 231 h 379"/>
              <a:gd name="T52" fmla="*/ 108 w 247"/>
              <a:gd name="T53" fmla="*/ 231 h 379"/>
              <a:gd name="T54" fmla="*/ 134 w 247"/>
              <a:gd name="T55" fmla="*/ 207 h 379"/>
              <a:gd name="T56" fmla="*/ 134 w 247"/>
              <a:gd name="T57" fmla="*/ 167 h 379"/>
              <a:gd name="T58" fmla="*/ 108 w 247"/>
              <a:gd name="T59" fmla="*/ 143 h 379"/>
              <a:gd name="T60" fmla="*/ 108 w 247"/>
              <a:gd name="T61" fmla="*/ 133 h 379"/>
              <a:gd name="T62" fmla="*/ 108 w 247"/>
              <a:gd name="T63" fmla="*/ 133 h 379"/>
              <a:gd name="T64" fmla="*/ 96 w 247"/>
              <a:gd name="T65" fmla="*/ 40 h 379"/>
              <a:gd name="T66" fmla="*/ 118 w 247"/>
              <a:gd name="T67" fmla="*/ 65 h 379"/>
              <a:gd name="T68" fmla="*/ 118 w 247"/>
              <a:gd name="T69" fmla="*/ 74 h 379"/>
              <a:gd name="T70" fmla="*/ 79 w 247"/>
              <a:gd name="T71" fmla="*/ 118 h 379"/>
              <a:gd name="T72" fmla="*/ 79 w 247"/>
              <a:gd name="T73" fmla="*/ 118 h 379"/>
              <a:gd name="T74" fmla="*/ 79 w 247"/>
              <a:gd name="T75" fmla="*/ 158 h 379"/>
              <a:gd name="T76" fmla="*/ 102 w 247"/>
              <a:gd name="T77" fmla="*/ 182 h 379"/>
              <a:gd name="T78" fmla="*/ 102 w 247"/>
              <a:gd name="T79" fmla="*/ 191 h 379"/>
              <a:gd name="T80" fmla="*/ 79 w 247"/>
              <a:gd name="T81" fmla="*/ 216 h 379"/>
              <a:gd name="T82" fmla="*/ 79 w 247"/>
              <a:gd name="T83" fmla="*/ 216 h 379"/>
              <a:gd name="T84" fmla="*/ 79 w 247"/>
              <a:gd name="T85" fmla="*/ 255 h 379"/>
              <a:gd name="T86" fmla="*/ 102 w 247"/>
              <a:gd name="T87" fmla="*/ 280 h 379"/>
              <a:gd name="T88" fmla="*/ 102 w 247"/>
              <a:gd name="T89" fmla="*/ 289 h 379"/>
              <a:gd name="T90" fmla="*/ 79 w 247"/>
              <a:gd name="T91" fmla="*/ 313 h 379"/>
              <a:gd name="T92" fmla="*/ 79 w 247"/>
              <a:gd name="T93" fmla="*/ 313 h 379"/>
              <a:gd name="T94" fmla="*/ 167 w 247"/>
              <a:gd name="T95" fmla="*/ 347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7" h="379">
                <a:moveTo>
                  <a:pt x="238" y="362"/>
                </a:moveTo>
                <a:cubicBezTo>
                  <a:pt x="186" y="362"/>
                  <a:pt x="186" y="362"/>
                  <a:pt x="186" y="362"/>
                </a:cubicBezTo>
                <a:cubicBezTo>
                  <a:pt x="186" y="111"/>
                  <a:pt x="186" y="111"/>
                  <a:pt x="186" y="111"/>
                </a:cubicBezTo>
                <a:cubicBezTo>
                  <a:pt x="186" y="106"/>
                  <a:pt x="182" y="101"/>
                  <a:pt x="176" y="101"/>
                </a:cubicBezTo>
                <a:cubicBezTo>
                  <a:pt x="164" y="101"/>
                  <a:pt x="164" y="101"/>
                  <a:pt x="164" y="101"/>
                </a:cubicBezTo>
                <a:cubicBezTo>
                  <a:pt x="164" y="8"/>
                  <a:pt x="164" y="8"/>
                  <a:pt x="164" y="8"/>
                </a:cubicBezTo>
                <a:cubicBezTo>
                  <a:pt x="164" y="4"/>
                  <a:pt x="161" y="0"/>
                  <a:pt x="156" y="0"/>
                </a:cubicBezTo>
                <a:cubicBezTo>
                  <a:pt x="88" y="0"/>
                  <a:pt x="88" y="0"/>
                  <a:pt x="88" y="0"/>
                </a:cubicBezTo>
                <a:cubicBezTo>
                  <a:pt x="83" y="0"/>
                  <a:pt x="80" y="4"/>
                  <a:pt x="80" y="8"/>
                </a:cubicBezTo>
                <a:cubicBezTo>
                  <a:pt x="80" y="101"/>
                  <a:pt x="80" y="101"/>
                  <a:pt x="80" y="101"/>
                </a:cubicBezTo>
                <a:cubicBezTo>
                  <a:pt x="68" y="101"/>
                  <a:pt x="68" y="101"/>
                  <a:pt x="68" y="101"/>
                </a:cubicBezTo>
                <a:cubicBezTo>
                  <a:pt x="62" y="101"/>
                  <a:pt x="58" y="106"/>
                  <a:pt x="58" y="111"/>
                </a:cubicBezTo>
                <a:cubicBezTo>
                  <a:pt x="58" y="362"/>
                  <a:pt x="58" y="362"/>
                  <a:pt x="58" y="362"/>
                </a:cubicBezTo>
                <a:cubicBezTo>
                  <a:pt x="9" y="362"/>
                  <a:pt x="9" y="362"/>
                  <a:pt x="9" y="362"/>
                </a:cubicBezTo>
                <a:cubicBezTo>
                  <a:pt x="4" y="362"/>
                  <a:pt x="0" y="366"/>
                  <a:pt x="0" y="371"/>
                </a:cubicBezTo>
                <a:cubicBezTo>
                  <a:pt x="0" y="379"/>
                  <a:pt x="0" y="379"/>
                  <a:pt x="0" y="379"/>
                </a:cubicBezTo>
                <a:cubicBezTo>
                  <a:pt x="68" y="379"/>
                  <a:pt x="68" y="379"/>
                  <a:pt x="68" y="379"/>
                </a:cubicBezTo>
                <a:cubicBezTo>
                  <a:pt x="88" y="379"/>
                  <a:pt x="88" y="379"/>
                  <a:pt x="88" y="379"/>
                </a:cubicBezTo>
                <a:cubicBezTo>
                  <a:pt x="156" y="379"/>
                  <a:pt x="156" y="379"/>
                  <a:pt x="156" y="379"/>
                </a:cubicBezTo>
                <a:cubicBezTo>
                  <a:pt x="176" y="379"/>
                  <a:pt x="176" y="379"/>
                  <a:pt x="176" y="379"/>
                </a:cubicBezTo>
                <a:cubicBezTo>
                  <a:pt x="247" y="379"/>
                  <a:pt x="247" y="379"/>
                  <a:pt x="247" y="379"/>
                </a:cubicBezTo>
                <a:cubicBezTo>
                  <a:pt x="247" y="371"/>
                  <a:pt x="247" y="371"/>
                  <a:pt x="247" y="371"/>
                </a:cubicBezTo>
                <a:cubicBezTo>
                  <a:pt x="247" y="366"/>
                  <a:pt x="243" y="362"/>
                  <a:pt x="238" y="362"/>
                </a:cubicBezTo>
                <a:close/>
                <a:moveTo>
                  <a:pt x="164" y="118"/>
                </a:moveTo>
                <a:cubicBezTo>
                  <a:pt x="164" y="133"/>
                  <a:pt x="164" y="133"/>
                  <a:pt x="164" y="133"/>
                </a:cubicBezTo>
                <a:cubicBezTo>
                  <a:pt x="141" y="133"/>
                  <a:pt x="141" y="133"/>
                  <a:pt x="141" y="133"/>
                </a:cubicBezTo>
                <a:cubicBezTo>
                  <a:pt x="141" y="118"/>
                  <a:pt x="141" y="118"/>
                  <a:pt x="141" y="118"/>
                </a:cubicBezTo>
                <a:lnTo>
                  <a:pt x="164" y="118"/>
                </a:lnTo>
                <a:close/>
                <a:moveTo>
                  <a:pt x="141" y="304"/>
                </a:moveTo>
                <a:cubicBezTo>
                  <a:pt x="141" y="289"/>
                  <a:pt x="141" y="289"/>
                  <a:pt x="141" y="289"/>
                </a:cubicBezTo>
                <a:cubicBezTo>
                  <a:pt x="164" y="289"/>
                  <a:pt x="164" y="289"/>
                  <a:pt x="164" y="289"/>
                </a:cubicBezTo>
                <a:cubicBezTo>
                  <a:pt x="164" y="304"/>
                  <a:pt x="164" y="304"/>
                  <a:pt x="164" y="304"/>
                </a:cubicBezTo>
                <a:lnTo>
                  <a:pt x="141" y="304"/>
                </a:lnTo>
                <a:close/>
                <a:moveTo>
                  <a:pt x="164" y="313"/>
                </a:moveTo>
                <a:cubicBezTo>
                  <a:pt x="164" y="328"/>
                  <a:pt x="164" y="328"/>
                  <a:pt x="164" y="328"/>
                </a:cubicBezTo>
                <a:cubicBezTo>
                  <a:pt x="141" y="328"/>
                  <a:pt x="141" y="328"/>
                  <a:pt x="141" y="328"/>
                </a:cubicBezTo>
                <a:cubicBezTo>
                  <a:pt x="141" y="313"/>
                  <a:pt x="141" y="313"/>
                  <a:pt x="141" y="313"/>
                </a:cubicBezTo>
                <a:lnTo>
                  <a:pt x="164" y="313"/>
                </a:lnTo>
                <a:close/>
                <a:moveTo>
                  <a:pt x="141" y="280"/>
                </a:moveTo>
                <a:cubicBezTo>
                  <a:pt x="141" y="265"/>
                  <a:pt x="141" y="265"/>
                  <a:pt x="141" y="265"/>
                </a:cubicBezTo>
                <a:cubicBezTo>
                  <a:pt x="164" y="265"/>
                  <a:pt x="164" y="265"/>
                  <a:pt x="164" y="265"/>
                </a:cubicBezTo>
                <a:cubicBezTo>
                  <a:pt x="164" y="280"/>
                  <a:pt x="164" y="280"/>
                  <a:pt x="164" y="280"/>
                </a:cubicBezTo>
                <a:lnTo>
                  <a:pt x="141" y="280"/>
                </a:lnTo>
                <a:close/>
                <a:moveTo>
                  <a:pt x="141" y="255"/>
                </a:moveTo>
                <a:cubicBezTo>
                  <a:pt x="141" y="240"/>
                  <a:pt x="141" y="240"/>
                  <a:pt x="141" y="240"/>
                </a:cubicBezTo>
                <a:cubicBezTo>
                  <a:pt x="164" y="240"/>
                  <a:pt x="164" y="240"/>
                  <a:pt x="164" y="240"/>
                </a:cubicBezTo>
                <a:cubicBezTo>
                  <a:pt x="164" y="255"/>
                  <a:pt x="164" y="255"/>
                  <a:pt x="164" y="255"/>
                </a:cubicBezTo>
                <a:lnTo>
                  <a:pt x="141" y="255"/>
                </a:lnTo>
                <a:close/>
                <a:moveTo>
                  <a:pt x="141" y="231"/>
                </a:moveTo>
                <a:cubicBezTo>
                  <a:pt x="141" y="216"/>
                  <a:pt x="141" y="216"/>
                  <a:pt x="141" y="216"/>
                </a:cubicBezTo>
                <a:cubicBezTo>
                  <a:pt x="164" y="216"/>
                  <a:pt x="164" y="216"/>
                  <a:pt x="164" y="216"/>
                </a:cubicBezTo>
                <a:cubicBezTo>
                  <a:pt x="164" y="231"/>
                  <a:pt x="164" y="231"/>
                  <a:pt x="164" y="231"/>
                </a:cubicBezTo>
                <a:lnTo>
                  <a:pt x="141" y="231"/>
                </a:lnTo>
                <a:close/>
                <a:moveTo>
                  <a:pt x="141" y="207"/>
                </a:moveTo>
                <a:cubicBezTo>
                  <a:pt x="141" y="191"/>
                  <a:pt x="141" y="191"/>
                  <a:pt x="141" y="191"/>
                </a:cubicBezTo>
                <a:cubicBezTo>
                  <a:pt x="164" y="191"/>
                  <a:pt x="164" y="191"/>
                  <a:pt x="164" y="191"/>
                </a:cubicBezTo>
                <a:cubicBezTo>
                  <a:pt x="164" y="207"/>
                  <a:pt x="164" y="207"/>
                  <a:pt x="164" y="207"/>
                </a:cubicBezTo>
                <a:lnTo>
                  <a:pt x="141" y="207"/>
                </a:lnTo>
                <a:close/>
                <a:moveTo>
                  <a:pt x="141" y="182"/>
                </a:moveTo>
                <a:cubicBezTo>
                  <a:pt x="141" y="167"/>
                  <a:pt x="141" y="167"/>
                  <a:pt x="141" y="167"/>
                </a:cubicBezTo>
                <a:cubicBezTo>
                  <a:pt x="164" y="167"/>
                  <a:pt x="164" y="167"/>
                  <a:pt x="164" y="167"/>
                </a:cubicBezTo>
                <a:cubicBezTo>
                  <a:pt x="164" y="182"/>
                  <a:pt x="164" y="182"/>
                  <a:pt x="164" y="182"/>
                </a:cubicBezTo>
                <a:lnTo>
                  <a:pt x="141" y="182"/>
                </a:lnTo>
                <a:close/>
                <a:moveTo>
                  <a:pt x="141" y="158"/>
                </a:moveTo>
                <a:cubicBezTo>
                  <a:pt x="141" y="143"/>
                  <a:pt x="141" y="143"/>
                  <a:pt x="141" y="143"/>
                </a:cubicBezTo>
                <a:cubicBezTo>
                  <a:pt x="164" y="143"/>
                  <a:pt x="164" y="143"/>
                  <a:pt x="164" y="143"/>
                </a:cubicBezTo>
                <a:cubicBezTo>
                  <a:pt x="164" y="158"/>
                  <a:pt x="164" y="158"/>
                  <a:pt x="164" y="158"/>
                </a:cubicBezTo>
                <a:lnTo>
                  <a:pt x="141" y="158"/>
                </a:lnTo>
                <a:close/>
                <a:moveTo>
                  <a:pt x="125" y="25"/>
                </a:moveTo>
                <a:cubicBezTo>
                  <a:pt x="147" y="25"/>
                  <a:pt x="147" y="25"/>
                  <a:pt x="147" y="25"/>
                </a:cubicBezTo>
                <a:cubicBezTo>
                  <a:pt x="147" y="40"/>
                  <a:pt x="147" y="40"/>
                  <a:pt x="147" y="40"/>
                </a:cubicBezTo>
                <a:cubicBezTo>
                  <a:pt x="125" y="40"/>
                  <a:pt x="125" y="40"/>
                  <a:pt x="125" y="40"/>
                </a:cubicBezTo>
                <a:lnTo>
                  <a:pt x="125" y="25"/>
                </a:lnTo>
                <a:close/>
                <a:moveTo>
                  <a:pt x="125" y="49"/>
                </a:moveTo>
                <a:cubicBezTo>
                  <a:pt x="147" y="49"/>
                  <a:pt x="147" y="49"/>
                  <a:pt x="147" y="49"/>
                </a:cubicBezTo>
                <a:cubicBezTo>
                  <a:pt x="147" y="65"/>
                  <a:pt x="147" y="65"/>
                  <a:pt x="147" y="65"/>
                </a:cubicBezTo>
                <a:cubicBezTo>
                  <a:pt x="125" y="65"/>
                  <a:pt x="125" y="65"/>
                  <a:pt x="125" y="65"/>
                </a:cubicBezTo>
                <a:lnTo>
                  <a:pt x="125" y="49"/>
                </a:lnTo>
                <a:close/>
                <a:moveTo>
                  <a:pt x="125" y="74"/>
                </a:moveTo>
                <a:cubicBezTo>
                  <a:pt x="147" y="74"/>
                  <a:pt x="147" y="74"/>
                  <a:pt x="147" y="74"/>
                </a:cubicBezTo>
                <a:cubicBezTo>
                  <a:pt x="147" y="89"/>
                  <a:pt x="147" y="89"/>
                  <a:pt x="147" y="89"/>
                </a:cubicBezTo>
                <a:cubicBezTo>
                  <a:pt x="125" y="89"/>
                  <a:pt x="125" y="89"/>
                  <a:pt x="125" y="89"/>
                </a:cubicBezTo>
                <a:lnTo>
                  <a:pt x="125" y="74"/>
                </a:lnTo>
                <a:close/>
                <a:moveTo>
                  <a:pt x="108" y="304"/>
                </a:moveTo>
                <a:cubicBezTo>
                  <a:pt x="108" y="289"/>
                  <a:pt x="108" y="289"/>
                  <a:pt x="108" y="289"/>
                </a:cubicBezTo>
                <a:cubicBezTo>
                  <a:pt x="134" y="289"/>
                  <a:pt x="134" y="289"/>
                  <a:pt x="134" y="289"/>
                </a:cubicBezTo>
                <a:cubicBezTo>
                  <a:pt x="134" y="304"/>
                  <a:pt x="134" y="304"/>
                  <a:pt x="134" y="304"/>
                </a:cubicBezTo>
                <a:lnTo>
                  <a:pt x="108" y="304"/>
                </a:lnTo>
                <a:close/>
                <a:moveTo>
                  <a:pt x="134" y="313"/>
                </a:moveTo>
                <a:cubicBezTo>
                  <a:pt x="134" y="328"/>
                  <a:pt x="134" y="328"/>
                  <a:pt x="134" y="328"/>
                </a:cubicBezTo>
                <a:cubicBezTo>
                  <a:pt x="108" y="328"/>
                  <a:pt x="108" y="328"/>
                  <a:pt x="108" y="328"/>
                </a:cubicBezTo>
                <a:cubicBezTo>
                  <a:pt x="108" y="313"/>
                  <a:pt x="108" y="313"/>
                  <a:pt x="108" y="313"/>
                </a:cubicBezTo>
                <a:lnTo>
                  <a:pt x="134" y="313"/>
                </a:lnTo>
                <a:close/>
                <a:moveTo>
                  <a:pt x="108" y="280"/>
                </a:moveTo>
                <a:cubicBezTo>
                  <a:pt x="108" y="265"/>
                  <a:pt x="108" y="265"/>
                  <a:pt x="108" y="265"/>
                </a:cubicBezTo>
                <a:cubicBezTo>
                  <a:pt x="134" y="265"/>
                  <a:pt x="134" y="265"/>
                  <a:pt x="134" y="265"/>
                </a:cubicBezTo>
                <a:cubicBezTo>
                  <a:pt x="134" y="280"/>
                  <a:pt x="134" y="280"/>
                  <a:pt x="134" y="280"/>
                </a:cubicBezTo>
                <a:lnTo>
                  <a:pt x="108" y="280"/>
                </a:lnTo>
                <a:close/>
                <a:moveTo>
                  <a:pt x="108" y="255"/>
                </a:moveTo>
                <a:cubicBezTo>
                  <a:pt x="108" y="240"/>
                  <a:pt x="108" y="240"/>
                  <a:pt x="108" y="240"/>
                </a:cubicBezTo>
                <a:cubicBezTo>
                  <a:pt x="134" y="240"/>
                  <a:pt x="134" y="240"/>
                  <a:pt x="134" y="240"/>
                </a:cubicBezTo>
                <a:cubicBezTo>
                  <a:pt x="134" y="255"/>
                  <a:pt x="134" y="255"/>
                  <a:pt x="134" y="255"/>
                </a:cubicBezTo>
                <a:lnTo>
                  <a:pt x="108" y="255"/>
                </a:lnTo>
                <a:close/>
                <a:moveTo>
                  <a:pt x="108" y="231"/>
                </a:moveTo>
                <a:cubicBezTo>
                  <a:pt x="108" y="216"/>
                  <a:pt x="108" y="216"/>
                  <a:pt x="108" y="216"/>
                </a:cubicBezTo>
                <a:cubicBezTo>
                  <a:pt x="134" y="216"/>
                  <a:pt x="134" y="216"/>
                  <a:pt x="134" y="216"/>
                </a:cubicBezTo>
                <a:cubicBezTo>
                  <a:pt x="134" y="231"/>
                  <a:pt x="134" y="231"/>
                  <a:pt x="134" y="231"/>
                </a:cubicBezTo>
                <a:lnTo>
                  <a:pt x="108" y="231"/>
                </a:lnTo>
                <a:close/>
                <a:moveTo>
                  <a:pt x="108" y="207"/>
                </a:moveTo>
                <a:cubicBezTo>
                  <a:pt x="108" y="191"/>
                  <a:pt x="108" y="191"/>
                  <a:pt x="108" y="191"/>
                </a:cubicBezTo>
                <a:cubicBezTo>
                  <a:pt x="134" y="191"/>
                  <a:pt x="134" y="191"/>
                  <a:pt x="134" y="191"/>
                </a:cubicBezTo>
                <a:cubicBezTo>
                  <a:pt x="134" y="207"/>
                  <a:pt x="134" y="207"/>
                  <a:pt x="134" y="207"/>
                </a:cubicBezTo>
                <a:lnTo>
                  <a:pt x="108" y="207"/>
                </a:lnTo>
                <a:close/>
                <a:moveTo>
                  <a:pt x="108" y="182"/>
                </a:moveTo>
                <a:cubicBezTo>
                  <a:pt x="108" y="167"/>
                  <a:pt x="108" y="167"/>
                  <a:pt x="108" y="167"/>
                </a:cubicBezTo>
                <a:cubicBezTo>
                  <a:pt x="134" y="167"/>
                  <a:pt x="134" y="167"/>
                  <a:pt x="134" y="167"/>
                </a:cubicBezTo>
                <a:cubicBezTo>
                  <a:pt x="134" y="182"/>
                  <a:pt x="134" y="182"/>
                  <a:pt x="134" y="182"/>
                </a:cubicBezTo>
                <a:lnTo>
                  <a:pt x="108" y="182"/>
                </a:lnTo>
                <a:close/>
                <a:moveTo>
                  <a:pt x="108" y="158"/>
                </a:moveTo>
                <a:cubicBezTo>
                  <a:pt x="108" y="143"/>
                  <a:pt x="108" y="143"/>
                  <a:pt x="108" y="143"/>
                </a:cubicBezTo>
                <a:cubicBezTo>
                  <a:pt x="134" y="143"/>
                  <a:pt x="134" y="143"/>
                  <a:pt x="134" y="143"/>
                </a:cubicBezTo>
                <a:cubicBezTo>
                  <a:pt x="134" y="158"/>
                  <a:pt x="134" y="158"/>
                  <a:pt x="134" y="158"/>
                </a:cubicBezTo>
                <a:lnTo>
                  <a:pt x="108" y="158"/>
                </a:lnTo>
                <a:close/>
                <a:moveTo>
                  <a:pt x="108" y="133"/>
                </a:moveTo>
                <a:cubicBezTo>
                  <a:pt x="108" y="118"/>
                  <a:pt x="108" y="118"/>
                  <a:pt x="108" y="118"/>
                </a:cubicBezTo>
                <a:cubicBezTo>
                  <a:pt x="134" y="118"/>
                  <a:pt x="134" y="118"/>
                  <a:pt x="134" y="118"/>
                </a:cubicBezTo>
                <a:cubicBezTo>
                  <a:pt x="134" y="133"/>
                  <a:pt x="134" y="133"/>
                  <a:pt x="134" y="133"/>
                </a:cubicBezTo>
                <a:lnTo>
                  <a:pt x="108" y="133"/>
                </a:lnTo>
                <a:close/>
                <a:moveTo>
                  <a:pt x="96" y="25"/>
                </a:moveTo>
                <a:cubicBezTo>
                  <a:pt x="118" y="25"/>
                  <a:pt x="118" y="25"/>
                  <a:pt x="118" y="25"/>
                </a:cubicBezTo>
                <a:cubicBezTo>
                  <a:pt x="118" y="40"/>
                  <a:pt x="118" y="40"/>
                  <a:pt x="118" y="40"/>
                </a:cubicBezTo>
                <a:cubicBezTo>
                  <a:pt x="96" y="40"/>
                  <a:pt x="96" y="40"/>
                  <a:pt x="96" y="40"/>
                </a:cubicBezTo>
                <a:lnTo>
                  <a:pt x="96" y="25"/>
                </a:lnTo>
                <a:close/>
                <a:moveTo>
                  <a:pt x="96" y="49"/>
                </a:moveTo>
                <a:cubicBezTo>
                  <a:pt x="118" y="49"/>
                  <a:pt x="118" y="49"/>
                  <a:pt x="118" y="49"/>
                </a:cubicBezTo>
                <a:cubicBezTo>
                  <a:pt x="118" y="65"/>
                  <a:pt x="118" y="65"/>
                  <a:pt x="118" y="65"/>
                </a:cubicBezTo>
                <a:cubicBezTo>
                  <a:pt x="96" y="65"/>
                  <a:pt x="96" y="65"/>
                  <a:pt x="96" y="65"/>
                </a:cubicBezTo>
                <a:lnTo>
                  <a:pt x="96" y="49"/>
                </a:lnTo>
                <a:close/>
                <a:moveTo>
                  <a:pt x="96" y="74"/>
                </a:moveTo>
                <a:cubicBezTo>
                  <a:pt x="118" y="74"/>
                  <a:pt x="118" y="74"/>
                  <a:pt x="118" y="74"/>
                </a:cubicBezTo>
                <a:cubicBezTo>
                  <a:pt x="118" y="89"/>
                  <a:pt x="118" y="89"/>
                  <a:pt x="118" y="89"/>
                </a:cubicBezTo>
                <a:cubicBezTo>
                  <a:pt x="96" y="89"/>
                  <a:pt x="96" y="89"/>
                  <a:pt x="96" y="89"/>
                </a:cubicBezTo>
                <a:lnTo>
                  <a:pt x="96" y="74"/>
                </a:lnTo>
                <a:close/>
                <a:moveTo>
                  <a:pt x="79" y="118"/>
                </a:moveTo>
                <a:cubicBezTo>
                  <a:pt x="102" y="118"/>
                  <a:pt x="102" y="118"/>
                  <a:pt x="102" y="118"/>
                </a:cubicBezTo>
                <a:cubicBezTo>
                  <a:pt x="102" y="133"/>
                  <a:pt x="102" y="133"/>
                  <a:pt x="102" y="133"/>
                </a:cubicBezTo>
                <a:cubicBezTo>
                  <a:pt x="79" y="133"/>
                  <a:pt x="79" y="133"/>
                  <a:pt x="79" y="133"/>
                </a:cubicBezTo>
                <a:lnTo>
                  <a:pt x="79" y="118"/>
                </a:lnTo>
                <a:close/>
                <a:moveTo>
                  <a:pt x="79" y="143"/>
                </a:moveTo>
                <a:cubicBezTo>
                  <a:pt x="102" y="143"/>
                  <a:pt x="102" y="143"/>
                  <a:pt x="102" y="143"/>
                </a:cubicBezTo>
                <a:cubicBezTo>
                  <a:pt x="102" y="158"/>
                  <a:pt x="102" y="158"/>
                  <a:pt x="102" y="158"/>
                </a:cubicBezTo>
                <a:cubicBezTo>
                  <a:pt x="79" y="158"/>
                  <a:pt x="79" y="158"/>
                  <a:pt x="79" y="158"/>
                </a:cubicBezTo>
                <a:lnTo>
                  <a:pt x="79" y="143"/>
                </a:lnTo>
                <a:close/>
                <a:moveTo>
                  <a:pt x="79" y="167"/>
                </a:moveTo>
                <a:cubicBezTo>
                  <a:pt x="102" y="167"/>
                  <a:pt x="102" y="167"/>
                  <a:pt x="102" y="167"/>
                </a:cubicBezTo>
                <a:cubicBezTo>
                  <a:pt x="102" y="182"/>
                  <a:pt x="102" y="182"/>
                  <a:pt x="102" y="182"/>
                </a:cubicBezTo>
                <a:cubicBezTo>
                  <a:pt x="79" y="182"/>
                  <a:pt x="79" y="182"/>
                  <a:pt x="79" y="182"/>
                </a:cubicBezTo>
                <a:lnTo>
                  <a:pt x="79" y="167"/>
                </a:lnTo>
                <a:close/>
                <a:moveTo>
                  <a:pt x="79" y="191"/>
                </a:moveTo>
                <a:cubicBezTo>
                  <a:pt x="102" y="191"/>
                  <a:pt x="102" y="191"/>
                  <a:pt x="102" y="191"/>
                </a:cubicBezTo>
                <a:cubicBezTo>
                  <a:pt x="102" y="207"/>
                  <a:pt x="102" y="207"/>
                  <a:pt x="102" y="207"/>
                </a:cubicBezTo>
                <a:cubicBezTo>
                  <a:pt x="79" y="207"/>
                  <a:pt x="79" y="207"/>
                  <a:pt x="79" y="207"/>
                </a:cubicBezTo>
                <a:lnTo>
                  <a:pt x="79" y="191"/>
                </a:lnTo>
                <a:close/>
                <a:moveTo>
                  <a:pt x="79" y="216"/>
                </a:moveTo>
                <a:cubicBezTo>
                  <a:pt x="102" y="216"/>
                  <a:pt x="102" y="216"/>
                  <a:pt x="102" y="216"/>
                </a:cubicBezTo>
                <a:cubicBezTo>
                  <a:pt x="102" y="231"/>
                  <a:pt x="102" y="231"/>
                  <a:pt x="102" y="231"/>
                </a:cubicBezTo>
                <a:cubicBezTo>
                  <a:pt x="79" y="231"/>
                  <a:pt x="79" y="231"/>
                  <a:pt x="79" y="231"/>
                </a:cubicBezTo>
                <a:lnTo>
                  <a:pt x="79" y="216"/>
                </a:lnTo>
                <a:close/>
                <a:moveTo>
                  <a:pt x="79" y="240"/>
                </a:moveTo>
                <a:cubicBezTo>
                  <a:pt x="102" y="240"/>
                  <a:pt x="102" y="240"/>
                  <a:pt x="102" y="240"/>
                </a:cubicBezTo>
                <a:cubicBezTo>
                  <a:pt x="102" y="255"/>
                  <a:pt x="102" y="255"/>
                  <a:pt x="102" y="255"/>
                </a:cubicBezTo>
                <a:cubicBezTo>
                  <a:pt x="79" y="255"/>
                  <a:pt x="79" y="255"/>
                  <a:pt x="79" y="255"/>
                </a:cubicBezTo>
                <a:lnTo>
                  <a:pt x="79" y="240"/>
                </a:lnTo>
                <a:close/>
                <a:moveTo>
                  <a:pt x="79" y="265"/>
                </a:moveTo>
                <a:cubicBezTo>
                  <a:pt x="102" y="265"/>
                  <a:pt x="102" y="265"/>
                  <a:pt x="102" y="265"/>
                </a:cubicBezTo>
                <a:cubicBezTo>
                  <a:pt x="102" y="280"/>
                  <a:pt x="102" y="280"/>
                  <a:pt x="102" y="280"/>
                </a:cubicBezTo>
                <a:cubicBezTo>
                  <a:pt x="79" y="280"/>
                  <a:pt x="79" y="280"/>
                  <a:pt x="79" y="280"/>
                </a:cubicBezTo>
                <a:lnTo>
                  <a:pt x="79" y="265"/>
                </a:lnTo>
                <a:close/>
                <a:moveTo>
                  <a:pt x="79" y="289"/>
                </a:moveTo>
                <a:cubicBezTo>
                  <a:pt x="102" y="289"/>
                  <a:pt x="102" y="289"/>
                  <a:pt x="102" y="289"/>
                </a:cubicBezTo>
                <a:cubicBezTo>
                  <a:pt x="102" y="304"/>
                  <a:pt x="102" y="304"/>
                  <a:pt x="102" y="304"/>
                </a:cubicBezTo>
                <a:cubicBezTo>
                  <a:pt x="79" y="304"/>
                  <a:pt x="79" y="304"/>
                  <a:pt x="79" y="304"/>
                </a:cubicBezTo>
                <a:lnTo>
                  <a:pt x="79" y="289"/>
                </a:lnTo>
                <a:close/>
                <a:moveTo>
                  <a:pt x="79" y="313"/>
                </a:moveTo>
                <a:cubicBezTo>
                  <a:pt x="102" y="313"/>
                  <a:pt x="102" y="313"/>
                  <a:pt x="102" y="313"/>
                </a:cubicBezTo>
                <a:cubicBezTo>
                  <a:pt x="102" y="328"/>
                  <a:pt x="102" y="328"/>
                  <a:pt x="102" y="328"/>
                </a:cubicBezTo>
                <a:cubicBezTo>
                  <a:pt x="79" y="328"/>
                  <a:pt x="79" y="328"/>
                  <a:pt x="79" y="328"/>
                </a:cubicBezTo>
                <a:lnTo>
                  <a:pt x="79" y="313"/>
                </a:lnTo>
                <a:close/>
                <a:moveTo>
                  <a:pt x="167" y="366"/>
                </a:moveTo>
                <a:cubicBezTo>
                  <a:pt x="76" y="366"/>
                  <a:pt x="76" y="366"/>
                  <a:pt x="76" y="366"/>
                </a:cubicBezTo>
                <a:cubicBezTo>
                  <a:pt x="76" y="347"/>
                  <a:pt x="76" y="347"/>
                  <a:pt x="76" y="347"/>
                </a:cubicBezTo>
                <a:cubicBezTo>
                  <a:pt x="167" y="347"/>
                  <a:pt x="167" y="347"/>
                  <a:pt x="167" y="347"/>
                </a:cubicBezTo>
                <a:lnTo>
                  <a:pt x="167" y="366"/>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86" name="Group 185"/>
          <p:cNvGrpSpPr/>
          <p:nvPr userDrawn="1"/>
        </p:nvGrpSpPr>
        <p:grpSpPr>
          <a:xfrm>
            <a:off x="8438590" y="5308446"/>
            <a:ext cx="484893" cy="447853"/>
            <a:chOff x="15651163" y="3206750"/>
            <a:chExt cx="685800" cy="633413"/>
          </a:xfrm>
          <a:solidFill>
            <a:schemeClr val="accent6"/>
          </a:solidFill>
        </p:grpSpPr>
        <p:sp>
          <p:nvSpPr>
            <p:cNvPr id="187" name="Freeform 59"/>
            <p:cNvSpPr>
              <a:spLocks noEditPoints="1"/>
            </p:cNvSpPr>
            <p:nvPr/>
          </p:nvSpPr>
          <p:spPr bwMode="auto">
            <a:xfrm>
              <a:off x="15651163" y="3206750"/>
              <a:ext cx="685800" cy="633413"/>
            </a:xfrm>
            <a:custGeom>
              <a:avLst/>
              <a:gdLst>
                <a:gd name="T0" fmla="*/ 392 w 432"/>
                <a:gd name="T1" fmla="*/ 179 h 399"/>
                <a:gd name="T2" fmla="*/ 432 w 432"/>
                <a:gd name="T3" fmla="*/ 179 h 399"/>
                <a:gd name="T4" fmla="*/ 216 w 432"/>
                <a:gd name="T5" fmla="*/ 0 h 399"/>
                <a:gd name="T6" fmla="*/ 0 w 432"/>
                <a:gd name="T7" fmla="*/ 179 h 399"/>
                <a:gd name="T8" fmla="*/ 44 w 432"/>
                <a:gd name="T9" fmla="*/ 179 h 399"/>
                <a:gd name="T10" fmla="*/ 44 w 432"/>
                <a:gd name="T11" fmla="*/ 353 h 399"/>
                <a:gd name="T12" fmla="*/ 23 w 432"/>
                <a:gd name="T13" fmla="*/ 353 h 399"/>
                <a:gd name="T14" fmla="*/ 23 w 432"/>
                <a:gd name="T15" fmla="*/ 399 h 399"/>
                <a:gd name="T16" fmla="*/ 412 w 432"/>
                <a:gd name="T17" fmla="*/ 399 h 399"/>
                <a:gd name="T18" fmla="*/ 412 w 432"/>
                <a:gd name="T19" fmla="*/ 353 h 399"/>
                <a:gd name="T20" fmla="*/ 392 w 432"/>
                <a:gd name="T21" fmla="*/ 353 h 399"/>
                <a:gd name="T22" fmla="*/ 392 w 432"/>
                <a:gd name="T23" fmla="*/ 179 h 399"/>
                <a:gd name="T24" fmla="*/ 205 w 432"/>
                <a:gd name="T25" fmla="*/ 139 h 399"/>
                <a:gd name="T26" fmla="*/ 150 w 432"/>
                <a:gd name="T27" fmla="*/ 82 h 399"/>
                <a:gd name="T28" fmla="*/ 205 w 432"/>
                <a:gd name="T29" fmla="*/ 37 h 399"/>
                <a:gd name="T30" fmla="*/ 205 w 432"/>
                <a:gd name="T31" fmla="*/ 139 h 399"/>
                <a:gd name="T32" fmla="*/ 196 w 432"/>
                <a:gd name="T33" fmla="*/ 159 h 399"/>
                <a:gd name="T34" fmla="*/ 144 w 432"/>
                <a:gd name="T35" fmla="*/ 159 h 399"/>
                <a:gd name="T36" fmla="*/ 144 w 432"/>
                <a:gd name="T37" fmla="*/ 106 h 399"/>
                <a:gd name="T38" fmla="*/ 196 w 432"/>
                <a:gd name="T39" fmla="*/ 159 h 399"/>
                <a:gd name="T40" fmla="*/ 260 w 432"/>
                <a:gd name="T41" fmla="*/ 348 h 399"/>
                <a:gd name="T42" fmla="*/ 64 w 432"/>
                <a:gd name="T43" fmla="*/ 348 h 399"/>
                <a:gd name="T44" fmla="*/ 64 w 432"/>
                <a:gd name="T45" fmla="*/ 183 h 399"/>
                <a:gd name="T46" fmla="*/ 260 w 432"/>
                <a:gd name="T47" fmla="*/ 183 h 399"/>
                <a:gd name="T48" fmla="*/ 260 w 432"/>
                <a:gd name="T49" fmla="*/ 348 h 399"/>
                <a:gd name="T50" fmla="*/ 227 w 432"/>
                <a:gd name="T51" fmla="*/ 159 h 399"/>
                <a:gd name="T52" fmla="*/ 227 w 432"/>
                <a:gd name="T53" fmla="*/ 37 h 399"/>
                <a:gd name="T54" fmla="*/ 373 w 432"/>
                <a:gd name="T55" fmla="*/ 159 h 399"/>
                <a:gd name="T56" fmla="*/ 227 w 432"/>
                <a:gd name="T57" fmla="*/ 159 h 399"/>
                <a:gd name="T58" fmla="*/ 122 w 432"/>
                <a:gd name="T59" fmla="*/ 106 h 399"/>
                <a:gd name="T60" fmla="*/ 122 w 432"/>
                <a:gd name="T61" fmla="*/ 159 h 399"/>
                <a:gd name="T62" fmla="*/ 58 w 432"/>
                <a:gd name="T63" fmla="*/ 159 h 399"/>
                <a:gd name="T64" fmla="*/ 122 w 432"/>
                <a:gd name="T65" fmla="*/ 106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32" h="399">
                  <a:moveTo>
                    <a:pt x="392" y="179"/>
                  </a:moveTo>
                  <a:lnTo>
                    <a:pt x="432" y="179"/>
                  </a:lnTo>
                  <a:lnTo>
                    <a:pt x="216" y="0"/>
                  </a:lnTo>
                  <a:lnTo>
                    <a:pt x="0" y="179"/>
                  </a:lnTo>
                  <a:lnTo>
                    <a:pt x="44" y="179"/>
                  </a:lnTo>
                  <a:lnTo>
                    <a:pt x="44" y="353"/>
                  </a:lnTo>
                  <a:lnTo>
                    <a:pt x="23" y="353"/>
                  </a:lnTo>
                  <a:lnTo>
                    <a:pt x="23" y="399"/>
                  </a:lnTo>
                  <a:lnTo>
                    <a:pt x="412" y="399"/>
                  </a:lnTo>
                  <a:lnTo>
                    <a:pt x="412" y="353"/>
                  </a:lnTo>
                  <a:lnTo>
                    <a:pt x="392" y="353"/>
                  </a:lnTo>
                  <a:lnTo>
                    <a:pt x="392" y="179"/>
                  </a:lnTo>
                  <a:close/>
                  <a:moveTo>
                    <a:pt x="205" y="139"/>
                  </a:moveTo>
                  <a:lnTo>
                    <a:pt x="150" y="82"/>
                  </a:lnTo>
                  <a:lnTo>
                    <a:pt x="205" y="37"/>
                  </a:lnTo>
                  <a:lnTo>
                    <a:pt x="205" y="139"/>
                  </a:lnTo>
                  <a:close/>
                  <a:moveTo>
                    <a:pt x="196" y="159"/>
                  </a:moveTo>
                  <a:lnTo>
                    <a:pt x="144" y="159"/>
                  </a:lnTo>
                  <a:lnTo>
                    <a:pt x="144" y="106"/>
                  </a:lnTo>
                  <a:lnTo>
                    <a:pt x="196" y="159"/>
                  </a:lnTo>
                  <a:close/>
                  <a:moveTo>
                    <a:pt x="260" y="348"/>
                  </a:moveTo>
                  <a:lnTo>
                    <a:pt x="64" y="348"/>
                  </a:lnTo>
                  <a:lnTo>
                    <a:pt x="64" y="183"/>
                  </a:lnTo>
                  <a:lnTo>
                    <a:pt x="260" y="183"/>
                  </a:lnTo>
                  <a:lnTo>
                    <a:pt x="260" y="348"/>
                  </a:lnTo>
                  <a:close/>
                  <a:moveTo>
                    <a:pt x="227" y="159"/>
                  </a:moveTo>
                  <a:lnTo>
                    <a:pt x="227" y="37"/>
                  </a:lnTo>
                  <a:lnTo>
                    <a:pt x="373" y="159"/>
                  </a:lnTo>
                  <a:lnTo>
                    <a:pt x="227" y="159"/>
                  </a:lnTo>
                  <a:close/>
                  <a:moveTo>
                    <a:pt x="122" y="106"/>
                  </a:moveTo>
                  <a:lnTo>
                    <a:pt x="122" y="159"/>
                  </a:lnTo>
                  <a:lnTo>
                    <a:pt x="58" y="159"/>
                  </a:lnTo>
                  <a:lnTo>
                    <a:pt x="122" y="1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Rectangle 60"/>
            <p:cNvSpPr>
              <a:spLocks noChangeArrowheads="1"/>
            </p:cNvSpPr>
            <p:nvPr/>
          </p:nvSpPr>
          <p:spPr bwMode="auto">
            <a:xfrm>
              <a:off x="15833725" y="3575050"/>
              <a:ext cx="133350" cy="104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93" name="Freeform 6"/>
          <p:cNvSpPr>
            <a:spLocks/>
          </p:cNvSpPr>
          <p:nvPr userDrawn="1"/>
        </p:nvSpPr>
        <p:spPr bwMode="auto">
          <a:xfrm>
            <a:off x="8465391" y="2265693"/>
            <a:ext cx="431291" cy="368662"/>
          </a:xfrm>
          <a:custGeom>
            <a:avLst/>
            <a:gdLst>
              <a:gd name="T0" fmla="*/ 151 w 212"/>
              <a:gd name="T1" fmla="*/ 0 h 181"/>
              <a:gd name="T2" fmla="*/ 106 w 212"/>
              <a:gd name="T3" fmla="*/ 20 h 181"/>
              <a:gd name="T4" fmla="*/ 61 w 212"/>
              <a:gd name="T5" fmla="*/ 0 h 181"/>
              <a:gd name="T6" fmla="*/ 0 w 212"/>
              <a:gd name="T7" fmla="*/ 60 h 181"/>
              <a:gd name="T8" fmla="*/ 106 w 212"/>
              <a:gd name="T9" fmla="*/ 181 h 181"/>
              <a:gd name="T10" fmla="*/ 212 w 212"/>
              <a:gd name="T11" fmla="*/ 60 h 181"/>
              <a:gd name="T12" fmla="*/ 151 w 212"/>
              <a:gd name="T13" fmla="*/ 0 h 181"/>
            </a:gdLst>
            <a:ahLst/>
            <a:cxnLst>
              <a:cxn ang="0">
                <a:pos x="T0" y="T1"/>
              </a:cxn>
              <a:cxn ang="0">
                <a:pos x="T2" y="T3"/>
              </a:cxn>
              <a:cxn ang="0">
                <a:pos x="T4" y="T5"/>
              </a:cxn>
              <a:cxn ang="0">
                <a:pos x="T6" y="T7"/>
              </a:cxn>
              <a:cxn ang="0">
                <a:pos x="T8" y="T9"/>
              </a:cxn>
              <a:cxn ang="0">
                <a:pos x="T10" y="T11"/>
              </a:cxn>
              <a:cxn ang="0">
                <a:pos x="T12" y="T13"/>
              </a:cxn>
            </a:cxnLst>
            <a:rect l="0" t="0" r="r" b="b"/>
            <a:pathLst>
              <a:path w="212" h="181">
                <a:moveTo>
                  <a:pt x="151" y="0"/>
                </a:moveTo>
                <a:cubicBezTo>
                  <a:pt x="133" y="0"/>
                  <a:pt x="117" y="8"/>
                  <a:pt x="106" y="20"/>
                </a:cubicBezTo>
                <a:cubicBezTo>
                  <a:pt x="95" y="8"/>
                  <a:pt x="79" y="0"/>
                  <a:pt x="61" y="0"/>
                </a:cubicBezTo>
                <a:cubicBezTo>
                  <a:pt x="27" y="0"/>
                  <a:pt x="0" y="27"/>
                  <a:pt x="0" y="60"/>
                </a:cubicBezTo>
                <a:cubicBezTo>
                  <a:pt x="0" y="94"/>
                  <a:pt x="24" y="154"/>
                  <a:pt x="106" y="181"/>
                </a:cubicBezTo>
                <a:cubicBezTo>
                  <a:pt x="188" y="154"/>
                  <a:pt x="212" y="94"/>
                  <a:pt x="212" y="60"/>
                </a:cubicBezTo>
                <a:cubicBezTo>
                  <a:pt x="212" y="27"/>
                  <a:pt x="185" y="0"/>
                  <a:pt x="151" y="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34" name="Group 233"/>
          <p:cNvGrpSpPr/>
          <p:nvPr userDrawn="1"/>
        </p:nvGrpSpPr>
        <p:grpSpPr>
          <a:xfrm>
            <a:off x="8456850" y="3469618"/>
            <a:ext cx="448373" cy="448373"/>
            <a:chOff x="2620963" y="3700463"/>
            <a:chExt cx="500063" cy="500063"/>
          </a:xfrm>
          <a:solidFill>
            <a:schemeClr val="accent3"/>
          </a:solidFill>
        </p:grpSpPr>
        <p:sp>
          <p:nvSpPr>
            <p:cNvPr id="235" name="Freeform 49"/>
            <p:cNvSpPr>
              <a:spLocks noEditPoints="1"/>
            </p:cNvSpPr>
            <p:nvPr/>
          </p:nvSpPr>
          <p:spPr bwMode="auto">
            <a:xfrm>
              <a:off x="2620963" y="3700463"/>
              <a:ext cx="500063" cy="500063"/>
            </a:xfrm>
            <a:custGeom>
              <a:avLst/>
              <a:gdLst>
                <a:gd name="T0" fmla="*/ 24 w 220"/>
                <a:gd name="T1" fmla="*/ 24 h 220"/>
                <a:gd name="T2" fmla="*/ 15 w 220"/>
                <a:gd name="T3" fmla="*/ 86 h 220"/>
                <a:gd name="T4" fmla="*/ 134 w 220"/>
                <a:gd name="T5" fmla="*/ 205 h 220"/>
                <a:gd name="T6" fmla="*/ 196 w 220"/>
                <a:gd name="T7" fmla="*/ 196 h 220"/>
                <a:gd name="T8" fmla="*/ 206 w 220"/>
                <a:gd name="T9" fmla="*/ 133 h 220"/>
                <a:gd name="T10" fmla="*/ 86 w 220"/>
                <a:gd name="T11" fmla="*/ 14 h 220"/>
                <a:gd name="T12" fmla="*/ 24 w 220"/>
                <a:gd name="T13" fmla="*/ 24 h 220"/>
                <a:gd name="T14" fmla="*/ 119 w 220"/>
                <a:gd name="T15" fmla="*/ 150 h 220"/>
                <a:gd name="T16" fmla="*/ 101 w 220"/>
                <a:gd name="T17" fmla="*/ 150 h 220"/>
                <a:gd name="T18" fmla="*/ 101 w 220"/>
                <a:gd name="T19" fmla="*/ 132 h 220"/>
                <a:gd name="T20" fmla="*/ 119 w 220"/>
                <a:gd name="T21" fmla="*/ 132 h 220"/>
                <a:gd name="T22" fmla="*/ 119 w 220"/>
                <a:gd name="T23" fmla="*/ 150 h 220"/>
                <a:gd name="T24" fmla="*/ 87 w 220"/>
                <a:gd name="T25" fmla="*/ 118 h 220"/>
                <a:gd name="T26" fmla="*/ 70 w 220"/>
                <a:gd name="T27" fmla="*/ 118 h 220"/>
                <a:gd name="T28" fmla="*/ 70 w 220"/>
                <a:gd name="T29" fmla="*/ 101 h 220"/>
                <a:gd name="T30" fmla="*/ 87 w 220"/>
                <a:gd name="T31" fmla="*/ 101 h 220"/>
                <a:gd name="T32" fmla="*/ 87 w 220"/>
                <a:gd name="T33" fmla="*/ 118 h 220"/>
                <a:gd name="T34" fmla="*/ 150 w 220"/>
                <a:gd name="T35" fmla="*/ 118 h 220"/>
                <a:gd name="T36" fmla="*/ 133 w 220"/>
                <a:gd name="T37" fmla="*/ 118 h 220"/>
                <a:gd name="T38" fmla="*/ 133 w 220"/>
                <a:gd name="T39" fmla="*/ 101 h 220"/>
                <a:gd name="T40" fmla="*/ 150 w 220"/>
                <a:gd name="T41" fmla="*/ 101 h 220"/>
                <a:gd name="T42" fmla="*/ 150 w 220"/>
                <a:gd name="T43" fmla="*/ 118 h 220"/>
                <a:gd name="T44" fmla="*/ 119 w 220"/>
                <a:gd name="T45" fmla="*/ 87 h 220"/>
                <a:gd name="T46" fmla="*/ 101 w 220"/>
                <a:gd name="T47" fmla="*/ 87 h 220"/>
                <a:gd name="T48" fmla="*/ 101 w 220"/>
                <a:gd name="T49" fmla="*/ 69 h 220"/>
                <a:gd name="T50" fmla="*/ 119 w 220"/>
                <a:gd name="T51" fmla="*/ 69 h 220"/>
                <a:gd name="T52" fmla="*/ 119 w 220"/>
                <a:gd name="T53" fmla="*/ 87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0" h="220">
                  <a:moveTo>
                    <a:pt x="24" y="24"/>
                  </a:moveTo>
                  <a:cubicBezTo>
                    <a:pt x="4" y="43"/>
                    <a:pt x="0" y="71"/>
                    <a:pt x="15" y="86"/>
                  </a:cubicBezTo>
                  <a:cubicBezTo>
                    <a:pt x="15" y="86"/>
                    <a:pt x="119" y="191"/>
                    <a:pt x="134" y="205"/>
                  </a:cubicBezTo>
                  <a:cubicBezTo>
                    <a:pt x="149" y="220"/>
                    <a:pt x="176" y="215"/>
                    <a:pt x="196" y="196"/>
                  </a:cubicBezTo>
                  <a:cubicBezTo>
                    <a:pt x="216" y="176"/>
                    <a:pt x="220" y="148"/>
                    <a:pt x="206" y="133"/>
                  </a:cubicBezTo>
                  <a:cubicBezTo>
                    <a:pt x="206" y="133"/>
                    <a:pt x="101" y="29"/>
                    <a:pt x="86" y="14"/>
                  </a:cubicBezTo>
                  <a:cubicBezTo>
                    <a:pt x="72" y="0"/>
                    <a:pt x="44" y="4"/>
                    <a:pt x="24" y="24"/>
                  </a:cubicBezTo>
                  <a:close/>
                  <a:moveTo>
                    <a:pt x="119" y="150"/>
                  </a:moveTo>
                  <a:cubicBezTo>
                    <a:pt x="114" y="155"/>
                    <a:pt x="106" y="155"/>
                    <a:pt x="101" y="150"/>
                  </a:cubicBezTo>
                  <a:cubicBezTo>
                    <a:pt x="96" y="145"/>
                    <a:pt x="96" y="137"/>
                    <a:pt x="101" y="132"/>
                  </a:cubicBezTo>
                  <a:cubicBezTo>
                    <a:pt x="106" y="128"/>
                    <a:pt x="114" y="128"/>
                    <a:pt x="119" y="132"/>
                  </a:cubicBezTo>
                  <a:cubicBezTo>
                    <a:pt x="124" y="137"/>
                    <a:pt x="124" y="145"/>
                    <a:pt x="119" y="150"/>
                  </a:cubicBezTo>
                  <a:close/>
                  <a:moveTo>
                    <a:pt x="87" y="118"/>
                  </a:moveTo>
                  <a:cubicBezTo>
                    <a:pt x="82" y="123"/>
                    <a:pt x="75" y="123"/>
                    <a:pt x="70" y="118"/>
                  </a:cubicBezTo>
                  <a:cubicBezTo>
                    <a:pt x="65" y="113"/>
                    <a:pt x="65" y="106"/>
                    <a:pt x="70" y="101"/>
                  </a:cubicBezTo>
                  <a:cubicBezTo>
                    <a:pt x="75" y="96"/>
                    <a:pt x="82" y="96"/>
                    <a:pt x="87" y="101"/>
                  </a:cubicBezTo>
                  <a:cubicBezTo>
                    <a:pt x="92" y="106"/>
                    <a:pt x="92" y="113"/>
                    <a:pt x="87" y="118"/>
                  </a:cubicBezTo>
                  <a:close/>
                  <a:moveTo>
                    <a:pt x="150" y="118"/>
                  </a:moveTo>
                  <a:cubicBezTo>
                    <a:pt x="146" y="123"/>
                    <a:pt x="138" y="123"/>
                    <a:pt x="133" y="118"/>
                  </a:cubicBezTo>
                  <a:cubicBezTo>
                    <a:pt x="128" y="113"/>
                    <a:pt x="128" y="106"/>
                    <a:pt x="133" y="101"/>
                  </a:cubicBezTo>
                  <a:cubicBezTo>
                    <a:pt x="138" y="96"/>
                    <a:pt x="146" y="96"/>
                    <a:pt x="150" y="101"/>
                  </a:cubicBezTo>
                  <a:cubicBezTo>
                    <a:pt x="155" y="106"/>
                    <a:pt x="155" y="113"/>
                    <a:pt x="150" y="118"/>
                  </a:cubicBezTo>
                  <a:close/>
                  <a:moveTo>
                    <a:pt x="119" y="87"/>
                  </a:moveTo>
                  <a:cubicBezTo>
                    <a:pt x="114" y="92"/>
                    <a:pt x="106" y="92"/>
                    <a:pt x="101" y="87"/>
                  </a:cubicBezTo>
                  <a:cubicBezTo>
                    <a:pt x="96" y="82"/>
                    <a:pt x="96" y="74"/>
                    <a:pt x="101" y="69"/>
                  </a:cubicBezTo>
                  <a:cubicBezTo>
                    <a:pt x="106" y="64"/>
                    <a:pt x="114" y="64"/>
                    <a:pt x="119" y="69"/>
                  </a:cubicBezTo>
                  <a:cubicBezTo>
                    <a:pt x="124" y="74"/>
                    <a:pt x="124" y="82"/>
                    <a:pt x="119" y="8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36" name="Freeform 50"/>
            <p:cNvSpPr>
              <a:spLocks/>
            </p:cNvSpPr>
            <p:nvPr/>
          </p:nvSpPr>
          <p:spPr bwMode="auto">
            <a:xfrm>
              <a:off x="2886075" y="3700463"/>
              <a:ext cx="234950" cy="231775"/>
            </a:xfrm>
            <a:custGeom>
              <a:avLst/>
              <a:gdLst>
                <a:gd name="T0" fmla="*/ 17 w 103"/>
                <a:gd name="T1" fmla="*/ 14 h 102"/>
                <a:gd name="T2" fmla="*/ 0 w 103"/>
                <a:gd name="T3" fmla="*/ 31 h 102"/>
                <a:gd name="T4" fmla="*/ 7 w 103"/>
                <a:gd name="T5" fmla="*/ 38 h 102"/>
                <a:gd name="T6" fmla="*/ 24 w 103"/>
                <a:gd name="T7" fmla="*/ 21 h 102"/>
                <a:gd name="T8" fmla="*/ 72 w 103"/>
                <a:gd name="T9" fmla="*/ 31 h 102"/>
                <a:gd name="T10" fmla="*/ 81 w 103"/>
                <a:gd name="T11" fmla="*/ 79 h 102"/>
                <a:gd name="T12" fmla="*/ 65 w 103"/>
                <a:gd name="T13" fmla="*/ 95 h 102"/>
                <a:gd name="T14" fmla="*/ 72 w 103"/>
                <a:gd name="T15" fmla="*/ 102 h 102"/>
                <a:gd name="T16" fmla="*/ 89 w 103"/>
                <a:gd name="T17" fmla="*/ 86 h 102"/>
                <a:gd name="T18" fmla="*/ 79 w 103"/>
                <a:gd name="T19" fmla="*/ 24 h 102"/>
                <a:gd name="T20" fmla="*/ 17 w 103"/>
                <a:gd name="T21" fmla="*/ 14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3" h="102">
                  <a:moveTo>
                    <a:pt x="17" y="14"/>
                  </a:moveTo>
                  <a:cubicBezTo>
                    <a:pt x="17" y="14"/>
                    <a:pt x="10" y="21"/>
                    <a:pt x="0" y="31"/>
                  </a:cubicBezTo>
                  <a:cubicBezTo>
                    <a:pt x="7" y="38"/>
                    <a:pt x="7" y="38"/>
                    <a:pt x="7" y="38"/>
                  </a:cubicBezTo>
                  <a:cubicBezTo>
                    <a:pt x="24" y="21"/>
                    <a:pt x="24" y="21"/>
                    <a:pt x="24" y="21"/>
                  </a:cubicBezTo>
                  <a:cubicBezTo>
                    <a:pt x="35" y="11"/>
                    <a:pt x="56" y="15"/>
                    <a:pt x="72" y="31"/>
                  </a:cubicBezTo>
                  <a:cubicBezTo>
                    <a:pt x="88" y="46"/>
                    <a:pt x="92" y="68"/>
                    <a:pt x="81" y="79"/>
                  </a:cubicBezTo>
                  <a:cubicBezTo>
                    <a:pt x="65" y="95"/>
                    <a:pt x="65" y="95"/>
                    <a:pt x="65" y="95"/>
                  </a:cubicBezTo>
                  <a:cubicBezTo>
                    <a:pt x="72" y="102"/>
                    <a:pt x="72" y="102"/>
                    <a:pt x="72" y="102"/>
                  </a:cubicBezTo>
                  <a:cubicBezTo>
                    <a:pt x="80" y="94"/>
                    <a:pt x="86" y="88"/>
                    <a:pt x="89" y="86"/>
                  </a:cubicBezTo>
                  <a:cubicBezTo>
                    <a:pt x="103" y="71"/>
                    <a:pt x="99" y="43"/>
                    <a:pt x="79" y="24"/>
                  </a:cubicBezTo>
                  <a:cubicBezTo>
                    <a:pt x="59" y="4"/>
                    <a:pt x="32" y="0"/>
                    <a:pt x="17" y="1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37" name="Freeform 51"/>
            <p:cNvSpPr>
              <a:spLocks/>
            </p:cNvSpPr>
            <p:nvPr/>
          </p:nvSpPr>
          <p:spPr bwMode="auto">
            <a:xfrm>
              <a:off x="2620963" y="3967163"/>
              <a:ext cx="233363" cy="233363"/>
            </a:xfrm>
            <a:custGeom>
              <a:avLst/>
              <a:gdLst>
                <a:gd name="T0" fmla="*/ 96 w 103"/>
                <a:gd name="T1" fmla="*/ 64 h 103"/>
                <a:gd name="T2" fmla="*/ 79 w 103"/>
                <a:gd name="T3" fmla="*/ 81 h 103"/>
                <a:gd name="T4" fmla="*/ 31 w 103"/>
                <a:gd name="T5" fmla="*/ 71 h 103"/>
                <a:gd name="T6" fmla="*/ 22 w 103"/>
                <a:gd name="T7" fmla="*/ 24 h 103"/>
                <a:gd name="T8" fmla="*/ 38 w 103"/>
                <a:gd name="T9" fmla="*/ 7 h 103"/>
                <a:gd name="T10" fmla="*/ 31 w 103"/>
                <a:gd name="T11" fmla="*/ 0 h 103"/>
                <a:gd name="T12" fmla="*/ 15 w 103"/>
                <a:gd name="T13" fmla="*/ 16 h 103"/>
                <a:gd name="T14" fmla="*/ 24 w 103"/>
                <a:gd name="T15" fmla="*/ 79 h 103"/>
                <a:gd name="T16" fmla="*/ 86 w 103"/>
                <a:gd name="T17" fmla="*/ 88 h 103"/>
                <a:gd name="T18" fmla="*/ 103 w 103"/>
                <a:gd name="T19" fmla="*/ 71 h 103"/>
                <a:gd name="T20" fmla="*/ 96 w 103"/>
                <a:gd name="T21" fmla="*/ 64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3" h="103">
                  <a:moveTo>
                    <a:pt x="96" y="64"/>
                  </a:moveTo>
                  <a:cubicBezTo>
                    <a:pt x="79" y="81"/>
                    <a:pt x="79" y="81"/>
                    <a:pt x="79" y="81"/>
                  </a:cubicBezTo>
                  <a:cubicBezTo>
                    <a:pt x="69" y="91"/>
                    <a:pt x="47" y="87"/>
                    <a:pt x="31" y="71"/>
                  </a:cubicBezTo>
                  <a:cubicBezTo>
                    <a:pt x="16" y="56"/>
                    <a:pt x="11" y="34"/>
                    <a:pt x="22" y="24"/>
                  </a:cubicBezTo>
                  <a:cubicBezTo>
                    <a:pt x="38" y="7"/>
                    <a:pt x="38" y="7"/>
                    <a:pt x="38" y="7"/>
                  </a:cubicBezTo>
                  <a:cubicBezTo>
                    <a:pt x="31" y="0"/>
                    <a:pt x="31" y="0"/>
                    <a:pt x="31" y="0"/>
                  </a:cubicBezTo>
                  <a:cubicBezTo>
                    <a:pt x="23" y="8"/>
                    <a:pt x="17" y="14"/>
                    <a:pt x="15" y="16"/>
                  </a:cubicBezTo>
                  <a:cubicBezTo>
                    <a:pt x="0" y="31"/>
                    <a:pt x="4" y="59"/>
                    <a:pt x="24" y="79"/>
                  </a:cubicBezTo>
                  <a:cubicBezTo>
                    <a:pt x="44" y="98"/>
                    <a:pt x="72" y="103"/>
                    <a:pt x="86" y="88"/>
                  </a:cubicBezTo>
                  <a:cubicBezTo>
                    <a:pt x="86" y="88"/>
                    <a:pt x="93" y="81"/>
                    <a:pt x="103" y="71"/>
                  </a:cubicBezTo>
                  <a:lnTo>
                    <a:pt x="96" y="6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258" name="Freeform 81"/>
          <p:cNvSpPr>
            <a:spLocks noEditPoints="1"/>
          </p:cNvSpPr>
          <p:nvPr userDrawn="1"/>
        </p:nvSpPr>
        <p:spPr bwMode="auto">
          <a:xfrm>
            <a:off x="8467526" y="4023562"/>
            <a:ext cx="427021" cy="515272"/>
          </a:xfrm>
          <a:custGeom>
            <a:avLst/>
            <a:gdLst>
              <a:gd name="T0" fmla="*/ 208 w 210"/>
              <a:gd name="T1" fmla="*/ 86 h 253"/>
              <a:gd name="T2" fmla="*/ 196 w 210"/>
              <a:gd name="T3" fmla="*/ 65 h 253"/>
              <a:gd name="T4" fmla="*/ 153 w 210"/>
              <a:gd name="T5" fmla="*/ 43 h 253"/>
              <a:gd name="T6" fmla="*/ 118 w 210"/>
              <a:gd name="T7" fmla="*/ 10 h 253"/>
              <a:gd name="T8" fmla="*/ 94 w 210"/>
              <a:gd name="T9" fmla="*/ 6 h 253"/>
              <a:gd name="T10" fmla="*/ 90 w 210"/>
              <a:gd name="T11" fmla="*/ 29 h 253"/>
              <a:gd name="T12" fmla="*/ 97 w 210"/>
              <a:gd name="T13" fmla="*/ 38 h 253"/>
              <a:gd name="T14" fmla="*/ 66 w 210"/>
              <a:gd name="T15" fmla="*/ 81 h 253"/>
              <a:gd name="T16" fmla="*/ 49 w 210"/>
              <a:gd name="T17" fmla="*/ 133 h 253"/>
              <a:gd name="T18" fmla="*/ 48 w 210"/>
              <a:gd name="T19" fmla="*/ 175 h 253"/>
              <a:gd name="T20" fmla="*/ 18 w 210"/>
              <a:gd name="T21" fmla="*/ 218 h 253"/>
              <a:gd name="T22" fmla="*/ 16 w 210"/>
              <a:gd name="T23" fmla="*/ 216 h 253"/>
              <a:gd name="T24" fmla="*/ 13 w 210"/>
              <a:gd name="T25" fmla="*/ 217 h 253"/>
              <a:gd name="T26" fmla="*/ 0 w 210"/>
              <a:gd name="T27" fmla="*/ 235 h 253"/>
              <a:gd name="T28" fmla="*/ 1 w 210"/>
              <a:gd name="T29" fmla="*/ 238 h 253"/>
              <a:gd name="T30" fmla="*/ 22 w 210"/>
              <a:gd name="T31" fmla="*/ 252 h 253"/>
              <a:gd name="T32" fmla="*/ 25 w 210"/>
              <a:gd name="T33" fmla="*/ 252 h 253"/>
              <a:gd name="T34" fmla="*/ 37 w 210"/>
              <a:gd name="T35" fmla="*/ 234 h 253"/>
              <a:gd name="T36" fmla="*/ 37 w 210"/>
              <a:gd name="T37" fmla="*/ 231 h 253"/>
              <a:gd name="T38" fmla="*/ 34 w 210"/>
              <a:gd name="T39" fmla="*/ 229 h 253"/>
              <a:gd name="T40" fmla="*/ 64 w 210"/>
              <a:gd name="T41" fmla="*/ 186 h 253"/>
              <a:gd name="T42" fmla="*/ 104 w 210"/>
              <a:gd name="T43" fmla="*/ 171 h 253"/>
              <a:gd name="T44" fmla="*/ 146 w 210"/>
              <a:gd name="T45" fmla="*/ 138 h 253"/>
              <a:gd name="T46" fmla="*/ 177 w 210"/>
              <a:gd name="T47" fmla="*/ 94 h 253"/>
              <a:gd name="T48" fmla="*/ 187 w 210"/>
              <a:gd name="T49" fmla="*/ 97 h 253"/>
              <a:gd name="T50" fmla="*/ 208 w 210"/>
              <a:gd name="T51" fmla="*/ 86 h 253"/>
              <a:gd name="T52" fmla="*/ 97 w 210"/>
              <a:gd name="T53" fmla="*/ 153 h 253"/>
              <a:gd name="T54" fmla="*/ 68 w 210"/>
              <a:gd name="T55" fmla="*/ 164 h 253"/>
              <a:gd name="T56" fmla="*/ 69 w 210"/>
              <a:gd name="T57" fmla="*/ 134 h 253"/>
              <a:gd name="T58" fmla="*/ 77 w 210"/>
              <a:gd name="T59" fmla="*/ 100 h 253"/>
              <a:gd name="T60" fmla="*/ 125 w 210"/>
              <a:gd name="T61" fmla="*/ 134 h 253"/>
              <a:gd name="T62" fmla="*/ 97 w 210"/>
              <a:gd name="T63" fmla="*/ 153 h 253"/>
              <a:gd name="T64" fmla="*/ 136 w 210"/>
              <a:gd name="T65" fmla="*/ 118 h 253"/>
              <a:gd name="T66" fmla="*/ 88 w 210"/>
              <a:gd name="T67" fmla="*/ 84 h 253"/>
              <a:gd name="T68" fmla="*/ 111 w 210"/>
              <a:gd name="T69" fmla="*/ 52 h 253"/>
              <a:gd name="T70" fmla="*/ 134 w 210"/>
              <a:gd name="T71" fmla="*/ 70 h 253"/>
              <a:gd name="T72" fmla="*/ 159 w 210"/>
              <a:gd name="T73" fmla="*/ 86 h 253"/>
              <a:gd name="T74" fmla="*/ 136 w 210"/>
              <a:gd name="T75" fmla="*/ 118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0" h="253">
                <a:moveTo>
                  <a:pt x="208" y="86"/>
                </a:moveTo>
                <a:cubicBezTo>
                  <a:pt x="210" y="77"/>
                  <a:pt x="205" y="67"/>
                  <a:pt x="196" y="65"/>
                </a:cubicBezTo>
                <a:cubicBezTo>
                  <a:pt x="196" y="65"/>
                  <a:pt x="176" y="59"/>
                  <a:pt x="153" y="43"/>
                </a:cubicBezTo>
                <a:cubicBezTo>
                  <a:pt x="130" y="27"/>
                  <a:pt x="118" y="10"/>
                  <a:pt x="118" y="10"/>
                </a:cubicBezTo>
                <a:cubicBezTo>
                  <a:pt x="112" y="2"/>
                  <a:pt x="102" y="0"/>
                  <a:pt x="94" y="6"/>
                </a:cubicBezTo>
                <a:cubicBezTo>
                  <a:pt x="86" y="11"/>
                  <a:pt x="85" y="22"/>
                  <a:pt x="90" y="29"/>
                </a:cubicBezTo>
                <a:cubicBezTo>
                  <a:pt x="90" y="30"/>
                  <a:pt x="93" y="33"/>
                  <a:pt x="97" y="38"/>
                </a:cubicBezTo>
                <a:cubicBezTo>
                  <a:pt x="66" y="81"/>
                  <a:pt x="66" y="81"/>
                  <a:pt x="66" y="81"/>
                </a:cubicBezTo>
                <a:cubicBezTo>
                  <a:pt x="59" y="92"/>
                  <a:pt x="50" y="108"/>
                  <a:pt x="49" y="133"/>
                </a:cubicBezTo>
                <a:cubicBezTo>
                  <a:pt x="48" y="175"/>
                  <a:pt x="48" y="175"/>
                  <a:pt x="48" y="175"/>
                </a:cubicBezTo>
                <a:cubicBezTo>
                  <a:pt x="18" y="218"/>
                  <a:pt x="18" y="218"/>
                  <a:pt x="18" y="218"/>
                </a:cubicBezTo>
                <a:cubicBezTo>
                  <a:pt x="16" y="216"/>
                  <a:pt x="16" y="216"/>
                  <a:pt x="16" y="216"/>
                </a:cubicBezTo>
                <a:cubicBezTo>
                  <a:pt x="15" y="216"/>
                  <a:pt x="13" y="216"/>
                  <a:pt x="13" y="217"/>
                </a:cubicBezTo>
                <a:cubicBezTo>
                  <a:pt x="0" y="235"/>
                  <a:pt x="0" y="235"/>
                  <a:pt x="0" y="235"/>
                </a:cubicBezTo>
                <a:cubicBezTo>
                  <a:pt x="0" y="236"/>
                  <a:pt x="0" y="237"/>
                  <a:pt x="1" y="238"/>
                </a:cubicBezTo>
                <a:cubicBezTo>
                  <a:pt x="22" y="252"/>
                  <a:pt x="22" y="252"/>
                  <a:pt x="22" y="252"/>
                </a:cubicBezTo>
                <a:cubicBezTo>
                  <a:pt x="23" y="253"/>
                  <a:pt x="24" y="253"/>
                  <a:pt x="25" y="252"/>
                </a:cubicBezTo>
                <a:cubicBezTo>
                  <a:pt x="37" y="234"/>
                  <a:pt x="37" y="234"/>
                  <a:pt x="37" y="234"/>
                </a:cubicBezTo>
                <a:cubicBezTo>
                  <a:pt x="38" y="233"/>
                  <a:pt x="38" y="232"/>
                  <a:pt x="37" y="231"/>
                </a:cubicBezTo>
                <a:cubicBezTo>
                  <a:pt x="34" y="229"/>
                  <a:pt x="34" y="229"/>
                  <a:pt x="34" y="229"/>
                </a:cubicBezTo>
                <a:cubicBezTo>
                  <a:pt x="64" y="186"/>
                  <a:pt x="64" y="186"/>
                  <a:pt x="64" y="186"/>
                </a:cubicBezTo>
                <a:cubicBezTo>
                  <a:pt x="104" y="171"/>
                  <a:pt x="104" y="171"/>
                  <a:pt x="104" y="171"/>
                </a:cubicBezTo>
                <a:cubicBezTo>
                  <a:pt x="127" y="162"/>
                  <a:pt x="139" y="149"/>
                  <a:pt x="146" y="138"/>
                </a:cubicBezTo>
                <a:cubicBezTo>
                  <a:pt x="177" y="94"/>
                  <a:pt x="177" y="94"/>
                  <a:pt x="177" y="94"/>
                </a:cubicBezTo>
                <a:cubicBezTo>
                  <a:pt x="183" y="96"/>
                  <a:pt x="187" y="97"/>
                  <a:pt x="187" y="97"/>
                </a:cubicBezTo>
                <a:cubicBezTo>
                  <a:pt x="196" y="100"/>
                  <a:pt x="205" y="95"/>
                  <a:pt x="208" y="86"/>
                </a:cubicBezTo>
                <a:close/>
                <a:moveTo>
                  <a:pt x="97" y="153"/>
                </a:moveTo>
                <a:cubicBezTo>
                  <a:pt x="68" y="164"/>
                  <a:pt x="68" y="164"/>
                  <a:pt x="68" y="164"/>
                </a:cubicBezTo>
                <a:cubicBezTo>
                  <a:pt x="69" y="134"/>
                  <a:pt x="69" y="134"/>
                  <a:pt x="69" y="134"/>
                </a:cubicBezTo>
                <a:cubicBezTo>
                  <a:pt x="69" y="119"/>
                  <a:pt x="72" y="109"/>
                  <a:pt x="77" y="100"/>
                </a:cubicBezTo>
                <a:cubicBezTo>
                  <a:pt x="125" y="134"/>
                  <a:pt x="125" y="134"/>
                  <a:pt x="125" y="134"/>
                </a:cubicBezTo>
                <a:cubicBezTo>
                  <a:pt x="119" y="141"/>
                  <a:pt x="110" y="148"/>
                  <a:pt x="97" y="153"/>
                </a:cubicBezTo>
                <a:close/>
                <a:moveTo>
                  <a:pt x="136" y="118"/>
                </a:moveTo>
                <a:cubicBezTo>
                  <a:pt x="88" y="84"/>
                  <a:pt x="88" y="84"/>
                  <a:pt x="88" y="84"/>
                </a:cubicBezTo>
                <a:cubicBezTo>
                  <a:pt x="111" y="52"/>
                  <a:pt x="111" y="52"/>
                  <a:pt x="111" y="52"/>
                </a:cubicBezTo>
                <a:cubicBezTo>
                  <a:pt x="117" y="57"/>
                  <a:pt x="125" y="64"/>
                  <a:pt x="134" y="70"/>
                </a:cubicBezTo>
                <a:cubicBezTo>
                  <a:pt x="143" y="77"/>
                  <a:pt x="152" y="82"/>
                  <a:pt x="159" y="86"/>
                </a:cubicBezTo>
                <a:lnTo>
                  <a:pt x="136" y="118"/>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66" name="Group 265"/>
          <p:cNvGrpSpPr/>
          <p:nvPr userDrawn="1"/>
        </p:nvGrpSpPr>
        <p:grpSpPr>
          <a:xfrm>
            <a:off x="8486742" y="2811737"/>
            <a:ext cx="388589" cy="466877"/>
            <a:chOff x="7126288" y="4543425"/>
            <a:chExt cx="433388" cy="520700"/>
          </a:xfrm>
          <a:solidFill>
            <a:schemeClr val="accent3"/>
          </a:solidFill>
        </p:grpSpPr>
        <p:sp>
          <p:nvSpPr>
            <p:cNvPr id="267" name="Freeform 88"/>
            <p:cNvSpPr>
              <a:spLocks noEditPoints="1"/>
            </p:cNvSpPr>
            <p:nvPr/>
          </p:nvSpPr>
          <p:spPr bwMode="auto">
            <a:xfrm>
              <a:off x="7126288" y="4721225"/>
              <a:ext cx="433388" cy="342900"/>
            </a:xfrm>
            <a:custGeom>
              <a:avLst/>
              <a:gdLst>
                <a:gd name="T0" fmla="*/ 0 w 191"/>
                <a:gd name="T1" fmla="*/ 0 h 151"/>
                <a:gd name="T2" fmla="*/ 0 w 191"/>
                <a:gd name="T3" fmla="*/ 126 h 151"/>
                <a:gd name="T4" fmla="*/ 26 w 191"/>
                <a:gd name="T5" fmla="*/ 151 h 151"/>
                <a:gd name="T6" fmla="*/ 165 w 191"/>
                <a:gd name="T7" fmla="*/ 151 h 151"/>
                <a:gd name="T8" fmla="*/ 191 w 191"/>
                <a:gd name="T9" fmla="*/ 126 h 151"/>
                <a:gd name="T10" fmla="*/ 191 w 191"/>
                <a:gd name="T11" fmla="*/ 0 h 151"/>
                <a:gd name="T12" fmla="*/ 0 w 191"/>
                <a:gd name="T13" fmla="*/ 0 h 151"/>
                <a:gd name="T14" fmla="*/ 95 w 191"/>
                <a:gd name="T15" fmla="*/ 125 h 151"/>
                <a:gd name="T16" fmla="*/ 46 w 191"/>
                <a:gd name="T17" fmla="*/ 76 h 151"/>
                <a:gd name="T18" fmla="*/ 95 w 191"/>
                <a:gd name="T19" fmla="*/ 26 h 151"/>
                <a:gd name="T20" fmla="*/ 145 w 191"/>
                <a:gd name="T21" fmla="*/ 76 h 151"/>
                <a:gd name="T22" fmla="*/ 95 w 191"/>
                <a:gd name="T23" fmla="*/ 12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1" h="151">
                  <a:moveTo>
                    <a:pt x="0" y="0"/>
                  </a:moveTo>
                  <a:cubicBezTo>
                    <a:pt x="0" y="126"/>
                    <a:pt x="0" y="126"/>
                    <a:pt x="0" y="126"/>
                  </a:cubicBezTo>
                  <a:cubicBezTo>
                    <a:pt x="0" y="140"/>
                    <a:pt x="12" y="151"/>
                    <a:pt x="26" y="151"/>
                  </a:cubicBezTo>
                  <a:cubicBezTo>
                    <a:pt x="165" y="151"/>
                    <a:pt x="165" y="151"/>
                    <a:pt x="165" y="151"/>
                  </a:cubicBezTo>
                  <a:cubicBezTo>
                    <a:pt x="179" y="151"/>
                    <a:pt x="191" y="140"/>
                    <a:pt x="191" y="126"/>
                  </a:cubicBezTo>
                  <a:cubicBezTo>
                    <a:pt x="191" y="0"/>
                    <a:pt x="191" y="0"/>
                    <a:pt x="191" y="0"/>
                  </a:cubicBezTo>
                  <a:lnTo>
                    <a:pt x="0" y="0"/>
                  </a:lnTo>
                  <a:close/>
                  <a:moveTo>
                    <a:pt x="95" y="125"/>
                  </a:moveTo>
                  <a:cubicBezTo>
                    <a:pt x="68" y="125"/>
                    <a:pt x="46" y="103"/>
                    <a:pt x="46" y="76"/>
                  </a:cubicBezTo>
                  <a:cubicBezTo>
                    <a:pt x="46" y="49"/>
                    <a:pt x="68" y="26"/>
                    <a:pt x="95" y="26"/>
                  </a:cubicBezTo>
                  <a:cubicBezTo>
                    <a:pt x="123" y="26"/>
                    <a:pt x="145" y="49"/>
                    <a:pt x="145" y="76"/>
                  </a:cubicBezTo>
                  <a:cubicBezTo>
                    <a:pt x="145" y="103"/>
                    <a:pt x="123" y="125"/>
                    <a:pt x="95" y="1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68" name="Freeform 89"/>
            <p:cNvSpPr>
              <a:spLocks/>
            </p:cNvSpPr>
            <p:nvPr/>
          </p:nvSpPr>
          <p:spPr bwMode="auto">
            <a:xfrm>
              <a:off x="7264400" y="4814888"/>
              <a:ext cx="157163" cy="158750"/>
            </a:xfrm>
            <a:custGeom>
              <a:avLst/>
              <a:gdLst>
                <a:gd name="T0" fmla="*/ 99 w 99"/>
                <a:gd name="T1" fmla="*/ 34 h 100"/>
                <a:gd name="T2" fmla="*/ 65 w 99"/>
                <a:gd name="T3" fmla="*/ 34 h 100"/>
                <a:gd name="T4" fmla="*/ 65 w 99"/>
                <a:gd name="T5" fmla="*/ 0 h 100"/>
                <a:gd name="T6" fmla="*/ 33 w 99"/>
                <a:gd name="T7" fmla="*/ 0 h 100"/>
                <a:gd name="T8" fmla="*/ 33 w 99"/>
                <a:gd name="T9" fmla="*/ 34 h 100"/>
                <a:gd name="T10" fmla="*/ 0 w 99"/>
                <a:gd name="T11" fmla="*/ 34 h 100"/>
                <a:gd name="T12" fmla="*/ 0 w 99"/>
                <a:gd name="T13" fmla="*/ 65 h 100"/>
                <a:gd name="T14" fmla="*/ 33 w 99"/>
                <a:gd name="T15" fmla="*/ 65 h 100"/>
                <a:gd name="T16" fmla="*/ 33 w 99"/>
                <a:gd name="T17" fmla="*/ 100 h 100"/>
                <a:gd name="T18" fmla="*/ 65 w 99"/>
                <a:gd name="T19" fmla="*/ 100 h 100"/>
                <a:gd name="T20" fmla="*/ 65 w 99"/>
                <a:gd name="T21" fmla="*/ 65 h 100"/>
                <a:gd name="T22" fmla="*/ 99 w 99"/>
                <a:gd name="T23" fmla="*/ 65 h 100"/>
                <a:gd name="T24" fmla="*/ 99 w 99"/>
                <a:gd name="T25" fmla="*/ 3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00">
                  <a:moveTo>
                    <a:pt x="99" y="34"/>
                  </a:moveTo>
                  <a:lnTo>
                    <a:pt x="65" y="34"/>
                  </a:lnTo>
                  <a:lnTo>
                    <a:pt x="65" y="0"/>
                  </a:lnTo>
                  <a:lnTo>
                    <a:pt x="33" y="0"/>
                  </a:lnTo>
                  <a:lnTo>
                    <a:pt x="33" y="34"/>
                  </a:lnTo>
                  <a:lnTo>
                    <a:pt x="0" y="34"/>
                  </a:lnTo>
                  <a:lnTo>
                    <a:pt x="0" y="65"/>
                  </a:lnTo>
                  <a:lnTo>
                    <a:pt x="33" y="65"/>
                  </a:lnTo>
                  <a:lnTo>
                    <a:pt x="33" y="100"/>
                  </a:lnTo>
                  <a:lnTo>
                    <a:pt x="65" y="100"/>
                  </a:lnTo>
                  <a:lnTo>
                    <a:pt x="65" y="65"/>
                  </a:lnTo>
                  <a:lnTo>
                    <a:pt x="99" y="65"/>
                  </a:lnTo>
                  <a:lnTo>
                    <a:pt x="99" y="3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69" name="Freeform 90"/>
            <p:cNvSpPr>
              <a:spLocks noEditPoints="1"/>
            </p:cNvSpPr>
            <p:nvPr/>
          </p:nvSpPr>
          <p:spPr bwMode="auto">
            <a:xfrm>
              <a:off x="7126288" y="4543425"/>
              <a:ext cx="433388" cy="155575"/>
            </a:xfrm>
            <a:custGeom>
              <a:avLst/>
              <a:gdLst>
                <a:gd name="T0" fmla="*/ 165 w 191"/>
                <a:gd name="T1" fmla="*/ 29 h 68"/>
                <a:gd name="T2" fmla="*/ 140 w 191"/>
                <a:gd name="T3" fmla="*/ 29 h 68"/>
                <a:gd name="T4" fmla="*/ 140 w 191"/>
                <a:gd name="T5" fmla="*/ 24 h 68"/>
                <a:gd name="T6" fmla="*/ 115 w 191"/>
                <a:gd name="T7" fmla="*/ 0 h 68"/>
                <a:gd name="T8" fmla="*/ 75 w 191"/>
                <a:gd name="T9" fmla="*/ 0 h 68"/>
                <a:gd name="T10" fmla="*/ 51 w 191"/>
                <a:gd name="T11" fmla="*/ 24 h 68"/>
                <a:gd name="T12" fmla="*/ 51 w 191"/>
                <a:gd name="T13" fmla="*/ 29 h 68"/>
                <a:gd name="T14" fmla="*/ 26 w 191"/>
                <a:gd name="T15" fmla="*/ 29 h 68"/>
                <a:gd name="T16" fmla="*/ 0 w 191"/>
                <a:gd name="T17" fmla="*/ 54 h 68"/>
                <a:gd name="T18" fmla="*/ 0 w 191"/>
                <a:gd name="T19" fmla="*/ 68 h 68"/>
                <a:gd name="T20" fmla="*/ 191 w 191"/>
                <a:gd name="T21" fmla="*/ 68 h 68"/>
                <a:gd name="T22" fmla="*/ 191 w 191"/>
                <a:gd name="T23" fmla="*/ 54 h 68"/>
                <a:gd name="T24" fmla="*/ 165 w 191"/>
                <a:gd name="T25" fmla="*/ 29 h 68"/>
                <a:gd name="T26" fmla="*/ 64 w 191"/>
                <a:gd name="T27" fmla="*/ 24 h 68"/>
                <a:gd name="T28" fmla="*/ 75 w 191"/>
                <a:gd name="T29" fmla="*/ 12 h 68"/>
                <a:gd name="T30" fmla="*/ 115 w 191"/>
                <a:gd name="T31" fmla="*/ 12 h 68"/>
                <a:gd name="T32" fmla="*/ 127 w 191"/>
                <a:gd name="T33" fmla="*/ 24 h 68"/>
                <a:gd name="T34" fmla="*/ 127 w 191"/>
                <a:gd name="T35" fmla="*/ 29 h 68"/>
                <a:gd name="T36" fmla="*/ 64 w 191"/>
                <a:gd name="T37" fmla="*/ 29 h 68"/>
                <a:gd name="T38" fmla="*/ 64 w 191"/>
                <a:gd name="T39" fmla="*/ 2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1" h="68">
                  <a:moveTo>
                    <a:pt x="165" y="29"/>
                  </a:moveTo>
                  <a:cubicBezTo>
                    <a:pt x="140" y="29"/>
                    <a:pt x="140" y="29"/>
                    <a:pt x="140" y="29"/>
                  </a:cubicBezTo>
                  <a:cubicBezTo>
                    <a:pt x="140" y="24"/>
                    <a:pt x="140" y="24"/>
                    <a:pt x="140" y="24"/>
                  </a:cubicBezTo>
                  <a:cubicBezTo>
                    <a:pt x="140" y="10"/>
                    <a:pt x="129" y="0"/>
                    <a:pt x="115" y="0"/>
                  </a:cubicBezTo>
                  <a:cubicBezTo>
                    <a:pt x="75" y="0"/>
                    <a:pt x="75" y="0"/>
                    <a:pt x="75" y="0"/>
                  </a:cubicBezTo>
                  <a:cubicBezTo>
                    <a:pt x="62" y="0"/>
                    <a:pt x="51" y="10"/>
                    <a:pt x="51" y="24"/>
                  </a:cubicBezTo>
                  <a:cubicBezTo>
                    <a:pt x="51" y="29"/>
                    <a:pt x="51" y="29"/>
                    <a:pt x="51" y="29"/>
                  </a:cubicBezTo>
                  <a:cubicBezTo>
                    <a:pt x="26" y="29"/>
                    <a:pt x="26" y="29"/>
                    <a:pt x="26" y="29"/>
                  </a:cubicBezTo>
                  <a:cubicBezTo>
                    <a:pt x="12" y="29"/>
                    <a:pt x="0" y="40"/>
                    <a:pt x="0" y="54"/>
                  </a:cubicBezTo>
                  <a:cubicBezTo>
                    <a:pt x="0" y="68"/>
                    <a:pt x="0" y="68"/>
                    <a:pt x="0" y="68"/>
                  </a:cubicBezTo>
                  <a:cubicBezTo>
                    <a:pt x="191" y="68"/>
                    <a:pt x="191" y="68"/>
                    <a:pt x="191" y="68"/>
                  </a:cubicBezTo>
                  <a:cubicBezTo>
                    <a:pt x="191" y="54"/>
                    <a:pt x="191" y="54"/>
                    <a:pt x="191" y="54"/>
                  </a:cubicBezTo>
                  <a:cubicBezTo>
                    <a:pt x="191" y="40"/>
                    <a:pt x="179" y="29"/>
                    <a:pt x="165" y="29"/>
                  </a:cubicBezTo>
                  <a:close/>
                  <a:moveTo>
                    <a:pt x="64" y="24"/>
                  </a:moveTo>
                  <a:cubicBezTo>
                    <a:pt x="64" y="17"/>
                    <a:pt x="69" y="12"/>
                    <a:pt x="75" y="12"/>
                  </a:cubicBezTo>
                  <a:cubicBezTo>
                    <a:pt x="115" y="12"/>
                    <a:pt x="115" y="12"/>
                    <a:pt x="115" y="12"/>
                  </a:cubicBezTo>
                  <a:cubicBezTo>
                    <a:pt x="122" y="12"/>
                    <a:pt x="127" y="17"/>
                    <a:pt x="127" y="24"/>
                  </a:cubicBezTo>
                  <a:cubicBezTo>
                    <a:pt x="127" y="29"/>
                    <a:pt x="127" y="29"/>
                    <a:pt x="127" y="29"/>
                  </a:cubicBezTo>
                  <a:cubicBezTo>
                    <a:pt x="64" y="29"/>
                    <a:pt x="64" y="29"/>
                    <a:pt x="64" y="29"/>
                  </a:cubicBezTo>
                  <a:lnTo>
                    <a:pt x="64" y="2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18" name="Group 317"/>
          <p:cNvGrpSpPr/>
          <p:nvPr userDrawn="1"/>
        </p:nvGrpSpPr>
        <p:grpSpPr>
          <a:xfrm>
            <a:off x="612382" y="4124076"/>
            <a:ext cx="395431" cy="388493"/>
            <a:chOff x="12752388" y="3300413"/>
            <a:chExt cx="542925" cy="533400"/>
          </a:xfrm>
          <a:solidFill>
            <a:schemeClr val="tx2"/>
          </a:solidFill>
        </p:grpSpPr>
        <p:sp>
          <p:nvSpPr>
            <p:cNvPr id="319" name="Freeform 77"/>
            <p:cNvSpPr>
              <a:spLocks/>
            </p:cNvSpPr>
            <p:nvPr/>
          </p:nvSpPr>
          <p:spPr bwMode="auto">
            <a:xfrm>
              <a:off x="12882563" y="3406775"/>
              <a:ext cx="282575" cy="233363"/>
            </a:xfrm>
            <a:custGeom>
              <a:avLst/>
              <a:gdLst>
                <a:gd name="T0" fmla="*/ 152 w 178"/>
                <a:gd name="T1" fmla="*/ 0 h 147"/>
                <a:gd name="T2" fmla="*/ 35 w 178"/>
                <a:gd name="T3" fmla="*/ 0 h 147"/>
                <a:gd name="T4" fmla="*/ 35 w 178"/>
                <a:gd name="T5" fmla="*/ 41 h 147"/>
                <a:gd name="T6" fmla="*/ 0 w 178"/>
                <a:gd name="T7" fmla="*/ 41 h 147"/>
                <a:gd name="T8" fmla="*/ 0 w 178"/>
                <a:gd name="T9" fmla="*/ 72 h 147"/>
                <a:gd name="T10" fmla="*/ 15 w 178"/>
                <a:gd name="T11" fmla="*/ 72 h 147"/>
                <a:gd name="T12" fmla="*/ 15 w 178"/>
                <a:gd name="T13" fmla="*/ 128 h 147"/>
                <a:gd name="T14" fmla="*/ 83 w 178"/>
                <a:gd name="T15" fmla="*/ 128 h 147"/>
                <a:gd name="T16" fmla="*/ 83 w 178"/>
                <a:gd name="T17" fmla="*/ 147 h 147"/>
                <a:gd name="T18" fmla="*/ 112 w 178"/>
                <a:gd name="T19" fmla="*/ 147 h 147"/>
                <a:gd name="T20" fmla="*/ 112 w 178"/>
                <a:gd name="T21" fmla="*/ 114 h 147"/>
                <a:gd name="T22" fmla="*/ 178 w 178"/>
                <a:gd name="T23" fmla="*/ 114 h 147"/>
                <a:gd name="T24" fmla="*/ 178 w 178"/>
                <a:gd name="T25" fmla="*/ 86 h 147"/>
                <a:gd name="T26" fmla="*/ 152 w 178"/>
                <a:gd name="T27" fmla="*/ 86 h 147"/>
                <a:gd name="T28" fmla="*/ 152 w 178"/>
                <a:gd name="T29"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8" h="147">
                  <a:moveTo>
                    <a:pt x="152" y="0"/>
                  </a:moveTo>
                  <a:lnTo>
                    <a:pt x="35" y="0"/>
                  </a:lnTo>
                  <a:lnTo>
                    <a:pt x="35" y="41"/>
                  </a:lnTo>
                  <a:lnTo>
                    <a:pt x="0" y="41"/>
                  </a:lnTo>
                  <a:lnTo>
                    <a:pt x="0" y="72"/>
                  </a:lnTo>
                  <a:lnTo>
                    <a:pt x="15" y="72"/>
                  </a:lnTo>
                  <a:lnTo>
                    <a:pt x="15" y="128"/>
                  </a:lnTo>
                  <a:lnTo>
                    <a:pt x="83" y="128"/>
                  </a:lnTo>
                  <a:lnTo>
                    <a:pt x="83" y="147"/>
                  </a:lnTo>
                  <a:lnTo>
                    <a:pt x="112" y="147"/>
                  </a:lnTo>
                  <a:lnTo>
                    <a:pt x="112" y="114"/>
                  </a:lnTo>
                  <a:lnTo>
                    <a:pt x="178" y="114"/>
                  </a:lnTo>
                  <a:lnTo>
                    <a:pt x="178" y="86"/>
                  </a:lnTo>
                  <a:lnTo>
                    <a:pt x="152" y="86"/>
                  </a:lnTo>
                  <a:lnTo>
                    <a:pt x="15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0" name="Freeform 78"/>
            <p:cNvSpPr>
              <a:spLocks noEditPoints="1"/>
            </p:cNvSpPr>
            <p:nvPr/>
          </p:nvSpPr>
          <p:spPr bwMode="auto">
            <a:xfrm>
              <a:off x="12752388" y="3300413"/>
              <a:ext cx="542925" cy="533400"/>
            </a:xfrm>
            <a:custGeom>
              <a:avLst/>
              <a:gdLst>
                <a:gd name="T0" fmla="*/ 181 w 187"/>
                <a:gd name="T1" fmla="*/ 0 h 184"/>
                <a:gd name="T2" fmla="*/ 5 w 187"/>
                <a:gd name="T3" fmla="*/ 0 h 184"/>
                <a:gd name="T4" fmla="*/ 0 w 187"/>
                <a:gd name="T5" fmla="*/ 6 h 184"/>
                <a:gd name="T6" fmla="*/ 0 w 187"/>
                <a:gd name="T7" fmla="*/ 178 h 184"/>
                <a:gd name="T8" fmla="*/ 5 w 187"/>
                <a:gd name="T9" fmla="*/ 184 h 184"/>
                <a:gd name="T10" fmla="*/ 181 w 187"/>
                <a:gd name="T11" fmla="*/ 184 h 184"/>
                <a:gd name="T12" fmla="*/ 187 w 187"/>
                <a:gd name="T13" fmla="*/ 178 h 184"/>
                <a:gd name="T14" fmla="*/ 187 w 187"/>
                <a:gd name="T15" fmla="*/ 6 h 184"/>
                <a:gd name="T16" fmla="*/ 181 w 187"/>
                <a:gd name="T17" fmla="*/ 0 h 184"/>
                <a:gd name="T18" fmla="*/ 29 w 187"/>
                <a:gd name="T19" fmla="*/ 43 h 184"/>
                <a:gd name="T20" fmla="*/ 48 w 187"/>
                <a:gd name="T21" fmla="*/ 43 h 184"/>
                <a:gd name="T22" fmla="*/ 48 w 187"/>
                <a:gd name="T23" fmla="*/ 22 h 184"/>
                <a:gd name="T24" fmla="*/ 144 w 187"/>
                <a:gd name="T25" fmla="*/ 22 h 184"/>
                <a:gd name="T26" fmla="*/ 144 w 187"/>
                <a:gd name="T27" fmla="*/ 68 h 184"/>
                <a:gd name="T28" fmla="*/ 157 w 187"/>
                <a:gd name="T29" fmla="*/ 68 h 184"/>
                <a:gd name="T30" fmla="*/ 157 w 187"/>
                <a:gd name="T31" fmla="*/ 115 h 184"/>
                <a:gd name="T32" fmla="*/ 122 w 187"/>
                <a:gd name="T33" fmla="*/ 115 h 184"/>
                <a:gd name="T34" fmla="*/ 122 w 187"/>
                <a:gd name="T35" fmla="*/ 133 h 184"/>
                <a:gd name="T36" fmla="*/ 75 w 187"/>
                <a:gd name="T37" fmla="*/ 133 h 184"/>
                <a:gd name="T38" fmla="*/ 75 w 187"/>
                <a:gd name="T39" fmla="*/ 123 h 184"/>
                <a:gd name="T40" fmla="*/ 37 w 187"/>
                <a:gd name="T41" fmla="*/ 123 h 184"/>
                <a:gd name="T42" fmla="*/ 37 w 187"/>
                <a:gd name="T43" fmla="*/ 91 h 184"/>
                <a:gd name="T44" fmla="*/ 29 w 187"/>
                <a:gd name="T45" fmla="*/ 91 h 184"/>
                <a:gd name="T46" fmla="*/ 29 w 187"/>
                <a:gd name="T47" fmla="*/ 43 h 184"/>
                <a:gd name="T48" fmla="*/ 158 w 187"/>
                <a:gd name="T49" fmla="*/ 156 h 184"/>
                <a:gd name="T50" fmla="*/ 138 w 187"/>
                <a:gd name="T51" fmla="*/ 171 h 184"/>
                <a:gd name="T52" fmla="*/ 136 w 187"/>
                <a:gd name="T53" fmla="*/ 170 h 184"/>
                <a:gd name="T54" fmla="*/ 136 w 187"/>
                <a:gd name="T55" fmla="*/ 160 h 184"/>
                <a:gd name="T56" fmla="*/ 93 w 187"/>
                <a:gd name="T57" fmla="*/ 160 h 184"/>
                <a:gd name="T58" fmla="*/ 51 w 187"/>
                <a:gd name="T59" fmla="*/ 160 h 184"/>
                <a:gd name="T60" fmla="*/ 51 w 187"/>
                <a:gd name="T61" fmla="*/ 170 h 184"/>
                <a:gd name="T62" fmla="*/ 49 w 187"/>
                <a:gd name="T63" fmla="*/ 171 h 184"/>
                <a:gd name="T64" fmla="*/ 29 w 187"/>
                <a:gd name="T65" fmla="*/ 156 h 184"/>
                <a:gd name="T66" fmla="*/ 29 w 187"/>
                <a:gd name="T67" fmla="*/ 152 h 184"/>
                <a:gd name="T68" fmla="*/ 49 w 187"/>
                <a:gd name="T69" fmla="*/ 136 h 184"/>
                <a:gd name="T70" fmla="*/ 51 w 187"/>
                <a:gd name="T71" fmla="*/ 138 h 184"/>
                <a:gd name="T72" fmla="*/ 51 w 187"/>
                <a:gd name="T73" fmla="*/ 147 h 184"/>
                <a:gd name="T74" fmla="*/ 93 w 187"/>
                <a:gd name="T75" fmla="*/ 147 h 184"/>
                <a:gd name="T76" fmla="*/ 136 w 187"/>
                <a:gd name="T77" fmla="*/ 147 h 184"/>
                <a:gd name="T78" fmla="*/ 136 w 187"/>
                <a:gd name="T79" fmla="*/ 138 h 184"/>
                <a:gd name="T80" fmla="*/ 138 w 187"/>
                <a:gd name="T81" fmla="*/ 136 h 184"/>
                <a:gd name="T82" fmla="*/ 158 w 187"/>
                <a:gd name="T83" fmla="*/ 152 h 184"/>
                <a:gd name="T84" fmla="*/ 158 w 187"/>
                <a:gd name="T85" fmla="*/ 156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7" h="184">
                  <a:moveTo>
                    <a:pt x="181" y="0"/>
                  </a:moveTo>
                  <a:cubicBezTo>
                    <a:pt x="5" y="0"/>
                    <a:pt x="5" y="0"/>
                    <a:pt x="5" y="0"/>
                  </a:cubicBezTo>
                  <a:cubicBezTo>
                    <a:pt x="2" y="0"/>
                    <a:pt x="0" y="2"/>
                    <a:pt x="0" y="6"/>
                  </a:cubicBezTo>
                  <a:cubicBezTo>
                    <a:pt x="0" y="178"/>
                    <a:pt x="0" y="178"/>
                    <a:pt x="0" y="178"/>
                  </a:cubicBezTo>
                  <a:cubicBezTo>
                    <a:pt x="0" y="181"/>
                    <a:pt x="2" y="184"/>
                    <a:pt x="5" y="184"/>
                  </a:cubicBezTo>
                  <a:cubicBezTo>
                    <a:pt x="181" y="184"/>
                    <a:pt x="181" y="184"/>
                    <a:pt x="181" y="184"/>
                  </a:cubicBezTo>
                  <a:cubicBezTo>
                    <a:pt x="184" y="184"/>
                    <a:pt x="187" y="181"/>
                    <a:pt x="187" y="178"/>
                  </a:cubicBezTo>
                  <a:cubicBezTo>
                    <a:pt x="187" y="6"/>
                    <a:pt x="187" y="6"/>
                    <a:pt x="187" y="6"/>
                  </a:cubicBezTo>
                  <a:cubicBezTo>
                    <a:pt x="187" y="2"/>
                    <a:pt x="184" y="0"/>
                    <a:pt x="181" y="0"/>
                  </a:cubicBezTo>
                  <a:close/>
                  <a:moveTo>
                    <a:pt x="29" y="43"/>
                  </a:moveTo>
                  <a:cubicBezTo>
                    <a:pt x="48" y="43"/>
                    <a:pt x="48" y="43"/>
                    <a:pt x="48" y="43"/>
                  </a:cubicBezTo>
                  <a:cubicBezTo>
                    <a:pt x="48" y="22"/>
                    <a:pt x="48" y="22"/>
                    <a:pt x="48" y="22"/>
                  </a:cubicBezTo>
                  <a:cubicBezTo>
                    <a:pt x="144" y="22"/>
                    <a:pt x="144" y="22"/>
                    <a:pt x="144" y="22"/>
                  </a:cubicBezTo>
                  <a:cubicBezTo>
                    <a:pt x="144" y="68"/>
                    <a:pt x="144" y="68"/>
                    <a:pt x="144" y="68"/>
                  </a:cubicBezTo>
                  <a:cubicBezTo>
                    <a:pt x="157" y="68"/>
                    <a:pt x="157" y="68"/>
                    <a:pt x="157" y="68"/>
                  </a:cubicBezTo>
                  <a:cubicBezTo>
                    <a:pt x="157" y="115"/>
                    <a:pt x="157" y="115"/>
                    <a:pt x="157" y="115"/>
                  </a:cubicBezTo>
                  <a:cubicBezTo>
                    <a:pt x="122" y="115"/>
                    <a:pt x="122" y="115"/>
                    <a:pt x="122" y="115"/>
                  </a:cubicBezTo>
                  <a:cubicBezTo>
                    <a:pt x="122" y="133"/>
                    <a:pt x="122" y="133"/>
                    <a:pt x="122" y="133"/>
                  </a:cubicBezTo>
                  <a:cubicBezTo>
                    <a:pt x="75" y="133"/>
                    <a:pt x="75" y="133"/>
                    <a:pt x="75" y="133"/>
                  </a:cubicBezTo>
                  <a:cubicBezTo>
                    <a:pt x="75" y="123"/>
                    <a:pt x="75" y="123"/>
                    <a:pt x="75" y="123"/>
                  </a:cubicBezTo>
                  <a:cubicBezTo>
                    <a:pt x="37" y="123"/>
                    <a:pt x="37" y="123"/>
                    <a:pt x="37" y="123"/>
                  </a:cubicBezTo>
                  <a:cubicBezTo>
                    <a:pt x="37" y="91"/>
                    <a:pt x="37" y="91"/>
                    <a:pt x="37" y="91"/>
                  </a:cubicBezTo>
                  <a:cubicBezTo>
                    <a:pt x="29" y="91"/>
                    <a:pt x="29" y="91"/>
                    <a:pt x="29" y="91"/>
                  </a:cubicBezTo>
                  <a:lnTo>
                    <a:pt x="29" y="43"/>
                  </a:lnTo>
                  <a:close/>
                  <a:moveTo>
                    <a:pt x="158" y="156"/>
                  </a:moveTo>
                  <a:cubicBezTo>
                    <a:pt x="138" y="171"/>
                    <a:pt x="138" y="171"/>
                    <a:pt x="138" y="171"/>
                  </a:cubicBezTo>
                  <a:cubicBezTo>
                    <a:pt x="137" y="172"/>
                    <a:pt x="136" y="172"/>
                    <a:pt x="136" y="170"/>
                  </a:cubicBezTo>
                  <a:cubicBezTo>
                    <a:pt x="136" y="160"/>
                    <a:pt x="136" y="160"/>
                    <a:pt x="136" y="160"/>
                  </a:cubicBezTo>
                  <a:cubicBezTo>
                    <a:pt x="93" y="160"/>
                    <a:pt x="93" y="160"/>
                    <a:pt x="93" y="160"/>
                  </a:cubicBezTo>
                  <a:cubicBezTo>
                    <a:pt x="51" y="160"/>
                    <a:pt x="51" y="160"/>
                    <a:pt x="51" y="160"/>
                  </a:cubicBezTo>
                  <a:cubicBezTo>
                    <a:pt x="51" y="170"/>
                    <a:pt x="51" y="170"/>
                    <a:pt x="51" y="170"/>
                  </a:cubicBezTo>
                  <a:cubicBezTo>
                    <a:pt x="51" y="172"/>
                    <a:pt x="50" y="172"/>
                    <a:pt x="49" y="171"/>
                  </a:cubicBezTo>
                  <a:cubicBezTo>
                    <a:pt x="29" y="156"/>
                    <a:pt x="29" y="156"/>
                    <a:pt x="29" y="156"/>
                  </a:cubicBezTo>
                  <a:cubicBezTo>
                    <a:pt x="27" y="155"/>
                    <a:pt x="27" y="153"/>
                    <a:pt x="29" y="152"/>
                  </a:cubicBezTo>
                  <a:cubicBezTo>
                    <a:pt x="49" y="136"/>
                    <a:pt x="49" y="136"/>
                    <a:pt x="49" y="136"/>
                  </a:cubicBezTo>
                  <a:cubicBezTo>
                    <a:pt x="50" y="135"/>
                    <a:pt x="51" y="136"/>
                    <a:pt x="51" y="138"/>
                  </a:cubicBezTo>
                  <a:cubicBezTo>
                    <a:pt x="51" y="147"/>
                    <a:pt x="51" y="147"/>
                    <a:pt x="51" y="147"/>
                  </a:cubicBezTo>
                  <a:cubicBezTo>
                    <a:pt x="93" y="147"/>
                    <a:pt x="93" y="147"/>
                    <a:pt x="93" y="147"/>
                  </a:cubicBezTo>
                  <a:cubicBezTo>
                    <a:pt x="136" y="147"/>
                    <a:pt x="136" y="147"/>
                    <a:pt x="136" y="147"/>
                  </a:cubicBezTo>
                  <a:cubicBezTo>
                    <a:pt x="136" y="138"/>
                    <a:pt x="136" y="138"/>
                    <a:pt x="136" y="138"/>
                  </a:cubicBezTo>
                  <a:cubicBezTo>
                    <a:pt x="136" y="136"/>
                    <a:pt x="137" y="135"/>
                    <a:pt x="138" y="136"/>
                  </a:cubicBezTo>
                  <a:cubicBezTo>
                    <a:pt x="158" y="152"/>
                    <a:pt x="158" y="152"/>
                    <a:pt x="158" y="152"/>
                  </a:cubicBezTo>
                  <a:cubicBezTo>
                    <a:pt x="159" y="153"/>
                    <a:pt x="159" y="155"/>
                    <a:pt x="158" y="1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35" name="Group 334"/>
          <p:cNvGrpSpPr/>
          <p:nvPr userDrawn="1"/>
        </p:nvGrpSpPr>
        <p:grpSpPr>
          <a:xfrm>
            <a:off x="550571" y="2242893"/>
            <a:ext cx="519052" cy="279353"/>
            <a:chOff x="12511088" y="4929188"/>
            <a:chExt cx="935038" cy="503237"/>
          </a:xfrm>
          <a:solidFill>
            <a:schemeClr val="tx2"/>
          </a:solidFill>
        </p:grpSpPr>
        <p:sp>
          <p:nvSpPr>
            <p:cNvPr id="336" name="Freeform 37"/>
            <p:cNvSpPr>
              <a:spLocks/>
            </p:cNvSpPr>
            <p:nvPr/>
          </p:nvSpPr>
          <p:spPr bwMode="auto">
            <a:xfrm>
              <a:off x="12885738" y="4929188"/>
              <a:ext cx="560388" cy="282575"/>
            </a:xfrm>
            <a:custGeom>
              <a:avLst/>
              <a:gdLst>
                <a:gd name="T0" fmla="*/ 193 w 193"/>
                <a:gd name="T1" fmla="*/ 88 h 97"/>
                <a:gd name="T2" fmla="*/ 184 w 193"/>
                <a:gd name="T3" fmla="*/ 97 h 97"/>
                <a:gd name="T4" fmla="*/ 0 w 193"/>
                <a:gd name="T5" fmla="*/ 97 h 97"/>
                <a:gd name="T6" fmla="*/ 0 w 193"/>
                <a:gd name="T7" fmla="*/ 88 h 97"/>
                <a:gd name="T8" fmla="*/ 0 w 193"/>
                <a:gd name="T9" fmla="*/ 9 h 97"/>
                <a:gd name="T10" fmla="*/ 9 w 193"/>
                <a:gd name="T11" fmla="*/ 0 h 97"/>
                <a:gd name="T12" fmla="*/ 184 w 193"/>
                <a:gd name="T13" fmla="*/ 0 h 97"/>
                <a:gd name="T14" fmla="*/ 193 w 193"/>
                <a:gd name="T15" fmla="*/ 9 h 97"/>
                <a:gd name="T16" fmla="*/ 193 w 193"/>
                <a:gd name="T17" fmla="*/ 88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3" h="97">
                  <a:moveTo>
                    <a:pt x="193" y="88"/>
                  </a:moveTo>
                  <a:cubicBezTo>
                    <a:pt x="193" y="93"/>
                    <a:pt x="189" y="97"/>
                    <a:pt x="184" y="97"/>
                  </a:cubicBezTo>
                  <a:cubicBezTo>
                    <a:pt x="0" y="97"/>
                    <a:pt x="0" y="97"/>
                    <a:pt x="0" y="97"/>
                  </a:cubicBezTo>
                  <a:cubicBezTo>
                    <a:pt x="0" y="88"/>
                    <a:pt x="0" y="88"/>
                    <a:pt x="0" y="88"/>
                  </a:cubicBezTo>
                  <a:cubicBezTo>
                    <a:pt x="0" y="9"/>
                    <a:pt x="0" y="9"/>
                    <a:pt x="0" y="9"/>
                  </a:cubicBezTo>
                  <a:cubicBezTo>
                    <a:pt x="0" y="4"/>
                    <a:pt x="4" y="0"/>
                    <a:pt x="9" y="0"/>
                  </a:cubicBezTo>
                  <a:cubicBezTo>
                    <a:pt x="184" y="0"/>
                    <a:pt x="184" y="0"/>
                    <a:pt x="184" y="0"/>
                  </a:cubicBezTo>
                  <a:cubicBezTo>
                    <a:pt x="189" y="0"/>
                    <a:pt x="193" y="4"/>
                    <a:pt x="193" y="9"/>
                  </a:cubicBezTo>
                  <a:lnTo>
                    <a:pt x="19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7" name="Freeform 38"/>
            <p:cNvSpPr>
              <a:spLocks noEditPoints="1"/>
            </p:cNvSpPr>
            <p:nvPr/>
          </p:nvSpPr>
          <p:spPr bwMode="auto">
            <a:xfrm>
              <a:off x="12511088" y="4975225"/>
              <a:ext cx="520700" cy="369888"/>
            </a:xfrm>
            <a:custGeom>
              <a:avLst/>
              <a:gdLst>
                <a:gd name="T0" fmla="*/ 179 w 179"/>
                <a:gd name="T1" fmla="*/ 97 h 127"/>
                <a:gd name="T2" fmla="*/ 112 w 179"/>
                <a:gd name="T3" fmla="*/ 97 h 127"/>
                <a:gd name="T4" fmla="*/ 112 w 179"/>
                <a:gd name="T5" fmla="*/ 9 h 127"/>
                <a:gd name="T6" fmla="*/ 103 w 179"/>
                <a:gd name="T7" fmla="*/ 0 h 127"/>
                <a:gd name="T8" fmla="*/ 35 w 179"/>
                <a:gd name="T9" fmla="*/ 0 h 127"/>
                <a:gd name="T10" fmla="*/ 22 w 179"/>
                <a:gd name="T11" fmla="*/ 8 h 127"/>
                <a:gd name="T12" fmla="*/ 4 w 179"/>
                <a:gd name="T13" fmla="*/ 44 h 127"/>
                <a:gd name="T14" fmla="*/ 0 w 179"/>
                <a:gd name="T15" fmla="*/ 62 h 127"/>
                <a:gd name="T16" fmla="*/ 0 w 179"/>
                <a:gd name="T17" fmla="*/ 118 h 127"/>
                <a:gd name="T18" fmla="*/ 9 w 179"/>
                <a:gd name="T19" fmla="*/ 127 h 127"/>
                <a:gd name="T20" fmla="*/ 21 w 179"/>
                <a:gd name="T21" fmla="*/ 127 h 127"/>
                <a:gd name="T22" fmla="*/ 21 w 179"/>
                <a:gd name="T23" fmla="*/ 125 h 127"/>
                <a:gd name="T24" fmla="*/ 62 w 179"/>
                <a:gd name="T25" fmla="*/ 84 h 127"/>
                <a:gd name="T26" fmla="*/ 104 w 179"/>
                <a:gd name="T27" fmla="*/ 125 h 127"/>
                <a:gd name="T28" fmla="*/ 104 w 179"/>
                <a:gd name="T29" fmla="*/ 127 h 127"/>
                <a:gd name="T30" fmla="*/ 112 w 179"/>
                <a:gd name="T31" fmla="*/ 127 h 127"/>
                <a:gd name="T32" fmla="*/ 112 w 179"/>
                <a:gd name="T33" fmla="*/ 127 h 127"/>
                <a:gd name="T34" fmla="*/ 166 w 179"/>
                <a:gd name="T35" fmla="*/ 127 h 127"/>
                <a:gd name="T36" fmla="*/ 166 w 179"/>
                <a:gd name="T37" fmla="*/ 126 h 127"/>
                <a:gd name="T38" fmla="*/ 179 w 179"/>
                <a:gd name="T39" fmla="*/ 97 h 127"/>
                <a:gd name="T40" fmla="*/ 73 w 179"/>
                <a:gd name="T41" fmla="*/ 50 h 127"/>
                <a:gd name="T42" fmla="*/ 21 w 179"/>
                <a:gd name="T43" fmla="*/ 50 h 127"/>
                <a:gd name="T44" fmla="*/ 21 w 179"/>
                <a:gd name="T45" fmla="*/ 48 h 127"/>
                <a:gd name="T46" fmla="*/ 37 w 179"/>
                <a:gd name="T47" fmla="*/ 16 h 127"/>
                <a:gd name="T48" fmla="*/ 73 w 179"/>
                <a:gd name="T49" fmla="*/ 16 h 127"/>
                <a:gd name="T50" fmla="*/ 73 w 179"/>
                <a:gd name="T51" fmla="*/ 5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9" h="127">
                  <a:moveTo>
                    <a:pt x="179" y="97"/>
                  </a:moveTo>
                  <a:cubicBezTo>
                    <a:pt x="112" y="97"/>
                    <a:pt x="112" y="97"/>
                    <a:pt x="112" y="97"/>
                  </a:cubicBezTo>
                  <a:cubicBezTo>
                    <a:pt x="112" y="9"/>
                    <a:pt x="112" y="9"/>
                    <a:pt x="112" y="9"/>
                  </a:cubicBezTo>
                  <a:cubicBezTo>
                    <a:pt x="112" y="4"/>
                    <a:pt x="108" y="0"/>
                    <a:pt x="103" y="0"/>
                  </a:cubicBezTo>
                  <a:cubicBezTo>
                    <a:pt x="35" y="0"/>
                    <a:pt x="35" y="0"/>
                    <a:pt x="35" y="0"/>
                  </a:cubicBezTo>
                  <a:cubicBezTo>
                    <a:pt x="30" y="0"/>
                    <a:pt x="24" y="3"/>
                    <a:pt x="22" y="8"/>
                  </a:cubicBezTo>
                  <a:cubicBezTo>
                    <a:pt x="4" y="44"/>
                    <a:pt x="4" y="44"/>
                    <a:pt x="4" y="44"/>
                  </a:cubicBezTo>
                  <a:cubicBezTo>
                    <a:pt x="1" y="49"/>
                    <a:pt x="0" y="57"/>
                    <a:pt x="0" y="62"/>
                  </a:cubicBezTo>
                  <a:cubicBezTo>
                    <a:pt x="0" y="118"/>
                    <a:pt x="0" y="118"/>
                    <a:pt x="0" y="118"/>
                  </a:cubicBezTo>
                  <a:cubicBezTo>
                    <a:pt x="0" y="123"/>
                    <a:pt x="4" y="127"/>
                    <a:pt x="9" y="127"/>
                  </a:cubicBezTo>
                  <a:cubicBezTo>
                    <a:pt x="21" y="127"/>
                    <a:pt x="21" y="127"/>
                    <a:pt x="21" y="127"/>
                  </a:cubicBezTo>
                  <a:cubicBezTo>
                    <a:pt x="21" y="126"/>
                    <a:pt x="21" y="126"/>
                    <a:pt x="21" y="125"/>
                  </a:cubicBezTo>
                  <a:cubicBezTo>
                    <a:pt x="21" y="102"/>
                    <a:pt x="39" y="84"/>
                    <a:pt x="62" y="84"/>
                  </a:cubicBezTo>
                  <a:cubicBezTo>
                    <a:pt x="85" y="84"/>
                    <a:pt x="104" y="102"/>
                    <a:pt x="104" y="125"/>
                  </a:cubicBezTo>
                  <a:cubicBezTo>
                    <a:pt x="104" y="126"/>
                    <a:pt x="104" y="126"/>
                    <a:pt x="104" y="127"/>
                  </a:cubicBezTo>
                  <a:cubicBezTo>
                    <a:pt x="112" y="127"/>
                    <a:pt x="112" y="127"/>
                    <a:pt x="112" y="127"/>
                  </a:cubicBezTo>
                  <a:cubicBezTo>
                    <a:pt x="112" y="127"/>
                    <a:pt x="112" y="127"/>
                    <a:pt x="112" y="127"/>
                  </a:cubicBezTo>
                  <a:cubicBezTo>
                    <a:pt x="166" y="127"/>
                    <a:pt x="166" y="127"/>
                    <a:pt x="166" y="127"/>
                  </a:cubicBezTo>
                  <a:cubicBezTo>
                    <a:pt x="166" y="126"/>
                    <a:pt x="166" y="126"/>
                    <a:pt x="166" y="126"/>
                  </a:cubicBezTo>
                  <a:cubicBezTo>
                    <a:pt x="166" y="114"/>
                    <a:pt x="171" y="104"/>
                    <a:pt x="179" y="97"/>
                  </a:cubicBezTo>
                  <a:close/>
                  <a:moveTo>
                    <a:pt x="73" y="50"/>
                  </a:moveTo>
                  <a:cubicBezTo>
                    <a:pt x="21" y="50"/>
                    <a:pt x="21" y="50"/>
                    <a:pt x="21" y="50"/>
                  </a:cubicBezTo>
                  <a:cubicBezTo>
                    <a:pt x="21" y="48"/>
                    <a:pt x="21" y="48"/>
                    <a:pt x="21" y="48"/>
                  </a:cubicBezTo>
                  <a:cubicBezTo>
                    <a:pt x="37" y="16"/>
                    <a:pt x="37" y="16"/>
                    <a:pt x="37" y="16"/>
                  </a:cubicBezTo>
                  <a:cubicBezTo>
                    <a:pt x="73" y="16"/>
                    <a:pt x="73" y="16"/>
                    <a:pt x="73" y="16"/>
                  </a:cubicBezTo>
                  <a:lnTo>
                    <a:pt x="73"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8" name="Freeform 39"/>
            <p:cNvSpPr>
              <a:spLocks noEditPoints="1"/>
            </p:cNvSpPr>
            <p:nvPr/>
          </p:nvSpPr>
          <p:spPr bwMode="auto">
            <a:xfrm>
              <a:off x="12603163" y="5257800"/>
              <a:ext cx="174625" cy="174625"/>
            </a:xfrm>
            <a:custGeom>
              <a:avLst/>
              <a:gdLst>
                <a:gd name="T0" fmla="*/ 0 w 60"/>
                <a:gd name="T1" fmla="*/ 30 h 60"/>
                <a:gd name="T2" fmla="*/ 30 w 60"/>
                <a:gd name="T3" fmla="*/ 0 h 60"/>
                <a:gd name="T4" fmla="*/ 30 w 60"/>
                <a:gd name="T5" fmla="*/ 0 h 60"/>
                <a:gd name="T6" fmla="*/ 60 w 60"/>
                <a:gd name="T7" fmla="*/ 30 h 60"/>
                <a:gd name="T8" fmla="*/ 60 w 60"/>
                <a:gd name="T9" fmla="*/ 30 h 60"/>
                <a:gd name="T10" fmla="*/ 30 w 60"/>
                <a:gd name="T11" fmla="*/ 60 h 60"/>
                <a:gd name="T12" fmla="*/ 30 w 60"/>
                <a:gd name="T13" fmla="*/ 60 h 60"/>
                <a:gd name="T14" fmla="*/ 0 w 60"/>
                <a:gd name="T15" fmla="*/ 30 h 60"/>
                <a:gd name="T16" fmla="*/ 30 w 60"/>
                <a:gd name="T17" fmla="*/ 48 h 60"/>
                <a:gd name="T18" fmla="*/ 48 w 60"/>
                <a:gd name="T19" fmla="*/ 30 h 60"/>
                <a:gd name="T20" fmla="*/ 48 w 60"/>
                <a:gd name="T21" fmla="*/ 30 h 60"/>
                <a:gd name="T22" fmla="*/ 30 w 60"/>
                <a:gd name="T23" fmla="*/ 13 h 60"/>
                <a:gd name="T24" fmla="*/ 30 w 60"/>
                <a:gd name="T25" fmla="*/ 13 h 60"/>
                <a:gd name="T26" fmla="*/ 13 w 60"/>
                <a:gd name="T27" fmla="*/ 30 h 60"/>
                <a:gd name="T28" fmla="*/ 13 w 60"/>
                <a:gd name="T29" fmla="*/ 30 h 60"/>
                <a:gd name="T30" fmla="*/ 30 w 60"/>
                <a:gd name="T31" fmla="*/ 4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 h="60">
                  <a:moveTo>
                    <a:pt x="0" y="30"/>
                  </a:moveTo>
                  <a:cubicBezTo>
                    <a:pt x="0" y="13"/>
                    <a:pt x="13" y="0"/>
                    <a:pt x="30" y="0"/>
                  </a:cubicBezTo>
                  <a:cubicBezTo>
                    <a:pt x="30" y="0"/>
                    <a:pt x="30" y="0"/>
                    <a:pt x="30" y="0"/>
                  </a:cubicBezTo>
                  <a:cubicBezTo>
                    <a:pt x="47" y="0"/>
                    <a:pt x="60" y="13"/>
                    <a:pt x="60" y="30"/>
                  </a:cubicBezTo>
                  <a:cubicBezTo>
                    <a:pt x="60" y="30"/>
                    <a:pt x="60" y="30"/>
                    <a:pt x="60" y="30"/>
                  </a:cubicBezTo>
                  <a:cubicBezTo>
                    <a:pt x="60" y="47"/>
                    <a:pt x="47" y="60"/>
                    <a:pt x="30" y="60"/>
                  </a:cubicBezTo>
                  <a:cubicBezTo>
                    <a:pt x="30" y="60"/>
                    <a:pt x="30" y="60"/>
                    <a:pt x="30" y="60"/>
                  </a:cubicBezTo>
                  <a:cubicBezTo>
                    <a:pt x="13" y="60"/>
                    <a:pt x="0" y="47"/>
                    <a:pt x="0" y="30"/>
                  </a:cubicBezTo>
                  <a:close/>
                  <a:moveTo>
                    <a:pt x="30" y="48"/>
                  </a:moveTo>
                  <a:cubicBezTo>
                    <a:pt x="40" y="48"/>
                    <a:pt x="48" y="40"/>
                    <a:pt x="48" y="30"/>
                  </a:cubicBezTo>
                  <a:cubicBezTo>
                    <a:pt x="48" y="30"/>
                    <a:pt x="48" y="30"/>
                    <a:pt x="48" y="30"/>
                  </a:cubicBezTo>
                  <a:cubicBezTo>
                    <a:pt x="48" y="20"/>
                    <a:pt x="40" y="13"/>
                    <a:pt x="30" y="13"/>
                  </a:cubicBezTo>
                  <a:cubicBezTo>
                    <a:pt x="30" y="13"/>
                    <a:pt x="30" y="13"/>
                    <a:pt x="30" y="13"/>
                  </a:cubicBezTo>
                  <a:cubicBezTo>
                    <a:pt x="20" y="13"/>
                    <a:pt x="13" y="20"/>
                    <a:pt x="13" y="30"/>
                  </a:cubicBezTo>
                  <a:cubicBezTo>
                    <a:pt x="13" y="30"/>
                    <a:pt x="13" y="30"/>
                    <a:pt x="13" y="30"/>
                  </a:cubicBezTo>
                  <a:cubicBezTo>
                    <a:pt x="13" y="40"/>
                    <a:pt x="20"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9" name="Freeform 40"/>
            <p:cNvSpPr>
              <a:spLocks noEditPoints="1"/>
            </p:cNvSpPr>
            <p:nvPr/>
          </p:nvSpPr>
          <p:spPr bwMode="auto">
            <a:xfrm>
              <a:off x="13036550" y="5257800"/>
              <a:ext cx="174625" cy="174625"/>
            </a:xfrm>
            <a:custGeom>
              <a:avLst/>
              <a:gdLst>
                <a:gd name="T0" fmla="*/ 0 w 60"/>
                <a:gd name="T1" fmla="*/ 30 h 60"/>
                <a:gd name="T2" fmla="*/ 30 w 60"/>
                <a:gd name="T3" fmla="*/ 0 h 60"/>
                <a:gd name="T4" fmla="*/ 30 w 60"/>
                <a:gd name="T5" fmla="*/ 0 h 60"/>
                <a:gd name="T6" fmla="*/ 60 w 60"/>
                <a:gd name="T7" fmla="*/ 30 h 60"/>
                <a:gd name="T8" fmla="*/ 60 w 60"/>
                <a:gd name="T9" fmla="*/ 30 h 60"/>
                <a:gd name="T10" fmla="*/ 30 w 60"/>
                <a:gd name="T11" fmla="*/ 60 h 60"/>
                <a:gd name="T12" fmla="*/ 30 w 60"/>
                <a:gd name="T13" fmla="*/ 60 h 60"/>
                <a:gd name="T14" fmla="*/ 0 w 60"/>
                <a:gd name="T15" fmla="*/ 30 h 60"/>
                <a:gd name="T16" fmla="*/ 30 w 60"/>
                <a:gd name="T17" fmla="*/ 48 h 60"/>
                <a:gd name="T18" fmla="*/ 47 w 60"/>
                <a:gd name="T19" fmla="*/ 30 h 60"/>
                <a:gd name="T20" fmla="*/ 47 w 60"/>
                <a:gd name="T21" fmla="*/ 30 h 60"/>
                <a:gd name="T22" fmla="*/ 30 w 60"/>
                <a:gd name="T23" fmla="*/ 13 h 60"/>
                <a:gd name="T24" fmla="*/ 30 w 60"/>
                <a:gd name="T25" fmla="*/ 13 h 60"/>
                <a:gd name="T26" fmla="*/ 12 w 60"/>
                <a:gd name="T27" fmla="*/ 30 h 60"/>
                <a:gd name="T28" fmla="*/ 12 w 60"/>
                <a:gd name="T29" fmla="*/ 30 h 60"/>
                <a:gd name="T30" fmla="*/ 30 w 60"/>
                <a:gd name="T31" fmla="*/ 4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 h="60">
                  <a:moveTo>
                    <a:pt x="0" y="30"/>
                  </a:moveTo>
                  <a:cubicBezTo>
                    <a:pt x="0" y="13"/>
                    <a:pt x="13" y="0"/>
                    <a:pt x="30" y="0"/>
                  </a:cubicBezTo>
                  <a:cubicBezTo>
                    <a:pt x="30" y="0"/>
                    <a:pt x="30" y="0"/>
                    <a:pt x="30" y="0"/>
                  </a:cubicBezTo>
                  <a:cubicBezTo>
                    <a:pt x="47" y="0"/>
                    <a:pt x="60" y="13"/>
                    <a:pt x="60" y="30"/>
                  </a:cubicBezTo>
                  <a:cubicBezTo>
                    <a:pt x="60" y="30"/>
                    <a:pt x="60" y="30"/>
                    <a:pt x="60" y="30"/>
                  </a:cubicBezTo>
                  <a:cubicBezTo>
                    <a:pt x="60" y="47"/>
                    <a:pt x="47" y="60"/>
                    <a:pt x="30" y="60"/>
                  </a:cubicBezTo>
                  <a:cubicBezTo>
                    <a:pt x="30" y="60"/>
                    <a:pt x="30" y="60"/>
                    <a:pt x="30" y="60"/>
                  </a:cubicBezTo>
                  <a:cubicBezTo>
                    <a:pt x="13" y="60"/>
                    <a:pt x="0" y="47"/>
                    <a:pt x="0" y="30"/>
                  </a:cubicBezTo>
                  <a:close/>
                  <a:moveTo>
                    <a:pt x="30" y="48"/>
                  </a:moveTo>
                  <a:cubicBezTo>
                    <a:pt x="40" y="48"/>
                    <a:pt x="47" y="40"/>
                    <a:pt x="47" y="30"/>
                  </a:cubicBezTo>
                  <a:cubicBezTo>
                    <a:pt x="47" y="30"/>
                    <a:pt x="47" y="30"/>
                    <a:pt x="47" y="30"/>
                  </a:cubicBezTo>
                  <a:cubicBezTo>
                    <a:pt x="47" y="20"/>
                    <a:pt x="40" y="13"/>
                    <a:pt x="30" y="13"/>
                  </a:cubicBezTo>
                  <a:cubicBezTo>
                    <a:pt x="30" y="13"/>
                    <a:pt x="30" y="13"/>
                    <a:pt x="30" y="13"/>
                  </a:cubicBezTo>
                  <a:cubicBezTo>
                    <a:pt x="20" y="13"/>
                    <a:pt x="12" y="20"/>
                    <a:pt x="12" y="30"/>
                  </a:cubicBezTo>
                  <a:cubicBezTo>
                    <a:pt x="12" y="30"/>
                    <a:pt x="12" y="30"/>
                    <a:pt x="12" y="30"/>
                  </a:cubicBezTo>
                  <a:cubicBezTo>
                    <a:pt x="12" y="40"/>
                    <a:pt x="20"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0" name="Freeform 41"/>
            <p:cNvSpPr>
              <a:spLocks noEditPoints="1"/>
            </p:cNvSpPr>
            <p:nvPr/>
          </p:nvSpPr>
          <p:spPr bwMode="auto">
            <a:xfrm>
              <a:off x="13246100" y="5257800"/>
              <a:ext cx="177800" cy="174625"/>
            </a:xfrm>
            <a:custGeom>
              <a:avLst/>
              <a:gdLst>
                <a:gd name="T0" fmla="*/ 0 w 61"/>
                <a:gd name="T1" fmla="*/ 30 h 60"/>
                <a:gd name="T2" fmla="*/ 30 w 61"/>
                <a:gd name="T3" fmla="*/ 0 h 60"/>
                <a:gd name="T4" fmla="*/ 30 w 61"/>
                <a:gd name="T5" fmla="*/ 0 h 60"/>
                <a:gd name="T6" fmla="*/ 61 w 61"/>
                <a:gd name="T7" fmla="*/ 30 h 60"/>
                <a:gd name="T8" fmla="*/ 61 w 61"/>
                <a:gd name="T9" fmla="*/ 30 h 60"/>
                <a:gd name="T10" fmla="*/ 30 w 61"/>
                <a:gd name="T11" fmla="*/ 60 h 60"/>
                <a:gd name="T12" fmla="*/ 30 w 61"/>
                <a:gd name="T13" fmla="*/ 60 h 60"/>
                <a:gd name="T14" fmla="*/ 0 w 61"/>
                <a:gd name="T15" fmla="*/ 30 h 60"/>
                <a:gd name="T16" fmla="*/ 30 w 61"/>
                <a:gd name="T17" fmla="*/ 48 h 60"/>
                <a:gd name="T18" fmla="*/ 48 w 61"/>
                <a:gd name="T19" fmla="*/ 30 h 60"/>
                <a:gd name="T20" fmla="*/ 48 w 61"/>
                <a:gd name="T21" fmla="*/ 30 h 60"/>
                <a:gd name="T22" fmla="*/ 30 w 61"/>
                <a:gd name="T23" fmla="*/ 13 h 60"/>
                <a:gd name="T24" fmla="*/ 30 w 61"/>
                <a:gd name="T25" fmla="*/ 13 h 60"/>
                <a:gd name="T26" fmla="*/ 13 w 61"/>
                <a:gd name="T27" fmla="*/ 30 h 60"/>
                <a:gd name="T28" fmla="*/ 13 w 61"/>
                <a:gd name="T29" fmla="*/ 30 h 60"/>
                <a:gd name="T30" fmla="*/ 30 w 61"/>
                <a:gd name="T31" fmla="*/ 4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1" h="60">
                  <a:moveTo>
                    <a:pt x="0" y="30"/>
                  </a:moveTo>
                  <a:cubicBezTo>
                    <a:pt x="0" y="13"/>
                    <a:pt x="14" y="0"/>
                    <a:pt x="30" y="0"/>
                  </a:cubicBezTo>
                  <a:cubicBezTo>
                    <a:pt x="30" y="0"/>
                    <a:pt x="30" y="0"/>
                    <a:pt x="30" y="0"/>
                  </a:cubicBezTo>
                  <a:cubicBezTo>
                    <a:pt x="47" y="0"/>
                    <a:pt x="61" y="13"/>
                    <a:pt x="61" y="30"/>
                  </a:cubicBezTo>
                  <a:cubicBezTo>
                    <a:pt x="61" y="30"/>
                    <a:pt x="61" y="30"/>
                    <a:pt x="61" y="30"/>
                  </a:cubicBezTo>
                  <a:cubicBezTo>
                    <a:pt x="61" y="47"/>
                    <a:pt x="47" y="60"/>
                    <a:pt x="30" y="60"/>
                  </a:cubicBezTo>
                  <a:cubicBezTo>
                    <a:pt x="30" y="60"/>
                    <a:pt x="30" y="60"/>
                    <a:pt x="30" y="60"/>
                  </a:cubicBezTo>
                  <a:cubicBezTo>
                    <a:pt x="14" y="60"/>
                    <a:pt x="0" y="47"/>
                    <a:pt x="0" y="30"/>
                  </a:cubicBezTo>
                  <a:close/>
                  <a:moveTo>
                    <a:pt x="30" y="48"/>
                  </a:moveTo>
                  <a:cubicBezTo>
                    <a:pt x="40" y="48"/>
                    <a:pt x="48" y="40"/>
                    <a:pt x="48" y="30"/>
                  </a:cubicBezTo>
                  <a:cubicBezTo>
                    <a:pt x="48" y="30"/>
                    <a:pt x="48" y="30"/>
                    <a:pt x="48" y="30"/>
                  </a:cubicBezTo>
                  <a:cubicBezTo>
                    <a:pt x="48" y="20"/>
                    <a:pt x="40" y="13"/>
                    <a:pt x="30" y="13"/>
                  </a:cubicBezTo>
                  <a:cubicBezTo>
                    <a:pt x="30" y="13"/>
                    <a:pt x="30" y="13"/>
                    <a:pt x="30" y="13"/>
                  </a:cubicBezTo>
                  <a:cubicBezTo>
                    <a:pt x="21" y="13"/>
                    <a:pt x="13" y="20"/>
                    <a:pt x="13" y="30"/>
                  </a:cubicBezTo>
                  <a:cubicBezTo>
                    <a:pt x="13" y="30"/>
                    <a:pt x="13" y="30"/>
                    <a:pt x="13" y="30"/>
                  </a:cubicBezTo>
                  <a:cubicBezTo>
                    <a:pt x="13" y="40"/>
                    <a:pt x="21"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44" name="Group 343"/>
          <p:cNvGrpSpPr/>
          <p:nvPr userDrawn="1"/>
        </p:nvGrpSpPr>
        <p:grpSpPr>
          <a:xfrm>
            <a:off x="543208" y="3521344"/>
            <a:ext cx="533779" cy="318799"/>
            <a:chOff x="15630525" y="4897438"/>
            <a:chExt cx="808038" cy="482600"/>
          </a:xfrm>
          <a:solidFill>
            <a:schemeClr val="tx2"/>
          </a:solidFill>
        </p:grpSpPr>
        <p:sp>
          <p:nvSpPr>
            <p:cNvPr id="345" name="Freeform 90"/>
            <p:cNvSpPr>
              <a:spLocks noEditPoints="1"/>
            </p:cNvSpPr>
            <p:nvPr/>
          </p:nvSpPr>
          <p:spPr bwMode="auto">
            <a:xfrm>
              <a:off x="15708313" y="4897438"/>
              <a:ext cx="730250" cy="469900"/>
            </a:xfrm>
            <a:custGeom>
              <a:avLst/>
              <a:gdLst>
                <a:gd name="T0" fmla="*/ 250 w 251"/>
                <a:gd name="T1" fmla="*/ 108 h 162"/>
                <a:gd name="T2" fmla="*/ 239 w 251"/>
                <a:gd name="T3" fmla="*/ 105 h 162"/>
                <a:gd name="T4" fmla="*/ 188 w 251"/>
                <a:gd name="T5" fmla="*/ 17 h 162"/>
                <a:gd name="T6" fmla="*/ 181 w 251"/>
                <a:gd name="T7" fmla="*/ 16 h 162"/>
                <a:gd name="T8" fmla="*/ 132 w 251"/>
                <a:gd name="T9" fmla="*/ 52 h 162"/>
                <a:gd name="T10" fmla="*/ 112 w 251"/>
                <a:gd name="T11" fmla="*/ 52 h 162"/>
                <a:gd name="T12" fmla="*/ 100 w 251"/>
                <a:gd name="T13" fmla="*/ 11 h 162"/>
                <a:gd name="T14" fmla="*/ 107 w 251"/>
                <a:gd name="T15" fmla="*/ 7 h 162"/>
                <a:gd name="T16" fmla="*/ 92 w 251"/>
                <a:gd name="T17" fmla="*/ 0 h 162"/>
                <a:gd name="T18" fmla="*/ 32 w 251"/>
                <a:gd name="T19" fmla="*/ 0 h 162"/>
                <a:gd name="T20" fmla="*/ 0 w 251"/>
                <a:gd name="T21" fmla="*/ 83 h 162"/>
                <a:gd name="T22" fmla="*/ 8 w 251"/>
                <a:gd name="T23" fmla="*/ 106 h 162"/>
                <a:gd name="T24" fmla="*/ 132 w 251"/>
                <a:gd name="T25" fmla="*/ 106 h 162"/>
                <a:gd name="T26" fmla="*/ 138 w 251"/>
                <a:gd name="T27" fmla="*/ 101 h 162"/>
                <a:gd name="T28" fmla="*/ 138 w 251"/>
                <a:gd name="T29" fmla="*/ 95 h 162"/>
                <a:gd name="T30" fmla="*/ 178 w 251"/>
                <a:gd name="T31" fmla="*/ 54 h 162"/>
                <a:gd name="T32" fmla="*/ 185 w 251"/>
                <a:gd name="T33" fmla="*/ 54 h 162"/>
                <a:gd name="T34" fmla="*/ 227 w 251"/>
                <a:gd name="T35" fmla="*/ 113 h 162"/>
                <a:gd name="T36" fmla="*/ 212 w 251"/>
                <a:gd name="T37" fmla="*/ 124 h 162"/>
                <a:gd name="T38" fmla="*/ 187 w 251"/>
                <a:gd name="T39" fmla="*/ 128 h 162"/>
                <a:gd name="T40" fmla="*/ 175 w 251"/>
                <a:gd name="T41" fmla="*/ 126 h 162"/>
                <a:gd name="T42" fmla="*/ 199 w 251"/>
                <a:gd name="T43" fmla="*/ 151 h 162"/>
                <a:gd name="T44" fmla="*/ 230 w 251"/>
                <a:gd name="T45" fmla="*/ 155 h 162"/>
                <a:gd name="T46" fmla="*/ 244 w 251"/>
                <a:gd name="T47" fmla="*/ 129 h 162"/>
                <a:gd name="T48" fmla="*/ 250 w 251"/>
                <a:gd name="T49" fmla="*/ 108 h 162"/>
                <a:gd name="T50" fmla="*/ 46 w 251"/>
                <a:gd name="T51" fmla="*/ 62 h 162"/>
                <a:gd name="T52" fmla="*/ 23 w 251"/>
                <a:gd name="T53" fmla="*/ 69 h 162"/>
                <a:gd name="T54" fmla="*/ 18 w 251"/>
                <a:gd name="T55" fmla="*/ 65 h 162"/>
                <a:gd name="T56" fmla="*/ 35 w 251"/>
                <a:gd name="T57" fmla="*/ 15 h 162"/>
                <a:gd name="T58" fmla="*/ 46 w 251"/>
                <a:gd name="T59" fmla="*/ 15 h 162"/>
                <a:gd name="T60" fmla="*/ 46 w 251"/>
                <a:gd name="T61" fmla="*/ 62 h 162"/>
                <a:gd name="T62" fmla="*/ 91 w 251"/>
                <a:gd name="T63" fmla="*/ 52 h 162"/>
                <a:gd name="T64" fmla="*/ 57 w 251"/>
                <a:gd name="T65" fmla="*/ 59 h 162"/>
                <a:gd name="T66" fmla="*/ 57 w 251"/>
                <a:gd name="T67" fmla="*/ 15 h 162"/>
                <a:gd name="T68" fmla="*/ 82 w 251"/>
                <a:gd name="T69" fmla="*/ 15 h 162"/>
                <a:gd name="T70" fmla="*/ 87 w 251"/>
                <a:gd name="T71" fmla="*/ 20 h 162"/>
                <a:gd name="T72" fmla="*/ 95 w 251"/>
                <a:gd name="T73" fmla="*/ 46 h 162"/>
                <a:gd name="T74" fmla="*/ 91 w 251"/>
                <a:gd name="T75" fmla="*/ 5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1" h="162">
                  <a:moveTo>
                    <a:pt x="250" y="108"/>
                  </a:moveTo>
                  <a:cubicBezTo>
                    <a:pt x="248" y="104"/>
                    <a:pt x="243" y="104"/>
                    <a:pt x="239" y="105"/>
                  </a:cubicBezTo>
                  <a:cubicBezTo>
                    <a:pt x="188" y="17"/>
                    <a:pt x="188" y="17"/>
                    <a:pt x="188" y="17"/>
                  </a:cubicBezTo>
                  <a:cubicBezTo>
                    <a:pt x="187" y="14"/>
                    <a:pt x="184" y="14"/>
                    <a:pt x="181" y="16"/>
                  </a:cubicBezTo>
                  <a:cubicBezTo>
                    <a:pt x="132" y="52"/>
                    <a:pt x="132" y="52"/>
                    <a:pt x="132" y="52"/>
                  </a:cubicBezTo>
                  <a:cubicBezTo>
                    <a:pt x="112" y="52"/>
                    <a:pt x="112" y="52"/>
                    <a:pt x="112" y="52"/>
                  </a:cubicBezTo>
                  <a:cubicBezTo>
                    <a:pt x="100" y="11"/>
                    <a:pt x="100" y="11"/>
                    <a:pt x="100" y="11"/>
                  </a:cubicBezTo>
                  <a:cubicBezTo>
                    <a:pt x="100" y="11"/>
                    <a:pt x="107" y="11"/>
                    <a:pt x="107" y="7"/>
                  </a:cubicBezTo>
                  <a:cubicBezTo>
                    <a:pt x="107" y="2"/>
                    <a:pt x="98" y="0"/>
                    <a:pt x="92" y="0"/>
                  </a:cubicBezTo>
                  <a:cubicBezTo>
                    <a:pt x="32" y="0"/>
                    <a:pt x="32" y="0"/>
                    <a:pt x="32" y="0"/>
                  </a:cubicBezTo>
                  <a:cubicBezTo>
                    <a:pt x="16" y="0"/>
                    <a:pt x="4" y="36"/>
                    <a:pt x="0" y="83"/>
                  </a:cubicBezTo>
                  <a:cubicBezTo>
                    <a:pt x="0" y="91"/>
                    <a:pt x="0" y="106"/>
                    <a:pt x="8" y="106"/>
                  </a:cubicBezTo>
                  <a:cubicBezTo>
                    <a:pt x="132" y="106"/>
                    <a:pt x="132" y="106"/>
                    <a:pt x="132" y="106"/>
                  </a:cubicBezTo>
                  <a:cubicBezTo>
                    <a:pt x="135" y="106"/>
                    <a:pt x="138" y="104"/>
                    <a:pt x="138" y="101"/>
                  </a:cubicBezTo>
                  <a:cubicBezTo>
                    <a:pt x="138" y="95"/>
                    <a:pt x="138" y="95"/>
                    <a:pt x="138" y="95"/>
                  </a:cubicBezTo>
                  <a:cubicBezTo>
                    <a:pt x="178" y="54"/>
                    <a:pt x="178" y="54"/>
                    <a:pt x="178" y="54"/>
                  </a:cubicBezTo>
                  <a:cubicBezTo>
                    <a:pt x="180" y="52"/>
                    <a:pt x="183" y="52"/>
                    <a:pt x="185" y="54"/>
                  </a:cubicBezTo>
                  <a:cubicBezTo>
                    <a:pt x="227" y="113"/>
                    <a:pt x="227" y="113"/>
                    <a:pt x="227" y="113"/>
                  </a:cubicBezTo>
                  <a:cubicBezTo>
                    <a:pt x="222" y="117"/>
                    <a:pt x="216" y="122"/>
                    <a:pt x="212" y="124"/>
                  </a:cubicBezTo>
                  <a:cubicBezTo>
                    <a:pt x="205" y="127"/>
                    <a:pt x="192" y="130"/>
                    <a:pt x="187" y="128"/>
                  </a:cubicBezTo>
                  <a:cubicBezTo>
                    <a:pt x="183" y="127"/>
                    <a:pt x="175" y="126"/>
                    <a:pt x="175" y="126"/>
                  </a:cubicBezTo>
                  <a:cubicBezTo>
                    <a:pt x="175" y="126"/>
                    <a:pt x="190" y="142"/>
                    <a:pt x="199" y="151"/>
                  </a:cubicBezTo>
                  <a:cubicBezTo>
                    <a:pt x="208" y="160"/>
                    <a:pt x="219" y="162"/>
                    <a:pt x="230" y="155"/>
                  </a:cubicBezTo>
                  <a:cubicBezTo>
                    <a:pt x="242" y="147"/>
                    <a:pt x="246" y="135"/>
                    <a:pt x="244" y="129"/>
                  </a:cubicBezTo>
                  <a:cubicBezTo>
                    <a:pt x="241" y="122"/>
                    <a:pt x="251" y="113"/>
                    <a:pt x="250" y="108"/>
                  </a:cubicBezTo>
                  <a:close/>
                  <a:moveTo>
                    <a:pt x="46" y="62"/>
                  </a:moveTo>
                  <a:cubicBezTo>
                    <a:pt x="37" y="65"/>
                    <a:pt x="29" y="67"/>
                    <a:pt x="23" y="69"/>
                  </a:cubicBezTo>
                  <a:cubicBezTo>
                    <a:pt x="19" y="70"/>
                    <a:pt x="18" y="67"/>
                    <a:pt x="18" y="65"/>
                  </a:cubicBezTo>
                  <a:cubicBezTo>
                    <a:pt x="22" y="32"/>
                    <a:pt x="31" y="16"/>
                    <a:pt x="35" y="15"/>
                  </a:cubicBezTo>
                  <a:cubicBezTo>
                    <a:pt x="46" y="15"/>
                    <a:pt x="46" y="15"/>
                    <a:pt x="46" y="15"/>
                  </a:cubicBezTo>
                  <a:lnTo>
                    <a:pt x="46" y="62"/>
                  </a:lnTo>
                  <a:close/>
                  <a:moveTo>
                    <a:pt x="91" y="52"/>
                  </a:moveTo>
                  <a:cubicBezTo>
                    <a:pt x="88" y="52"/>
                    <a:pt x="64" y="58"/>
                    <a:pt x="57" y="59"/>
                  </a:cubicBezTo>
                  <a:cubicBezTo>
                    <a:pt x="57" y="15"/>
                    <a:pt x="57" y="15"/>
                    <a:pt x="57" y="15"/>
                  </a:cubicBezTo>
                  <a:cubicBezTo>
                    <a:pt x="82" y="15"/>
                    <a:pt x="82" y="15"/>
                    <a:pt x="82" y="15"/>
                  </a:cubicBezTo>
                  <a:cubicBezTo>
                    <a:pt x="85" y="15"/>
                    <a:pt x="86" y="17"/>
                    <a:pt x="87" y="20"/>
                  </a:cubicBezTo>
                  <a:cubicBezTo>
                    <a:pt x="88" y="22"/>
                    <a:pt x="95" y="46"/>
                    <a:pt x="95" y="46"/>
                  </a:cubicBezTo>
                  <a:cubicBezTo>
                    <a:pt x="95" y="48"/>
                    <a:pt x="94" y="51"/>
                    <a:pt x="91"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6" name="Freeform 91"/>
            <p:cNvSpPr>
              <a:spLocks noEditPoints="1"/>
            </p:cNvSpPr>
            <p:nvPr/>
          </p:nvSpPr>
          <p:spPr bwMode="auto">
            <a:xfrm>
              <a:off x="15630525" y="5251450"/>
              <a:ext cx="557213" cy="128588"/>
            </a:xfrm>
            <a:custGeom>
              <a:avLst/>
              <a:gdLst>
                <a:gd name="T0" fmla="*/ 170 w 192"/>
                <a:gd name="T1" fmla="*/ 0 h 44"/>
                <a:gd name="T2" fmla="*/ 22 w 192"/>
                <a:gd name="T3" fmla="*/ 0 h 44"/>
                <a:gd name="T4" fmla="*/ 0 w 192"/>
                <a:gd name="T5" fmla="*/ 22 h 44"/>
                <a:gd name="T6" fmla="*/ 22 w 192"/>
                <a:gd name="T7" fmla="*/ 44 h 44"/>
                <a:gd name="T8" fmla="*/ 170 w 192"/>
                <a:gd name="T9" fmla="*/ 44 h 44"/>
                <a:gd name="T10" fmla="*/ 192 w 192"/>
                <a:gd name="T11" fmla="*/ 22 h 44"/>
                <a:gd name="T12" fmla="*/ 170 w 192"/>
                <a:gd name="T13" fmla="*/ 0 h 44"/>
                <a:gd name="T14" fmla="*/ 31 w 192"/>
                <a:gd name="T15" fmla="*/ 28 h 44"/>
                <a:gd name="T16" fmla="*/ 33 w 192"/>
                <a:gd name="T17" fmla="*/ 22 h 44"/>
                <a:gd name="T18" fmla="*/ 31 w 192"/>
                <a:gd name="T19" fmla="*/ 16 h 44"/>
                <a:gd name="T20" fmla="*/ 53 w 192"/>
                <a:gd name="T21" fmla="*/ 16 h 44"/>
                <a:gd name="T22" fmla="*/ 52 w 192"/>
                <a:gd name="T23" fmla="*/ 22 h 44"/>
                <a:gd name="T24" fmla="*/ 53 w 192"/>
                <a:gd name="T25" fmla="*/ 28 h 44"/>
                <a:gd name="T26" fmla="*/ 31 w 192"/>
                <a:gd name="T27" fmla="*/ 28 h 44"/>
                <a:gd name="T28" fmla="*/ 84 w 192"/>
                <a:gd name="T29" fmla="*/ 28 h 44"/>
                <a:gd name="T30" fmla="*/ 86 w 192"/>
                <a:gd name="T31" fmla="*/ 22 h 44"/>
                <a:gd name="T32" fmla="*/ 84 w 192"/>
                <a:gd name="T33" fmla="*/ 16 h 44"/>
                <a:gd name="T34" fmla="*/ 107 w 192"/>
                <a:gd name="T35" fmla="*/ 16 h 44"/>
                <a:gd name="T36" fmla="*/ 106 w 192"/>
                <a:gd name="T37" fmla="*/ 22 h 44"/>
                <a:gd name="T38" fmla="*/ 107 w 192"/>
                <a:gd name="T39" fmla="*/ 28 h 44"/>
                <a:gd name="T40" fmla="*/ 84 w 192"/>
                <a:gd name="T41" fmla="*/ 28 h 44"/>
                <a:gd name="T42" fmla="*/ 161 w 192"/>
                <a:gd name="T43" fmla="*/ 28 h 44"/>
                <a:gd name="T44" fmla="*/ 139 w 192"/>
                <a:gd name="T45" fmla="*/ 28 h 44"/>
                <a:gd name="T46" fmla="*/ 140 w 192"/>
                <a:gd name="T47" fmla="*/ 22 h 44"/>
                <a:gd name="T48" fmla="*/ 139 w 192"/>
                <a:gd name="T49" fmla="*/ 16 h 44"/>
                <a:gd name="T50" fmla="*/ 161 w 192"/>
                <a:gd name="T51" fmla="*/ 16 h 44"/>
                <a:gd name="T52" fmla="*/ 159 w 192"/>
                <a:gd name="T53" fmla="*/ 22 h 44"/>
                <a:gd name="T54" fmla="*/ 161 w 192"/>
                <a:gd name="T55" fmla="*/ 2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92" h="44">
                  <a:moveTo>
                    <a:pt x="170" y="0"/>
                  </a:moveTo>
                  <a:cubicBezTo>
                    <a:pt x="22" y="0"/>
                    <a:pt x="22" y="0"/>
                    <a:pt x="22" y="0"/>
                  </a:cubicBezTo>
                  <a:cubicBezTo>
                    <a:pt x="9" y="0"/>
                    <a:pt x="0" y="10"/>
                    <a:pt x="0" y="22"/>
                  </a:cubicBezTo>
                  <a:cubicBezTo>
                    <a:pt x="0" y="34"/>
                    <a:pt x="9" y="44"/>
                    <a:pt x="22" y="44"/>
                  </a:cubicBezTo>
                  <a:cubicBezTo>
                    <a:pt x="170" y="44"/>
                    <a:pt x="170" y="44"/>
                    <a:pt x="170" y="44"/>
                  </a:cubicBezTo>
                  <a:cubicBezTo>
                    <a:pt x="182" y="44"/>
                    <a:pt x="192" y="34"/>
                    <a:pt x="192" y="22"/>
                  </a:cubicBezTo>
                  <a:cubicBezTo>
                    <a:pt x="192" y="10"/>
                    <a:pt x="182" y="0"/>
                    <a:pt x="170" y="0"/>
                  </a:cubicBezTo>
                  <a:close/>
                  <a:moveTo>
                    <a:pt x="31" y="28"/>
                  </a:moveTo>
                  <a:cubicBezTo>
                    <a:pt x="32" y="27"/>
                    <a:pt x="33" y="24"/>
                    <a:pt x="33" y="22"/>
                  </a:cubicBezTo>
                  <a:cubicBezTo>
                    <a:pt x="33" y="20"/>
                    <a:pt x="32" y="18"/>
                    <a:pt x="31" y="16"/>
                  </a:cubicBezTo>
                  <a:cubicBezTo>
                    <a:pt x="53" y="16"/>
                    <a:pt x="53" y="16"/>
                    <a:pt x="53" y="16"/>
                  </a:cubicBezTo>
                  <a:cubicBezTo>
                    <a:pt x="52" y="18"/>
                    <a:pt x="52" y="20"/>
                    <a:pt x="52" y="22"/>
                  </a:cubicBezTo>
                  <a:cubicBezTo>
                    <a:pt x="52" y="24"/>
                    <a:pt x="52" y="26"/>
                    <a:pt x="53" y="28"/>
                  </a:cubicBezTo>
                  <a:lnTo>
                    <a:pt x="31" y="28"/>
                  </a:lnTo>
                  <a:close/>
                  <a:moveTo>
                    <a:pt x="84" y="28"/>
                  </a:moveTo>
                  <a:cubicBezTo>
                    <a:pt x="85" y="26"/>
                    <a:pt x="86" y="24"/>
                    <a:pt x="86" y="22"/>
                  </a:cubicBezTo>
                  <a:cubicBezTo>
                    <a:pt x="86" y="20"/>
                    <a:pt x="85" y="18"/>
                    <a:pt x="84" y="16"/>
                  </a:cubicBezTo>
                  <a:cubicBezTo>
                    <a:pt x="107" y="16"/>
                    <a:pt x="107" y="16"/>
                    <a:pt x="107" y="16"/>
                  </a:cubicBezTo>
                  <a:cubicBezTo>
                    <a:pt x="107" y="18"/>
                    <a:pt x="106" y="20"/>
                    <a:pt x="106" y="22"/>
                  </a:cubicBezTo>
                  <a:cubicBezTo>
                    <a:pt x="106" y="24"/>
                    <a:pt x="107" y="26"/>
                    <a:pt x="107" y="28"/>
                  </a:cubicBezTo>
                  <a:lnTo>
                    <a:pt x="84" y="28"/>
                  </a:lnTo>
                  <a:close/>
                  <a:moveTo>
                    <a:pt x="161" y="28"/>
                  </a:moveTo>
                  <a:cubicBezTo>
                    <a:pt x="139" y="28"/>
                    <a:pt x="139" y="28"/>
                    <a:pt x="139" y="28"/>
                  </a:cubicBezTo>
                  <a:cubicBezTo>
                    <a:pt x="140" y="26"/>
                    <a:pt x="140" y="24"/>
                    <a:pt x="140" y="22"/>
                  </a:cubicBezTo>
                  <a:cubicBezTo>
                    <a:pt x="140" y="20"/>
                    <a:pt x="140" y="18"/>
                    <a:pt x="139" y="16"/>
                  </a:cubicBezTo>
                  <a:cubicBezTo>
                    <a:pt x="161" y="16"/>
                    <a:pt x="161" y="16"/>
                    <a:pt x="161" y="16"/>
                  </a:cubicBezTo>
                  <a:cubicBezTo>
                    <a:pt x="159" y="18"/>
                    <a:pt x="159" y="20"/>
                    <a:pt x="159" y="22"/>
                  </a:cubicBezTo>
                  <a:cubicBezTo>
                    <a:pt x="159" y="24"/>
                    <a:pt x="159" y="27"/>
                    <a:pt x="161"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55" name="Group 354"/>
          <p:cNvGrpSpPr/>
          <p:nvPr userDrawn="1"/>
        </p:nvGrpSpPr>
        <p:grpSpPr>
          <a:xfrm>
            <a:off x="538062" y="2789513"/>
            <a:ext cx="544071" cy="437893"/>
            <a:chOff x="362789" y="2742138"/>
            <a:chExt cx="1298810" cy="1045343"/>
          </a:xfrm>
          <a:solidFill>
            <a:schemeClr val="tx2"/>
          </a:solidFill>
        </p:grpSpPr>
        <p:sp>
          <p:nvSpPr>
            <p:cNvPr id="356" name="Freeform 43"/>
            <p:cNvSpPr>
              <a:spLocks noEditPoints="1"/>
            </p:cNvSpPr>
            <p:nvPr/>
          </p:nvSpPr>
          <p:spPr bwMode="auto">
            <a:xfrm>
              <a:off x="362789" y="2742138"/>
              <a:ext cx="805185" cy="804043"/>
            </a:xfrm>
            <a:custGeom>
              <a:avLst/>
              <a:gdLst>
                <a:gd name="T0" fmla="*/ 169 w 432"/>
                <a:gd name="T1" fmla="*/ 50 h 431"/>
                <a:gd name="T2" fmla="*/ 132 w 432"/>
                <a:gd name="T3" fmla="*/ 65 h 431"/>
                <a:gd name="T4" fmla="*/ 101 w 432"/>
                <a:gd name="T5" fmla="*/ 43 h 431"/>
                <a:gd name="T6" fmla="*/ 83 w 432"/>
                <a:gd name="T7" fmla="*/ 44 h 431"/>
                <a:gd name="T8" fmla="*/ 63 w 432"/>
                <a:gd name="T9" fmla="*/ 63 h 431"/>
                <a:gd name="T10" fmla="*/ 44 w 432"/>
                <a:gd name="T11" fmla="*/ 82 h 431"/>
                <a:gd name="T12" fmla="*/ 43 w 432"/>
                <a:gd name="T13" fmla="*/ 100 h 431"/>
                <a:gd name="T14" fmla="*/ 66 w 432"/>
                <a:gd name="T15" fmla="*/ 132 h 431"/>
                <a:gd name="T16" fmla="*/ 51 w 432"/>
                <a:gd name="T17" fmla="*/ 169 h 431"/>
                <a:gd name="T18" fmla="*/ 12 w 432"/>
                <a:gd name="T19" fmla="*/ 175 h 431"/>
                <a:gd name="T20" fmla="*/ 0 w 432"/>
                <a:gd name="T21" fmla="*/ 188 h 431"/>
                <a:gd name="T22" fmla="*/ 0 w 432"/>
                <a:gd name="T23" fmla="*/ 215 h 431"/>
                <a:gd name="T24" fmla="*/ 0 w 432"/>
                <a:gd name="T25" fmla="*/ 242 h 431"/>
                <a:gd name="T26" fmla="*/ 12 w 432"/>
                <a:gd name="T27" fmla="*/ 256 h 431"/>
                <a:gd name="T28" fmla="*/ 51 w 432"/>
                <a:gd name="T29" fmla="*/ 262 h 431"/>
                <a:gd name="T30" fmla="*/ 66 w 432"/>
                <a:gd name="T31" fmla="*/ 299 h 431"/>
                <a:gd name="T32" fmla="*/ 43 w 432"/>
                <a:gd name="T33" fmla="*/ 331 h 431"/>
                <a:gd name="T34" fmla="*/ 44 w 432"/>
                <a:gd name="T35" fmla="*/ 349 h 431"/>
                <a:gd name="T36" fmla="*/ 63 w 432"/>
                <a:gd name="T37" fmla="*/ 368 h 431"/>
                <a:gd name="T38" fmla="*/ 83 w 432"/>
                <a:gd name="T39" fmla="*/ 387 h 431"/>
                <a:gd name="T40" fmla="*/ 101 w 432"/>
                <a:gd name="T41" fmla="*/ 388 h 431"/>
                <a:gd name="T42" fmla="*/ 132 w 432"/>
                <a:gd name="T43" fmla="*/ 366 h 431"/>
                <a:gd name="T44" fmla="*/ 169 w 432"/>
                <a:gd name="T45" fmla="*/ 381 h 431"/>
                <a:gd name="T46" fmla="*/ 176 w 432"/>
                <a:gd name="T47" fmla="*/ 419 h 431"/>
                <a:gd name="T48" fmla="*/ 189 w 432"/>
                <a:gd name="T49" fmla="*/ 431 h 431"/>
                <a:gd name="T50" fmla="*/ 216 w 432"/>
                <a:gd name="T51" fmla="*/ 431 h 431"/>
                <a:gd name="T52" fmla="*/ 243 w 432"/>
                <a:gd name="T53" fmla="*/ 431 h 431"/>
                <a:gd name="T54" fmla="*/ 256 w 432"/>
                <a:gd name="T55" fmla="*/ 419 h 431"/>
                <a:gd name="T56" fmla="*/ 263 w 432"/>
                <a:gd name="T57" fmla="*/ 381 h 431"/>
                <a:gd name="T58" fmla="*/ 300 w 432"/>
                <a:gd name="T59" fmla="*/ 366 h 431"/>
                <a:gd name="T60" fmla="*/ 332 w 432"/>
                <a:gd name="T61" fmla="*/ 388 h 431"/>
                <a:gd name="T62" fmla="*/ 350 w 432"/>
                <a:gd name="T63" fmla="*/ 387 h 431"/>
                <a:gd name="T64" fmla="*/ 369 w 432"/>
                <a:gd name="T65" fmla="*/ 368 h 431"/>
                <a:gd name="T66" fmla="*/ 388 w 432"/>
                <a:gd name="T67" fmla="*/ 349 h 431"/>
                <a:gd name="T68" fmla="*/ 389 w 432"/>
                <a:gd name="T69" fmla="*/ 331 h 431"/>
                <a:gd name="T70" fmla="*/ 366 w 432"/>
                <a:gd name="T71" fmla="*/ 299 h 431"/>
                <a:gd name="T72" fmla="*/ 382 w 432"/>
                <a:gd name="T73" fmla="*/ 262 h 431"/>
                <a:gd name="T74" fmla="*/ 420 w 432"/>
                <a:gd name="T75" fmla="*/ 256 h 431"/>
                <a:gd name="T76" fmla="*/ 432 w 432"/>
                <a:gd name="T77" fmla="*/ 242 h 431"/>
                <a:gd name="T78" fmla="*/ 432 w 432"/>
                <a:gd name="T79" fmla="*/ 215 h 431"/>
                <a:gd name="T80" fmla="*/ 432 w 432"/>
                <a:gd name="T81" fmla="*/ 188 h 431"/>
                <a:gd name="T82" fmla="*/ 420 w 432"/>
                <a:gd name="T83" fmla="*/ 175 h 431"/>
                <a:gd name="T84" fmla="*/ 382 w 432"/>
                <a:gd name="T85" fmla="*/ 169 h 431"/>
                <a:gd name="T86" fmla="*/ 366 w 432"/>
                <a:gd name="T87" fmla="*/ 132 h 431"/>
                <a:gd name="T88" fmla="*/ 389 w 432"/>
                <a:gd name="T89" fmla="*/ 100 h 431"/>
                <a:gd name="T90" fmla="*/ 388 w 432"/>
                <a:gd name="T91" fmla="*/ 82 h 431"/>
                <a:gd name="T92" fmla="*/ 369 w 432"/>
                <a:gd name="T93" fmla="*/ 63 h 431"/>
                <a:gd name="T94" fmla="*/ 350 w 432"/>
                <a:gd name="T95" fmla="*/ 44 h 431"/>
                <a:gd name="T96" fmla="*/ 332 w 432"/>
                <a:gd name="T97" fmla="*/ 43 h 431"/>
                <a:gd name="T98" fmla="*/ 300 w 432"/>
                <a:gd name="T99" fmla="*/ 65 h 431"/>
                <a:gd name="T100" fmla="*/ 263 w 432"/>
                <a:gd name="T101" fmla="*/ 50 h 431"/>
                <a:gd name="T102" fmla="*/ 256 w 432"/>
                <a:gd name="T103" fmla="*/ 12 h 431"/>
                <a:gd name="T104" fmla="*/ 243 w 432"/>
                <a:gd name="T105" fmla="*/ 0 h 431"/>
                <a:gd name="T106" fmla="*/ 216 w 432"/>
                <a:gd name="T107" fmla="*/ 0 h 431"/>
                <a:gd name="T108" fmla="*/ 189 w 432"/>
                <a:gd name="T109" fmla="*/ 0 h 431"/>
                <a:gd name="T110" fmla="*/ 176 w 432"/>
                <a:gd name="T111" fmla="*/ 12 h 431"/>
                <a:gd name="T112" fmla="*/ 169 w 432"/>
                <a:gd name="T113" fmla="*/ 50 h 431"/>
                <a:gd name="T114" fmla="*/ 216 w 432"/>
                <a:gd name="T115" fmla="*/ 135 h 431"/>
                <a:gd name="T116" fmla="*/ 297 w 432"/>
                <a:gd name="T117" fmla="*/ 215 h 431"/>
                <a:gd name="T118" fmla="*/ 216 w 432"/>
                <a:gd name="T119" fmla="*/ 296 h 431"/>
                <a:gd name="T120" fmla="*/ 135 w 432"/>
                <a:gd name="T121" fmla="*/ 215 h 431"/>
                <a:gd name="T122" fmla="*/ 216 w 432"/>
                <a:gd name="T123" fmla="*/ 135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32" h="431">
                  <a:moveTo>
                    <a:pt x="169" y="50"/>
                  </a:moveTo>
                  <a:cubicBezTo>
                    <a:pt x="156" y="54"/>
                    <a:pt x="144" y="59"/>
                    <a:pt x="132" y="65"/>
                  </a:cubicBezTo>
                  <a:cubicBezTo>
                    <a:pt x="101" y="43"/>
                    <a:pt x="101" y="43"/>
                    <a:pt x="101" y="43"/>
                  </a:cubicBezTo>
                  <a:cubicBezTo>
                    <a:pt x="95" y="39"/>
                    <a:pt x="87" y="39"/>
                    <a:pt x="83" y="44"/>
                  </a:cubicBezTo>
                  <a:cubicBezTo>
                    <a:pt x="63" y="63"/>
                    <a:pt x="63" y="63"/>
                    <a:pt x="63" y="63"/>
                  </a:cubicBezTo>
                  <a:cubicBezTo>
                    <a:pt x="44" y="82"/>
                    <a:pt x="44" y="82"/>
                    <a:pt x="44" y="82"/>
                  </a:cubicBezTo>
                  <a:cubicBezTo>
                    <a:pt x="39" y="87"/>
                    <a:pt x="39" y="95"/>
                    <a:pt x="43" y="100"/>
                  </a:cubicBezTo>
                  <a:cubicBezTo>
                    <a:pt x="66" y="132"/>
                    <a:pt x="66" y="132"/>
                    <a:pt x="66" y="132"/>
                  </a:cubicBezTo>
                  <a:cubicBezTo>
                    <a:pt x="59" y="143"/>
                    <a:pt x="54" y="156"/>
                    <a:pt x="51" y="169"/>
                  </a:cubicBezTo>
                  <a:cubicBezTo>
                    <a:pt x="12" y="175"/>
                    <a:pt x="12" y="175"/>
                    <a:pt x="12" y="175"/>
                  </a:cubicBezTo>
                  <a:cubicBezTo>
                    <a:pt x="6" y="176"/>
                    <a:pt x="0" y="181"/>
                    <a:pt x="0" y="188"/>
                  </a:cubicBezTo>
                  <a:cubicBezTo>
                    <a:pt x="0" y="215"/>
                    <a:pt x="0" y="215"/>
                    <a:pt x="0" y="215"/>
                  </a:cubicBezTo>
                  <a:cubicBezTo>
                    <a:pt x="0" y="242"/>
                    <a:pt x="0" y="242"/>
                    <a:pt x="0" y="242"/>
                  </a:cubicBezTo>
                  <a:cubicBezTo>
                    <a:pt x="0" y="249"/>
                    <a:pt x="6" y="255"/>
                    <a:pt x="12" y="256"/>
                  </a:cubicBezTo>
                  <a:cubicBezTo>
                    <a:pt x="51" y="262"/>
                    <a:pt x="51" y="262"/>
                    <a:pt x="51" y="262"/>
                  </a:cubicBezTo>
                  <a:cubicBezTo>
                    <a:pt x="54" y="275"/>
                    <a:pt x="59" y="288"/>
                    <a:pt x="66" y="299"/>
                  </a:cubicBezTo>
                  <a:cubicBezTo>
                    <a:pt x="43" y="331"/>
                    <a:pt x="43" y="331"/>
                    <a:pt x="43" y="331"/>
                  </a:cubicBezTo>
                  <a:cubicBezTo>
                    <a:pt x="39" y="336"/>
                    <a:pt x="39" y="344"/>
                    <a:pt x="44" y="349"/>
                  </a:cubicBezTo>
                  <a:cubicBezTo>
                    <a:pt x="63" y="368"/>
                    <a:pt x="63" y="368"/>
                    <a:pt x="63" y="368"/>
                  </a:cubicBezTo>
                  <a:cubicBezTo>
                    <a:pt x="83" y="387"/>
                    <a:pt x="83" y="387"/>
                    <a:pt x="83" y="387"/>
                  </a:cubicBezTo>
                  <a:cubicBezTo>
                    <a:pt x="87" y="392"/>
                    <a:pt x="95" y="392"/>
                    <a:pt x="101" y="388"/>
                  </a:cubicBezTo>
                  <a:cubicBezTo>
                    <a:pt x="132" y="366"/>
                    <a:pt x="132" y="366"/>
                    <a:pt x="132" y="366"/>
                  </a:cubicBezTo>
                  <a:cubicBezTo>
                    <a:pt x="144" y="372"/>
                    <a:pt x="156" y="377"/>
                    <a:pt x="169" y="381"/>
                  </a:cubicBezTo>
                  <a:cubicBezTo>
                    <a:pt x="176" y="419"/>
                    <a:pt x="176" y="419"/>
                    <a:pt x="176" y="419"/>
                  </a:cubicBezTo>
                  <a:cubicBezTo>
                    <a:pt x="176" y="426"/>
                    <a:pt x="182" y="431"/>
                    <a:pt x="189" y="431"/>
                  </a:cubicBezTo>
                  <a:cubicBezTo>
                    <a:pt x="216" y="431"/>
                    <a:pt x="216" y="431"/>
                    <a:pt x="216" y="431"/>
                  </a:cubicBezTo>
                  <a:cubicBezTo>
                    <a:pt x="243" y="431"/>
                    <a:pt x="243" y="431"/>
                    <a:pt x="243" y="431"/>
                  </a:cubicBezTo>
                  <a:cubicBezTo>
                    <a:pt x="250" y="431"/>
                    <a:pt x="256" y="426"/>
                    <a:pt x="256" y="419"/>
                  </a:cubicBezTo>
                  <a:cubicBezTo>
                    <a:pt x="263" y="381"/>
                    <a:pt x="263" y="381"/>
                    <a:pt x="263" y="381"/>
                  </a:cubicBezTo>
                  <a:cubicBezTo>
                    <a:pt x="276" y="377"/>
                    <a:pt x="288" y="372"/>
                    <a:pt x="300" y="366"/>
                  </a:cubicBezTo>
                  <a:cubicBezTo>
                    <a:pt x="332" y="388"/>
                    <a:pt x="332" y="388"/>
                    <a:pt x="332" y="388"/>
                  </a:cubicBezTo>
                  <a:cubicBezTo>
                    <a:pt x="337" y="392"/>
                    <a:pt x="345" y="392"/>
                    <a:pt x="350" y="387"/>
                  </a:cubicBezTo>
                  <a:cubicBezTo>
                    <a:pt x="369" y="368"/>
                    <a:pt x="369" y="368"/>
                    <a:pt x="369" y="368"/>
                  </a:cubicBezTo>
                  <a:cubicBezTo>
                    <a:pt x="388" y="349"/>
                    <a:pt x="388" y="349"/>
                    <a:pt x="388" y="349"/>
                  </a:cubicBezTo>
                  <a:cubicBezTo>
                    <a:pt x="393" y="344"/>
                    <a:pt x="393" y="336"/>
                    <a:pt x="389" y="331"/>
                  </a:cubicBezTo>
                  <a:cubicBezTo>
                    <a:pt x="366" y="299"/>
                    <a:pt x="366" y="299"/>
                    <a:pt x="366" y="299"/>
                  </a:cubicBezTo>
                  <a:cubicBezTo>
                    <a:pt x="373" y="288"/>
                    <a:pt x="378" y="275"/>
                    <a:pt x="382" y="262"/>
                  </a:cubicBezTo>
                  <a:cubicBezTo>
                    <a:pt x="420" y="256"/>
                    <a:pt x="420" y="256"/>
                    <a:pt x="420" y="256"/>
                  </a:cubicBezTo>
                  <a:cubicBezTo>
                    <a:pt x="427" y="255"/>
                    <a:pt x="432" y="249"/>
                    <a:pt x="432" y="242"/>
                  </a:cubicBezTo>
                  <a:cubicBezTo>
                    <a:pt x="432" y="215"/>
                    <a:pt x="432" y="215"/>
                    <a:pt x="432" y="215"/>
                  </a:cubicBezTo>
                  <a:cubicBezTo>
                    <a:pt x="432" y="188"/>
                    <a:pt x="432" y="188"/>
                    <a:pt x="432" y="188"/>
                  </a:cubicBezTo>
                  <a:cubicBezTo>
                    <a:pt x="432" y="181"/>
                    <a:pt x="427" y="176"/>
                    <a:pt x="420" y="175"/>
                  </a:cubicBezTo>
                  <a:cubicBezTo>
                    <a:pt x="382" y="169"/>
                    <a:pt x="382" y="169"/>
                    <a:pt x="382" y="169"/>
                  </a:cubicBezTo>
                  <a:cubicBezTo>
                    <a:pt x="378" y="156"/>
                    <a:pt x="373" y="143"/>
                    <a:pt x="366" y="132"/>
                  </a:cubicBezTo>
                  <a:cubicBezTo>
                    <a:pt x="389" y="100"/>
                    <a:pt x="389" y="100"/>
                    <a:pt x="389" y="100"/>
                  </a:cubicBezTo>
                  <a:cubicBezTo>
                    <a:pt x="393" y="95"/>
                    <a:pt x="393" y="87"/>
                    <a:pt x="388" y="82"/>
                  </a:cubicBezTo>
                  <a:cubicBezTo>
                    <a:pt x="369" y="63"/>
                    <a:pt x="369" y="63"/>
                    <a:pt x="369" y="63"/>
                  </a:cubicBezTo>
                  <a:cubicBezTo>
                    <a:pt x="350" y="44"/>
                    <a:pt x="350" y="44"/>
                    <a:pt x="350" y="44"/>
                  </a:cubicBezTo>
                  <a:cubicBezTo>
                    <a:pt x="345" y="39"/>
                    <a:pt x="337" y="39"/>
                    <a:pt x="332" y="43"/>
                  </a:cubicBezTo>
                  <a:cubicBezTo>
                    <a:pt x="300" y="65"/>
                    <a:pt x="300" y="65"/>
                    <a:pt x="300" y="65"/>
                  </a:cubicBezTo>
                  <a:cubicBezTo>
                    <a:pt x="288" y="59"/>
                    <a:pt x="276" y="54"/>
                    <a:pt x="263" y="50"/>
                  </a:cubicBezTo>
                  <a:cubicBezTo>
                    <a:pt x="256" y="12"/>
                    <a:pt x="256" y="12"/>
                    <a:pt x="256" y="12"/>
                  </a:cubicBezTo>
                  <a:cubicBezTo>
                    <a:pt x="256" y="5"/>
                    <a:pt x="250" y="0"/>
                    <a:pt x="243" y="0"/>
                  </a:cubicBezTo>
                  <a:cubicBezTo>
                    <a:pt x="216" y="0"/>
                    <a:pt x="216" y="0"/>
                    <a:pt x="216" y="0"/>
                  </a:cubicBezTo>
                  <a:cubicBezTo>
                    <a:pt x="189" y="0"/>
                    <a:pt x="189" y="0"/>
                    <a:pt x="189" y="0"/>
                  </a:cubicBezTo>
                  <a:cubicBezTo>
                    <a:pt x="182" y="0"/>
                    <a:pt x="176" y="5"/>
                    <a:pt x="176" y="12"/>
                  </a:cubicBezTo>
                  <a:cubicBezTo>
                    <a:pt x="169" y="50"/>
                    <a:pt x="169" y="50"/>
                    <a:pt x="169" y="50"/>
                  </a:cubicBezTo>
                  <a:close/>
                  <a:moveTo>
                    <a:pt x="216" y="135"/>
                  </a:moveTo>
                  <a:cubicBezTo>
                    <a:pt x="261" y="135"/>
                    <a:pt x="297" y="171"/>
                    <a:pt x="297" y="215"/>
                  </a:cubicBezTo>
                  <a:cubicBezTo>
                    <a:pt x="297" y="260"/>
                    <a:pt x="261" y="296"/>
                    <a:pt x="216" y="296"/>
                  </a:cubicBezTo>
                  <a:cubicBezTo>
                    <a:pt x="171" y="296"/>
                    <a:pt x="135" y="260"/>
                    <a:pt x="135" y="215"/>
                  </a:cubicBezTo>
                  <a:cubicBezTo>
                    <a:pt x="135" y="171"/>
                    <a:pt x="171" y="135"/>
                    <a:pt x="216" y="13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57" name="Freeform 43"/>
            <p:cNvSpPr>
              <a:spLocks noEditPoints="1"/>
            </p:cNvSpPr>
            <p:nvPr/>
          </p:nvSpPr>
          <p:spPr bwMode="auto">
            <a:xfrm>
              <a:off x="1072574" y="3199291"/>
              <a:ext cx="589025" cy="588190"/>
            </a:xfrm>
            <a:custGeom>
              <a:avLst/>
              <a:gdLst>
                <a:gd name="T0" fmla="*/ 169 w 432"/>
                <a:gd name="T1" fmla="*/ 50 h 431"/>
                <a:gd name="T2" fmla="*/ 132 w 432"/>
                <a:gd name="T3" fmla="*/ 65 h 431"/>
                <a:gd name="T4" fmla="*/ 101 w 432"/>
                <a:gd name="T5" fmla="*/ 43 h 431"/>
                <a:gd name="T6" fmla="*/ 83 w 432"/>
                <a:gd name="T7" fmla="*/ 44 h 431"/>
                <a:gd name="T8" fmla="*/ 63 w 432"/>
                <a:gd name="T9" fmla="*/ 63 h 431"/>
                <a:gd name="T10" fmla="*/ 44 w 432"/>
                <a:gd name="T11" fmla="*/ 82 h 431"/>
                <a:gd name="T12" fmla="*/ 43 w 432"/>
                <a:gd name="T13" fmla="*/ 100 h 431"/>
                <a:gd name="T14" fmla="*/ 66 w 432"/>
                <a:gd name="T15" fmla="*/ 132 h 431"/>
                <a:gd name="T16" fmla="*/ 51 w 432"/>
                <a:gd name="T17" fmla="*/ 169 h 431"/>
                <a:gd name="T18" fmla="*/ 12 w 432"/>
                <a:gd name="T19" fmla="*/ 175 h 431"/>
                <a:gd name="T20" fmla="*/ 0 w 432"/>
                <a:gd name="T21" fmla="*/ 188 h 431"/>
                <a:gd name="T22" fmla="*/ 0 w 432"/>
                <a:gd name="T23" fmla="*/ 215 h 431"/>
                <a:gd name="T24" fmla="*/ 0 w 432"/>
                <a:gd name="T25" fmla="*/ 242 h 431"/>
                <a:gd name="T26" fmla="*/ 12 w 432"/>
                <a:gd name="T27" fmla="*/ 256 h 431"/>
                <a:gd name="T28" fmla="*/ 51 w 432"/>
                <a:gd name="T29" fmla="*/ 262 h 431"/>
                <a:gd name="T30" fmla="*/ 66 w 432"/>
                <a:gd name="T31" fmla="*/ 299 h 431"/>
                <a:gd name="T32" fmla="*/ 43 w 432"/>
                <a:gd name="T33" fmla="*/ 331 h 431"/>
                <a:gd name="T34" fmla="*/ 44 w 432"/>
                <a:gd name="T35" fmla="*/ 349 h 431"/>
                <a:gd name="T36" fmla="*/ 63 w 432"/>
                <a:gd name="T37" fmla="*/ 368 h 431"/>
                <a:gd name="T38" fmla="*/ 83 w 432"/>
                <a:gd name="T39" fmla="*/ 387 h 431"/>
                <a:gd name="T40" fmla="*/ 101 w 432"/>
                <a:gd name="T41" fmla="*/ 388 h 431"/>
                <a:gd name="T42" fmla="*/ 132 w 432"/>
                <a:gd name="T43" fmla="*/ 366 h 431"/>
                <a:gd name="T44" fmla="*/ 169 w 432"/>
                <a:gd name="T45" fmla="*/ 381 h 431"/>
                <a:gd name="T46" fmla="*/ 176 w 432"/>
                <a:gd name="T47" fmla="*/ 419 h 431"/>
                <a:gd name="T48" fmla="*/ 189 w 432"/>
                <a:gd name="T49" fmla="*/ 431 h 431"/>
                <a:gd name="T50" fmla="*/ 216 w 432"/>
                <a:gd name="T51" fmla="*/ 431 h 431"/>
                <a:gd name="T52" fmla="*/ 243 w 432"/>
                <a:gd name="T53" fmla="*/ 431 h 431"/>
                <a:gd name="T54" fmla="*/ 256 w 432"/>
                <a:gd name="T55" fmla="*/ 419 h 431"/>
                <a:gd name="T56" fmla="*/ 263 w 432"/>
                <a:gd name="T57" fmla="*/ 381 h 431"/>
                <a:gd name="T58" fmla="*/ 300 w 432"/>
                <a:gd name="T59" fmla="*/ 366 h 431"/>
                <a:gd name="T60" fmla="*/ 332 w 432"/>
                <a:gd name="T61" fmla="*/ 388 h 431"/>
                <a:gd name="T62" fmla="*/ 350 w 432"/>
                <a:gd name="T63" fmla="*/ 387 h 431"/>
                <a:gd name="T64" fmla="*/ 369 w 432"/>
                <a:gd name="T65" fmla="*/ 368 h 431"/>
                <a:gd name="T66" fmla="*/ 388 w 432"/>
                <a:gd name="T67" fmla="*/ 349 h 431"/>
                <a:gd name="T68" fmla="*/ 389 w 432"/>
                <a:gd name="T69" fmla="*/ 331 h 431"/>
                <a:gd name="T70" fmla="*/ 366 w 432"/>
                <a:gd name="T71" fmla="*/ 299 h 431"/>
                <a:gd name="T72" fmla="*/ 382 w 432"/>
                <a:gd name="T73" fmla="*/ 262 h 431"/>
                <a:gd name="T74" fmla="*/ 420 w 432"/>
                <a:gd name="T75" fmla="*/ 256 h 431"/>
                <a:gd name="T76" fmla="*/ 432 w 432"/>
                <a:gd name="T77" fmla="*/ 242 h 431"/>
                <a:gd name="T78" fmla="*/ 432 w 432"/>
                <a:gd name="T79" fmla="*/ 215 h 431"/>
                <a:gd name="T80" fmla="*/ 432 w 432"/>
                <a:gd name="T81" fmla="*/ 188 h 431"/>
                <a:gd name="T82" fmla="*/ 420 w 432"/>
                <a:gd name="T83" fmla="*/ 175 h 431"/>
                <a:gd name="T84" fmla="*/ 382 w 432"/>
                <a:gd name="T85" fmla="*/ 169 h 431"/>
                <a:gd name="T86" fmla="*/ 366 w 432"/>
                <a:gd name="T87" fmla="*/ 132 h 431"/>
                <a:gd name="T88" fmla="*/ 389 w 432"/>
                <a:gd name="T89" fmla="*/ 100 h 431"/>
                <a:gd name="T90" fmla="*/ 388 w 432"/>
                <a:gd name="T91" fmla="*/ 82 h 431"/>
                <a:gd name="T92" fmla="*/ 369 w 432"/>
                <a:gd name="T93" fmla="*/ 63 h 431"/>
                <a:gd name="T94" fmla="*/ 350 w 432"/>
                <a:gd name="T95" fmla="*/ 44 h 431"/>
                <a:gd name="T96" fmla="*/ 332 w 432"/>
                <a:gd name="T97" fmla="*/ 43 h 431"/>
                <a:gd name="T98" fmla="*/ 300 w 432"/>
                <a:gd name="T99" fmla="*/ 65 h 431"/>
                <a:gd name="T100" fmla="*/ 263 w 432"/>
                <a:gd name="T101" fmla="*/ 50 h 431"/>
                <a:gd name="T102" fmla="*/ 256 w 432"/>
                <a:gd name="T103" fmla="*/ 12 h 431"/>
                <a:gd name="T104" fmla="*/ 243 w 432"/>
                <a:gd name="T105" fmla="*/ 0 h 431"/>
                <a:gd name="T106" fmla="*/ 216 w 432"/>
                <a:gd name="T107" fmla="*/ 0 h 431"/>
                <a:gd name="T108" fmla="*/ 189 w 432"/>
                <a:gd name="T109" fmla="*/ 0 h 431"/>
                <a:gd name="T110" fmla="*/ 176 w 432"/>
                <a:gd name="T111" fmla="*/ 12 h 431"/>
                <a:gd name="T112" fmla="*/ 169 w 432"/>
                <a:gd name="T113" fmla="*/ 50 h 431"/>
                <a:gd name="T114" fmla="*/ 216 w 432"/>
                <a:gd name="T115" fmla="*/ 135 h 431"/>
                <a:gd name="T116" fmla="*/ 297 w 432"/>
                <a:gd name="T117" fmla="*/ 215 h 431"/>
                <a:gd name="T118" fmla="*/ 216 w 432"/>
                <a:gd name="T119" fmla="*/ 296 h 431"/>
                <a:gd name="T120" fmla="*/ 135 w 432"/>
                <a:gd name="T121" fmla="*/ 215 h 431"/>
                <a:gd name="T122" fmla="*/ 216 w 432"/>
                <a:gd name="T123" fmla="*/ 135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32" h="431">
                  <a:moveTo>
                    <a:pt x="169" y="50"/>
                  </a:moveTo>
                  <a:cubicBezTo>
                    <a:pt x="156" y="54"/>
                    <a:pt x="144" y="59"/>
                    <a:pt x="132" y="65"/>
                  </a:cubicBezTo>
                  <a:cubicBezTo>
                    <a:pt x="101" y="43"/>
                    <a:pt x="101" y="43"/>
                    <a:pt x="101" y="43"/>
                  </a:cubicBezTo>
                  <a:cubicBezTo>
                    <a:pt x="95" y="39"/>
                    <a:pt x="87" y="39"/>
                    <a:pt x="83" y="44"/>
                  </a:cubicBezTo>
                  <a:cubicBezTo>
                    <a:pt x="63" y="63"/>
                    <a:pt x="63" y="63"/>
                    <a:pt x="63" y="63"/>
                  </a:cubicBezTo>
                  <a:cubicBezTo>
                    <a:pt x="44" y="82"/>
                    <a:pt x="44" y="82"/>
                    <a:pt x="44" y="82"/>
                  </a:cubicBezTo>
                  <a:cubicBezTo>
                    <a:pt x="39" y="87"/>
                    <a:pt x="39" y="95"/>
                    <a:pt x="43" y="100"/>
                  </a:cubicBezTo>
                  <a:cubicBezTo>
                    <a:pt x="66" y="132"/>
                    <a:pt x="66" y="132"/>
                    <a:pt x="66" y="132"/>
                  </a:cubicBezTo>
                  <a:cubicBezTo>
                    <a:pt x="59" y="143"/>
                    <a:pt x="54" y="156"/>
                    <a:pt x="51" y="169"/>
                  </a:cubicBezTo>
                  <a:cubicBezTo>
                    <a:pt x="12" y="175"/>
                    <a:pt x="12" y="175"/>
                    <a:pt x="12" y="175"/>
                  </a:cubicBezTo>
                  <a:cubicBezTo>
                    <a:pt x="6" y="176"/>
                    <a:pt x="0" y="181"/>
                    <a:pt x="0" y="188"/>
                  </a:cubicBezTo>
                  <a:cubicBezTo>
                    <a:pt x="0" y="215"/>
                    <a:pt x="0" y="215"/>
                    <a:pt x="0" y="215"/>
                  </a:cubicBezTo>
                  <a:cubicBezTo>
                    <a:pt x="0" y="242"/>
                    <a:pt x="0" y="242"/>
                    <a:pt x="0" y="242"/>
                  </a:cubicBezTo>
                  <a:cubicBezTo>
                    <a:pt x="0" y="249"/>
                    <a:pt x="6" y="255"/>
                    <a:pt x="12" y="256"/>
                  </a:cubicBezTo>
                  <a:cubicBezTo>
                    <a:pt x="51" y="262"/>
                    <a:pt x="51" y="262"/>
                    <a:pt x="51" y="262"/>
                  </a:cubicBezTo>
                  <a:cubicBezTo>
                    <a:pt x="54" y="275"/>
                    <a:pt x="59" y="288"/>
                    <a:pt x="66" y="299"/>
                  </a:cubicBezTo>
                  <a:cubicBezTo>
                    <a:pt x="43" y="331"/>
                    <a:pt x="43" y="331"/>
                    <a:pt x="43" y="331"/>
                  </a:cubicBezTo>
                  <a:cubicBezTo>
                    <a:pt x="39" y="336"/>
                    <a:pt x="39" y="344"/>
                    <a:pt x="44" y="349"/>
                  </a:cubicBezTo>
                  <a:cubicBezTo>
                    <a:pt x="63" y="368"/>
                    <a:pt x="63" y="368"/>
                    <a:pt x="63" y="368"/>
                  </a:cubicBezTo>
                  <a:cubicBezTo>
                    <a:pt x="83" y="387"/>
                    <a:pt x="83" y="387"/>
                    <a:pt x="83" y="387"/>
                  </a:cubicBezTo>
                  <a:cubicBezTo>
                    <a:pt x="87" y="392"/>
                    <a:pt x="95" y="392"/>
                    <a:pt x="101" y="388"/>
                  </a:cubicBezTo>
                  <a:cubicBezTo>
                    <a:pt x="132" y="366"/>
                    <a:pt x="132" y="366"/>
                    <a:pt x="132" y="366"/>
                  </a:cubicBezTo>
                  <a:cubicBezTo>
                    <a:pt x="144" y="372"/>
                    <a:pt x="156" y="377"/>
                    <a:pt x="169" y="381"/>
                  </a:cubicBezTo>
                  <a:cubicBezTo>
                    <a:pt x="176" y="419"/>
                    <a:pt x="176" y="419"/>
                    <a:pt x="176" y="419"/>
                  </a:cubicBezTo>
                  <a:cubicBezTo>
                    <a:pt x="176" y="426"/>
                    <a:pt x="182" y="431"/>
                    <a:pt x="189" y="431"/>
                  </a:cubicBezTo>
                  <a:cubicBezTo>
                    <a:pt x="216" y="431"/>
                    <a:pt x="216" y="431"/>
                    <a:pt x="216" y="431"/>
                  </a:cubicBezTo>
                  <a:cubicBezTo>
                    <a:pt x="243" y="431"/>
                    <a:pt x="243" y="431"/>
                    <a:pt x="243" y="431"/>
                  </a:cubicBezTo>
                  <a:cubicBezTo>
                    <a:pt x="250" y="431"/>
                    <a:pt x="256" y="426"/>
                    <a:pt x="256" y="419"/>
                  </a:cubicBezTo>
                  <a:cubicBezTo>
                    <a:pt x="263" y="381"/>
                    <a:pt x="263" y="381"/>
                    <a:pt x="263" y="381"/>
                  </a:cubicBezTo>
                  <a:cubicBezTo>
                    <a:pt x="276" y="377"/>
                    <a:pt x="288" y="372"/>
                    <a:pt x="300" y="366"/>
                  </a:cubicBezTo>
                  <a:cubicBezTo>
                    <a:pt x="332" y="388"/>
                    <a:pt x="332" y="388"/>
                    <a:pt x="332" y="388"/>
                  </a:cubicBezTo>
                  <a:cubicBezTo>
                    <a:pt x="337" y="392"/>
                    <a:pt x="345" y="392"/>
                    <a:pt x="350" y="387"/>
                  </a:cubicBezTo>
                  <a:cubicBezTo>
                    <a:pt x="369" y="368"/>
                    <a:pt x="369" y="368"/>
                    <a:pt x="369" y="368"/>
                  </a:cubicBezTo>
                  <a:cubicBezTo>
                    <a:pt x="388" y="349"/>
                    <a:pt x="388" y="349"/>
                    <a:pt x="388" y="349"/>
                  </a:cubicBezTo>
                  <a:cubicBezTo>
                    <a:pt x="393" y="344"/>
                    <a:pt x="393" y="336"/>
                    <a:pt x="389" y="331"/>
                  </a:cubicBezTo>
                  <a:cubicBezTo>
                    <a:pt x="366" y="299"/>
                    <a:pt x="366" y="299"/>
                    <a:pt x="366" y="299"/>
                  </a:cubicBezTo>
                  <a:cubicBezTo>
                    <a:pt x="373" y="288"/>
                    <a:pt x="378" y="275"/>
                    <a:pt x="382" y="262"/>
                  </a:cubicBezTo>
                  <a:cubicBezTo>
                    <a:pt x="420" y="256"/>
                    <a:pt x="420" y="256"/>
                    <a:pt x="420" y="256"/>
                  </a:cubicBezTo>
                  <a:cubicBezTo>
                    <a:pt x="427" y="255"/>
                    <a:pt x="432" y="249"/>
                    <a:pt x="432" y="242"/>
                  </a:cubicBezTo>
                  <a:cubicBezTo>
                    <a:pt x="432" y="215"/>
                    <a:pt x="432" y="215"/>
                    <a:pt x="432" y="215"/>
                  </a:cubicBezTo>
                  <a:cubicBezTo>
                    <a:pt x="432" y="188"/>
                    <a:pt x="432" y="188"/>
                    <a:pt x="432" y="188"/>
                  </a:cubicBezTo>
                  <a:cubicBezTo>
                    <a:pt x="432" y="181"/>
                    <a:pt x="427" y="176"/>
                    <a:pt x="420" y="175"/>
                  </a:cubicBezTo>
                  <a:cubicBezTo>
                    <a:pt x="382" y="169"/>
                    <a:pt x="382" y="169"/>
                    <a:pt x="382" y="169"/>
                  </a:cubicBezTo>
                  <a:cubicBezTo>
                    <a:pt x="378" y="156"/>
                    <a:pt x="373" y="143"/>
                    <a:pt x="366" y="132"/>
                  </a:cubicBezTo>
                  <a:cubicBezTo>
                    <a:pt x="389" y="100"/>
                    <a:pt x="389" y="100"/>
                    <a:pt x="389" y="100"/>
                  </a:cubicBezTo>
                  <a:cubicBezTo>
                    <a:pt x="393" y="95"/>
                    <a:pt x="393" y="87"/>
                    <a:pt x="388" y="82"/>
                  </a:cubicBezTo>
                  <a:cubicBezTo>
                    <a:pt x="369" y="63"/>
                    <a:pt x="369" y="63"/>
                    <a:pt x="369" y="63"/>
                  </a:cubicBezTo>
                  <a:cubicBezTo>
                    <a:pt x="350" y="44"/>
                    <a:pt x="350" y="44"/>
                    <a:pt x="350" y="44"/>
                  </a:cubicBezTo>
                  <a:cubicBezTo>
                    <a:pt x="345" y="39"/>
                    <a:pt x="337" y="39"/>
                    <a:pt x="332" y="43"/>
                  </a:cubicBezTo>
                  <a:cubicBezTo>
                    <a:pt x="300" y="65"/>
                    <a:pt x="300" y="65"/>
                    <a:pt x="300" y="65"/>
                  </a:cubicBezTo>
                  <a:cubicBezTo>
                    <a:pt x="288" y="59"/>
                    <a:pt x="276" y="54"/>
                    <a:pt x="263" y="50"/>
                  </a:cubicBezTo>
                  <a:cubicBezTo>
                    <a:pt x="256" y="12"/>
                    <a:pt x="256" y="12"/>
                    <a:pt x="256" y="12"/>
                  </a:cubicBezTo>
                  <a:cubicBezTo>
                    <a:pt x="256" y="5"/>
                    <a:pt x="250" y="0"/>
                    <a:pt x="243" y="0"/>
                  </a:cubicBezTo>
                  <a:cubicBezTo>
                    <a:pt x="216" y="0"/>
                    <a:pt x="216" y="0"/>
                    <a:pt x="216" y="0"/>
                  </a:cubicBezTo>
                  <a:cubicBezTo>
                    <a:pt x="189" y="0"/>
                    <a:pt x="189" y="0"/>
                    <a:pt x="189" y="0"/>
                  </a:cubicBezTo>
                  <a:cubicBezTo>
                    <a:pt x="182" y="0"/>
                    <a:pt x="176" y="5"/>
                    <a:pt x="176" y="12"/>
                  </a:cubicBezTo>
                  <a:cubicBezTo>
                    <a:pt x="169" y="50"/>
                    <a:pt x="169" y="50"/>
                    <a:pt x="169" y="50"/>
                  </a:cubicBezTo>
                  <a:close/>
                  <a:moveTo>
                    <a:pt x="216" y="135"/>
                  </a:moveTo>
                  <a:cubicBezTo>
                    <a:pt x="261" y="135"/>
                    <a:pt x="297" y="171"/>
                    <a:pt x="297" y="215"/>
                  </a:cubicBezTo>
                  <a:cubicBezTo>
                    <a:pt x="297" y="260"/>
                    <a:pt x="261" y="296"/>
                    <a:pt x="216" y="296"/>
                  </a:cubicBezTo>
                  <a:cubicBezTo>
                    <a:pt x="171" y="296"/>
                    <a:pt x="135" y="260"/>
                    <a:pt x="135" y="215"/>
                  </a:cubicBezTo>
                  <a:cubicBezTo>
                    <a:pt x="135" y="171"/>
                    <a:pt x="171" y="135"/>
                    <a:pt x="216" y="13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375" name="Freeform 35"/>
          <p:cNvSpPr>
            <a:spLocks/>
          </p:cNvSpPr>
          <p:nvPr userDrawn="1"/>
        </p:nvSpPr>
        <p:spPr bwMode="auto">
          <a:xfrm>
            <a:off x="628037" y="6612705"/>
            <a:ext cx="364121" cy="443613"/>
          </a:xfrm>
          <a:custGeom>
            <a:avLst/>
            <a:gdLst>
              <a:gd name="T0" fmla="*/ 191 w 356"/>
              <a:gd name="T1" fmla="*/ 13 h 433"/>
              <a:gd name="T2" fmla="*/ 191 w 356"/>
              <a:gd name="T3" fmla="*/ 149 h 433"/>
              <a:gd name="T4" fmla="*/ 340 w 356"/>
              <a:gd name="T5" fmla="*/ 149 h 433"/>
              <a:gd name="T6" fmla="*/ 347 w 356"/>
              <a:gd name="T7" fmla="*/ 151 h 433"/>
              <a:gd name="T8" fmla="*/ 352 w 356"/>
              <a:gd name="T9" fmla="*/ 170 h 433"/>
              <a:gd name="T10" fmla="*/ 190 w 356"/>
              <a:gd name="T11" fmla="*/ 426 h 433"/>
              <a:gd name="T12" fmla="*/ 178 w 356"/>
              <a:gd name="T13" fmla="*/ 433 h 433"/>
              <a:gd name="T14" fmla="*/ 164 w 356"/>
              <a:gd name="T15" fmla="*/ 420 h 433"/>
              <a:gd name="T16" fmla="*/ 164 w 356"/>
              <a:gd name="T17" fmla="*/ 284 h 433"/>
              <a:gd name="T18" fmla="*/ 15 w 356"/>
              <a:gd name="T19" fmla="*/ 284 h 433"/>
              <a:gd name="T20" fmla="*/ 8 w 356"/>
              <a:gd name="T21" fmla="*/ 282 h 433"/>
              <a:gd name="T22" fmla="*/ 4 w 356"/>
              <a:gd name="T23" fmla="*/ 264 h 433"/>
              <a:gd name="T24" fmla="*/ 166 w 356"/>
              <a:gd name="T25" fmla="*/ 7 h 433"/>
              <a:gd name="T26" fmla="*/ 178 w 356"/>
              <a:gd name="T27" fmla="*/ 0 h 433"/>
              <a:gd name="T28" fmla="*/ 191 w 356"/>
              <a:gd name="T29" fmla="*/ 13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6" h="433">
                <a:moveTo>
                  <a:pt x="191" y="13"/>
                </a:moveTo>
                <a:cubicBezTo>
                  <a:pt x="191" y="149"/>
                  <a:pt x="191" y="149"/>
                  <a:pt x="191" y="149"/>
                </a:cubicBezTo>
                <a:cubicBezTo>
                  <a:pt x="340" y="149"/>
                  <a:pt x="340" y="149"/>
                  <a:pt x="340" y="149"/>
                </a:cubicBezTo>
                <a:cubicBezTo>
                  <a:pt x="343" y="149"/>
                  <a:pt x="345" y="150"/>
                  <a:pt x="347" y="151"/>
                </a:cubicBezTo>
                <a:cubicBezTo>
                  <a:pt x="354" y="155"/>
                  <a:pt x="356" y="163"/>
                  <a:pt x="352" y="170"/>
                </a:cubicBezTo>
                <a:cubicBezTo>
                  <a:pt x="190" y="426"/>
                  <a:pt x="190" y="426"/>
                  <a:pt x="190" y="426"/>
                </a:cubicBezTo>
                <a:cubicBezTo>
                  <a:pt x="187" y="430"/>
                  <a:pt x="183" y="433"/>
                  <a:pt x="178" y="433"/>
                </a:cubicBezTo>
                <a:cubicBezTo>
                  <a:pt x="170" y="433"/>
                  <a:pt x="164" y="427"/>
                  <a:pt x="164" y="420"/>
                </a:cubicBezTo>
                <a:cubicBezTo>
                  <a:pt x="164" y="284"/>
                  <a:pt x="164" y="284"/>
                  <a:pt x="164" y="284"/>
                </a:cubicBezTo>
                <a:cubicBezTo>
                  <a:pt x="15" y="284"/>
                  <a:pt x="15" y="284"/>
                  <a:pt x="15" y="284"/>
                </a:cubicBezTo>
                <a:cubicBezTo>
                  <a:pt x="13" y="284"/>
                  <a:pt x="10" y="284"/>
                  <a:pt x="8" y="282"/>
                </a:cubicBezTo>
                <a:cubicBezTo>
                  <a:pt x="2" y="278"/>
                  <a:pt x="0" y="270"/>
                  <a:pt x="4" y="264"/>
                </a:cubicBezTo>
                <a:cubicBezTo>
                  <a:pt x="166" y="7"/>
                  <a:pt x="166" y="7"/>
                  <a:pt x="166" y="7"/>
                </a:cubicBezTo>
                <a:cubicBezTo>
                  <a:pt x="168" y="3"/>
                  <a:pt x="172" y="0"/>
                  <a:pt x="178" y="0"/>
                </a:cubicBezTo>
                <a:cubicBezTo>
                  <a:pt x="185" y="0"/>
                  <a:pt x="191" y="6"/>
                  <a:pt x="191" y="1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376" name="Freeform 39"/>
          <p:cNvSpPr>
            <a:spLocks noEditPoints="1"/>
          </p:cNvSpPr>
          <p:nvPr userDrawn="1"/>
        </p:nvSpPr>
        <p:spPr bwMode="auto">
          <a:xfrm>
            <a:off x="662333" y="7220596"/>
            <a:ext cx="295529" cy="429510"/>
          </a:xfrm>
          <a:custGeom>
            <a:avLst/>
            <a:gdLst>
              <a:gd name="T0" fmla="*/ 144 w 288"/>
              <a:gd name="T1" fmla="*/ 0 h 419"/>
              <a:gd name="T2" fmla="*/ 0 w 288"/>
              <a:gd name="T3" fmla="*/ 144 h 419"/>
              <a:gd name="T4" fmla="*/ 67 w 288"/>
              <a:gd name="T5" fmla="*/ 267 h 419"/>
              <a:gd name="T6" fmla="*/ 92 w 288"/>
              <a:gd name="T7" fmla="*/ 316 h 419"/>
              <a:gd name="T8" fmla="*/ 92 w 288"/>
              <a:gd name="T9" fmla="*/ 334 h 419"/>
              <a:gd name="T10" fmla="*/ 197 w 288"/>
              <a:gd name="T11" fmla="*/ 334 h 419"/>
              <a:gd name="T12" fmla="*/ 197 w 288"/>
              <a:gd name="T13" fmla="*/ 316 h 419"/>
              <a:gd name="T14" fmla="*/ 222 w 288"/>
              <a:gd name="T15" fmla="*/ 267 h 419"/>
              <a:gd name="T16" fmla="*/ 288 w 288"/>
              <a:gd name="T17" fmla="*/ 144 h 419"/>
              <a:gd name="T18" fmla="*/ 144 w 288"/>
              <a:gd name="T19" fmla="*/ 0 h 419"/>
              <a:gd name="T20" fmla="*/ 197 w 288"/>
              <a:gd name="T21" fmla="*/ 354 h 419"/>
              <a:gd name="T22" fmla="*/ 197 w 288"/>
              <a:gd name="T23" fmla="*/ 386 h 419"/>
              <a:gd name="T24" fmla="*/ 164 w 288"/>
              <a:gd name="T25" fmla="*/ 419 h 419"/>
              <a:gd name="T26" fmla="*/ 125 w 288"/>
              <a:gd name="T27" fmla="*/ 419 h 419"/>
              <a:gd name="T28" fmla="*/ 92 w 288"/>
              <a:gd name="T29" fmla="*/ 386 h 419"/>
              <a:gd name="T30" fmla="*/ 92 w 288"/>
              <a:gd name="T31" fmla="*/ 354 h 419"/>
              <a:gd name="T32" fmla="*/ 197 w 288"/>
              <a:gd name="T33" fmla="*/ 354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8" h="419">
                <a:moveTo>
                  <a:pt x="144" y="0"/>
                </a:moveTo>
                <a:cubicBezTo>
                  <a:pt x="65" y="0"/>
                  <a:pt x="0" y="65"/>
                  <a:pt x="0" y="144"/>
                </a:cubicBezTo>
                <a:cubicBezTo>
                  <a:pt x="0" y="202"/>
                  <a:pt x="29" y="230"/>
                  <a:pt x="67" y="267"/>
                </a:cubicBezTo>
                <a:cubicBezTo>
                  <a:pt x="81" y="281"/>
                  <a:pt x="92" y="296"/>
                  <a:pt x="92" y="316"/>
                </a:cubicBezTo>
                <a:cubicBezTo>
                  <a:pt x="92" y="334"/>
                  <a:pt x="92" y="334"/>
                  <a:pt x="92" y="334"/>
                </a:cubicBezTo>
                <a:cubicBezTo>
                  <a:pt x="197" y="334"/>
                  <a:pt x="197" y="334"/>
                  <a:pt x="197" y="334"/>
                </a:cubicBezTo>
                <a:cubicBezTo>
                  <a:pt x="197" y="316"/>
                  <a:pt x="197" y="316"/>
                  <a:pt x="197" y="316"/>
                </a:cubicBezTo>
                <a:cubicBezTo>
                  <a:pt x="197" y="296"/>
                  <a:pt x="208" y="281"/>
                  <a:pt x="222" y="267"/>
                </a:cubicBezTo>
                <a:cubicBezTo>
                  <a:pt x="259" y="230"/>
                  <a:pt x="288" y="202"/>
                  <a:pt x="288" y="144"/>
                </a:cubicBezTo>
                <a:cubicBezTo>
                  <a:pt x="288" y="65"/>
                  <a:pt x="224" y="0"/>
                  <a:pt x="144" y="0"/>
                </a:cubicBezTo>
                <a:close/>
                <a:moveTo>
                  <a:pt x="197" y="354"/>
                </a:moveTo>
                <a:cubicBezTo>
                  <a:pt x="197" y="386"/>
                  <a:pt x="197" y="386"/>
                  <a:pt x="197" y="386"/>
                </a:cubicBezTo>
                <a:cubicBezTo>
                  <a:pt x="197" y="404"/>
                  <a:pt x="182" y="419"/>
                  <a:pt x="164" y="419"/>
                </a:cubicBezTo>
                <a:cubicBezTo>
                  <a:pt x="125" y="419"/>
                  <a:pt x="125" y="419"/>
                  <a:pt x="125" y="419"/>
                </a:cubicBezTo>
                <a:cubicBezTo>
                  <a:pt x="107" y="419"/>
                  <a:pt x="92" y="404"/>
                  <a:pt x="92" y="386"/>
                </a:cubicBezTo>
                <a:cubicBezTo>
                  <a:pt x="92" y="354"/>
                  <a:pt x="92" y="354"/>
                  <a:pt x="92" y="354"/>
                </a:cubicBezTo>
                <a:lnTo>
                  <a:pt x="197" y="354"/>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80" name="Group 11"/>
          <p:cNvGrpSpPr/>
          <p:nvPr userDrawn="1"/>
        </p:nvGrpSpPr>
        <p:grpSpPr>
          <a:xfrm>
            <a:off x="639701" y="5971758"/>
            <a:ext cx="340792" cy="474597"/>
            <a:chOff x="2490788" y="-407988"/>
            <a:chExt cx="3836987" cy="5343526"/>
          </a:xfrm>
          <a:solidFill>
            <a:schemeClr val="accent2"/>
          </a:solidFill>
        </p:grpSpPr>
        <p:sp>
          <p:nvSpPr>
            <p:cNvPr id="381" name="Freeform 11"/>
            <p:cNvSpPr>
              <a:spLocks/>
            </p:cNvSpPr>
            <p:nvPr/>
          </p:nvSpPr>
          <p:spPr bwMode="auto">
            <a:xfrm>
              <a:off x="2490788" y="401637"/>
              <a:ext cx="3836987" cy="1879600"/>
            </a:xfrm>
            <a:custGeom>
              <a:avLst/>
              <a:gdLst>
                <a:gd name="T0" fmla="*/ 319 w 341"/>
                <a:gd name="T1" fmla="*/ 119 h 167"/>
                <a:gd name="T2" fmla="*/ 319 w 341"/>
                <a:gd name="T3" fmla="*/ 48 h 167"/>
                <a:gd name="T4" fmla="*/ 341 w 341"/>
                <a:gd name="T5" fmla="*/ 24 h 167"/>
                <a:gd name="T6" fmla="*/ 317 w 341"/>
                <a:gd name="T7" fmla="*/ 0 h 167"/>
                <a:gd name="T8" fmla="*/ 24 w 341"/>
                <a:gd name="T9" fmla="*/ 0 h 167"/>
                <a:gd name="T10" fmla="*/ 0 w 341"/>
                <a:gd name="T11" fmla="*/ 24 h 167"/>
                <a:gd name="T12" fmla="*/ 24 w 341"/>
                <a:gd name="T13" fmla="*/ 48 h 167"/>
                <a:gd name="T14" fmla="*/ 24 w 341"/>
                <a:gd name="T15" fmla="*/ 48 h 167"/>
                <a:gd name="T16" fmla="*/ 24 w 341"/>
                <a:gd name="T17" fmla="*/ 119 h 167"/>
                <a:gd name="T18" fmla="*/ 24 w 341"/>
                <a:gd name="T19" fmla="*/ 119 h 167"/>
                <a:gd name="T20" fmla="*/ 0 w 341"/>
                <a:gd name="T21" fmla="*/ 143 h 167"/>
                <a:gd name="T22" fmla="*/ 24 w 341"/>
                <a:gd name="T23" fmla="*/ 167 h 167"/>
                <a:gd name="T24" fmla="*/ 24 w 341"/>
                <a:gd name="T25" fmla="*/ 167 h 167"/>
                <a:gd name="T26" fmla="*/ 317 w 341"/>
                <a:gd name="T27" fmla="*/ 167 h 167"/>
                <a:gd name="T28" fmla="*/ 319 w 341"/>
                <a:gd name="T29" fmla="*/ 167 h 167"/>
                <a:gd name="T30" fmla="*/ 319 w 341"/>
                <a:gd name="T31" fmla="*/ 167 h 167"/>
                <a:gd name="T32" fmla="*/ 341 w 341"/>
                <a:gd name="T33" fmla="*/ 143 h 167"/>
                <a:gd name="T34" fmla="*/ 319 w 341"/>
                <a:gd name="T35" fmla="*/ 119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1" h="167">
                  <a:moveTo>
                    <a:pt x="319" y="119"/>
                  </a:moveTo>
                  <a:cubicBezTo>
                    <a:pt x="319" y="48"/>
                    <a:pt x="319" y="48"/>
                    <a:pt x="319" y="48"/>
                  </a:cubicBezTo>
                  <a:cubicBezTo>
                    <a:pt x="331" y="47"/>
                    <a:pt x="341" y="37"/>
                    <a:pt x="341" y="24"/>
                  </a:cubicBezTo>
                  <a:cubicBezTo>
                    <a:pt x="341" y="11"/>
                    <a:pt x="330" y="0"/>
                    <a:pt x="317" y="0"/>
                  </a:cubicBezTo>
                  <a:cubicBezTo>
                    <a:pt x="24" y="0"/>
                    <a:pt x="24" y="0"/>
                    <a:pt x="24" y="0"/>
                  </a:cubicBezTo>
                  <a:cubicBezTo>
                    <a:pt x="10" y="0"/>
                    <a:pt x="0" y="11"/>
                    <a:pt x="0" y="24"/>
                  </a:cubicBezTo>
                  <a:cubicBezTo>
                    <a:pt x="0" y="37"/>
                    <a:pt x="10" y="48"/>
                    <a:pt x="24" y="48"/>
                  </a:cubicBezTo>
                  <a:cubicBezTo>
                    <a:pt x="24" y="48"/>
                    <a:pt x="24" y="48"/>
                    <a:pt x="24" y="48"/>
                  </a:cubicBezTo>
                  <a:cubicBezTo>
                    <a:pt x="24" y="119"/>
                    <a:pt x="24" y="119"/>
                    <a:pt x="24" y="119"/>
                  </a:cubicBezTo>
                  <a:cubicBezTo>
                    <a:pt x="24" y="119"/>
                    <a:pt x="24" y="119"/>
                    <a:pt x="24" y="119"/>
                  </a:cubicBezTo>
                  <a:cubicBezTo>
                    <a:pt x="10" y="119"/>
                    <a:pt x="0" y="129"/>
                    <a:pt x="0" y="143"/>
                  </a:cubicBezTo>
                  <a:cubicBezTo>
                    <a:pt x="0" y="156"/>
                    <a:pt x="10" y="167"/>
                    <a:pt x="24" y="167"/>
                  </a:cubicBezTo>
                  <a:cubicBezTo>
                    <a:pt x="24" y="167"/>
                    <a:pt x="24" y="167"/>
                    <a:pt x="24" y="167"/>
                  </a:cubicBezTo>
                  <a:cubicBezTo>
                    <a:pt x="317" y="167"/>
                    <a:pt x="317" y="167"/>
                    <a:pt x="317" y="167"/>
                  </a:cubicBezTo>
                  <a:cubicBezTo>
                    <a:pt x="319" y="167"/>
                    <a:pt x="319" y="167"/>
                    <a:pt x="319" y="167"/>
                  </a:cubicBezTo>
                  <a:cubicBezTo>
                    <a:pt x="319" y="167"/>
                    <a:pt x="319" y="167"/>
                    <a:pt x="319" y="167"/>
                  </a:cubicBezTo>
                  <a:cubicBezTo>
                    <a:pt x="331" y="166"/>
                    <a:pt x="341" y="155"/>
                    <a:pt x="341" y="143"/>
                  </a:cubicBezTo>
                  <a:cubicBezTo>
                    <a:pt x="341" y="130"/>
                    <a:pt x="331" y="120"/>
                    <a:pt x="319" y="1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 name="Freeform 12"/>
            <p:cNvSpPr>
              <a:spLocks/>
            </p:cNvSpPr>
            <p:nvPr/>
          </p:nvSpPr>
          <p:spPr bwMode="auto">
            <a:xfrm>
              <a:off x="2490788" y="2551113"/>
              <a:ext cx="3836987" cy="1057275"/>
            </a:xfrm>
            <a:custGeom>
              <a:avLst/>
              <a:gdLst>
                <a:gd name="T0" fmla="*/ 319 w 341"/>
                <a:gd name="T1" fmla="*/ 46 h 94"/>
                <a:gd name="T2" fmla="*/ 319 w 341"/>
                <a:gd name="T3" fmla="*/ 0 h 94"/>
                <a:gd name="T4" fmla="*/ 24 w 341"/>
                <a:gd name="T5" fmla="*/ 0 h 94"/>
                <a:gd name="T6" fmla="*/ 24 w 341"/>
                <a:gd name="T7" fmla="*/ 46 h 94"/>
                <a:gd name="T8" fmla="*/ 24 w 341"/>
                <a:gd name="T9" fmla="*/ 46 h 94"/>
                <a:gd name="T10" fmla="*/ 0 w 341"/>
                <a:gd name="T11" fmla="*/ 70 h 94"/>
                <a:gd name="T12" fmla="*/ 24 w 341"/>
                <a:gd name="T13" fmla="*/ 94 h 94"/>
                <a:gd name="T14" fmla="*/ 24 w 341"/>
                <a:gd name="T15" fmla="*/ 94 h 94"/>
                <a:gd name="T16" fmla="*/ 317 w 341"/>
                <a:gd name="T17" fmla="*/ 94 h 94"/>
                <a:gd name="T18" fmla="*/ 319 w 341"/>
                <a:gd name="T19" fmla="*/ 94 h 94"/>
                <a:gd name="T20" fmla="*/ 319 w 341"/>
                <a:gd name="T21" fmla="*/ 94 h 94"/>
                <a:gd name="T22" fmla="*/ 341 w 341"/>
                <a:gd name="T23" fmla="*/ 70 h 94"/>
                <a:gd name="T24" fmla="*/ 319 w 341"/>
                <a:gd name="T25" fmla="*/ 46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1" h="94">
                  <a:moveTo>
                    <a:pt x="319" y="46"/>
                  </a:moveTo>
                  <a:cubicBezTo>
                    <a:pt x="319" y="0"/>
                    <a:pt x="319" y="0"/>
                    <a:pt x="319" y="0"/>
                  </a:cubicBezTo>
                  <a:cubicBezTo>
                    <a:pt x="24" y="0"/>
                    <a:pt x="24" y="0"/>
                    <a:pt x="24" y="0"/>
                  </a:cubicBezTo>
                  <a:cubicBezTo>
                    <a:pt x="24" y="46"/>
                    <a:pt x="24" y="46"/>
                    <a:pt x="24" y="46"/>
                  </a:cubicBezTo>
                  <a:cubicBezTo>
                    <a:pt x="24" y="46"/>
                    <a:pt x="24" y="46"/>
                    <a:pt x="24" y="46"/>
                  </a:cubicBezTo>
                  <a:cubicBezTo>
                    <a:pt x="10" y="46"/>
                    <a:pt x="0" y="56"/>
                    <a:pt x="0" y="70"/>
                  </a:cubicBezTo>
                  <a:cubicBezTo>
                    <a:pt x="0" y="83"/>
                    <a:pt x="10" y="94"/>
                    <a:pt x="24" y="94"/>
                  </a:cubicBezTo>
                  <a:cubicBezTo>
                    <a:pt x="24" y="94"/>
                    <a:pt x="24" y="94"/>
                    <a:pt x="24" y="94"/>
                  </a:cubicBezTo>
                  <a:cubicBezTo>
                    <a:pt x="317" y="94"/>
                    <a:pt x="317" y="94"/>
                    <a:pt x="317" y="94"/>
                  </a:cubicBezTo>
                  <a:cubicBezTo>
                    <a:pt x="319" y="94"/>
                    <a:pt x="319" y="94"/>
                    <a:pt x="319" y="94"/>
                  </a:cubicBezTo>
                  <a:cubicBezTo>
                    <a:pt x="319" y="94"/>
                    <a:pt x="319" y="94"/>
                    <a:pt x="319" y="94"/>
                  </a:cubicBezTo>
                  <a:cubicBezTo>
                    <a:pt x="331" y="93"/>
                    <a:pt x="341" y="82"/>
                    <a:pt x="341" y="70"/>
                  </a:cubicBezTo>
                  <a:cubicBezTo>
                    <a:pt x="341" y="57"/>
                    <a:pt x="331" y="47"/>
                    <a:pt x="319"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 name="Freeform 13"/>
            <p:cNvSpPr>
              <a:spLocks/>
            </p:cNvSpPr>
            <p:nvPr/>
          </p:nvSpPr>
          <p:spPr bwMode="auto">
            <a:xfrm>
              <a:off x="2490788" y="3878263"/>
              <a:ext cx="3836987" cy="1057275"/>
            </a:xfrm>
            <a:custGeom>
              <a:avLst/>
              <a:gdLst>
                <a:gd name="T0" fmla="*/ 319 w 341"/>
                <a:gd name="T1" fmla="*/ 46 h 94"/>
                <a:gd name="T2" fmla="*/ 319 w 341"/>
                <a:gd name="T3" fmla="*/ 0 h 94"/>
                <a:gd name="T4" fmla="*/ 24 w 341"/>
                <a:gd name="T5" fmla="*/ 0 h 94"/>
                <a:gd name="T6" fmla="*/ 24 w 341"/>
                <a:gd name="T7" fmla="*/ 46 h 94"/>
                <a:gd name="T8" fmla="*/ 24 w 341"/>
                <a:gd name="T9" fmla="*/ 46 h 94"/>
                <a:gd name="T10" fmla="*/ 0 w 341"/>
                <a:gd name="T11" fmla="*/ 70 h 94"/>
                <a:gd name="T12" fmla="*/ 24 w 341"/>
                <a:gd name="T13" fmla="*/ 94 h 94"/>
                <a:gd name="T14" fmla="*/ 317 w 341"/>
                <a:gd name="T15" fmla="*/ 94 h 94"/>
                <a:gd name="T16" fmla="*/ 341 w 341"/>
                <a:gd name="T17" fmla="*/ 70 h 94"/>
                <a:gd name="T18" fmla="*/ 319 w 341"/>
                <a:gd name="T19" fmla="*/ 46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1" h="94">
                  <a:moveTo>
                    <a:pt x="319" y="46"/>
                  </a:moveTo>
                  <a:cubicBezTo>
                    <a:pt x="319" y="0"/>
                    <a:pt x="319" y="0"/>
                    <a:pt x="319" y="0"/>
                  </a:cubicBezTo>
                  <a:cubicBezTo>
                    <a:pt x="24" y="0"/>
                    <a:pt x="24" y="0"/>
                    <a:pt x="24" y="0"/>
                  </a:cubicBezTo>
                  <a:cubicBezTo>
                    <a:pt x="24" y="46"/>
                    <a:pt x="24" y="46"/>
                    <a:pt x="24" y="46"/>
                  </a:cubicBezTo>
                  <a:cubicBezTo>
                    <a:pt x="24" y="46"/>
                    <a:pt x="24" y="46"/>
                    <a:pt x="24" y="46"/>
                  </a:cubicBezTo>
                  <a:cubicBezTo>
                    <a:pt x="10" y="46"/>
                    <a:pt x="0" y="57"/>
                    <a:pt x="0" y="70"/>
                  </a:cubicBezTo>
                  <a:cubicBezTo>
                    <a:pt x="0" y="83"/>
                    <a:pt x="10" y="94"/>
                    <a:pt x="24" y="94"/>
                  </a:cubicBezTo>
                  <a:cubicBezTo>
                    <a:pt x="317" y="94"/>
                    <a:pt x="317" y="94"/>
                    <a:pt x="317" y="94"/>
                  </a:cubicBezTo>
                  <a:cubicBezTo>
                    <a:pt x="330" y="94"/>
                    <a:pt x="341" y="83"/>
                    <a:pt x="341" y="70"/>
                  </a:cubicBezTo>
                  <a:cubicBezTo>
                    <a:pt x="341" y="57"/>
                    <a:pt x="331" y="47"/>
                    <a:pt x="319"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 name="Freeform 14"/>
            <p:cNvSpPr>
              <a:spLocks/>
            </p:cNvSpPr>
            <p:nvPr/>
          </p:nvSpPr>
          <p:spPr bwMode="auto">
            <a:xfrm>
              <a:off x="4640263" y="-407988"/>
              <a:ext cx="900112" cy="539750"/>
            </a:xfrm>
            <a:custGeom>
              <a:avLst/>
              <a:gdLst>
                <a:gd name="T0" fmla="*/ 80 w 80"/>
                <a:gd name="T1" fmla="*/ 18 h 48"/>
                <a:gd name="T2" fmla="*/ 62 w 80"/>
                <a:gd name="T3" fmla="*/ 0 h 48"/>
                <a:gd name="T4" fmla="*/ 18 w 80"/>
                <a:gd name="T5" fmla="*/ 0 h 48"/>
                <a:gd name="T6" fmla="*/ 0 w 80"/>
                <a:gd name="T7" fmla="*/ 18 h 48"/>
                <a:gd name="T8" fmla="*/ 0 w 80"/>
                <a:gd name="T9" fmla="*/ 48 h 48"/>
                <a:gd name="T10" fmla="*/ 80 w 80"/>
                <a:gd name="T11" fmla="*/ 48 h 48"/>
                <a:gd name="T12" fmla="*/ 80 w 80"/>
                <a:gd name="T13" fmla="*/ 18 h 48"/>
              </a:gdLst>
              <a:ahLst/>
              <a:cxnLst>
                <a:cxn ang="0">
                  <a:pos x="T0" y="T1"/>
                </a:cxn>
                <a:cxn ang="0">
                  <a:pos x="T2" y="T3"/>
                </a:cxn>
                <a:cxn ang="0">
                  <a:pos x="T4" y="T5"/>
                </a:cxn>
                <a:cxn ang="0">
                  <a:pos x="T6" y="T7"/>
                </a:cxn>
                <a:cxn ang="0">
                  <a:pos x="T8" y="T9"/>
                </a:cxn>
                <a:cxn ang="0">
                  <a:pos x="T10" y="T11"/>
                </a:cxn>
                <a:cxn ang="0">
                  <a:pos x="T12" y="T13"/>
                </a:cxn>
              </a:cxnLst>
              <a:rect l="0" t="0" r="r" b="b"/>
              <a:pathLst>
                <a:path w="80" h="48">
                  <a:moveTo>
                    <a:pt x="80" y="18"/>
                  </a:moveTo>
                  <a:cubicBezTo>
                    <a:pt x="80" y="8"/>
                    <a:pt x="72" y="0"/>
                    <a:pt x="62" y="0"/>
                  </a:cubicBezTo>
                  <a:cubicBezTo>
                    <a:pt x="18" y="0"/>
                    <a:pt x="18" y="0"/>
                    <a:pt x="18" y="0"/>
                  </a:cubicBezTo>
                  <a:cubicBezTo>
                    <a:pt x="8" y="0"/>
                    <a:pt x="0" y="8"/>
                    <a:pt x="0" y="18"/>
                  </a:cubicBezTo>
                  <a:cubicBezTo>
                    <a:pt x="0" y="48"/>
                    <a:pt x="0" y="48"/>
                    <a:pt x="0" y="48"/>
                  </a:cubicBezTo>
                  <a:cubicBezTo>
                    <a:pt x="80" y="48"/>
                    <a:pt x="80" y="48"/>
                    <a:pt x="80" y="48"/>
                  </a:cubicBezTo>
                  <a:lnTo>
                    <a:pt x="8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85" name="Group 384"/>
          <p:cNvGrpSpPr/>
          <p:nvPr userDrawn="1"/>
        </p:nvGrpSpPr>
        <p:grpSpPr>
          <a:xfrm>
            <a:off x="565039" y="5338407"/>
            <a:ext cx="490116" cy="440862"/>
            <a:chOff x="290513" y="1127125"/>
            <a:chExt cx="4802188" cy="4319588"/>
          </a:xfrm>
          <a:solidFill>
            <a:schemeClr val="accent2"/>
          </a:solidFill>
        </p:grpSpPr>
        <p:sp>
          <p:nvSpPr>
            <p:cNvPr id="386" name="Freeform 6"/>
            <p:cNvSpPr>
              <a:spLocks/>
            </p:cNvSpPr>
            <p:nvPr/>
          </p:nvSpPr>
          <p:spPr bwMode="auto">
            <a:xfrm>
              <a:off x="538163" y="3838575"/>
              <a:ext cx="234950" cy="1608138"/>
            </a:xfrm>
            <a:custGeom>
              <a:avLst/>
              <a:gdLst>
                <a:gd name="T0" fmla="*/ 1 w 21"/>
                <a:gd name="T1" fmla="*/ 0 h 143"/>
                <a:gd name="T2" fmla="*/ 0 w 21"/>
                <a:gd name="T3" fmla="*/ 0 h 143"/>
                <a:gd name="T4" fmla="*/ 0 w 21"/>
                <a:gd name="T5" fmla="*/ 143 h 143"/>
                <a:gd name="T6" fmla="*/ 21 w 21"/>
                <a:gd name="T7" fmla="*/ 143 h 143"/>
                <a:gd name="T8" fmla="*/ 21 w 21"/>
                <a:gd name="T9" fmla="*/ 3 h 143"/>
                <a:gd name="T10" fmla="*/ 15 w 21"/>
                <a:gd name="T11" fmla="*/ 4 h 143"/>
                <a:gd name="T12" fmla="*/ 1 w 21"/>
                <a:gd name="T13" fmla="*/ 0 h 143"/>
              </a:gdLst>
              <a:ahLst/>
              <a:cxnLst>
                <a:cxn ang="0">
                  <a:pos x="T0" y="T1"/>
                </a:cxn>
                <a:cxn ang="0">
                  <a:pos x="T2" y="T3"/>
                </a:cxn>
                <a:cxn ang="0">
                  <a:pos x="T4" y="T5"/>
                </a:cxn>
                <a:cxn ang="0">
                  <a:pos x="T6" y="T7"/>
                </a:cxn>
                <a:cxn ang="0">
                  <a:pos x="T8" y="T9"/>
                </a:cxn>
                <a:cxn ang="0">
                  <a:pos x="T10" y="T11"/>
                </a:cxn>
                <a:cxn ang="0">
                  <a:pos x="T12" y="T13"/>
                </a:cxn>
              </a:cxnLst>
              <a:rect l="0" t="0" r="r" b="b"/>
              <a:pathLst>
                <a:path w="21" h="143">
                  <a:moveTo>
                    <a:pt x="1" y="0"/>
                  </a:moveTo>
                  <a:cubicBezTo>
                    <a:pt x="0" y="0"/>
                    <a:pt x="0" y="0"/>
                    <a:pt x="0" y="0"/>
                  </a:cubicBezTo>
                  <a:cubicBezTo>
                    <a:pt x="0" y="143"/>
                    <a:pt x="0" y="143"/>
                    <a:pt x="0" y="143"/>
                  </a:cubicBezTo>
                  <a:cubicBezTo>
                    <a:pt x="21" y="143"/>
                    <a:pt x="21" y="143"/>
                    <a:pt x="21" y="143"/>
                  </a:cubicBezTo>
                  <a:cubicBezTo>
                    <a:pt x="21" y="3"/>
                    <a:pt x="21" y="3"/>
                    <a:pt x="21" y="3"/>
                  </a:cubicBezTo>
                  <a:cubicBezTo>
                    <a:pt x="19" y="3"/>
                    <a:pt x="17" y="4"/>
                    <a:pt x="15" y="4"/>
                  </a:cubicBezTo>
                  <a:cubicBezTo>
                    <a:pt x="10" y="4"/>
                    <a:pt x="5" y="2"/>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7" name="Freeform 7"/>
            <p:cNvSpPr>
              <a:spLocks noEditPoints="1"/>
            </p:cNvSpPr>
            <p:nvPr/>
          </p:nvSpPr>
          <p:spPr bwMode="auto">
            <a:xfrm>
              <a:off x="290513" y="1127125"/>
              <a:ext cx="4802188" cy="4319588"/>
            </a:xfrm>
            <a:custGeom>
              <a:avLst/>
              <a:gdLst>
                <a:gd name="T0" fmla="*/ 402 w 427"/>
                <a:gd name="T1" fmla="*/ 176 h 384"/>
                <a:gd name="T2" fmla="*/ 133 w 427"/>
                <a:gd name="T3" fmla="*/ 89 h 384"/>
                <a:gd name="T4" fmla="*/ 134 w 427"/>
                <a:gd name="T5" fmla="*/ 22 h 384"/>
                <a:gd name="T6" fmla="*/ 130 w 427"/>
                <a:gd name="T7" fmla="*/ 18 h 384"/>
                <a:gd name="T8" fmla="*/ 94 w 427"/>
                <a:gd name="T9" fmla="*/ 1 h 384"/>
                <a:gd name="T10" fmla="*/ 89 w 427"/>
                <a:gd name="T11" fmla="*/ 0 h 384"/>
                <a:gd name="T12" fmla="*/ 25 w 427"/>
                <a:gd name="T13" fmla="*/ 63 h 384"/>
                <a:gd name="T14" fmla="*/ 8 w 427"/>
                <a:gd name="T15" fmla="*/ 207 h 384"/>
                <a:gd name="T16" fmla="*/ 13 w 427"/>
                <a:gd name="T17" fmla="*/ 214 h 384"/>
                <a:gd name="T18" fmla="*/ 31 w 427"/>
                <a:gd name="T19" fmla="*/ 223 h 384"/>
                <a:gd name="T20" fmla="*/ 35 w 427"/>
                <a:gd name="T21" fmla="*/ 224 h 384"/>
                <a:gd name="T22" fmla="*/ 42 w 427"/>
                <a:gd name="T23" fmla="*/ 221 h 384"/>
                <a:gd name="T24" fmla="*/ 103 w 427"/>
                <a:gd name="T25" fmla="*/ 146 h 384"/>
                <a:gd name="T26" fmla="*/ 355 w 427"/>
                <a:gd name="T27" fmla="*/ 227 h 384"/>
                <a:gd name="T28" fmla="*/ 328 w 427"/>
                <a:gd name="T29" fmla="*/ 341 h 384"/>
                <a:gd name="T30" fmla="*/ 269 w 427"/>
                <a:gd name="T31" fmla="*/ 222 h 384"/>
                <a:gd name="T32" fmla="*/ 198 w 427"/>
                <a:gd name="T33" fmla="*/ 199 h 384"/>
                <a:gd name="T34" fmla="*/ 107 w 427"/>
                <a:gd name="T35" fmla="*/ 384 h 384"/>
                <a:gd name="T36" fmla="*/ 154 w 427"/>
                <a:gd name="T37" fmla="*/ 384 h 384"/>
                <a:gd name="T38" fmla="*/ 154 w 427"/>
                <a:gd name="T39" fmla="*/ 384 h 384"/>
                <a:gd name="T40" fmla="*/ 282 w 427"/>
                <a:gd name="T41" fmla="*/ 342 h 384"/>
                <a:gd name="T42" fmla="*/ 302 w 427"/>
                <a:gd name="T43" fmla="*/ 384 h 384"/>
                <a:gd name="T44" fmla="*/ 350 w 427"/>
                <a:gd name="T45" fmla="*/ 384 h 384"/>
                <a:gd name="T46" fmla="*/ 385 w 427"/>
                <a:gd name="T47" fmla="*/ 237 h 384"/>
                <a:gd name="T48" fmla="*/ 393 w 427"/>
                <a:gd name="T49" fmla="*/ 237 h 384"/>
                <a:gd name="T50" fmla="*/ 422 w 427"/>
                <a:gd name="T51" fmla="*/ 216 h 384"/>
                <a:gd name="T52" fmla="*/ 402 w 427"/>
                <a:gd name="T53" fmla="*/ 176 h 384"/>
                <a:gd name="T54" fmla="*/ 228 w 427"/>
                <a:gd name="T55" fmla="*/ 166 h 384"/>
                <a:gd name="T56" fmla="*/ 218 w 427"/>
                <a:gd name="T57" fmla="*/ 155 h 384"/>
                <a:gd name="T58" fmla="*/ 228 w 427"/>
                <a:gd name="T59" fmla="*/ 145 h 384"/>
                <a:gd name="T60" fmla="*/ 239 w 427"/>
                <a:gd name="T61" fmla="*/ 155 h 384"/>
                <a:gd name="T62" fmla="*/ 228 w 427"/>
                <a:gd name="T63" fmla="*/ 166 h 384"/>
                <a:gd name="T64" fmla="*/ 174 w 427"/>
                <a:gd name="T65" fmla="*/ 344 h 384"/>
                <a:gd name="T66" fmla="*/ 193 w 427"/>
                <a:gd name="T67" fmla="*/ 305 h 384"/>
                <a:gd name="T68" fmla="*/ 243 w 427"/>
                <a:gd name="T69" fmla="*/ 321 h 384"/>
                <a:gd name="T70" fmla="*/ 174 w 427"/>
                <a:gd name="T71" fmla="*/ 344 h 384"/>
                <a:gd name="T72" fmla="*/ 207 w 427"/>
                <a:gd name="T73" fmla="*/ 277 h 384"/>
                <a:gd name="T74" fmla="*/ 228 w 427"/>
                <a:gd name="T75" fmla="*/ 233 h 384"/>
                <a:gd name="T76" fmla="*/ 257 w 427"/>
                <a:gd name="T77" fmla="*/ 293 h 384"/>
                <a:gd name="T78" fmla="*/ 207 w 427"/>
                <a:gd name="T79" fmla="*/ 277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27" h="384">
                  <a:moveTo>
                    <a:pt x="402" y="176"/>
                  </a:moveTo>
                  <a:cubicBezTo>
                    <a:pt x="133" y="89"/>
                    <a:pt x="133" y="89"/>
                    <a:pt x="133" y="89"/>
                  </a:cubicBezTo>
                  <a:cubicBezTo>
                    <a:pt x="148" y="46"/>
                    <a:pt x="135" y="24"/>
                    <a:pt x="134" y="22"/>
                  </a:cubicBezTo>
                  <a:cubicBezTo>
                    <a:pt x="133" y="20"/>
                    <a:pt x="131" y="19"/>
                    <a:pt x="130" y="18"/>
                  </a:cubicBezTo>
                  <a:cubicBezTo>
                    <a:pt x="94" y="1"/>
                    <a:pt x="94" y="1"/>
                    <a:pt x="94" y="1"/>
                  </a:cubicBezTo>
                  <a:cubicBezTo>
                    <a:pt x="93" y="0"/>
                    <a:pt x="91" y="0"/>
                    <a:pt x="89" y="0"/>
                  </a:cubicBezTo>
                  <a:cubicBezTo>
                    <a:pt x="85" y="0"/>
                    <a:pt x="53" y="4"/>
                    <a:pt x="25" y="63"/>
                  </a:cubicBezTo>
                  <a:cubicBezTo>
                    <a:pt x="11" y="91"/>
                    <a:pt x="0" y="167"/>
                    <a:pt x="8" y="207"/>
                  </a:cubicBezTo>
                  <a:cubicBezTo>
                    <a:pt x="8" y="210"/>
                    <a:pt x="10" y="213"/>
                    <a:pt x="13" y="214"/>
                  </a:cubicBezTo>
                  <a:cubicBezTo>
                    <a:pt x="31" y="223"/>
                    <a:pt x="31" y="223"/>
                    <a:pt x="31" y="223"/>
                  </a:cubicBezTo>
                  <a:cubicBezTo>
                    <a:pt x="32" y="223"/>
                    <a:pt x="34" y="224"/>
                    <a:pt x="35" y="224"/>
                  </a:cubicBezTo>
                  <a:cubicBezTo>
                    <a:pt x="38" y="224"/>
                    <a:pt x="40" y="223"/>
                    <a:pt x="42" y="221"/>
                  </a:cubicBezTo>
                  <a:cubicBezTo>
                    <a:pt x="64" y="202"/>
                    <a:pt x="87" y="172"/>
                    <a:pt x="103" y="146"/>
                  </a:cubicBezTo>
                  <a:cubicBezTo>
                    <a:pt x="355" y="227"/>
                    <a:pt x="355" y="227"/>
                    <a:pt x="355" y="227"/>
                  </a:cubicBezTo>
                  <a:cubicBezTo>
                    <a:pt x="328" y="341"/>
                    <a:pt x="328" y="341"/>
                    <a:pt x="328" y="341"/>
                  </a:cubicBezTo>
                  <a:cubicBezTo>
                    <a:pt x="269" y="222"/>
                    <a:pt x="269" y="222"/>
                    <a:pt x="269" y="222"/>
                  </a:cubicBezTo>
                  <a:cubicBezTo>
                    <a:pt x="198" y="199"/>
                    <a:pt x="198" y="199"/>
                    <a:pt x="198" y="199"/>
                  </a:cubicBezTo>
                  <a:cubicBezTo>
                    <a:pt x="107" y="384"/>
                    <a:pt x="107" y="384"/>
                    <a:pt x="107" y="384"/>
                  </a:cubicBezTo>
                  <a:cubicBezTo>
                    <a:pt x="154" y="384"/>
                    <a:pt x="154" y="384"/>
                    <a:pt x="154" y="384"/>
                  </a:cubicBezTo>
                  <a:cubicBezTo>
                    <a:pt x="154" y="384"/>
                    <a:pt x="154" y="384"/>
                    <a:pt x="154" y="384"/>
                  </a:cubicBezTo>
                  <a:cubicBezTo>
                    <a:pt x="282" y="342"/>
                    <a:pt x="282" y="342"/>
                    <a:pt x="282" y="342"/>
                  </a:cubicBezTo>
                  <a:cubicBezTo>
                    <a:pt x="302" y="384"/>
                    <a:pt x="302" y="384"/>
                    <a:pt x="302" y="384"/>
                  </a:cubicBezTo>
                  <a:cubicBezTo>
                    <a:pt x="350" y="384"/>
                    <a:pt x="350" y="384"/>
                    <a:pt x="350" y="384"/>
                  </a:cubicBezTo>
                  <a:cubicBezTo>
                    <a:pt x="385" y="237"/>
                    <a:pt x="385" y="237"/>
                    <a:pt x="385" y="237"/>
                  </a:cubicBezTo>
                  <a:cubicBezTo>
                    <a:pt x="388" y="237"/>
                    <a:pt x="391" y="237"/>
                    <a:pt x="393" y="237"/>
                  </a:cubicBezTo>
                  <a:cubicBezTo>
                    <a:pt x="406" y="237"/>
                    <a:pt x="418" y="228"/>
                    <a:pt x="422" y="216"/>
                  </a:cubicBezTo>
                  <a:cubicBezTo>
                    <a:pt x="427" y="199"/>
                    <a:pt x="418" y="181"/>
                    <a:pt x="402" y="176"/>
                  </a:cubicBezTo>
                  <a:close/>
                  <a:moveTo>
                    <a:pt x="228" y="166"/>
                  </a:moveTo>
                  <a:cubicBezTo>
                    <a:pt x="222" y="166"/>
                    <a:pt x="218" y="161"/>
                    <a:pt x="218" y="155"/>
                  </a:cubicBezTo>
                  <a:cubicBezTo>
                    <a:pt x="218" y="149"/>
                    <a:pt x="222" y="145"/>
                    <a:pt x="228" y="145"/>
                  </a:cubicBezTo>
                  <a:cubicBezTo>
                    <a:pt x="234" y="145"/>
                    <a:pt x="239" y="149"/>
                    <a:pt x="239" y="155"/>
                  </a:cubicBezTo>
                  <a:cubicBezTo>
                    <a:pt x="239" y="161"/>
                    <a:pt x="234" y="166"/>
                    <a:pt x="228" y="166"/>
                  </a:cubicBezTo>
                  <a:close/>
                  <a:moveTo>
                    <a:pt x="174" y="344"/>
                  </a:moveTo>
                  <a:cubicBezTo>
                    <a:pt x="193" y="305"/>
                    <a:pt x="193" y="305"/>
                    <a:pt x="193" y="305"/>
                  </a:cubicBezTo>
                  <a:cubicBezTo>
                    <a:pt x="243" y="321"/>
                    <a:pt x="243" y="321"/>
                    <a:pt x="243" y="321"/>
                  </a:cubicBezTo>
                  <a:lnTo>
                    <a:pt x="174" y="344"/>
                  </a:lnTo>
                  <a:close/>
                  <a:moveTo>
                    <a:pt x="207" y="277"/>
                  </a:moveTo>
                  <a:cubicBezTo>
                    <a:pt x="228" y="233"/>
                    <a:pt x="228" y="233"/>
                    <a:pt x="228" y="233"/>
                  </a:cubicBezTo>
                  <a:cubicBezTo>
                    <a:pt x="257" y="293"/>
                    <a:pt x="257" y="293"/>
                    <a:pt x="257" y="293"/>
                  </a:cubicBezTo>
                  <a:lnTo>
                    <a:pt x="207" y="2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83" name="Group 282"/>
          <p:cNvGrpSpPr/>
          <p:nvPr userDrawn="1"/>
        </p:nvGrpSpPr>
        <p:grpSpPr>
          <a:xfrm>
            <a:off x="3507639" y="3523309"/>
            <a:ext cx="547106" cy="305736"/>
            <a:chOff x="8113713" y="2613025"/>
            <a:chExt cx="755650" cy="422276"/>
          </a:xfrm>
          <a:solidFill>
            <a:schemeClr val="tx2"/>
          </a:solidFill>
        </p:grpSpPr>
        <p:sp>
          <p:nvSpPr>
            <p:cNvPr id="284" name="Freeform 45"/>
            <p:cNvSpPr>
              <a:spLocks noEditPoints="1"/>
            </p:cNvSpPr>
            <p:nvPr/>
          </p:nvSpPr>
          <p:spPr bwMode="auto">
            <a:xfrm>
              <a:off x="8113713" y="2674938"/>
              <a:ext cx="755650" cy="360363"/>
            </a:xfrm>
            <a:custGeom>
              <a:avLst/>
              <a:gdLst>
                <a:gd name="T0" fmla="*/ 333 w 333"/>
                <a:gd name="T1" fmla="*/ 84 h 159"/>
                <a:gd name="T2" fmla="*/ 200 w 333"/>
                <a:gd name="T3" fmla="*/ 0 h 159"/>
                <a:gd name="T4" fmla="*/ 123 w 333"/>
                <a:gd name="T5" fmla="*/ 27 h 159"/>
                <a:gd name="T6" fmla="*/ 70 w 333"/>
                <a:gd name="T7" fmla="*/ 33 h 159"/>
                <a:gd name="T8" fmla="*/ 36 w 333"/>
                <a:gd name="T9" fmla="*/ 10 h 159"/>
                <a:gd name="T10" fmla="*/ 0 w 333"/>
                <a:gd name="T11" fmla="*/ 47 h 159"/>
                <a:gd name="T12" fmla="*/ 36 w 333"/>
                <a:gd name="T13" fmla="*/ 84 h 159"/>
                <a:gd name="T14" fmla="*/ 69 w 333"/>
                <a:gd name="T15" fmla="*/ 65 h 159"/>
                <a:gd name="T16" fmla="*/ 115 w 333"/>
                <a:gd name="T17" fmla="*/ 74 h 159"/>
                <a:gd name="T18" fmla="*/ 194 w 333"/>
                <a:gd name="T19" fmla="*/ 129 h 159"/>
                <a:gd name="T20" fmla="*/ 189 w 333"/>
                <a:gd name="T21" fmla="*/ 146 h 159"/>
                <a:gd name="T22" fmla="*/ 155 w 333"/>
                <a:gd name="T23" fmla="*/ 146 h 159"/>
                <a:gd name="T24" fmla="*/ 148 w 333"/>
                <a:gd name="T25" fmla="*/ 152 h 159"/>
                <a:gd name="T26" fmla="*/ 155 w 333"/>
                <a:gd name="T27" fmla="*/ 159 h 159"/>
                <a:gd name="T28" fmla="*/ 301 w 333"/>
                <a:gd name="T29" fmla="*/ 159 h 159"/>
                <a:gd name="T30" fmla="*/ 307 w 333"/>
                <a:gd name="T31" fmla="*/ 152 h 159"/>
                <a:gd name="T32" fmla="*/ 301 w 333"/>
                <a:gd name="T33" fmla="*/ 146 h 159"/>
                <a:gd name="T34" fmla="*/ 269 w 333"/>
                <a:gd name="T35" fmla="*/ 146 h 159"/>
                <a:gd name="T36" fmla="*/ 264 w 333"/>
                <a:gd name="T37" fmla="*/ 130 h 159"/>
                <a:gd name="T38" fmla="*/ 333 w 333"/>
                <a:gd name="T39" fmla="*/ 84 h 159"/>
                <a:gd name="T40" fmla="*/ 36 w 333"/>
                <a:gd name="T41" fmla="*/ 58 h 159"/>
                <a:gd name="T42" fmla="*/ 57 w 333"/>
                <a:gd name="T43" fmla="*/ 62 h 159"/>
                <a:gd name="T44" fmla="*/ 36 w 333"/>
                <a:gd name="T45" fmla="*/ 72 h 159"/>
                <a:gd name="T46" fmla="*/ 11 w 333"/>
                <a:gd name="T47" fmla="*/ 47 h 159"/>
                <a:gd name="T48" fmla="*/ 36 w 333"/>
                <a:gd name="T49" fmla="*/ 22 h 159"/>
                <a:gd name="T50" fmla="*/ 58 w 333"/>
                <a:gd name="T51" fmla="*/ 34 h 159"/>
                <a:gd name="T52" fmla="*/ 36 w 333"/>
                <a:gd name="T53" fmla="*/ 36 h 159"/>
                <a:gd name="T54" fmla="*/ 26 w 333"/>
                <a:gd name="T55" fmla="*/ 46 h 159"/>
                <a:gd name="T56" fmla="*/ 36 w 333"/>
                <a:gd name="T57" fmla="*/ 58 h 159"/>
                <a:gd name="T58" fmla="*/ 187 w 333"/>
                <a:gd name="T59" fmla="*/ 69 h 159"/>
                <a:gd name="T60" fmla="*/ 187 w 333"/>
                <a:gd name="T61" fmla="*/ 87 h 159"/>
                <a:gd name="T62" fmla="*/ 170 w 333"/>
                <a:gd name="T63" fmla="*/ 87 h 159"/>
                <a:gd name="T64" fmla="*/ 170 w 333"/>
                <a:gd name="T65" fmla="*/ 69 h 159"/>
                <a:gd name="T66" fmla="*/ 151 w 333"/>
                <a:gd name="T67" fmla="*/ 69 h 159"/>
                <a:gd name="T68" fmla="*/ 151 w 333"/>
                <a:gd name="T69" fmla="*/ 52 h 159"/>
                <a:gd name="T70" fmla="*/ 170 w 333"/>
                <a:gd name="T71" fmla="*/ 52 h 159"/>
                <a:gd name="T72" fmla="*/ 170 w 333"/>
                <a:gd name="T73" fmla="*/ 34 h 159"/>
                <a:gd name="T74" fmla="*/ 187 w 333"/>
                <a:gd name="T75" fmla="*/ 34 h 159"/>
                <a:gd name="T76" fmla="*/ 187 w 333"/>
                <a:gd name="T77" fmla="*/ 52 h 159"/>
                <a:gd name="T78" fmla="*/ 205 w 333"/>
                <a:gd name="T79" fmla="*/ 52 h 159"/>
                <a:gd name="T80" fmla="*/ 205 w 333"/>
                <a:gd name="T81" fmla="*/ 69 h 159"/>
                <a:gd name="T82" fmla="*/ 187 w 333"/>
                <a:gd name="T83" fmla="*/ 69 h 159"/>
                <a:gd name="T84" fmla="*/ 203 w 333"/>
                <a:gd name="T85" fmla="*/ 146 h 159"/>
                <a:gd name="T86" fmla="*/ 207 w 333"/>
                <a:gd name="T87" fmla="*/ 130 h 159"/>
                <a:gd name="T88" fmla="*/ 208 w 333"/>
                <a:gd name="T89" fmla="*/ 130 h 159"/>
                <a:gd name="T90" fmla="*/ 250 w 333"/>
                <a:gd name="T91" fmla="*/ 130 h 159"/>
                <a:gd name="T92" fmla="*/ 255 w 333"/>
                <a:gd name="T93" fmla="*/ 146 h 159"/>
                <a:gd name="T94" fmla="*/ 203 w 333"/>
                <a:gd name="T95" fmla="*/ 146 h 159"/>
                <a:gd name="T96" fmla="*/ 219 w 333"/>
                <a:gd name="T97" fmla="*/ 8 h 159"/>
                <a:gd name="T98" fmla="*/ 324 w 333"/>
                <a:gd name="T99" fmla="*/ 76 h 159"/>
                <a:gd name="T100" fmla="*/ 278 w 333"/>
                <a:gd name="T101" fmla="*/ 76 h 159"/>
                <a:gd name="T102" fmla="*/ 219 w 333"/>
                <a:gd name="T103" fmla="*/ 8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33" h="159">
                  <a:moveTo>
                    <a:pt x="333" y="84"/>
                  </a:moveTo>
                  <a:cubicBezTo>
                    <a:pt x="333" y="57"/>
                    <a:pt x="270" y="0"/>
                    <a:pt x="200" y="0"/>
                  </a:cubicBezTo>
                  <a:cubicBezTo>
                    <a:pt x="159" y="0"/>
                    <a:pt x="135" y="13"/>
                    <a:pt x="123" y="27"/>
                  </a:cubicBezTo>
                  <a:cubicBezTo>
                    <a:pt x="70" y="33"/>
                    <a:pt x="70" y="33"/>
                    <a:pt x="70" y="33"/>
                  </a:cubicBezTo>
                  <a:cubicBezTo>
                    <a:pt x="65" y="19"/>
                    <a:pt x="52" y="10"/>
                    <a:pt x="36" y="10"/>
                  </a:cubicBezTo>
                  <a:cubicBezTo>
                    <a:pt x="16" y="10"/>
                    <a:pt x="0" y="27"/>
                    <a:pt x="0" y="47"/>
                  </a:cubicBezTo>
                  <a:cubicBezTo>
                    <a:pt x="0" y="67"/>
                    <a:pt x="16" y="84"/>
                    <a:pt x="36" y="84"/>
                  </a:cubicBezTo>
                  <a:cubicBezTo>
                    <a:pt x="50" y="84"/>
                    <a:pt x="62" y="76"/>
                    <a:pt x="69" y="65"/>
                  </a:cubicBezTo>
                  <a:cubicBezTo>
                    <a:pt x="115" y="74"/>
                    <a:pt x="115" y="74"/>
                    <a:pt x="115" y="74"/>
                  </a:cubicBezTo>
                  <a:cubicBezTo>
                    <a:pt x="126" y="111"/>
                    <a:pt x="165" y="126"/>
                    <a:pt x="194" y="129"/>
                  </a:cubicBezTo>
                  <a:cubicBezTo>
                    <a:pt x="189" y="146"/>
                    <a:pt x="189" y="146"/>
                    <a:pt x="189" y="146"/>
                  </a:cubicBezTo>
                  <a:cubicBezTo>
                    <a:pt x="155" y="146"/>
                    <a:pt x="155" y="146"/>
                    <a:pt x="155" y="146"/>
                  </a:cubicBezTo>
                  <a:cubicBezTo>
                    <a:pt x="151" y="146"/>
                    <a:pt x="148" y="149"/>
                    <a:pt x="148" y="152"/>
                  </a:cubicBezTo>
                  <a:cubicBezTo>
                    <a:pt x="148" y="156"/>
                    <a:pt x="151" y="159"/>
                    <a:pt x="155" y="159"/>
                  </a:cubicBezTo>
                  <a:cubicBezTo>
                    <a:pt x="301" y="159"/>
                    <a:pt x="301" y="159"/>
                    <a:pt x="301" y="159"/>
                  </a:cubicBezTo>
                  <a:cubicBezTo>
                    <a:pt x="304" y="159"/>
                    <a:pt x="307" y="156"/>
                    <a:pt x="307" y="152"/>
                  </a:cubicBezTo>
                  <a:cubicBezTo>
                    <a:pt x="307" y="149"/>
                    <a:pt x="304" y="146"/>
                    <a:pt x="301" y="146"/>
                  </a:cubicBezTo>
                  <a:cubicBezTo>
                    <a:pt x="269" y="146"/>
                    <a:pt x="269" y="146"/>
                    <a:pt x="269" y="146"/>
                  </a:cubicBezTo>
                  <a:cubicBezTo>
                    <a:pt x="264" y="130"/>
                    <a:pt x="264" y="130"/>
                    <a:pt x="264" y="130"/>
                  </a:cubicBezTo>
                  <a:cubicBezTo>
                    <a:pt x="293" y="128"/>
                    <a:pt x="333" y="110"/>
                    <a:pt x="333" y="84"/>
                  </a:cubicBezTo>
                  <a:close/>
                  <a:moveTo>
                    <a:pt x="36" y="58"/>
                  </a:moveTo>
                  <a:cubicBezTo>
                    <a:pt x="57" y="62"/>
                    <a:pt x="57" y="62"/>
                    <a:pt x="57" y="62"/>
                  </a:cubicBezTo>
                  <a:cubicBezTo>
                    <a:pt x="52" y="68"/>
                    <a:pt x="45" y="72"/>
                    <a:pt x="36" y="72"/>
                  </a:cubicBezTo>
                  <a:cubicBezTo>
                    <a:pt x="23" y="72"/>
                    <a:pt x="11" y="61"/>
                    <a:pt x="11" y="47"/>
                  </a:cubicBezTo>
                  <a:cubicBezTo>
                    <a:pt x="11" y="33"/>
                    <a:pt x="23" y="22"/>
                    <a:pt x="36" y="22"/>
                  </a:cubicBezTo>
                  <a:cubicBezTo>
                    <a:pt x="45" y="22"/>
                    <a:pt x="53" y="27"/>
                    <a:pt x="58" y="34"/>
                  </a:cubicBezTo>
                  <a:cubicBezTo>
                    <a:pt x="36" y="36"/>
                    <a:pt x="36" y="36"/>
                    <a:pt x="36" y="36"/>
                  </a:cubicBezTo>
                  <a:cubicBezTo>
                    <a:pt x="30" y="37"/>
                    <a:pt x="26" y="40"/>
                    <a:pt x="26" y="46"/>
                  </a:cubicBezTo>
                  <a:cubicBezTo>
                    <a:pt x="26" y="52"/>
                    <a:pt x="31" y="57"/>
                    <a:pt x="36" y="58"/>
                  </a:cubicBezTo>
                  <a:close/>
                  <a:moveTo>
                    <a:pt x="187" y="69"/>
                  </a:moveTo>
                  <a:cubicBezTo>
                    <a:pt x="187" y="87"/>
                    <a:pt x="187" y="87"/>
                    <a:pt x="187" y="87"/>
                  </a:cubicBezTo>
                  <a:cubicBezTo>
                    <a:pt x="170" y="87"/>
                    <a:pt x="170" y="87"/>
                    <a:pt x="170" y="87"/>
                  </a:cubicBezTo>
                  <a:cubicBezTo>
                    <a:pt x="170" y="69"/>
                    <a:pt x="170" y="69"/>
                    <a:pt x="170" y="69"/>
                  </a:cubicBezTo>
                  <a:cubicBezTo>
                    <a:pt x="151" y="69"/>
                    <a:pt x="151" y="69"/>
                    <a:pt x="151" y="69"/>
                  </a:cubicBezTo>
                  <a:cubicBezTo>
                    <a:pt x="151" y="52"/>
                    <a:pt x="151" y="52"/>
                    <a:pt x="151" y="52"/>
                  </a:cubicBezTo>
                  <a:cubicBezTo>
                    <a:pt x="170" y="52"/>
                    <a:pt x="170" y="52"/>
                    <a:pt x="170" y="52"/>
                  </a:cubicBezTo>
                  <a:cubicBezTo>
                    <a:pt x="170" y="34"/>
                    <a:pt x="170" y="34"/>
                    <a:pt x="170" y="34"/>
                  </a:cubicBezTo>
                  <a:cubicBezTo>
                    <a:pt x="187" y="34"/>
                    <a:pt x="187" y="34"/>
                    <a:pt x="187" y="34"/>
                  </a:cubicBezTo>
                  <a:cubicBezTo>
                    <a:pt x="187" y="52"/>
                    <a:pt x="187" y="52"/>
                    <a:pt x="187" y="52"/>
                  </a:cubicBezTo>
                  <a:cubicBezTo>
                    <a:pt x="205" y="52"/>
                    <a:pt x="205" y="52"/>
                    <a:pt x="205" y="52"/>
                  </a:cubicBezTo>
                  <a:cubicBezTo>
                    <a:pt x="205" y="69"/>
                    <a:pt x="205" y="69"/>
                    <a:pt x="205" y="69"/>
                  </a:cubicBezTo>
                  <a:lnTo>
                    <a:pt x="187" y="69"/>
                  </a:lnTo>
                  <a:close/>
                  <a:moveTo>
                    <a:pt x="203" y="146"/>
                  </a:moveTo>
                  <a:cubicBezTo>
                    <a:pt x="207" y="130"/>
                    <a:pt x="207" y="130"/>
                    <a:pt x="207" y="130"/>
                  </a:cubicBezTo>
                  <a:cubicBezTo>
                    <a:pt x="208" y="130"/>
                    <a:pt x="208" y="130"/>
                    <a:pt x="208" y="130"/>
                  </a:cubicBezTo>
                  <a:cubicBezTo>
                    <a:pt x="250" y="130"/>
                    <a:pt x="250" y="130"/>
                    <a:pt x="250" y="130"/>
                  </a:cubicBezTo>
                  <a:cubicBezTo>
                    <a:pt x="255" y="146"/>
                    <a:pt x="255" y="146"/>
                    <a:pt x="255" y="146"/>
                  </a:cubicBezTo>
                  <a:lnTo>
                    <a:pt x="203" y="146"/>
                  </a:lnTo>
                  <a:close/>
                  <a:moveTo>
                    <a:pt x="219" y="8"/>
                  </a:moveTo>
                  <a:cubicBezTo>
                    <a:pt x="270" y="16"/>
                    <a:pt x="314" y="52"/>
                    <a:pt x="324" y="76"/>
                  </a:cubicBezTo>
                  <a:cubicBezTo>
                    <a:pt x="278" y="76"/>
                    <a:pt x="278" y="76"/>
                    <a:pt x="278" y="76"/>
                  </a:cubicBezTo>
                  <a:cubicBezTo>
                    <a:pt x="247" y="76"/>
                    <a:pt x="222" y="47"/>
                    <a:pt x="219" y="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85" name="Freeform 46"/>
            <p:cNvSpPr>
              <a:spLocks/>
            </p:cNvSpPr>
            <p:nvPr/>
          </p:nvSpPr>
          <p:spPr bwMode="auto">
            <a:xfrm>
              <a:off x="8297863" y="2613025"/>
              <a:ext cx="541338" cy="31750"/>
            </a:xfrm>
            <a:custGeom>
              <a:avLst/>
              <a:gdLst>
                <a:gd name="T0" fmla="*/ 129 w 239"/>
                <a:gd name="T1" fmla="*/ 6 h 14"/>
                <a:gd name="T2" fmla="*/ 119 w 239"/>
                <a:gd name="T3" fmla="*/ 0 h 14"/>
                <a:gd name="T4" fmla="*/ 110 w 239"/>
                <a:gd name="T5" fmla="*/ 6 h 14"/>
                <a:gd name="T6" fmla="*/ 0 w 239"/>
                <a:gd name="T7" fmla="*/ 6 h 14"/>
                <a:gd name="T8" fmla="*/ 0 w 239"/>
                <a:gd name="T9" fmla="*/ 14 h 14"/>
                <a:gd name="T10" fmla="*/ 239 w 239"/>
                <a:gd name="T11" fmla="*/ 14 h 14"/>
                <a:gd name="T12" fmla="*/ 239 w 239"/>
                <a:gd name="T13" fmla="*/ 6 h 14"/>
                <a:gd name="T14" fmla="*/ 129 w 239"/>
                <a:gd name="T15" fmla="*/ 6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9" h="14">
                  <a:moveTo>
                    <a:pt x="129" y="6"/>
                  </a:moveTo>
                  <a:cubicBezTo>
                    <a:pt x="127" y="2"/>
                    <a:pt x="124" y="0"/>
                    <a:pt x="119" y="0"/>
                  </a:cubicBezTo>
                  <a:cubicBezTo>
                    <a:pt x="115" y="0"/>
                    <a:pt x="112" y="2"/>
                    <a:pt x="110" y="6"/>
                  </a:cubicBezTo>
                  <a:cubicBezTo>
                    <a:pt x="0" y="6"/>
                    <a:pt x="0" y="6"/>
                    <a:pt x="0" y="6"/>
                  </a:cubicBezTo>
                  <a:cubicBezTo>
                    <a:pt x="0" y="14"/>
                    <a:pt x="0" y="14"/>
                    <a:pt x="0" y="14"/>
                  </a:cubicBezTo>
                  <a:cubicBezTo>
                    <a:pt x="239" y="14"/>
                    <a:pt x="239" y="14"/>
                    <a:pt x="239" y="14"/>
                  </a:cubicBezTo>
                  <a:cubicBezTo>
                    <a:pt x="239" y="6"/>
                    <a:pt x="239" y="6"/>
                    <a:pt x="239" y="6"/>
                  </a:cubicBezTo>
                  <a:lnTo>
                    <a:pt x="129" y="6"/>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86" name="Group 285"/>
          <p:cNvGrpSpPr/>
          <p:nvPr userDrawn="1"/>
        </p:nvGrpSpPr>
        <p:grpSpPr>
          <a:xfrm>
            <a:off x="3520464" y="2861265"/>
            <a:ext cx="521457" cy="252725"/>
            <a:chOff x="12501563" y="1001713"/>
            <a:chExt cx="982663" cy="476250"/>
          </a:xfrm>
          <a:solidFill>
            <a:schemeClr val="tx2"/>
          </a:solidFill>
        </p:grpSpPr>
        <p:sp>
          <p:nvSpPr>
            <p:cNvPr id="287" name="Freeform 43"/>
            <p:cNvSpPr>
              <a:spLocks/>
            </p:cNvSpPr>
            <p:nvPr/>
          </p:nvSpPr>
          <p:spPr bwMode="auto">
            <a:xfrm>
              <a:off x="12601575" y="1431925"/>
              <a:ext cx="682625" cy="17463"/>
            </a:xfrm>
            <a:custGeom>
              <a:avLst/>
              <a:gdLst>
                <a:gd name="T0" fmla="*/ 0 w 235"/>
                <a:gd name="T1" fmla="*/ 0 h 6"/>
                <a:gd name="T2" fmla="*/ 0 w 235"/>
                <a:gd name="T3" fmla="*/ 6 h 6"/>
                <a:gd name="T4" fmla="*/ 235 w 235"/>
                <a:gd name="T5" fmla="*/ 6 h 6"/>
                <a:gd name="T6" fmla="*/ 235 w 235"/>
                <a:gd name="T7" fmla="*/ 0 h 6"/>
                <a:gd name="T8" fmla="*/ 0 w 235"/>
                <a:gd name="T9" fmla="*/ 0 h 6"/>
              </a:gdLst>
              <a:ahLst/>
              <a:cxnLst>
                <a:cxn ang="0">
                  <a:pos x="T0" y="T1"/>
                </a:cxn>
                <a:cxn ang="0">
                  <a:pos x="T2" y="T3"/>
                </a:cxn>
                <a:cxn ang="0">
                  <a:pos x="T4" y="T5"/>
                </a:cxn>
                <a:cxn ang="0">
                  <a:pos x="T6" y="T7"/>
                </a:cxn>
                <a:cxn ang="0">
                  <a:pos x="T8" y="T9"/>
                </a:cxn>
              </a:cxnLst>
              <a:rect l="0" t="0" r="r" b="b"/>
              <a:pathLst>
                <a:path w="235" h="6">
                  <a:moveTo>
                    <a:pt x="0" y="0"/>
                  </a:moveTo>
                  <a:cubicBezTo>
                    <a:pt x="0" y="2"/>
                    <a:pt x="0" y="4"/>
                    <a:pt x="0" y="6"/>
                  </a:cubicBezTo>
                  <a:cubicBezTo>
                    <a:pt x="235" y="6"/>
                    <a:pt x="235" y="6"/>
                    <a:pt x="235" y="6"/>
                  </a:cubicBezTo>
                  <a:cubicBezTo>
                    <a:pt x="235" y="4"/>
                    <a:pt x="235" y="2"/>
                    <a:pt x="235"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Freeform 44"/>
            <p:cNvSpPr>
              <a:spLocks noEditPoints="1"/>
            </p:cNvSpPr>
            <p:nvPr/>
          </p:nvSpPr>
          <p:spPr bwMode="auto">
            <a:xfrm>
              <a:off x="12603163" y="1116013"/>
              <a:ext cx="684213" cy="315913"/>
            </a:xfrm>
            <a:custGeom>
              <a:avLst/>
              <a:gdLst>
                <a:gd name="T0" fmla="*/ 117 w 235"/>
                <a:gd name="T1" fmla="*/ 0 h 109"/>
                <a:gd name="T2" fmla="*/ 0 w 235"/>
                <a:gd name="T3" fmla="*/ 109 h 109"/>
                <a:gd name="T4" fmla="*/ 235 w 235"/>
                <a:gd name="T5" fmla="*/ 109 h 109"/>
                <a:gd name="T6" fmla="*/ 117 w 235"/>
                <a:gd name="T7" fmla="*/ 0 h 109"/>
                <a:gd name="T8" fmla="*/ 78 w 235"/>
                <a:gd name="T9" fmla="*/ 59 h 109"/>
                <a:gd name="T10" fmla="*/ 65 w 235"/>
                <a:gd name="T11" fmla="*/ 45 h 109"/>
                <a:gd name="T12" fmla="*/ 78 w 235"/>
                <a:gd name="T13" fmla="*/ 32 h 109"/>
                <a:gd name="T14" fmla="*/ 92 w 235"/>
                <a:gd name="T15" fmla="*/ 45 h 109"/>
                <a:gd name="T16" fmla="*/ 78 w 235"/>
                <a:gd name="T17" fmla="*/ 59 h 109"/>
                <a:gd name="T18" fmla="*/ 115 w 235"/>
                <a:gd name="T19" fmla="*/ 59 h 109"/>
                <a:gd name="T20" fmla="*/ 102 w 235"/>
                <a:gd name="T21" fmla="*/ 45 h 109"/>
                <a:gd name="T22" fmla="*/ 115 w 235"/>
                <a:gd name="T23" fmla="*/ 32 h 109"/>
                <a:gd name="T24" fmla="*/ 129 w 235"/>
                <a:gd name="T25" fmla="*/ 45 h 109"/>
                <a:gd name="T26" fmla="*/ 115 w 235"/>
                <a:gd name="T27" fmla="*/ 59 h 109"/>
                <a:gd name="T28" fmla="*/ 152 w 235"/>
                <a:gd name="T29" fmla="*/ 59 h 109"/>
                <a:gd name="T30" fmla="*/ 138 w 235"/>
                <a:gd name="T31" fmla="*/ 45 h 109"/>
                <a:gd name="T32" fmla="*/ 152 w 235"/>
                <a:gd name="T33" fmla="*/ 32 h 109"/>
                <a:gd name="T34" fmla="*/ 166 w 235"/>
                <a:gd name="T35" fmla="*/ 45 h 109"/>
                <a:gd name="T36" fmla="*/ 152 w 235"/>
                <a:gd name="T37" fmla="*/ 5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5" h="109">
                  <a:moveTo>
                    <a:pt x="117" y="0"/>
                  </a:moveTo>
                  <a:cubicBezTo>
                    <a:pt x="39" y="0"/>
                    <a:pt x="0" y="58"/>
                    <a:pt x="0" y="109"/>
                  </a:cubicBezTo>
                  <a:cubicBezTo>
                    <a:pt x="235" y="109"/>
                    <a:pt x="235" y="109"/>
                    <a:pt x="235" y="109"/>
                  </a:cubicBezTo>
                  <a:cubicBezTo>
                    <a:pt x="235" y="58"/>
                    <a:pt x="195" y="0"/>
                    <a:pt x="117" y="0"/>
                  </a:cubicBezTo>
                  <a:close/>
                  <a:moveTo>
                    <a:pt x="78" y="59"/>
                  </a:moveTo>
                  <a:cubicBezTo>
                    <a:pt x="71" y="59"/>
                    <a:pt x="65" y="53"/>
                    <a:pt x="65" y="45"/>
                  </a:cubicBezTo>
                  <a:cubicBezTo>
                    <a:pt x="65" y="38"/>
                    <a:pt x="71" y="32"/>
                    <a:pt x="78" y="32"/>
                  </a:cubicBezTo>
                  <a:cubicBezTo>
                    <a:pt x="86" y="32"/>
                    <a:pt x="92" y="38"/>
                    <a:pt x="92" y="45"/>
                  </a:cubicBezTo>
                  <a:cubicBezTo>
                    <a:pt x="92" y="53"/>
                    <a:pt x="86" y="59"/>
                    <a:pt x="78" y="59"/>
                  </a:cubicBezTo>
                  <a:close/>
                  <a:moveTo>
                    <a:pt x="115" y="59"/>
                  </a:moveTo>
                  <a:cubicBezTo>
                    <a:pt x="108" y="59"/>
                    <a:pt x="102" y="53"/>
                    <a:pt x="102" y="45"/>
                  </a:cubicBezTo>
                  <a:cubicBezTo>
                    <a:pt x="102" y="38"/>
                    <a:pt x="108" y="32"/>
                    <a:pt x="115" y="32"/>
                  </a:cubicBezTo>
                  <a:cubicBezTo>
                    <a:pt x="123" y="32"/>
                    <a:pt x="129" y="38"/>
                    <a:pt x="129" y="45"/>
                  </a:cubicBezTo>
                  <a:cubicBezTo>
                    <a:pt x="129" y="53"/>
                    <a:pt x="123" y="59"/>
                    <a:pt x="115" y="59"/>
                  </a:cubicBezTo>
                  <a:close/>
                  <a:moveTo>
                    <a:pt x="152" y="59"/>
                  </a:moveTo>
                  <a:cubicBezTo>
                    <a:pt x="144" y="59"/>
                    <a:pt x="138" y="53"/>
                    <a:pt x="138" y="45"/>
                  </a:cubicBezTo>
                  <a:cubicBezTo>
                    <a:pt x="138" y="38"/>
                    <a:pt x="144" y="32"/>
                    <a:pt x="152" y="32"/>
                  </a:cubicBezTo>
                  <a:cubicBezTo>
                    <a:pt x="160" y="32"/>
                    <a:pt x="166" y="38"/>
                    <a:pt x="166" y="45"/>
                  </a:cubicBezTo>
                  <a:cubicBezTo>
                    <a:pt x="166" y="53"/>
                    <a:pt x="160" y="59"/>
                    <a:pt x="152"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Freeform 45"/>
            <p:cNvSpPr>
              <a:spLocks noEditPoints="1"/>
            </p:cNvSpPr>
            <p:nvPr/>
          </p:nvSpPr>
          <p:spPr bwMode="auto">
            <a:xfrm>
              <a:off x="12501563" y="1001713"/>
              <a:ext cx="982663" cy="476250"/>
            </a:xfrm>
            <a:custGeom>
              <a:avLst/>
              <a:gdLst>
                <a:gd name="T0" fmla="*/ 327 w 338"/>
                <a:gd name="T1" fmla="*/ 141 h 164"/>
                <a:gd name="T2" fmla="*/ 291 w 338"/>
                <a:gd name="T3" fmla="*/ 127 h 164"/>
                <a:gd name="T4" fmla="*/ 152 w 338"/>
                <a:gd name="T5" fmla="*/ 0 h 164"/>
                <a:gd name="T6" fmla="*/ 13 w 338"/>
                <a:gd name="T7" fmla="*/ 141 h 164"/>
                <a:gd name="T8" fmla="*/ 12 w 338"/>
                <a:gd name="T9" fmla="*/ 141 h 164"/>
                <a:gd name="T10" fmla="*/ 0 w 338"/>
                <a:gd name="T11" fmla="*/ 152 h 164"/>
                <a:gd name="T12" fmla="*/ 12 w 338"/>
                <a:gd name="T13" fmla="*/ 164 h 164"/>
                <a:gd name="T14" fmla="*/ 12 w 338"/>
                <a:gd name="T15" fmla="*/ 164 h 164"/>
                <a:gd name="T16" fmla="*/ 325 w 338"/>
                <a:gd name="T17" fmla="*/ 164 h 164"/>
                <a:gd name="T18" fmla="*/ 336 w 338"/>
                <a:gd name="T19" fmla="*/ 155 h 164"/>
                <a:gd name="T20" fmla="*/ 327 w 338"/>
                <a:gd name="T21" fmla="*/ 141 h 164"/>
                <a:gd name="T22" fmla="*/ 152 w 338"/>
                <a:gd name="T23" fmla="*/ 18 h 164"/>
                <a:gd name="T24" fmla="*/ 275 w 338"/>
                <a:gd name="T25" fmla="*/ 144 h 164"/>
                <a:gd name="T26" fmla="*/ 30 w 338"/>
                <a:gd name="T27" fmla="*/ 144 h 164"/>
                <a:gd name="T28" fmla="*/ 152 w 338"/>
                <a:gd name="T29" fmla="*/ 18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8" h="164">
                  <a:moveTo>
                    <a:pt x="327" y="141"/>
                  </a:moveTo>
                  <a:cubicBezTo>
                    <a:pt x="291" y="127"/>
                    <a:pt x="291" y="127"/>
                    <a:pt x="291" y="127"/>
                  </a:cubicBezTo>
                  <a:cubicBezTo>
                    <a:pt x="288" y="71"/>
                    <a:pt x="244" y="0"/>
                    <a:pt x="152" y="0"/>
                  </a:cubicBezTo>
                  <a:cubicBezTo>
                    <a:pt x="60" y="0"/>
                    <a:pt x="18" y="69"/>
                    <a:pt x="13" y="141"/>
                  </a:cubicBezTo>
                  <a:cubicBezTo>
                    <a:pt x="12" y="141"/>
                    <a:pt x="12" y="141"/>
                    <a:pt x="12" y="141"/>
                  </a:cubicBezTo>
                  <a:cubicBezTo>
                    <a:pt x="5" y="141"/>
                    <a:pt x="0" y="146"/>
                    <a:pt x="0" y="152"/>
                  </a:cubicBezTo>
                  <a:cubicBezTo>
                    <a:pt x="0" y="159"/>
                    <a:pt x="5" y="164"/>
                    <a:pt x="12" y="164"/>
                  </a:cubicBezTo>
                  <a:cubicBezTo>
                    <a:pt x="12" y="164"/>
                    <a:pt x="12" y="164"/>
                    <a:pt x="12" y="164"/>
                  </a:cubicBezTo>
                  <a:cubicBezTo>
                    <a:pt x="12" y="164"/>
                    <a:pt x="324" y="164"/>
                    <a:pt x="325" y="164"/>
                  </a:cubicBezTo>
                  <a:cubicBezTo>
                    <a:pt x="330" y="164"/>
                    <a:pt x="335" y="160"/>
                    <a:pt x="336" y="155"/>
                  </a:cubicBezTo>
                  <a:cubicBezTo>
                    <a:pt x="338" y="149"/>
                    <a:pt x="333" y="143"/>
                    <a:pt x="327" y="141"/>
                  </a:cubicBezTo>
                  <a:close/>
                  <a:moveTo>
                    <a:pt x="152" y="18"/>
                  </a:moveTo>
                  <a:cubicBezTo>
                    <a:pt x="235" y="18"/>
                    <a:pt x="273" y="83"/>
                    <a:pt x="275" y="144"/>
                  </a:cubicBezTo>
                  <a:cubicBezTo>
                    <a:pt x="30" y="144"/>
                    <a:pt x="30" y="144"/>
                    <a:pt x="30" y="144"/>
                  </a:cubicBezTo>
                  <a:cubicBezTo>
                    <a:pt x="32" y="85"/>
                    <a:pt x="70" y="18"/>
                    <a:pt x="15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00" name="Group 299"/>
          <p:cNvGrpSpPr/>
          <p:nvPr userDrawn="1"/>
        </p:nvGrpSpPr>
        <p:grpSpPr>
          <a:xfrm>
            <a:off x="3518728" y="4094925"/>
            <a:ext cx="524928" cy="452086"/>
            <a:chOff x="9696450" y="6248400"/>
            <a:chExt cx="720726" cy="620713"/>
          </a:xfrm>
          <a:solidFill>
            <a:schemeClr val="tx2"/>
          </a:solidFill>
        </p:grpSpPr>
        <p:sp>
          <p:nvSpPr>
            <p:cNvPr id="301" name="Freeform 55"/>
            <p:cNvSpPr>
              <a:spLocks noEditPoints="1"/>
            </p:cNvSpPr>
            <p:nvPr/>
          </p:nvSpPr>
          <p:spPr bwMode="auto">
            <a:xfrm>
              <a:off x="10186988" y="6640513"/>
              <a:ext cx="230188" cy="228600"/>
            </a:xfrm>
            <a:custGeom>
              <a:avLst/>
              <a:gdLst>
                <a:gd name="T0" fmla="*/ 74 w 79"/>
                <a:gd name="T1" fmla="*/ 31 h 79"/>
                <a:gd name="T2" fmla="*/ 30 w 79"/>
                <a:gd name="T3" fmla="*/ 5 h 79"/>
                <a:gd name="T4" fmla="*/ 5 w 79"/>
                <a:gd name="T5" fmla="*/ 49 h 79"/>
                <a:gd name="T6" fmla="*/ 49 w 79"/>
                <a:gd name="T7" fmla="*/ 74 h 79"/>
                <a:gd name="T8" fmla="*/ 74 w 79"/>
                <a:gd name="T9" fmla="*/ 31 h 79"/>
                <a:gd name="T10" fmla="*/ 43 w 79"/>
                <a:gd name="T11" fmla="*/ 55 h 79"/>
                <a:gd name="T12" fmla="*/ 25 w 79"/>
                <a:gd name="T13" fmla="*/ 44 h 79"/>
                <a:gd name="T14" fmla="*/ 36 w 79"/>
                <a:gd name="T15" fmla="*/ 25 h 79"/>
                <a:gd name="T16" fmla="*/ 54 w 79"/>
                <a:gd name="T17" fmla="*/ 36 h 79"/>
                <a:gd name="T18" fmla="*/ 43 w 79"/>
                <a:gd name="T19" fmla="*/ 55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 h="79">
                  <a:moveTo>
                    <a:pt x="74" y="31"/>
                  </a:moveTo>
                  <a:cubicBezTo>
                    <a:pt x="69" y="11"/>
                    <a:pt x="49" y="0"/>
                    <a:pt x="30" y="5"/>
                  </a:cubicBezTo>
                  <a:cubicBezTo>
                    <a:pt x="11" y="10"/>
                    <a:pt x="0" y="30"/>
                    <a:pt x="5" y="49"/>
                  </a:cubicBezTo>
                  <a:cubicBezTo>
                    <a:pt x="10" y="68"/>
                    <a:pt x="30" y="79"/>
                    <a:pt x="49" y="74"/>
                  </a:cubicBezTo>
                  <a:cubicBezTo>
                    <a:pt x="68" y="69"/>
                    <a:pt x="79" y="50"/>
                    <a:pt x="74" y="31"/>
                  </a:cubicBezTo>
                  <a:close/>
                  <a:moveTo>
                    <a:pt x="43" y="55"/>
                  </a:moveTo>
                  <a:cubicBezTo>
                    <a:pt x="35" y="57"/>
                    <a:pt x="27" y="52"/>
                    <a:pt x="25" y="44"/>
                  </a:cubicBezTo>
                  <a:cubicBezTo>
                    <a:pt x="23" y="36"/>
                    <a:pt x="27" y="27"/>
                    <a:pt x="36" y="25"/>
                  </a:cubicBezTo>
                  <a:cubicBezTo>
                    <a:pt x="44" y="23"/>
                    <a:pt x="52" y="28"/>
                    <a:pt x="54" y="36"/>
                  </a:cubicBezTo>
                  <a:cubicBezTo>
                    <a:pt x="56" y="44"/>
                    <a:pt x="52" y="52"/>
                    <a:pt x="43"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2" name="Freeform 56"/>
            <p:cNvSpPr>
              <a:spLocks noEditPoints="1"/>
            </p:cNvSpPr>
            <p:nvPr/>
          </p:nvSpPr>
          <p:spPr bwMode="auto">
            <a:xfrm>
              <a:off x="9696450" y="6483350"/>
              <a:ext cx="558800" cy="342900"/>
            </a:xfrm>
            <a:custGeom>
              <a:avLst/>
              <a:gdLst>
                <a:gd name="T0" fmla="*/ 186 w 192"/>
                <a:gd name="T1" fmla="*/ 79 h 118"/>
                <a:gd name="T2" fmla="*/ 186 w 192"/>
                <a:gd name="T3" fmla="*/ 79 h 118"/>
                <a:gd name="T4" fmla="*/ 52 w 192"/>
                <a:gd name="T5" fmla="*/ 1 h 118"/>
                <a:gd name="T6" fmla="*/ 46 w 192"/>
                <a:gd name="T7" fmla="*/ 0 h 118"/>
                <a:gd name="T8" fmla="*/ 15 w 192"/>
                <a:gd name="T9" fmla="*/ 0 h 118"/>
                <a:gd name="T10" fmla="*/ 0 w 192"/>
                <a:gd name="T11" fmla="*/ 15 h 118"/>
                <a:gd name="T12" fmla="*/ 15 w 192"/>
                <a:gd name="T13" fmla="*/ 29 h 118"/>
                <a:gd name="T14" fmla="*/ 27 w 192"/>
                <a:gd name="T15" fmla="*/ 23 h 118"/>
                <a:gd name="T16" fmla="*/ 43 w 192"/>
                <a:gd name="T17" fmla="*/ 22 h 118"/>
                <a:gd name="T18" fmla="*/ 80 w 192"/>
                <a:gd name="T19" fmla="*/ 44 h 118"/>
                <a:gd name="T20" fmla="*/ 85 w 192"/>
                <a:gd name="T21" fmla="*/ 96 h 118"/>
                <a:gd name="T22" fmla="*/ 109 w 192"/>
                <a:gd name="T23" fmla="*/ 118 h 118"/>
                <a:gd name="T24" fmla="*/ 111 w 192"/>
                <a:gd name="T25" fmla="*/ 118 h 118"/>
                <a:gd name="T26" fmla="*/ 139 w 192"/>
                <a:gd name="T27" fmla="*/ 96 h 118"/>
                <a:gd name="T28" fmla="*/ 143 w 192"/>
                <a:gd name="T29" fmla="*/ 80 h 118"/>
                <a:gd name="T30" fmla="*/ 174 w 192"/>
                <a:gd name="T31" fmla="*/ 98 h 118"/>
                <a:gd name="T32" fmla="*/ 189 w 192"/>
                <a:gd name="T33" fmla="*/ 94 h 118"/>
                <a:gd name="T34" fmla="*/ 186 w 192"/>
                <a:gd name="T35" fmla="*/ 79 h 118"/>
                <a:gd name="T36" fmla="*/ 123 w 192"/>
                <a:gd name="T37" fmla="*/ 93 h 118"/>
                <a:gd name="T38" fmla="*/ 111 w 192"/>
                <a:gd name="T39" fmla="*/ 102 h 118"/>
                <a:gd name="T40" fmla="*/ 109 w 192"/>
                <a:gd name="T41" fmla="*/ 102 h 118"/>
                <a:gd name="T42" fmla="*/ 105 w 192"/>
                <a:gd name="T43" fmla="*/ 101 h 118"/>
                <a:gd name="T44" fmla="*/ 105 w 192"/>
                <a:gd name="T45" fmla="*/ 101 h 118"/>
                <a:gd name="T46" fmla="*/ 101 w 192"/>
                <a:gd name="T47" fmla="*/ 95 h 118"/>
                <a:gd name="T48" fmla="*/ 97 w 192"/>
                <a:gd name="T49" fmla="*/ 53 h 118"/>
                <a:gd name="T50" fmla="*/ 128 w 192"/>
                <a:gd name="T51" fmla="*/ 71 h 118"/>
                <a:gd name="T52" fmla="*/ 123 w 192"/>
                <a:gd name="T53" fmla="*/ 93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2" h="118">
                  <a:moveTo>
                    <a:pt x="186" y="79"/>
                  </a:moveTo>
                  <a:cubicBezTo>
                    <a:pt x="186" y="79"/>
                    <a:pt x="186" y="79"/>
                    <a:pt x="186" y="79"/>
                  </a:cubicBezTo>
                  <a:cubicBezTo>
                    <a:pt x="52" y="1"/>
                    <a:pt x="52" y="1"/>
                    <a:pt x="52" y="1"/>
                  </a:cubicBezTo>
                  <a:cubicBezTo>
                    <a:pt x="51" y="1"/>
                    <a:pt x="49" y="0"/>
                    <a:pt x="46" y="0"/>
                  </a:cubicBezTo>
                  <a:cubicBezTo>
                    <a:pt x="15" y="0"/>
                    <a:pt x="15" y="0"/>
                    <a:pt x="15" y="0"/>
                  </a:cubicBezTo>
                  <a:cubicBezTo>
                    <a:pt x="7" y="0"/>
                    <a:pt x="0" y="7"/>
                    <a:pt x="0" y="15"/>
                  </a:cubicBezTo>
                  <a:cubicBezTo>
                    <a:pt x="0" y="23"/>
                    <a:pt x="7" y="29"/>
                    <a:pt x="15" y="29"/>
                  </a:cubicBezTo>
                  <a:cubicBezTo>
                    <a:pt x="20" y="29"/>
                    <a:pt x="24" y="27"/>
                    <a:pt x="27" y="23"/>
                  </a:cubicBezTo>
                  <a:cubicBezTo>
                    <a:pt x="43" y="22"/>
                    <a:pt x="43" y="22"/>
                    <a:pt x="43" y="22"/>
                  </a:cubicBezTo>
                  <a:cubicBezTo>
                    <a:pt x="80" y="44"/>
                    <a:pt x="80" y="44"/>
                    <a:pt x="80" y="44"/>
                  </a:cubicBezTo>
                  <a:cubicBezTo>
                    <a:pt x="85" y="96"/>
                    <a:pt x="85" y="96"/>
                    <a:pt x="85" y="96"/>
                  </a:cubicBezTo>
                  <a:cubicBezTo>
                    <a:pt x="86" y="108"/>
                    <a:pt x="97" y="118"/>
                    <a:pt x="109" y="118"/>
                  </a:cubicBezTo>
                  <a:cubicBezTo>
                    <a:pt x="111" y="118"/>
                    <a:pt x="111" y="118"/>
                    <a:pt x="111" y="118"/>
                  </a:cubicBezTo>
                  <a:cubicBezTo>
                    <a:pt x="124" y="118"/>
                    <a:pt x="136" y="108"/>
                    <a:pt x="139" y="96"/>
                  </a:cubicBezTo>
                  <a:cubicBezTo>
                    <a:pt x="143" y="80"/>
                    <a:pt x="143" y="80"/>
                    <a:pt x="143" y="80"/>
                  </a:cubicBezTo>
                  <a:cubicBezTo>
                    <a:pt x="174" y="98"/>
                    <a:pt x="174" y="98"/>
                    <a:pt x="174" y="98"/>
                  </a:cubicBezTo>
                  <a:cubicBezTo>
                    <a:pt x="179" y="101"/>
                    <a:pt x="186" y="99"/>
                    <a:pt x="189" y="94"/>
                  </a:cubicBezTo>
                  <a:cubicBezTo>
                    <a:pt x="192" y="88"/>
                    <a:pt x="191" y="82"/>
                    <a:pt x="186" y="79"/>
                  </a:cubicBezTo>
                  <a:close/>
                  <a:moveTo>
                    <a:pt x="123" y="93"/>
                  </a:moveTo>
                  <a:cubicBezTo>
                    <a:pt x="122" y="98"/>
                    <a:pt x="116" y="102"/>
                    <a:pt x="111" y="102"/>
                  </a:cubicBezTo>
                  <a:cubicBezTo>
                    <a:pt x="109" y="102"/>
                    <a:pt x="109" y="102"/>
                    <a:pt x="109" y="102"/>
                  </a:cubicBezTo>
                  <a:cubicBezTo>
                    <a:pt x="107" y="102"/>
                    <a:pt x="106" y="102"/>
                    <a:pt x="105" y="101"/>
                  </a:cubicBezTo>
                  <a:cubicBezTo>
                    <a:pt x="105" y="101"/>
                    <a:pt x="105" y="101"/>
                    <a:pt x="105" y="101"/>
                  </a:cubicBezTo>
                  <a:cubicBezTo>
                    <a:pt x="103" y="100"/>
                    <a:pt x="101" y="97"/>
                    <a:pt x="101" y="95"/>
                  </a:cubicBezTo>
                  <a:cubicBezTo>
                    <a:pt x="97" y="53"/>
                    <a:pt x="97" y="53"/>
                    <a:pt x="97" y="53"/>
                  </a:cubicBezTo>
                  <a:cubicBezTo>
                    <a:pt x="128" y="71"/>
                    <a:pt x="128" y="71"/>
                    <a:pt x="128" y="71"/>
                  </a:cubicBezTo>
                  <a:lnTo>
                    <a:pt x="123"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3" name="Freeform 57"/>
            <p:cNvSpPr>
              <a:spLocks/>
            </p:cNvSpPr>
            <p:nvPr/>
          </p:nvSpPr>
          <p:spPr bwMode="auto">
            <a:xfrm>
              <a:off x="9909175" y="6413500"/>
              <a:ext cx="490538" cy="231775"/>
            </a:xfrm>
            <a:custGeom>
              <a:avLst/>
              <a:gdLst>
                <a:gd name="T0" fmla="*/ 161 w 169"/>
                <a:gd name="T1" fmla="*/ 0 h 80"/>
                <a:gd name="T2" fmla="*/ 8 w 169"/>
                <a:gd name="T3" fmla="*/ 0 h 80"/>
                <a:gd name="T4" fmla="*/ 0 w 169"/>
                <a:gd name="T5" fmla="*/ 8 h 80"/>
                <a:gd name="T6" fmla="*/ 8 w 169"/>
                <a:gd name="T7" fmla="*/ 16 h 80"/>
                <a:gd name="T8" fmla="*/ 8 w 169"/>
                <a:gd name="T9" fmla="*/ 24 h 80"/>
                <a:gd name="T10" fmla="*/ 105 w 169"/>
                <a:gd name="T11" fmla="*/ 80 h 80"/>
                <a:gd name="T12" fmla="*/ 161 w 169"/>
                <a:gd name="T13" fmla="*/ 16 h 80"/>
                <a:gd name="T14" fmla="*/ 169 w 169"/>
                <a:gd name="T15" fmla="*/ 8 h 80"/>
                <a:gd name="T16" fmla="*/ 161 w 169"/>
                <a:gd name="T1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9" h="80">
                  <a:moveTo>
                    <a:pt x="161" y="0"/>
                  </a:moveTo>
                  <a:cubicBezTo>
                    <a:pt x="8" y="0"/>
                    <a:pt x="8" y="0"/>
                    <a:pt x="8" y="0"/>
                  </a:cubicBezTo>
                  <a:cubicBezTo>
                    <a:pt x="3" y="0"/>
                    <a:pt x="0" y="4"/>
                    <a:pt x="0" y="8"/>
                  </a:cubicBezTo>
                  <a:cubicBezTo>
                    <a:pt x="0" y="12"/>
                    <a:pt x="3" y="16"/>
                    <a:pt x="8" y="16"/>
                  </a:cubicBezTo>
                  <a:cubicBezTo>
                    <a:pt x="8" y="24"/>
                    <a:pt x="8" y="24"/>
                    <a:pt x="8" y="24"/>
                  </a:cubicBezTo>
                  <a:cubicBezTo>
                    <a:pt x="105" y="80"/>
                    <a:pt x="105" y="80"/>
                    <a:pt x="105" y="80"/>
                  </a:cubicBezTo>
                  <a:cubicBezTo>
                    <a:pt x="161" y="16"/>
                    <a:pt x="161" y="16"/>
                    <a:pt x="161" y="16"/>
                  </a:cubicBezTo>
                  <a:cubicBezTo>
                    <a:pt x="165" y="16"/>
                    <a:pt x="169" y="12"/>
                    <a:pt x="169" y="8"/>
                  </a:cubicBezTo>
                  <a:cubicBezTo>
                    <a:pt x="169" y="4"/>
                    <a:pt x="165" y="0"/>
                    <a:pt x="16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4" name="Freeform 58"/>
            <p:cNvSpPr>
              <a:spLocks/>
            </p:cNvSpPr>
            <p:nvPr/>
          </p:nvSpPr>
          <p:spPr bwMode="auto">
            <a:xfrm>
              <a:off x="10015538" y="6248400"/>
              <a:ext cx="311150" cy="119063"/>
            </a:xfrm>
            <a:custGeom>
              <a:avLst/>
              <a:gdLst>
                <a:gd name="T0" fmla="*/ 99 w 107"/>
                <a:gd name="T1" fmla="*/ 41 h 41"/>
                <a:gd name="T2" fmla="*/ 73 w 107"/>
                <a:gd name="T3" fmla="*/ 12 h 41"/>
                <a:gd name="T4" fmla="*/ 23 w 107"/>
                <a:gd name="T5" fmla="*/ 21 h 41"/>
                <a:gd name="T6" fmla="*/ 0 w 107"/>
                <a:gd name="T7" fmla="*/ 41 h 41"/>
                <a:gd name="T8" fmla="*/ 99 w 107"/>
                <a:gd name="T9" fmla="*/ 41 h 41"/>
              </a:gdLst>
              <a:ahLst/>
              <a:cxnLst>
                <a:cxn ang="0">
                  <a:pos x="T0" y="T1"/>
                </a:cxn>
                <a:cxn ang="0">
                  <a:pos x="T2" y="T3"/>
                </a:cxn>
                <a:cxn ang="0">
                  <a:pos x="T4" y="T5"/>
                </a:cxn>
                <a:cxn ang="0">
                  <a:pos x="T6" y="T7"/>
                </a:cxn>
                <a:cxn ang="0">
                  <a:pos x="T8" y="T9"/>
                </a:cxn>
              </a:cxnLst>
              <a:rect l="0" t="0" r="r" b="b"/>
              <a:pathLst>
                <a:path w="107" h="41">
                  <a:moveTo>
                    <a:pt x="99" y="41"/>
                  </a:moveTo>
                  <a:cubicBezTo>
                    <a:pt x="107" y="27"/>
                    <a:pt x="80" y="22"/>
                    <a:pt x="73" y="12"/>
                  </a:cubicBezTo>
                  <a:cubicBezTo>
                    <a:pt x="64" y="0"/>
                    <a:pt x="54" y="32"/>
                    <a:pt x="23" y="21"/>
                  </a:cubicBezTo>
                  <a:cubicBezTo>
                    <a:pt x="5" y="14"/>
                    <a:pt x="1" y="33"/>
                    <a:pt x="0" y="41"/>
                  </a:cubicBezTo>
                  <a:lnTo>
                    <a:pt x="9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09" name="Group 308"/>
          <p:cNvGrpSpPr/>
          <p:nvPr userDrawn="1"/>
        </p:nvGrpSpPr>
        <p:grpSpPr>
          <a:xfrm>
            <a:off x="3505941" y="2164731"/>
            <a:ext cx="550503" cy="391516"/>
            <a:chOff x="12623800" y="1978025"/>
            <a:chExt cx="808038" cy="574676"/>
          </a:xfrm>
          <a:solidFill>
            <a:schemeClr val="tx2"/>
          </a:solidFill>
        </p:grpSpPr>
        <p:sp>
          <p:nvSpPr>
            <p:cNvPr id="310" name="Freeform 64"/>
            <p:cNvSpPr>
              <a:spLocks/>
            </p:cNvSpPr>
            <p:nvPr/>
          </p:nvSpPr>
          <p:spPr bwMode="auto">
            <a:xfrm>
              <a:off x="13203238" y="2044700"/>
              <a:ext cx="228600" cy="436563"/>
            </a:xfrm>
            <a:custGeom>
              <a:avLst/>
              <a:gdLst>
                <a:gd name="T0" fmla="*/ 7 w 79"/>
                <a:gd name="T1" fmla="*/ 150 h 150"/>
                <a:gd name="T2" fmla="*/ 69 w 79"/>
                <a:gd name="T3" fmla="*/ 143 h 150"/>
                <a:gd name="T4" fmla="*/ 24 w 79"/>
                <a:gd name="T5" fmla="*/ 134 h 150"/>
                <a:gd name="T6" fmla="*/ 12 w 79"/>
                <a:gd name="T7" fmla="*/ 7 h 150"/>
                <a:gd name="T8" fmla="*/ 6 w 79"/>
                <a:gd name="T9" fmla="*/ 0 h 150"/>
                <a:gd name="T10" fmla="*/ 0 w 79"/>
                <a:gd name="T11" fmla="*/ 6 h 150"/>
                <a:gd name="T12" fmla="*/ 0 w 79"/>
                <a:gd name="T13" fmla="*/ 143 h 150"/>
                <a:gd name="T14" fmla="*/ 7 w 79"/>
                <a:gd name="T15" fmla="*/ 150 h 1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 h="150">
                  <a:moveTo>
                    <a:pt x="7" y="150"/>
                  </a:moveTo>
                  <a:cubicBezTo>
                    <a:pt x="31" y="150"/>
                    <a:pt x="79" y="147"/>
                    <a:pt x="69" y="143"/>
                  </a:cubicBezTo>
                  <a:cubicBezTo>
                    <a:pt x="55" y="137"/>
                    <a:pt x="24" y="134"/>
                    <a:pt x="24" y="134"/>
                  </a:cubicBezTo>
                  <a:cubicBezTo>
                    <a:pt x="12" y="7"/>
                    <a:pt x="12" y="7"/>
                    <a:pt x="12" y="7"/>
                  </a:cubicBezTo>
                  <a:cubicBezTo>
                    <a:pt x="13" y="4"/>
                    <a:pt x="10" y="1"/>
                    <a:pt x="6" y="0"/>
                  </a:cubicBezTo>
                  <a:cubicBezTo>
                    <a:pt x="3" y="0"/>
                    <a:pt x="0" y="3"/>
                    <a:pt x="0" y="6"/>
                  </a:cubicBezTo>
                  <a:cubicBezTo>
                    <a:pt x="0" y="143"/>
                    <a:pt x="0" y="143"/>
                    <a:pt x="0" y="143"/>
                  </a:cubicBezTo>
                  <a:cubicBezTo>
                    <a:pt x="0" y="148"/>
                    <a:pt x="5" y="150"/>
                    <a:pt x="7" y="1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1" name="Freeform 65"/>
            <p:cNvSpPr>
              <a:spLocks noEditPoints="1"/>
            </p:cNvSpPr>
            <p:nvPr/>
          </p:nvSpPr>
          <p:spPr bwMode="auto">
            <a:xfrm>
              <a:off x="12969875" y="2335213"/>
              <a:ext cx="217488" cy="217488"/>
            </a:xfrm>
            <a:custGeom>
              <a:avLst/>
              <a:gdLst>
                <a:gd name="T0" fmla="*/ 70 w 75"/>
                <a:gd name="T1" fmla="*/ 29 h 75"/>
                <a:gd name="T2" fmla="*/ 28 w 75"/>
                <a:gd name="T3" fmla="*/ 5 h 75"/>
                <a:gd name="T4" fmla="*/ 4 w 75"/>
                <a:gd name="T5" fmla="*/ 47 h 75"/>
                <a:gd name="T6" fmla="*/ 46 w 75"/>
                <a:gd name="T7" fmla="*/ 70 h 75"/>
                <a:gd name="T8" fmla="*/ 70 w 75"/>
                <a:gd name="T9" fmla="*/ 29 h 75"/>
                <a:gd name="T10" fmla="*/ 42 w 75"/>
                <a:gd name="T11" fmla="*/ 55 h 75"/>
                <a:gd name="T12" fmla="*/ 37 w 75"/>
                <a:gd name="T13" fmla="*/ 56 h 75"/>
                <a:gd name="T14" fmla="*/ 37 w 75"/>
                <a:gd name="T15" fmla="*/ 56 h 75"/>
                <a:gd name="T16" fmla="*/ 20 w 75"/>
                <a:gd name="T17" fmla="*/ 42 h 75"/>
                <a:gd name="T18" fmla="*/ 32 w 75"/>
                <a:gd name="T19" fmla="*/ 20 h 75"/>
                <a:gd name="T20" fmla="*/ 37 w 75"/>
                <a:gd name="T21" fmla="*/ 20 h 75"/>
                <a:gd name="T22" fmla="*/ 55 w 75"/>
                <a:gd name="T23" fmla="*/ 33 h 75"/>
                <a:gd name="T24" fmla="*/ 42 w 75"/>
                <a:gd name="T25" fmla="*/ 5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5" h="75">
                  <a:moveTo>
                    <a:pt x="70" y="29"/>
                  </a:moveTo>
                  <a:cubicBezTo>
                    <a:pt x="65" y="11"/>
                    <a:pt x="46" y="0"/>
                    <a:pt x="28" y="5"/>
                  </a:cubicBezTo>
                  <a:cubicBezTo>
                    <a:pt x="10" y="10"/>
                    <a:pt x="0" y="29"/>
                    <a:pt x="4" y="47"/>
                  </a:cubicBezTo>
                  <a:cubicBezTo>
                    <a:pt x="9" y="65"/>
                    <a:pt x="28" y="75"/>
                    <a:pt x="46" y="70"/>
                  </a:cubicBezTo>
                  <a:cubicBezTo>
                    <a:pt x="64" y="66"/>
                    <a:pt x="75" y="47"/>
                    <a:pt x="70" y="29"/>
                  </a:cubicBezTo>
                  <a:close/>
                  <a:moveTo>
                    <a:pt x="42" y="55"/>
                  </a:moveTo>
                  <a:cubicBezTo>
                    <a:pt x="40" y="56"/>
                    <a:pt x="39" y="56"/>
                    <a:pt x="37" y="56"/>
                  </a:cubicBezTo>
                  <a:cubicBezTo>
                    <a:pt x="37" y="56"/>
                    <a:pt x="37" y="56"/>
                    <a:pt x="37" y="56"/>
                  </a:cubicBezTo>
                  <a:cubicBezTo>
                    <a:pt x="29" y="56"/>
                    <a:pt x="22" y="50"/>
                    <a:pt x="20" y="42"/>
                  </a:cubicBezTo>
                  <a:cubicBezTo>
                    <a:pt x="17" y="33"/>
                    <a:pt x="23" y="23"/>
                    <a:pt x="32" y="20"/>
                  </a:cubicBezTo>
                  <a:cubicBezTo>
                    <a:pt x="34" y="20"/>
                    <a:pt x="36" y="20"/>
                    <a:pt x="37" y="20"/>
                  </a:cubicBezTo>
                  <a:cubicBezTo>
                    <a:pt x="45" y="20"/>
                    <a:pt x="52" y="25"/>
                    <a:pt x="55" y="33"/>
                  </a:cubicBezTo>
                  <a:cubicBezTo>
                    <a:pt x="57" y="43"/>
                    <a:pt x="51" y="53"/>
                    <a:pt x="42"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2" name="Freeform 66"/>
            <p:cNvSpPr>
              <a:spLocks noEditPoints="1"/>
            </p:cNvSpPr>
            <p:nvPr/>
          </p:nvSpPr>
          <p:spPr bwMode="auto">
            <a:xfrm>
              <a:off x="12668250" y="2381250"/>
              <a:ext cx="168275" cy="168275"/>
            </a:xfrm>
            <a:custGeom>
              <a:avLst/>
              <a:gdLst>
                <a:gd name="T0" fmla="*/ 54 w 58"/>
                <a:gd name="T1" fmla="*/ 23 h 58"/>
                <a:gd name="T2" fmla="*/ 22 w 58"/>
                <a:gd name="T3" fmla="*/ 4 h 58"/>
                <a:gd name="T4" fmla="*/ 3 w 58"/>
                <a:gd name="T5" fmla="*/ 36 h 58"/>
                <a:gd name="T6" fmla="*/ 36 w 58"/>
                <a:gd name="T7" fmla="*/ 55 h 58"/>
                <a:gd name="T8" fmla="*/ 54 w 58"/>
                <a:gd name="T9" fmla="*/ 23 h 58"/>
                <a:gd name="T10" fmla="*/ 38 w 58"/>
                <a:gd name="T11" fmla="*/ 35 h 58"/>
                <a:gd name="T12" fmla="*/ 31 w 58"/>
                <a:gd name="T13" fmla="*/ 39 h 58"/>
                <a:gd name="T14" fmla="*/ 29 w 58"/>
                <a:gd name="T15" fmla="*/ 40 h 58"/>
                <a:gd name="T16" fmla="*/ 19 w 58"/>
                <a:gd name="T17" fmla="*/ 32 h 58"/>
                <a:gd name="T18" fmla="*/ 26 w 58"/>
                <a:gd name="T19" fmla="*/ 19 h 58"/>
                <a:gd name="T20" fmla="*/ 29 w 58"/>
                <a:gd name="T21" fmla="*/ 19 h 58"/>
                <a:gd name="T22" fmla="*/ 39 w 58"/>
                <a:gd name="T23" fmla="*/ 27 h 58"/>
                <a:gd name="T24" fmla="*/ 38 w 58"/>
                <a:gd name="T25" fmla="*/ 35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8" h="58">
                  <a:moveTo>
                    <a:pt x="54" y="23"/>
                  </a:moveTo>
                  <a:cubicBezTo>
                    <a:pt x="50" y="9"/>
                    <a:pt x="36" y="0"/>
                    <a:pt x="22" y="4"/>
                  </a:cubicBezTo>
                  <a:cubicBezTo>
                    <a:pt x="8" y="8"/>
                    <a:pt x="0" y="22"/>
                    <a:pt x="3" y="36"/>
                  </a:cubicBezTo>
                  <a:cubicBezTo>
                    <a:pt x="7" y="50"/>
                    <a:pt x="22" y="58"/>
                    <a:pt x="36" y="55"/>
                  </a:cubicBezTo>
                  <a:cubicBezTo>
                    <a:pt x="49" y="51"/>
                    <a:pt x="58" y="37"/>
                    <a:pt x="54" y="23"/>
                  </a:cubicBezTo>
                  <a:close/>
                  <a:moveTo>
                    <a:pt x="38" y="35"/>
                  </a:moveTo>
                  <a:cubicBezTo>
                    <a:pt x="36" y="37"/>
                    <a:pt x="34" y="39"/>
                    <a:pt x="31" y="39"/>
                  </a:cubicBezTo>
                  <a:cubicBezTo>
                    <a:pt x="31" y="40"/>
                    <a:pt x="30" y="40"/>
                    <a:pt x="29" y="40"/>
                  </a:cubicBezTo>
                  <a:cubicBezTo>
                    <a:pt x="24" y="40"/>
                    <a:pt x="20" y="37"/>
                    <a:pt x="19" y="32"/>
                  </a:cubicBezTo>
                  <a:cubicBezTo>
                    <a:pt x="17" y="27"/>
                    <a:pt x="20" y="21"/>
                    <a:pt x="26" y="19"/>
                  </a:cubicBezTo>
                  <a:cubicBezTo>
                    <a:pt x="27" y="19"/>
                    <a:pt x="28" y="19"/>
                    <a:pt x="29" y="19"/>
                  </a:cubicBezTo>
                  <a:cubicBezTo>
                    <a:pt x="33" y="19"/>
                    <a:pt x="38" y="22"/>
                    <a:pt x="39" y="27"/>
                  </a:cubicBezTo>
                  <a:cubicBezTo>
                    <a:pt x="40" y="29"/>
                    <a:pt x="39" y="32"/>
                    <a:pt x="38"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3" name="Freeform 67"/>
            <p:cNvSpPr>
              <a:spLocks noEditPoints="1"/>
            </p:cNvSpPr>
            <p:nvPr/>
          </p:nvSpPr>
          <p:spPr bwMode="auto">
            <a:xfrm>
              <a:off x="12623800" y="1978025"/>
              <a:ext cx="523875" cy="490538"/>
            </a:xfrm>
            <a:custGeom>
              <a:avLst/>
              <a:gdLst>
                <a:gd name="T0" fmla="*/ 151 w 180"/>
                <a:gd name="T1" fmla="*/ 6 h 169"/>
                <a:gd name="T2" fmla="*/ 144 w 180"/>
                <a:gd name="T3" fmla="*/ 0 h 169"/>
                <a:gd name="T4" fmla="*/ 59 w 180"/>
                <a:gd name="T5" fmla="*/ 0 h 169"/>
                <a:gd name="T6" fmla="*/ 53 w 180"/>
                <a:gd name="T7" fmla="*/ 6 h 169"/>
                <a:gd name="T8" fmla="*/ 53 w 180"/>
                <a:gd name="T9" fmla="*/ 85 h 169"/>
                <a:gd name="T10" fmla="*/ 26 w 180"/>
                <a:gd name="T11" fmla="*/ 85 h 169"/>
                <a:gd name="T12" fmla="*/ 7 w 180"/>
                <a:gd name="T13" fmla="*/ 148 h 169"/>
                <a:gd name="T14" fmla="*/ 33 w 180"/>
                <a:gd name="T15" fmla="*/ 128 h 169"/>
                <a:gd name="T16" fmla="*/ 44 w 180"/>
                <a:gd name="T17" fmla="*/ 126 h 169"/>
                <a:gd name="T18" fmla="*/ 84 w 180"/>
                <a:gd name="T19" fmla="*/ 158 h 169"/>
                <a:gd name="T20" fmla="*/ 86 w 180"/>
                <a:gd name="T21" fmla="*/ 169 h 169"/>
                <a:gd name="T22" fmla="*/ 107 w 180"/>
                <a:gd name="T23" fmla="*/ 169 h 169"/>
                <a:gd name="T24" fmla="*/ 143 w 180"/>
                <a:gd name="T25" fmla="*/ 113 h 169"/>
                <a:gd name="T26" fmla="*/ 156 w 180"/>
                <a:gd name="T27" fmla="*/ 111 h 169"/>
                <a:gd name="T28" fmla="*/ 180 w 180"/>
                <a:gd name="T29" fmla="*/ 117 h 169"/>
                <a:gd name="T30" fmla="*/ 151 w 180"/>
                <a:gd name="T31" fmla="*/ 6 h 169"/>
                <a:gd name="T32" fmla="*/ 154 w 180"/>
                <a:gd name="T33" fmla="*/ 97 h 169"/>
                <a:gd name="T34" fmla="*/ 113 w 180"/>
                <a:gd name="T35" fmla="*/ 112 h 169"/>
                <a:gd name="T36" fmla="*/ 90 w 180"/>
                <a:gd name="T37" fmla="*/ 112 h 169"/>
                <a:gd name="T38" fmla="*/ 68 w 180"/>
                <a:gd name="T39" fmla="*/ 76 h 169"/>
                <a:gd name="T40" fmla="*/ 68 w 180"/>
                <a:gd name="T41" fmla="*/ 21 h 169"/>
                <a:gd name="T42" fmla="*/ 74 w 180"/>
                <a:gd name="T43" fmla="*/ 15 h 169"/>
                <a:gd name="T44" fmla="*/ 132 w 180"/>
                <a:gd name="T45" fmla="*/ 15 h 169"/>
                <a:gd name="T46" fmla="*/ 139 w 180"/>
                <a:gd name="T47" fmla="*/ 21 h 169"/>
                <a:gd name="T48" fmla="*/ 158 w 180"/>
                <a:gd name="T49" fmla="*/ 92 h 169"/>
                <a:gd name="T50" fmla="*/ 154 w 180"/>
                <a:gd name="T51" fmla="*/ 97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80" h="169">
                  <a:moveTo>
                    <a:pt x="151" y="6"/>
                  </a:moveTo>
                  <a:cubicBezTo>
                    <a:pt x="151" y="2"/>
                    <a:pt x="147" y="0"/>
                    <a:pt x="144" y="0"/>
                  </a:cubicBezTo>
                  <a:cubicBezTo>
                    <a:pt x="59" y="0"/>
                    <a:pt x="59" y="0"/>
                    <a:pt x="59" y="0"/>
                  </a:cubicBezTo>
                  <a:cubicBezTo>
                    <a:pt x="56" y="0"/>
                    <a:pt x="53" y="3"/>
                    <a:pt x="53" y="6"/>
                  </a:cubicBezTo>
                  <a:cubicBezTo>
                    <a:pt x="53" y="85"/>
                    <a:pt x="53" y="85"/>
                    <a:pt x="53" y="85"/>
                  </a:cubicBezTo>
                  <a:cubicBezTo>
                    <a:pt x="26" y="85"/>
                    <a:pt x="26" y="85"/>
                    <a:pt x="26" y="85"/>
                  </a:cubicBezTo>
                  <a:cubicBezTo>
                    <a:pt x="10" y="85"/>
                    <a:pt x="0" y="124"/>
                    <a:pt x="7" y="148"/>
                  </a:cubicBezTo>
                  <a:cubicBezTo>
                    <a:pt x="13" y="138"/>
                    <a:pt x="22" y="131"/>
                    <a:pt x="33" y="128"/>
                  </a:cubicBezTo>
                  <a:cubicBezTo>
                    <a:pt x="36" y="127"/>
                    <a:pt x="40" y="126"/>
                    <a:pt x="44" y="126"/>
                  </a:cubicBezTo>
                  <a:cubicBezTo>
                    <a:pt x="63" y="126"/>
                    <a:pt x="79" y="139"/>
                    <a:pt x="84" y="158"/>
                  </a:cubicBezTo>
                  <a:cubicBezTo>
                    <a:pt x="85" y="161"/>
                    <a:pt x="86" y="165"/>
                    <a:pt x="86" y="169"/>
                  </a:cubicBezTo>
                  <a:cubicBezTo>
                    <a:pt x="107" y="169"/>
                    <a:pt x="107" y="169"/>
                    <a:pt x="107" y="169"/>
                  </a:cubicBezTo>
                  <a:cubicBezTo>
                    <a:pt x="103" y="144"/>
                    <a:pt x="118" y="120"/>
                    <a:pt x="143" y="113"/>
                  </a:cubicBezTo>
                  <a:cubicBezTo>
                    <a:pt x="147" y="112"/>
                    <a:pt x="152" y="111"/>
                    <a:pt x="156" y="111"/>
                  </a:cubicBezTo>
                  <a:cubicBezTo>
                    <a:pt x="165" y="111"/>
                    <a:pt x="173" y="113"/>
                    <a:pt x="180" y="117"/>
                  </a:cubicBezTo>
                  <a:lnTo>
                    <a:pt x="151" y="6"/>
                  </a:lnTo>
                  <a:close/>
                  <a:moveTo>
                    <a:pt x="154" y="97"/>
                  </a:moveTo>
                  <a:cubicBezTo>
                    <a:pt x="126" y="97"/>
                    <a:pt x="113" y="112"/>
                    <a:pt x="113" y="112"/>
                  </a:cubicBezTo>
                  <a:cubicBezTo>
                    <a:pt x="90" y="112"/>
                    <a:pt x="90" y="112"/>
                    <a:pt x="90" y="112"/>
                  </a:cubicBezTo>
                  <a:cubicBezTo>
                    <a:pt x="68" y="76"/>
                    <a:pt x="68" y="76"/>
                    <a:pt x="68" y="76"/>
                  </a:cubicBezTo>
                  <a:cubicBezTo>
                    <a:pt x="68" y="21"/>
                    <a:pt x="68" y="21"/>
                    <a:pt x="68" y="21"/>
                  </a:cubicBezTo>
                  <a:cubicBezTo>
                    <a:pt x="68" y="18"/>
                    <a:pt x="71" y="15"/>
                    <a:pt x="74" y="15"/>
                  </a:cubicBezTo>
                  <a:cubicBezTo>
                    <a:pt x="132" y="15"/>
                    <a:pt x="132" y="15"/>
                    <a:pt x="132" y="15"/>
                  </a:cubicBezTo>
                  <a:cubicBezTo>
                    <a:pt x="135" y="15"/>
                    <a:pt x="138" y="18"/>
                    <a:pt x="139" y="21"/>
                  </a:cubicBezTo>
                  <a:cubicBezTo>
                    <a:pt x="158" y="92"/>
                    <a:pt x="158" y="92"/>
                    <a:pt x="158" y="92"/>
                  </a:cubicBezTo>
                  <a:cubicBezTo>
                    <a:pt x="159" y="94"/>
                    <a:pt x="157" y="97"/>
                    <a:pt x="154" y="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65" name="Group 364"/>
          <p:cNvGrpSpPr/>
          <p:nvPr userDrawn="1"/>
        </p:nvGrpSpPr>
        <p:grpSpPr>
          <a:xfrm>
            <a:off x="3586216" y="5966401"/>
            <a:ext cx="389952" cy="462788"/>
            <a:chOff x="4562475" y="3013075"/>
            <a:chExt cx="4275138" cy="5073651"/>
          </a:xfrm>
          <a:solidFill>
            <a:schemeClr val="accent2"/>
          </a:solidFill>
        </p:grpSpPr>
        <p:sp>
          <p:nvSpPr>
            <p:cNvPr id="366" name="Freeform 24"/>
            <p:cNvSpPr>
              <a:spLocks/>
            </p:cNvSpPr>
            <p:nvPr/>
          </p:nvSpPr>
          <p:spPr bwMode="auto">
            <a:xfrm>
              <a:off x="4562475" y="7580313"/>
              <a:ext cx="3746500" cy="506413"/>
            </a:xfrm>
            <a:custGeom>
              <a:avLst/>
              <a:gdLst>
                <a:gd name="T0" fmla="*/ 321 w 333"/>
                <a:gd name="T1" fmla="*/ 0 h 45"/>
                <a:gd name="T2" fmla="*/ 313 w 333"/>
                <a:gd name="T3" fmla="*/ 0 h 45"/>
                <a:gd name="T4" fmla="*/ 307 w 333"/>
                <a:gd name="T5" fmla="*/ 0 h 45"/>
                <a:gd name="T6" fmla="*/ 25 w 333"/>
                <a:gd name="T7" fmla="*/ 0 h 45"/>
                <a:gd name="T8" fmla="*/ 20 w 333"/>
                <a:gd name="T9" fmla="*/ 0 h 45"/>
                <a:gd name="T10" fmla="*/ 11 w 333"/>
                <a:gd name="T11" fmla="*/ 0 h 45"/>
                <a:gd name="T12" fmla="*/ 0 w 333"/>
                <a:gd name="T13" fmla="*/ 12 h 45"/>
                <a:gd name="T14" fmla="*/ 0 w 333"/>
                <a:gd name="T15" fmla="*/ 34 h 45"/>
                <a:gd name="T16" fmla="*/ 11 w 333"/>
                <a:gd name="T17" fmla="*/ 45 h 45"/>
                <a:gd name="T18" fmla="*/ 321 w 333"/>
                <a:gd name="T19" fmla="*/ 45 h 45"/>
                <a:gd name="T20" fmla="*/ 333 w 333"/>
                <a:gd name="T21" fmla="*/ 34 h 45"/>
                <a:gd name="T22" fmla="*/ 333 w 333"/>
                <a:gd name="T23" fmla="*/ 12 h 45"/>
                <a:gd name="T24" fmla="*/ 321 w 333"/>
                <a:gd name="T25"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3" h="45">
                  <a:moveTo>
                    <a:pt x="321" y="0"/>
                  </a:moveTo>
                  <a:cubicBezTo>
                    <a:pt x="313" y="0"/>
                    <a:pt x="313" y="0"/>
                    <a:pt x="313" y="0"/>
                  </a:cubicBezTo>
                  <a:cubicBezTo>
                    <a:pt x="307" y="0"/>
                    <a:pt x="307" y="0"/>
                    <a:pt x="307" y="0"/>
                  </a:cubicBezTo>
                  <a:cubicBezTo>
                    <a:pt x="25" y="0"/>
                    <a:pt x="25" y="0"/>
                    <a:pt x="25" y="0"/>
                  </a:cubicBezTo>
                  <a:cubicBezTo>
                    <a:pt x="20" y="0"/>
                    <a:pt x="20" y="0"/>
                    <a:pt x="20" y="0"/>
                  </a:cubicBezTo>
                  <a:cubicBezTo>
                    <a:pt x="11" y="0"/>
                    <a:pt x="11" y="0"/>
                    <a:pt x="11" y="0"/>
                  </a:cubicBezTo>
                  <a:cubicBezTo>
                    <a:pt x="5" y="0"/>
                    <a:pt x="0" y="5"/>
                    <a:pt x="0" y="12"/>
                  </a:cubicBezTo>
                  <a:cubicBezTo>
                    <a:pt x="0" y="34"/>
                    <a:pt x="0" y="34"/>
                    <a:pt x="0" y="34"/>
                  </a:cubicBezTo>
                  <a:cubicBezTo>
                    <a:pt x="0" y="40"/>
                    <a:pt x="5" y="45"/>
                    <a:pt x="11" y="45"/>
                  </a:cubicBezTo>
                  <a:cubicBezTo>
                    <a:pt x="321" y="45"/>
                    <a:pt x="321" y="45"/>
                    <a:pt x="321" y="45"/>
                  </a:cubicBezTo>
                  <a:cubicBezTo>
                    <a:pt x="327" y="45"/>
                    <a:pt x="333" y="40"/>
                    <a:pt x="333" y="34"/>
                  </a:cubicBezTo>
                  <a:cubicBezTo>
                    <a:pt x="333" y="12"/>
                    <a:pt x="333" y="12"/>
                    <a:pt x="333" y="12"/>
                  </a:cubicBezTo>
                  <a:cubicBezTo>
                    <a:pt x="333" y="5"/>
                    <a:pt x="327" y="0"/>
                    <a:pt x="3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7" name="Freeform 25"/>
            <p:cNvSpPr>
              <a:spLocks/>
            </p:cNvSpPr>
            <p:nvPr/>
          </p:nvSpPr>
          <p:spPr bwMode="auto">
            <a:xfrm>
              <a:off x="5969000" y="3013075"/>
              <a:ext cx="2868613" cy="1530350"/>
            </a:xfrm>
            <a:custGeom>
              <a:avLst/>
              <a:gdLst>
                <a:gd name="T0" fmla="*/ 187 w 255"/>
                <a:gd name="T1" fmla="*/ 0 h 136"/>
                <a:gd name="T2" fmla="*/ 130 w 255"/>
                <a:gd name="T3" fmla="*/ 30 h 136"/>
                <a:gd name="T4" fmla="*/ 98 w 255"/>
                <a:gd name="T5" fmla="*/ 19 h 136"/>
                <a:gd name="T6" fmla="*/ 45 w 255"/>
                <a:gd name="T7" fmla="*/ 61 h 136"/>
                <a:gd name="T8" fmla="*/ 0 w 255"/>
                <a:gd name="T9" fmla="*/ 110 h 136"/>
                <a:gd name="T10" fmla="*/ 0 w 255"/>
                <a:gd name="T11" fmla="*/ 128 h 136"/>
                <a:gd name="T12" fmla="*/ 102 w 255"/>
                <a:gd name="T13" fmla="*/ 128 h 136"/>
                <a:gd name="T14" fmla="*/ 135 w 255"/>
                <a:gd name="T15" fmla="*/ 113 h 136"/>
                <a:gd name="T16" fmla="*/ 187 w 255"/>
                <a:gd name="T17" fmla="*/ 136 h 136"/>
                <a:gd name="T18" fmla="*/ 255 w 255"/>
                <a:gd name="T19" fmla="*/ 68 h 136"/>
                <a:gd name="T20" fmla="*/ 187 w 255"/>
                <a:gd name="T21" fmla="*/ 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5" h="136">
                  <a:moveTo>
                    <a:pt x="187" y="0"/>
                  </a:moveTo>
                  <a:cubicBezTo>
                    <a:pt x="163" y="0"/>
                    <a:pt x="142" y="12"/>
                    <a:pt x="130" y="30"/>
                  </a:cubicBezTo>
                  <a:cubicBezTo>
                    <a:pt x="121" y="24"/>
                    <a:pt x="110" y="19"/>
                    <a:pt x="98" y="19"/>
                  </a:cubicBezTo>
                  <a:cubicBezTo>
                    <a:pt x="72" y="19"/>
                    <a:pt x="51" y="37"/>
                    <a:pt x="45" y="61"/>
                  </a:cubicBezTo>
                  <a:cubicBezTo>
                    <a:pt x="20" y="63"/>
                    <a:pt x="0" y="84"/>
                    <a:pt x="0" y="110"/>
                  </a:cubicBezTo>
                  <a:cubicBezTo>
                    <a:pt x="0" y="128"/>
                    <a:pt x="0" y="128"/>
                    <a:pt x="0" y="128"/>
                  </a:cubicBezTo>
                  <a:cubicBezTo>
                    <a:pt x="102" y="128"/>
                    <a:pt x="102" y="128"/>
                    <a:pt x="102" y="128"/>
                  </a:cubicBezTo>
                  <a:cubicBezTo>
                    <a:pt x="115" y="127"/>
                    <a:pt x="126" y="121"/>
                    <a:pt x="135" y="113"/>
                  </a:cubicBezTo>
                  <a:cubicBezTo>
                    <a:pt x="148" y="127"/>
                    <a:pt x="166" y="136"/>
                    <a:pt x="187" y="136"/>
                  </a:cubicBezTo>
                  <a:cubicBezTo>
                    <a:pt x="224" y="136"/>
                    <a:pt x="255" y="106"/>
                    <a:pt x="255" y="68"/>
                  </a:cubicBezTo>
                  <a:cubicBezTo>
                    <a:pt x="255" y="31"/>
                    <a:pt x="224" y="0"/>
                    <a:pt x="18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8" name="Freeform 26"/>
            <p:cNvSpPr>
              <a:spLocks noEditPoints="1"/>
            </p:cNvSpPr>
            <p:nvPr/>
          </p:nvSpPr>
          <p:spPr bwMode="auto">
            <a:xfrm>
              <a:off x="4956175" y="4711700"/>
              <a:ext cx="2959100" cy="2620963"/>
            </a:xfrm>
            <a:custGeom>
              <a:avLst/>
              <a:gdLst>
                <a:gd name="T0" fmla="*/ 263 w 263"/>
                <a:gd name="T1" fmla="*/ 233 h 233"/>
                <a:gd name="T2" fmla="*/ 217 w 263"/>
                <a:gd name="T3" fmla="*/ 45 h 233"/>
                <a:gd name="T4" fmla="*/ 227 w 263"/>
                <a:gd name="T5" fmla="*/ 45 h 233"/>
                <a:gd name="T6" fmla="*/ 238 w 263"/>
                <a:gd name="T7" fmla="*/ 33 h 233"/>
                <a:gd name="T8" fmla="*/ 238 w 263"/>
                <a:gd name="T9" fmla="*/ 11 h 233"/>
                <a:gd name="T10" fmla="*/ 227 w 263"/>
                <a:gd name="T11" fmla="*/ 0 h 233"/>
                <a:gd name="T12" fmla="*/ 36 w 263"/>
                <a:gd name="T13" fmla="*/ 0 h 233"/>
                <a:gd name="T14" fmla="*/ 25 w 263"/>
                <a:gd name="T15" fmla="*/ 11 h 233"/>
                <a:gd name="T16" fmla="*/ 25 w 263"/>
                <a:gd name="T17" fmla="*/ 33 h 233"/>
                <a:gd name="T18" fmla="*/ 36 w 263"/>
                <a:gd name="T19" fmla="*/ 45 h 233"/>
                <a:gd name="T20" fmla="*/ 46 w 263"/>
                <a:gd name="T21" fmla="*/ 45 h 233"/>
                <a:gd name="T22" fmla="*/ 0 w 263"/>
                <a:gd name="T23" fmla="*/ 233 h 233"/>
                <a:gd name="T24" fmla="*/ 263 w 263"/>
                <a:gd name="T25" fmla="*/ 233 h 233"/>
                <a:gd name="T26" fmla="*/ 101 w 263"/>
                <a:gd name="T27" fmla="*/ 178 h 233"/>
                <a:gd name="T28" fmla="*/ 117 w 263"/>
                <a:gd name="T29" fmla="*/ 151 h 233"/>
                <a:gd name="T30" fmla="*/ 145 w 263"/>
                <a:gd name="T31" fmla="*/ 151 h 233"/>
                <a:gd name="T32" fmla="*/ 161 w 263"/>
                <a:gd name="T33" fmla="*/ 179 h 233"/>
                <a:gd name="T34" fmla="*/ 101 w 263"/>
                <a:gd name="T35" fmla="*/ 178 h 233"/>
                <a:gd name="T36" fmla="*/ 161 w 263"/>
                <a:gd name="T37" fmla="*/ 75 h 233"/>
                <a:gd name="T38" fmla="*/ 191 w 263"/>
                <a:gd name="T39" fmla="*/ 127 h 233"/>
                <a:gd name="T40" fmla="*/ 160 w 263"/>
                <a:gd name="T41" fmla="*/ 127 h 233"/>
                <a:gd name="T42" fmla="*/ 145 w 263"/>
                <a:gd name="T43" fmla="*/ 102 h 233"/>
                <a:gd name="T44" fmla="*/ 161 w 263"/>
                <a:gd name="T45" fmla="*/ 75 h 233"/>
                <a:gd name="T46" fmla="*/ 131 w 263"/>
                <a:gd name="T47" fmla="*/ 115 h 233"/>
                <a:gd name="T48" fmla="*/ 143 w 263"/>
                <a:gd name="T49" fmla="*/ 127 h 233"/>
                <a:gd name="T50" fmla="*/ 131 w 263"/>
                <a:gd name="T51" fmla="*/ 139 h 233"/>
                <a:gd name="T52" fmla="*/ 120 w 263"/>
                <a:gd name="T53" fmla="*/ 127 h 233"/>
                <a:gd name="T54" fmla="*/ 131 w 263"/>
                <a:gd name="T55" fmla="*/ 115 h 233"/>
                <a:gd name="T56" fmla="*/ 102 w 263"/>
                <a:gd name="T57" fmla="*/ 75 h 233"/>
                <a:gd name="T58" fmla="*/ 117 w 263"/>
                <a:gd name="T59" fmla="*/ 102 h 233"/>
                <a:gd name="T60" fmla="*/ 103 w 263"/>
                <a:gd name="T61" fmla="*/ 127 h 233"/>
                <a:gd name="T62" fmla="*/ 72 w 263"/>
                <a:gd name="T63" fmla="*/ 127 h 233"/>
                <a:gd name="T64" fmla="*/ 102 w 263"/>
                <a:gd name="T65" fmla="*/ 75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3" h="233">
                  <a:moveTo>
                    <a:pt x="263" y="233"/>
                  </a:moveTo>
                  <a:cubicBezTo>
                    <a:pt x="230" y="155"/>
                    <a:pt x="220" y="84"/>
                    <a:pt x="217" y="45"/>
                  </a:cubicBezTo>
                  <a:cubicBezTo>
                    <a:pt x="227" y="45"/>
                    <a:pt x="227" y="45"/>
                    <a:pt x="227" y="45"/>
                  </a:cubicBezTo>
                  <a:cubicBezTo>
                    <a:pt x="233" y="45"/>
                    <a:pt x="238" y="40"/>
                    <a:pt x="238" y="33"/>
                  </a:cubicBezTo>
                  <a:cubicBezTo>
                    <a:pt x="238" y="11"/>
                    <a:pt x="238" y="11"/>
                    <a:pt x="238" y="11"/>
                  </a:cubicBezTo>
                  <a:cubicBezTo>
                    <a:pt x="238" y="5"/>
                    <a:pt x="233" y="0"/>
                    <a:pt x="227" y="0"/>
                  </a:cubicBezTo>
                  <a:cubicBezTo>
                    <a:pt x="36" y="0"/>
                    <a:pt x="36" y="0"/>
                    <a:pt x="36" y="0"/>
                  </a:cubicBezTo>
                  <a:cubicBezTo>
                    <a:pt x="30" y="0"/>
                    <a:pt x="25" y="5"/>
                    <a:pt x="25" y="11"/>
                  </a:cubicBezTo>
                  <a:cubicBezTo>
                    <a:pt x="25" y="33"/>
                    <a:pt x="25" y="33"/>
                    <a:pt x="25" y="33"/>
                  </a:cubicBezTo>
                  <a:cubicBezTo>
                    <a:pt x="25" y="40"/>
                    <a:pt x="30" y="45"/>
                    <a:pt x="36" y="45"/>
                  </a:cubicBezTo>
                  <a:cubicBezTo>
                    <a:pt x="46" y="45"/>
                    <a:pt x="46" y="45"/>
                    <a:pt x="46" y="45"/>
                  </a:cubicBezTo>
                  <a:cubicBezTo>
                    <a:pt x="43" y="84"/>
                    <a:pt x="32" y="155"/>
                    <a:pt x="0" y="233"/>
                  </a:cubicBezTo>
                  <a:lnTo>
                    <a:pt x="263" y="233"/>
                  </a:lnTo>
                  <a:close/>
                  <a:moveTo>
                    <a:pt x="101" y="178"/>
                  </a:moveTo>
                  <a:cubicBezTo>
                    <a:pt x="117" y="151"/>
                    <a:pt x="117" y="151"/>
                    <a:pt x="117" y="151"/>
                  </a:cubicBezTo>
                  <a:cubicBezTo>
                    <a:pt x="126" y="157"/>
                    <a:pt x="137" y="156"/>
                    <a:pt x="145" y="151"/>
                  </a:cubicBezTo>
                  <a:cubicBezTo>
                    <a:pt x="161" y="179"/>
                    <a:pt x="161" y="179"/>
                    <a:pt x="161" y="179"/>
                  </a:cubicBezTo>
                  <a:cubicBezTo>
                    <a:pt x="143" y="189"/>
                    <a:pt x="120" y="189"/>
                    <a:pt x="101" y="178"/>
                  </a:cubicBezTo>
                  <a:close/>
                  <a:moveTo>
                    <a:pt x="161" y="75"/>
                  </a:moveTo>
                  <a:cubicBezTo>
                    <a:pt x="179" y="85"/>
                    <a:pt x="191" y="105"/>
                    <a:pt x="191" y="127"/>
                  </a:cubicBezTo>
                  <a:cubicBezTo>
                    <a:pt x="160" y="127"/>
                    <a:pt x="160" y="127"/>
                    <a:pt x="160" y="127"/>
                  </a:cubicBezTo>
                  <a:cubicBezTo>
                    <a:pt x="160" y="116"/>
                    <a:pt x="154" y="107"/>
                    <a:pt x="145" y="102"/>
                  </a:cubicBezTo>
                  <a:lnTo>
                    <a:pt x="161" y="75"/>
                  </a:lnTo>
                  <a:close/>
                  <a:moveTo>
                    <a:pt x="131" y="115"/>
                  </a:moveTo>
                  <a:cubicBezTo>
                    <a:pt x="138" y="115"/>
                    <a:pt x="143" y="121"/>
                    <a:pt x="143" y="127"/>
                  </a:cubicBezTo>
                  <a:cubicBezTo>
                    <a:pt x="143" y="133"/>
                    <a:pt x="138" y="139"/>
                    <a:pt x="131" y="139"/>
                  </a:cubicBezTo>
                  <a:cubicBezTo>
                    <a:pt x="125" y="139"/>
                    <a:pt x="120" y="133"/>
                    <a:pt x="120" y="127"/>
                  </a:cubicBezTo>
                  <a:cubicBezTo>
                    <a:pt x="120" y="121"/>
                    <a:pt x="125" y="115"/>
                    <a:pt x="131" y="115"/>
                  </a:cubicBezTo>
                  <a:close/>
                  <a:moveTo>
                    <a:pt x="102" y="75"/>
                  </a:moveTo>
                  <a:cubicBezTo>
                    <a:pt x="117" y="102"/>
                    <a:pt x="117" y="102"/>
                    <a:pt x="117" y="102"/>
                  </a:cubicBezTo>
                  <a:cubicBezTo>
                    <a:pt x="109" y="107"/>
                    <a:pt x="103" y="116"/>
                    <a:pt x="103" y="127"/>
                  </a:cubicBezTo>
                  <a:cubicBezTo>
                    <a:pt x="72" y="127"/>
                    <a:pt x="72" y="127"/>
                    <a:pt x="72" y="127"/>
                  </a:cubicBezTo>
                  <a:cubicBezTo>
                    <a:pt x="72" y="105"/>
                    <a:pt x="84" y="85"/>
                    <a:pt x="102"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72" name="Group 371"/>
          <p:cNvGrpSpPr/>
          <p:nvPr userDrawn="1"/>
        </p:nvGrpSpPr>
        <p:grpSpPr>
          <a:xfrm>
            <a:off x="3590416" y="5366265"/>
            <a:ext cx="381553" cy="439069"/>
            <a:chOff x="11102975" y="665163"/>
            <a:chExt cx="747713" cy="860425"/>
          </a:xfrm>
          <a:solidFill>
            <a:schemeClr val="accent2"/>
          </a:solidFill>
        </p:grpSpPr>
        <p:sp>
          <p:nvSpPr>
            <p:cNvPr id="373" name="Freeform 49"/>
            <p:cNvSpPr>
              <a:spLocks/>
            </p:cNvSpPr>
            <p:nvPr/>
          </p:nvSpPr>
          <p:spPr bwMode="auto">
            <a:xfrm>
              <a:off x="11102975" y="1150938"/>
              <a:ext cx="230188" cy="374650"/>
            </a:xfrm>
            <a:custGeom>
              <a:avLst/>
              <a:gdLst>
                <a:gd name="T0" fmla="*/ 3 w 79"/>
                <a:gd name="T1" fmla="*/ 68 h 129"/>
                <a:gd name="T2" fmla="*/ 33 w 79"/>
                <a:gd name="T3" fmla="*/ 0 h 129"/>
                <a:gd name="T4" fmla="*/ 30 w 79"/>
                <a:gd name="T5" fmla="*/ 29 h 129"/>
                <a:gd name="T6" fmla="*/ 79 w 79"/>
                <a:gd name="T7" fmla="*/ 129 h 129"/>
                <a:gd name="T8" fmla="*/ 3 w 79"/>
                <a:gd name="T9" fmla="*/ 68 h 129"/>
              </a:gdLst>
              <a:ahLst/>
              <a:cxnLst>
                <a:cxn ang="0">
                  <a:pos x="T0" y="T1"/>
                </a:cxn>
                <a:cxn ang="0">
                  <a:pos x="T2" y="T3"/>
                </a:cxn>
                <a:cxn ang="0">
                  <a:pos x="T4" y="T5"/>
                </a:cxn>
                <a:cxn ang="0">
                  <a:pos x="T6" y="T7"/>
                </a:cxn>
                <a:cxn ang="0">
                  <a:pos x="T8" y="T9"/>
                </a:cxn>
              </a:cxnLst>
              <a:rect l="0" t="0" r="r" b="b"/>
              <a:pathLst>
                <a:path w="79" h="129">
                  <a:moveTo>
                    <a:pt x="3" y="68"/>
                  </a:moveTo>
                  <a:cubicBezTo>
                    <a:pt x="0" y="43"/>
                    <a:pt x="14" y="18"/>
                    <a:pt x="33" y="0"/>
                  </a:cubicBezTo>
                  <a:cubicBezTo>
                    <a:pt x="31" y="9"/>
                    <a:pt x="30" y="19"/>
                    <a:pt x="30" y="29"/>
                  </a:cubicBezTo>
                  <a:cubicBezTo>
                    <a:pt x="30" y="81"/>
                    <a:pt x="55" y="116"/>
                    <a:pt x="79" y="129"/>
                  </a:cubicBezTo>
                  <a:cubicBezTo>
                    <a:pt x="21" y="124"/>
                    <a:pt x="6" y="92"/>
                    <a:pt x="3"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Freeform 50"/>
            <p:cNvSpPr>
              <a:spLocks/>
            </p:cNvSpPr>
            <p:nvPr/>
          </p:nvSpPr>
          <p:spPr bwMode="auto">
            <a:xfrm>
              <a:off x="11256963" y="665163"/>
              <a:ext cx="593725" cy="854075"/>
            </a:xfrm>
            <a:custGeom>
              <a:avLst/>
              <a:gdLst>
                <a:gd name="T0" fmla="*/ 127 w 204"/>
                <a:gd name="T1" fmla="*/ 294 h 294"/>
                <a:gd name="T2" fmla="*/ 74 w 204"/>
                <a:gd name="T3" fmla="*/ 171 h 294"/>
                <a:gd name="T4" fmla="*/ 42 w 204"/>
                <a:gd name="T5" fmla="*/ 249 h 294"/>
                <a:gd name="T6" fmla="*/ 26 w 204"/>
                <a:gd name="T7" fmla="*/ 267 h 294"/>
                <a:gd name="T8" fmla="*/ 0 w 204"/>
                <a:gd name="T9" fmla="*/ 183 h 294"/>
                <a:gd name="T10" fmla="*/ 48 w 204"/>
                <a:gd name="T11" fmla="*/ 79 h 294"/>
                <a:gd name="T12" fmla="*/ 80 w 204"/>
                <a:gd name="T13" fmla="*/ 0 h 294"/>
                <a:gd name="T14" fmla="*/ 135 w 204"/>
                <a:gd name="T15" fmla="*/ 141 h 294"/>
                <a:gd name="T16" fmla="*/ 135 w 204"/>
                <a:gd name="T17" fmla="*/ 148 h 294"/>
                <a:gd name="T18" fmla="*/ 173 w 204"/>
                <a:gd name="T19" fmla="*/ 110 h 294"/>
                <a:gd name="T20" fmla="*/ 179 w 204"/>
                <a:gd name="T21" fmla="*/ 243 h 294"/>
                <a:gd name="T22" fmla="*/ 127 w 204"/>
                <a:gd name="T23" fmla="*/ 294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4" h="294">
                  <a:moveTo>
                    <a:pt x="127" y="294"/>
                  </a:moveTo>
                  <a:cubicBezTo>
                    <a:pt x="121" y="246"/>
                    <a:pt x="91" y="189"/>
                    <a:pt x="74" y="171"/>
                  </a:cubicBezTo>
                  <a:cubicBezTo>
                    <a:pt x="75" y="194"/>
                    <a:pt x="66" y="226"/>
                    <a:pt x="42" y="249"/>
                  </a:cubicBezTo>
                  <a:cubicBezTo>
                    <a:pt x="36" y="255"/>
                    <a:pt x="31" y="261"/>
                    <a:pt x="26" y="267"/>
                  </a:cubicBezTo>
                  <a:cubicBezTo>
                    <a:pt x="11" y="247"/>
                    <a:pt x="0" y="221"/>
                    <a:pt x="0" y="183"/>
                  </a:cubicBezTo>
                  <a:cubicBezTo>
                    <a:pt x="0" y="135"/>
                    <a:pt x="24" y="103"/>
                    <a:pt x="48" y="79"/>
                  </a:cubicBezTo>
                  <a:cubicBezTo>
                    <a:pt x="72" y="55"/>
                    <a:pt x="81" y="23"/>
                    <a:pt x="80" y="0"/>
                  </a:cubicBezTo>
                  <a:cubicBezTo>
                    <a:pt x="99" y="21"/>
                    <a:pt x="135" y="89"/>
                    <a:pt x="135" y="141"/>
                  </a:cubicBezTo>
                  <a:cubicBezTo>
                    <a:pt x="135" y="143"/>
                    <a:pt x="135" y="146"/>
                    <a:pt x="135" y="148"/>
                  </a:cubicBezTo>
                  <a:cubicBezTo>
                    <a:pt x="154" y="139"/>
                    <a:pt x="167" y="124"/>
                    <a:pt x="173" y="110"/>
                  </a:cubicBezTo>
                  <a:cubicBezTo>
                    <a:pt x="183" y="131"/>
                    <a:pt x="204" y="197"/>
                    <a:pt x="179" y="243"/>
                  </a:cubicBezTo>
                  <a:cubicBezTo>
                    <a:pt x="164" y="271"/>
                    <a:pt x="146" y="286"/>
                    <a:pt x="127" y="2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77" name="Freeform 43"/>
          <p:cNvSpPr>
            <a:spLocks/>
          </p:cNvSpPr>
          <p:nvPr userDrawn="1"/>
        </p:nvSpPr>
        <p:spPr bwMode="auto">
          <a:xfrm>
            <a:off x="3573342" y="7305543"/>
            <a:ext cx="415700" cy="259656"/>
          </a:xfrm>
          <a:custGeom>
            <a:avLst/>
            <a:gdLst>
              <a:gd name="T0" fmla="*/ 231 w 410"/>
              <a:gd name="T1" fmla="*/ 0 h 257"/>
              <a:gd name="T2" fmla="*/ 139 w 410"/>
              <a:gd name="T3" fmla="*/ 57 h 257"/>
              <a:gd name="T4" fmla="*/ 116 w 410"/>
              <a:gd name="T5" fmla="*/ 52 h 257"/>
              <a:gd name="T6" fmla="*/ 64 w 410"/>
              <a:gd name="T7" fmla="*/ 103 h 257"/>
              <a:gd name="T8" fmla="*/ 64 w 410"/>
              <a:gd name="T9" fmla="*/ 104 h 257"/>
              <a:gd name="T10" fmla="*/ 0 w 410"/>
              <a:gd name="T11" fmla="*/ 180 h 257"/>
              <a:gd name="T12" fmla="*/ 77 w 410"/>
              <a:gd name="T13" fmla="*/ 257 h 257"/>
              <a:gd name="T14" fmla="*/ 321 w 410"/>
              <a:gd name="T15" fmla="*/ 257 h 257"/>
              <a:gd name="T16" fmla="*/ 321 w 410"/>
              <a:gd name="T17" fmla="*/ 257 h 257"/>
              <a:gd name="T18" fmla="*/ 410 w 410"/>
              <a:gd name="T19" fmla="*/ 167 h 257"/>
              <a:gd name="T20" fmla="*/ 330 w 410"/>
              <a:gd name="T21" fmla="*/ 78 h 257"/>
              <a:gd name="T22" fmla="*/ 231 w 410"/>
              <a:gd name="T23" fmla="*/ 0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0" h="257">
                <a:moveTo>
                  <a:pt x="231" y="0"/>
                </a:moveTo>
                <a:cubicBezTo>
                  <a:pt x="191" y="0"/>
                  <a:pt x="156" y="24"/>
                  <a:pt x="139" y="57"/>
                </a:cubicBezTo>
                <a:cubicBezTo>
                  <a:pt x="132" y="54"/>
                  <a:pt x="124" y="52"/>
                  <a:pt x="116" y="52"/>
                </a:cubicBezTo>
                <a:cubicBezTo>
                  <a:pt x="87" y="52"/>
                  <a:pt x="64" y="75"/>
                  <a:pt x="64" y="103"/>
                </a:cubicBezTo>
                <a:cubicBezTo>
                  <a:pt x="64" y="103"/>
                  <a:pt x="64" y="104"/>
                  <a:pt x="64" y="104"/>
                </a:cubicBezTo>
                <a:cubicBezTo>
                  <a:pt x="28" y="110"/>
                  <a:pt x="0" y="142"/>
                  <a:pt x="0" y="180"/>
                </a:cubicBezTo>
                <a:cubicBezTo>
                  <a:pt x="0" y="222"/>
                  <a:pt x="35" y="257"/>
                  <a:pt x="77" y="257"/>
                </a:cubicBezTo>
                <a:cubicBezTo>
                  <a:pt x="321" y="257"/>
                  <a:pt x="321" y="257"/>
                  <a:pt x="321" y="257"/>
                </a:cubicBezTo>
                <a:cubicBezTo>
                  <a:pt x="321" y="257"/>
                  <a:pt x="321" y="257"/>
                  <a:pt x="321" y="257"/>
                </a:cubicBezTo>
                <a:cubicBezTo>
                  <a:pt x="370" y="257"/>
                  <a:pt x="410" y="217"/>
                  <a:pt x="410" y="167"/>
                </a:cubicBezTo>
                <a:cubicBezTo>
                  <a:pt x="410" y="121"/>
                  <a:pt x="375" y="83"/>
                  <a:pt x="330" y="78"/>
                </a:cubicBezTo>
                <a:cubicBezTo>
                  <a:pt x="319" y="33"/>
                  <a:pt x="279" y="0"/>
                  <a:pt x="231"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388" name="Freeform 12"/>
          <p:cNvSpPr>
            <a:spLocks noEditPoints="1"/>
          </p:cNvSpPr>
          <p:nvPr userDrawn="1"/>
        </p:nvSpPr>
        <p:spPr bwMode="auto">
          <a:xfrm>
            <a:off x="3625480" y="6566197"/>
            <a:ext cx="311425" cy="441369"/>
          </a:xfrm>
          <a:custGeom>
            <a:avLst/>
            <a:gdLst>
              <a:gd name="T0" fmla="*/ 256 w 319"/>
              <a:gd name="T1" fmla="*/ 152 h 452"/>
              <a:gd name="T2" fmla="*/ 176 w 319"/>
              <a:gd name="T3" fmla="*/ 12 h 452"/>
              <a:gd name="T4" fmla="*/ 159 w 319"/>
              <a:gd name="T5" fmla="*/ 0 h 452"/>
              <a:gd name="T6" fmla="*/ 143 w 319"/>
              <a:gd name="T7" fmla="*/ 12 h 452"/>
              <a:gd name="T8" fmla="*/ 63 w 319"/>
              <a:gd name="T9" fmla="*/ 152 h 452"/>
              <a:gd name="T10" fmla="*/ 0 w 319"/>
              <a:gd name="T11" fmla="*/ 292 h 452"/>
              <a:gd name="T12" fmla="*/ 159 w 319"/>
              <a:gd name="T13" fmla="*/ 452 h 452"/>
              <a:gd name="T14" fmla="*/ 319 w 319"/>
              <a:gd name="T15" fmla="*/ 292 h 452"/>
              <a:gd name="T16" fmla="*/ 256 w 319"/>
              <a:gd name="T17" fmla="*/ 152 h 452"/>
              <a:gd name="T18" fmla="*/ 34 w 319"/>
              <a:gd name="T19" fmla="*/ 292 h 452"/>
              <a:gd name="T20" fmla="*/ 91 w 319"/>
              <a:gd name="T21" fmla="*/ 172 h 452"/>
              <a:gd name="T22" fmla="*/ 124 w 319"/>
              <a:gd name="T23" fmla="*/ 125 h 452"/>
              <a:gd name="T24" fmla="*/ 70 w 319"/>
              <a:gd name="T25" fmla="*/ 292 h 452"/>
              <a:gd name="T26" fmla="*/ 104 w 319"/>
              <a:gd name="T27" fmla="*/ 405 h 452"/>
              <a:gd name="T28" fmla="*/ 34 w 319"/>
              <a:gd name="T29" fmla="*/ 292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9" h="452">
                <a:moveTo>
                  <a:pt x="256" y="152"/>
                </a:moveTo>
                <a:cubicBezTo>
                  <a:pt x="228" y="114"/>
                  <a:pt x="196" y="71"/>
                  <a:pt x="176" y="12"/>
                </a:cubicBezTo>
                <a:cubicBezTo>
                  <a:pt x="173" y="5"/>
                  <a:pt x="167" y="0"/>
                  <a:pt x="159" y="0"/>
                </a:cubicBezTo>
                <a:cubicBezTo>
                  <a:pt x="152" y="0"/>
                  <a:pt x="146" y="5"/>
                  <a:pt x="143" y="12"/>
                </a:cubicBezTo>
                <a:cubicBezTo>
                  <a:pt x="123" y="71"/>
                  <a:pt x="91" y="114"/>
                  <a:pt x="63" y="152"/>
                </a:cubicBezTo>
                <a:cubicBezTo>
                  <a:pt x="29" y="198"/>
                  <a:pt x="0" y="237"/>
                  <a:pt x="0" y="292"/>
                </a:cubicBezTo>
                <a:cubicBezTo>
                  <a:pt x="0" y="380"/>
                  <a:pt x="71" y="452"/>
                  <a:pt x="159" y="452"/>
                </a:cubicBezTo>
                <a:cubicBezTo>
                  <a:pt x="247" y="452"/>
                  <a:pt x="319" y="380"/>
                  <a:pt x="319" y="292"/>
                </a:cubicBezTo>
                <a:cubicBezTo>
                  <a:pt x="319" y="237"/>
                  <a:pt x="290" y="198"/>
                  <a:pt x="256" y="152"/>
                </a:cubicBezTo>
                <a:close/>
                <a:moveTo>
                  <a:pt x="34" y="292"/>
                </a:moveTo>
                <a:cubicBezTo>
                  <a:pt x="34" y="249"/>
                  <a:pt x="59" y="215"/>
                  <a:pt x="91" y="172"/>
                </a:cubicBezTo>
                <a:cubicBezTo>
                  <a:pt x="102" y="158"/>
                  <a:pt x="113" y="142"/>
                  <a:pt x="124" y="125"/>
                </a:cubicBezTo>
                <a:cubicBezTo>
                  <a:pt x="97" y="187"/>
                  <a:pt x="70" y="230"/>
                  <a:pt x="70" y="292"/>
                </a:cubicBezTo>
                <a:cubicBezTo>
                  <a:pt x="70" y="338"/>
                  <a:pt x="83" y="379"/>
                  <a:pt x="104" y="405"/>
                </a:cubicBezTo>
                <a:cubicBezTo>
                  <a:pt x="63" y="385"/>
                  <a:pt x="34" y="342"/>
                  <a:pt x="34" y="29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273" name="Freeform 43"/>
          <p:cNvSpPr>
            <a:spLocks noEditPoints="1"/>
          </p:cNvSpPr>
          <p:nvPr userDrawn="1"/>
        </p:nvSpPr>
        <p:spPr bwMode="auto">
          <a:xfrm>
            <a:off x="1563630" y="2796989"/>
            <a:ext cx="439752" cy="439128"/>
          </a:xfrm>
          <a:custGeom>
            <a:avLst/>
            <a:gdLst>
              <a:gd name="T0" fmla="*/ 169 w 432"/>
              <a:gd name="T1" fmla="*/ 50 h 431"/>
              <a:gd name="T2" fmla="*/ 132 w 432"/>
              <a:gd name="T3" fmla="*/ 65 h 431"/>
              <a:gd name="T4" fmla="*/ 101 w 432"/>
              <a:gd name="T5" fmla="*/ 43 h 431"/>
              <a:gd name="T6" fmla="*/ 83 w 432"/>
              <a:gd name="T7" fmla="*/ 44 h 431"/>
              <a:gd name="T8" fmla="*/ 63 w 432"/>
              <a:gd name="T9" fmla="*/ 63 h 431"/>
              <a:gd name="T10" fmla="*/ 44 w 432"/>
              <a:gd name="T11" fmla="*/ 82 h 431"/>
              <a:gd name="T12" fmla="*/ 43 w 432"/>
              <a:gd name="T13" fmla="*/ 100 h 431"/>
              <a:gd name="T14" fmla="*/ 66 w 432"/>
              <a:gd name="T15" fmla="*/ 132 h 431"/>
              <a:gd name="T16" fmla="*/ 51 w 432"/>
              <a:gd name="T17" fmla="*/ 169 h 431"/>
              <a:gd name="T18" fmla="*/ 12 w 432"/>
              <a:gd name="T19" fmla="*/ 175 h 431"/>
              <a:gd name="T20" fmla="*/ 0 w 432"/>
              <a:gd name="T21" fmla="*/ 188 h 431"/>
              <a:gd name="T22" fmla="*/ 0 w 432"/>
              <a:gd name="T23" fmla="*/ 215 h 431"/>
              <a:gd name="T24" fmla="*/ 0 w 432"/>
              <a:gd name="T25" fmla="*/ 242 h 431"/>
              <a:gd name="T26" fmla="*/ 12 w 432"/>
              <a:gd name="T27" fmla="*/ 256 h 431"/>
              <a:gd name="T28" fmla="*/ 51 w 432"/>
              <a:gd name="T29" fmla="*/ 262 h 431"/>
              <a:gd name="T30" fmla="*/ 66 w 432"/>
              <a:gd name="T31" fmla="*/ 299 h 431"/>
              <a:gd name="T32" fmla="*/ 43 w 432"/>
              <a:gd name="T33" fmla="*/ 331 h 431"/>
              <a:gd name="T34" fmla="*/ 44 w 432"/>
              <a:gd name="T35" fmla="*/ 349 h 431"/>
              <a:gd name="T36" fmla="*/ 63 w 432"/>
              <a:gd name="T37" fmla="*/ 368 h 431"/>
              <a:gd name="T38" fmla="*/ 83 w 432"/>
              <a:gd name="T39" fmla="*/ 387 h 431"/>
              <a:gd name="T40" fmla="*/ 101 w 432"/>
              <a:gd name="T41" fmla="*/ 388 h 431"/>
              <a:gd name="T42" fmla="*/ 132 w 432"/>
              <a:gd name="T43" fmla="*/ 366 h 431"/>
              <a:gd name="T44" fmla="*/ 169 w 432"/>
              <a:gd name="T45" fmla="*/ 381 h 431"/>
              <a:gd name="T46" fmla="*/ 176 w 432"/>
              <a:gd name="T47" fmla="*/ 419 h 431"/>
              <a:gd name="T48" fmla="*/ 189 w 432"/>
              <a:gd name="T49" fmla="*/ 431 h 431"/>
              <a:gd name="T50" fmla="*/ 216 w 432"/>
              <a:gd name="T51" fmla="*/ 431 h 431"/>
              <a:gd name="T52" fmla="*/ 243 w 432"/>
              <a:gd name="T53" fmla="*/ 431 h 431"/>
              <a:gd name="T54" fmla="*/ 256 w 432"/>
              <a:gd name="T55" fmla="*/ 419 h 431"/>
              <a:gd name="T56" fmla="*/ 263 w 432"/>
              <a:gd name="T57" fmla="*/ 381 h 431"/>
              <a:gd name="T58" fmla="*/ 300 w 432"/>
              <a:gd name="T59" fmla="*/ 366 h 431"/>
              <a:gd name="T60" fmla="*/ 332 w 432"/>
              <a:gd name="T61" fmla="*/ 388 h 431"/>
              <a:gd name="T62" fmla="*/ 350 w 432"/>
              <a:gd name="T63" fmla="*/ 387 h 431"/>
              <a:gd name="T64" fmla="*/ 369 w 432"/>
              <a:gd name="T65" fmla="*/ 368 h 431"/>
              <a:gd name="T66" fmla="*/ 388 w 432"/>
              <a:gd name="T67" fmla="*/ 349 h 431"/>
              <a:gd name="T68" fmla="*/ 389 w 432"/>
              <a:gd name="T69" fmla="*/ 331 h 431"/>
              <a:gd name="T70" fmla="*/ 366 w 432"/>
              <a:gd name="T71" fmla="*/ 299 h 431"/>
              <a:gd name="T72" fmla="*/ 382 w 432"/>
              <a:gd name="T73" fmla="*/ 262 h 431"/>
              <a:gd name="T74" fmla="*/ 420 w 432"/>
              <a:gd name="T75" fmla="*/ 256 h 431"/>
              <a:gd name="T76" fmla="*/ 432 w 432"/>
              <a:gd name="T77" fmla="*/ 242 h 431"/>
              <a:gd name="T78" fmla="*/ 432 w 432"/>
              <a:gd name="T79" fmla="*/ 215 h 431"/>
              <a:gd name="T80" fmla="*/ 432 w 432"/>
              <a:gd name="T81" fmla="*/ 188 h 431"/>
              <a:gd name="T82" fmla="*/ 420 w 432"/>
              <a:gd name="T83" fmla="*/ 175 h 431"/>
              <a:gd name="T84" fmla="*/ 382 w 432"/>
              <a:gd name="T85" fmla="*/ 169 h 431"/>
              <a:gd name="T86" fmla="*/ 366 w 432"/>
              <a:gd name="T87" fmla="*/ 132 h 431"/>
              <a:gd name="T88" fmla="*/ 389 w 432"/>
              <a:gd name="T89" fmla="*/ 100 h 431"/>
              <a:gd name="T90" fmla="*/ 388 w 432"/>
              <a:gd name="T91" fmla="*/ 82 h 431"/>
              <a:gd name="T92" fmla="*/ 369 w 432"/>
              <a:gd name="T93" fmla="*/ 63 h 431"/>
              <a:gd name="T94" fmla="*/ 350 w 432"/>
              <a:gd name="T95" fmla="*/ 44 h 431"/>
              <a:gd name="T96" fmla="*/ 332 w 432"/>
              <a:gd name="T97" fmla="*/ 43 h 431"/>
              <a:gd name="T98" fmla="*/ 300 w 432"/>
              <a:gd name="T99" fmla="*/ 65 h 431"/>
              <a:gd name="T100" fmla="*/ 263 w 432"/>
              <a:gd name="T101" fmla="*/ 50 h 431"/>
              <a:gd name="T102" fmla="*/ 256 w 432"/>
              <a:gd name="T103" fmla="*/ 12 h 431"/>
              <a:gd name="T104" fmla="*/ 243 w 432"/>
              <a:gd name="T105" fmla="*/ 0 h 431"/>
              <a:gd name="T106" fmla="*/ 216 w 432"/>
              <a:gd name="T107" fmla="*/ 0 h 431"/>
              <a:gd name="T108" fmla="*/ 189 w 432"/>
              <a:gd name="T109" fmla="*/ 0 h 431"/>
              <a:gd name="T110" fmla="*/ 176 w 432"/>
              <a:gd name="T111" fmla="*/ 12 h 431"/>
              <a:gd name="T112" fmla="*/ 169 w 432"/>
              <a:gd name="T113" fmla="*/ 50 h 431"/>
              <a:gd name="T114" fmla="*/ 216 w 432"/>
              <a:gd name="T115" fmla="*/ 135 h 431"/>
              <a:gd name="T116" fmla="*/ 297 w 432"/>
              <a:gd name="T117" fmla="*/ 215 h 431"/>
              <a:gd name="T118" fmla="*/ 216 w 432"/>
              <a:gd name="T119" fmla="*/ 296 h 431"/>
              <a:gd name="T120" fmla="*/ 135 w 432"/>
              <a:gd name="T121" fmla="*/ 215 h 431"/>
              <a:gd name="T122" fmla="*/ 216 w 432"/>
              <a:gd name="T123" fmla="*/ 135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32" h="431">
                <a:moveTo>
                  <a:pt x="169" y="50"/>
                </a:moveTo>
                <a:cubicBezTo>
                  <a:pt x="156" y="54"/>
                  <a:pt x="144" y="59"/>
                  <a:pt x="132" y="65"/>
                </a:cubicBezTo>
                <a:cubicBezTo>
                  <a:pt x="101" y="43"/>
                  <a:pt x="101" y="43"/>
                  <a:pt x="101" y="43"/>
                </a:cubicBezTo>
                <a:cubicBezTo>
                  <a:pt x="95" y="39"/>
                  <a:pt x="87" y="39"/>
                  <a:pt x="83" y="44"/>
                </a:cubicBezTo>
                <a:cubicBezTo>
                  <a:pt x="63" y="63"/>
                  <a:pt x="63" y="63"/>
                  <a:pt x="63" y="63"/>
                </a:cubicBezTo>
                <a:cubicBezTo>
                  <a:pt x="44" y="82"/>
                  <a:pt x="44" y="82"/>
                  <a:pt x="44" y="82"/>
                </a:cubicBezTo>
                <a:cubicBezTo>
                  <a:pt x="39" y="87"/>
                  <a:pt x="39" y="95"/>
                  <a:pt x="43" y="100"/>
                </a:cubicBezTo>
                <a:cubicBezTo>
                  <a:pt x="66" y="132"/>
                  <a:pt x="66" y="132"/>
                  <a:pt x="66" y="132"/>
                </a:cubicBezTo>
                <a:cubicBezTo>
                  <a:pt x="59" y="143"/>
                  <a:pt x="54" y="156"/>
                  <a:pt x="51" y="169"/>
                </a:cubicBezTo>
                <a:cubicBezTo>
                  <a:pt x="12" y="175"/>
                  <a:pt x="12" y="175"/>
                  <a:pt x="12" y="175"/>
                </a:cubicBezTo>
                <a:cubicBezTo>
                  <a:pt x="6" y="176"/>
                  <a:pt x="0" y="181"/>
                  <a:pt x="0" y="188"/>
                </a:cubicBezTo>
                <a:cubicBezTo>
                  <a:pt x="0" y="215"/>
                  <a:pt x="0" y="215"/>
                  <a:pt x="0" y="215"/>
                </a:cubicBezTo>
                <a:cubicBezTo>
                  <a:pt x="0" y="242"/>
                  <a:pt x="0" y="242"/>
                  <a:pt x="0" y="242"/>
                </a:cubicBezTo>
                <a:cubicBezTo>
                  <a:pt x="0" y="249"/>
                  <a:pt x="6" y="255"/>
                  <a:pt x="12" y="256"/>
                </a:cubicBezTo>
                <a:cubicBezTo>
                  <a:pt x="51" y="262"/>
                  <a:pt x="51" y="262"/>
                  <a:pt x="51" y="262"/>
                </a:cubicBezTo>
                <a:cubicBezTo>
                  <a:pt x="54" y="275"/>
                  <a:pt x="59" y="288"/>
                  <a:pt x="66" y="299"/>
                </a:cubicBezTo>
                <a:cubicBezTo>
                  <a:pt x="43" y="331"/>
                  <a:pt x="43" y="331"/>
                  <a:pt x="43" y="331"/>
                </a:cubicBezTo>
                <a:cubicBezTo>
                  <a:pt x="39" y="336"/>
                  <a:pt x="39" y="344"/>
                  <a:pt x="44" y="349"/>
                </a:cubicBezTo>
                <a:cubicBezTo>
                  <a:pt x="63" y="368"/>
                  <a:pt x="63" y="368"/>
                  <a:pt x="63" y="368"/>
                </a:cubicBezTo>
                <a:cubicBezTo>
                  <a:pt x="83" y="387"/>
                  <a:pt x="83" y="387"/>
                  <a:pt x="83" y="387"/>
                </a:cubicBezTo>
                <a:cubicBezTo>
                  <a:pt x="87" y="392"/>
                  <a:pt x="95" y="392"/>
                  <a:pt x="101" y="388"/>
                </a:cubicBezTo>
                <a:cubicBezTo>
                  <a:pt x="132" y="366"/>
                  <a:pt x="132" y="366"/>
                  <a:pt x="132" y="366"/>
                </a:cubicBezTo>
                <a:cubicBezTo>
                  <a:pt x="144" y="372"/>
                  <a:pt x="156" y="377"/>
                  <a:pt x="169" y="381"/>
                </a:cubicBezTo>
                <a:cubicBezTo>
                  <a:pt x="176" y="419"/>
                  <a:pt x="176" y="419"/>
                  <a:pt x="176" y="419"/>
                </a:cubicBezTo>
                <a:cubicBezTo>
                  <a:pt x="176" y="426"/>
                  <a:pt x="182" y="431"/>
                  <a:pt x="189" y="431"/>
                </a:cubicBezTo>
                <a:cubicBezTo>
                  <a:pt x="216" y="431"/>
                  <a:pt x="216" y="431"/>
                  <a:pt x="216" y="431"/>
                </a:cubicBezTo>
                <a:cubicBezTo>
                  <a:pt x="243" y="431"/>
                  <a:pt x="243" y="431"/>
                  <a:pt x="243" y="431"/>
                </a:cubicBezTo>
                <a:cubicBezTo>
                  <a:pt x="250" y="431"/>
                  <a:pt x="256" y="426"/>
                  <a:pt x="256" y="419"/>
                </a:cubicBezTo>
                <a:cubicBezTo>
                  <a:pt x="263" y="381"/>
                  <a:pt x="263" y="381"/>
                  <a:pt x="263" y="381"/>
                </a:cubicBezTo>
                <a:cubicBezTo>
                  <a:pt x="276" y="377"/>
                  <a:pt x="288" y="372"/>
                  <a:pt x="300" y="366"/>
                </a:cubicBezTo>
                <a:cubicBezTo>
                  <a:pt x="332" y="388"/>
                  <a:pt x="332" y="388"/>
                  <a:pt x="332" y="388"/>
                </a:cubicBezTo>
                <a:cubicBezTo>
                  <a:pt x="337" y="392"/>
                  <a:pt x="345" y="392"/>
                  <a:pt x="350" y="387"/>
                </a:cubicBezTo>
                <a:cubicBezTo>
                  <a:pt x="369" y="368"/>
                  <a:pt x="369" y="368"/>
                  <a:pt x="369" y="368"/>
                </a:cubicBezTo>
                <a:cubicBezTo>
                  <a:pt x="388" y="349"/>
                  <a:pt x="388" y="349"/>
                  <a:pt x="388" y="349"/>
                </a:cubicBezTo>
                <a:cubicBezTo>
                  <a:pt x="393" y="344"/>
                  <a:pt x="393" y="336"/>
                  <a:pt x="389" y="331"/>
                </a:cubicBezTo>
                <a:cubicBezTo>
                  <a:pt x="366" y="299"/>
                  <a:pt x="366" y="299"/>
                  <a:pt x="366" y="299"/>
                </a:cubicBezTo>
                <a:cubicBezTo>
                  <a:pt x="373" y="288"/>
                  <a:pt x="378" y="275"/>
                  <a:pt x="382" y="262"/>
                </a:cubicBezTo>
                <a:cubicBezTo>
                  <a:pt x="420" y="256"/>
                  <a:pt x="420" y="256"/>
                  <a:pt x="420" y="256"/>
                </a:cubicBezTo>
                <a:cubicBezTo>
                  <a:pt x="427" y="255"/>
                  <a:pt x="432" y="249"/>
                  <a:pt x="432" y="242"/>
                </a:cubicBezTo>
                <a:cubicBezTo>
                  <a:pt x="432" y="215"/>
                  <a:pt x="432" y="215"/>
                  <a:pt x="432" y="215"/>
                </a:cubicBezTo>
                <a:cubicBezTo>
                  <a:pt x="432" y="188"/>
                  <a:pt x="432" y="188"/>
                  <a:pt x="432" y="188"/>
                </a:cubicBezTo>
                <a:cubicBezTo>
                  <a:pt x="432" y="181"/>
                  <a:pt x="427" y="176"/>
                  <a:pt x="420" y="175"/>
                </a:cubicBezTo>
                <a:cubicBezTo>
                  <a:pt x="382" y="169"/>
                  <a:pt x="382" y="169"/>
                  <a:pt x="382" y="169"/>
                </a:cubicBezTo>
                <a:cubicBezTo>
                  <a:pt x="378" y="156"/>
                  <a:pt x="373" y="143"/>
                  <a:pt x="366" y="132"/>
                </a:cubicBezTo>
                <a:cubicBezTo>
                  <a:pt x="389" y="100"/>
                  <a:pt x="389" y="100"/>
                  <a:pt x="389" y="100"/>
                </a:cubicBezTo>
                <a:cubicBezTo>
                  <a:pt x="393" y="95"/>
                  <a:pt x="393" y="87"/>
                  <a:pt x="388" y="82"/>
                </a:cubicBezTo>
                <a:cubicBezTo>
                  <a:pt x="369" y="63"/>
                  <a:pt x="369" y="63"/>
                  <a:pt x="369" y="63"/>
                </a:cubicBezTo>
                <a:cubicBezTo>
                  <a:pt x="350" y="44"/>
                  <a:pt x="350" y="44"/>
                  <a:pt x="350" y="44"/>
                </a:cubicBezTo>
                <a:cubicBezTo>
                  <a:pt x="345" y="39"/>
                  <a:pt x="337" y="39"/>
                  <a:pt x="332" y="43"/>
                </a:cubicBezTo>
                <a:cubicBezTo>
                  <a:pt x="300" y="65"/>
                  <a:pt x="300" y="65"/>
                  <a:pt x="300" y="65"/>
                </a:cubicBezTo>
                <a:cubicBezTo>
                  <a:pt x="288" y="59"/>
                  <a:pt x="276" y="54"/>
                  <a:pt x="263" y="50"/>
                </a:cubicBezTo>
                <a:cubicBezTo>
                  <a:pt x="256" y="12"/>
                  <a:pt x="256" y="12"/>
                  <a:pt x="256" y="12"/>
                </a:cubicBezTo>
                <a:cubicBezTo>
                  <a:pt x="256" y="5"/>
                  <a:pt x="250" y="0"/>
                  <a:pt x="243" y="0"/>
                </a:cubicBezTo>
                <a:cubicBezTo>
                  <a:pt x="216" y="0"/>
                  <a:pt x="216" y="0"/>
                  <a:pt x="216" y="0"/>
                </a:cubicBezTo>
                <a:cubicBezTo>
                  <a:pt x="189" y="0"/>
                  <a:pt x="189" y="0"/>
                  <a:pt x="189" y="0"/>
                </a:cubicBezTo>
                <a:cubicBezTo>
                  <a:pt x="182" y="0"/>
                  <a:pt x="176" y="5"/>
                  <a:pt x="176" y="12"/>
                </a:cubicBezTo>
                <a:cubicBezTo>
                  <a:pt x="169" y="50"/>
                  <a:pt x="169" y="50"/>
                  <a:pt x="169" y="50"/>
                </a:cubicBezTo>
                <a:close/>
                <a:moveTo>
                  <a:pt x="216" y="135"/>
                </a:moveTo>
                <a:cubicBezTo>
                  <a:pt x="261" y="135"/>
                  <a:pt x="297" y="171"/>
                  <a:pt x="297" y="215"/>
                </a:cubicBezTo>
                <a:cubicBezTo>
                  <a:pt x="297" y="260"/>
                  <a:pt x="261" y="296"/>
                  <a:pt x="216" y="296"/>
                </a:cubicBezTo>
                <a:cubicBezTo>
                  <a:pt x="171" y="296"/>
                  <a:pt x="135" y="260"/>
                  <a:pt x="135" y="215"/>
                </a:cubicBezTo>
                <a:cubicBezTo>
                  <a:pt x="135" y="171"/>
                  <a:pt x="171" y="135"/>
                  <a:pt x="216" y="135"/>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277" name="Freeform 47"/>
          <p:cNvSpPr>
            <a:spLocks noEditPoints="1"/>
          </p:cNvSpPr>
          <p:nvPr userDrawn="1"/>
        </p:nvSpPr>
        <p:spPr bwMode="auto">
          <a:xfrm>
            <a:off x="1544354" y="3478377"/>
            <a:ext cx="478305" cy="416177"/>
          </a:xfrm>
          <a:custGeom>
            <a:avLst/>
            <a:gdLst>
              <a:gd name="T0" fmla="*/ 438 w 441"/>
              <a:gd name="T1" fmla="*/ 174 h 384"/>
              <a:gd name="T2" fmla="*/ 420 w 441"/>
              <a:gd name="T3" fmla="*/ 130 h 384"/>
              <a:gd name="T4" fmla="*/ 440 w 441"/>
              <a:gd name="T5" fmla="*/ 109 h 384"/>
              <a:gd name="T6" fmla="*/ 419 w 441"/>
              <a:gd name="T7" fmla="*/ 89 h 384"/>
              <a:gd name="T8" fmla="*/ 402 w 441"/>
              <a:gd name="T9" fmla="*/ 89 h 384"/>
              <a:gd name="T10" fmla="*/ 369 w 441"/>
              <a:gd name="T11" fmla="*/ 38 h 384"/>
              <a:gd name="T12" fmla="*/ 294 w 441"/>
              <a:gd name="T13" fmla="*/ 0 h 384"/>
              <a:gd name="T14" fmla="*/ 220 w 441"/>
              <a:gd name="T15" fmla="*/ 0 h 384"/>
              <a:gd name="T16" fmla="*/ 146 w 441"/>
              <a:gd name="T17" fmla="*/ 0 h 384"/>
              <a:gd name="T18" fmla="*/ 72 w 441"/>
              <a:gd name="T19" fmla="*/ 38 h 384"/>
              <a:gd name="T20" fmla="*/ 39 w 441"/>
              <a:gd name="T21" fmla="*/ 89 h 384"/>
              <a:gd name="T22" fmla="*/ 22 w 441"/>
              <a:gd name="T23" fmla="*/ 89 h 384"/>
              <a:gd name="T24" fmla="*/ 1 w 441"/>
              <a:gd name="T25" fmla="*/ 109 h 384"/>
              <a:gd name="T26" fmla="*/ 21 w 441"/>
              <a:gd name="T27" fmla="*/ 130 h 384"/>
              <a:gd name="T28" fmla="*/ 3 w 441"/>
              <a:gd name="T29" fmla="*/ 174 h 384"/>
              <a:gd name="T30" fmla="*/ 0 w 441"/>
              <a:gd name="T31" fmla="*/ 220 h 384"/>
              <a:gd name="T32" fmla="*/ 5 w 441"/>
              <a:gd name="T33" fmla="*/ 267 h 384"/>
              <a:gd name="T34" fmla="*/ 15 w 441"/>
              <a:gd name="T35" fmla="*/ 299 h 384"/>
              <a:gd name="T36" fmla="*/ 15 w 441"/>
              <a:gd name="T37" fmla="*/ 356 h 384"/>
              <a:gd name="T38" fmla="*/ 42 w 441"/>
              <a:gd name="T39" fmla="*/ 384 h 384"/>
              <a:gd name="T40" fmla="*/ 70 w 441"/>
              <a:gd name="T41" fmla="*/ 384 h 384"/>
              <a:gd name="T42" fmla="*/ 97 w 441"/>
              <a:gd name="T43" fmla="*/ 356 h 384"/>
              <a:gd name="T44" fmla="*/ 97 w 441"/>
              <a:gd name="T45" fmla="*/ 315 h 384"/>
              <a:gd name="T46" fmla="*/ 220 w 441"/>
              <a:gd name="T47" fmla="*/ 315 h 384"/>
              <a:gd name="T48" fmla="*/ 344 w 441"/>
              <a:gd name="T49" fmla="*/ 315 h 384"/>
              <a:gd name="T50" fmla="*/ 344 w 441"/>
              <a:gd name="T51" fmla="*/ 356 h 384"/>
              <a:gd name="T52" fmla="*/ 371 w 441"/>
              <a:gd name="T53" fmla="*/ 384 h 384"/>
              <a:gd name="T54" fmla="*/ 399 w 441"/>
              <a:gd name="T55" fmla="*/ 384 h 384"/>
              <a:gd name="T56" fmla="*/ 426 w 441"/>
              <a:gd name="T57" fmla="*/ 356 h 384"/>
              <a:gd name="T58" fmla="*/ 426 w 441"/>
              <a:gd name="T59" fmla="*/ 299 h 384"/>
              <a:gd name="T60" fmla="*/ 436 w 441"/>
              <a:gd name="T61" fmla="*/ 267 h 384"/>
              <a:gd name="T62" fmla="*/ 441 w 441"/>
              <a:gd name="T63" fmla="*/ 220 h 384"/>
              <a:gd name="T64" fmla="*/ 438 w 441"/>
              <a:gd name="T65" fmla="*/ 174 h 384"/>
              <a:gd name="T66" fmla="*/ 102 w 441"/>
              <a:gd name="T67" fmla="*/ 65 h 384"/>
              <a:gd name="T68" fmla="*/ 146 w 441"/>
              <a:gd name="T69" fmla="*/ 41 h 384"/>
              <a:gd name="T70" fmla="*/ 220 w 441"/>
              <a:gd name="T71" fmla="*/ 41 h 384"/>
              <a:gd name="T72" fmla="*/ 294 w 441"/>
              <a:gd name="T73" fmla="*/ 41 h 384"/>
              <a:gd name="T74" fmla="*/ 339 w 441"/>
              <a:gd name="T75" fmla="*/ 65 h 384"/>
              <a:gd name="T76" fmla="*/ 373 w 441"/>
              <a:gd name="T77" fmla="*/ 124 h 384"/>
              <a:gd name="T78" fmla="*/ 330 w 441"/>
              <a:gd name="T79" fmla="*/ 137 h 384"/>
              <a:gd name="T80" fmla="*/ 220 w 441"/>
              <a:gd name="T81" fmla="*/ 137 h 384"/>
              <a:gd name="T82" fmla="*/ 111 w 441"/>
              <a:gd name="T83" fmla="*/ 137 h 384"/>
              <a:gd name="T84" fmla="*/ 68 w 441"/>
              <a:gd name="T85" fmla="*/ 124 h 384"/>
              <a:gd name="T86" fmla="*/ 102 w 441"/>
              <a:gd name="T87" fmla="*/ 65 h 384"/>
              <a:gd name="T88" fmla="*/ 123 w 441"/>
              <a:gd name="T89" fmla="*/ 226 h 384"/>
              <a:gd name="T90" fmla="*/ 79 w 441"/>
              <a:gd name="T91" fmla="*/ 226 h 384"/>
              <a:gd name="T92" fmla="*/ 49 w 441"/>
              <a:gd name="T93" fmla="*/ 199 h 384"/>
              <a:gd name="T94" fmla="*/ 79 w 441"/>
              <a:gd name="T95" fmla="*/ 171 h 384"/>
              <a:gd name="T96" fmla="*/ 138 w 441"/>
              <a:gd name="T97" fmla="*/ 212 h 384"/>
              <a:gd name="T98" fmla="*/ 123 w 441"/>
              <a:gd name="T99" fmla="*/ 226 h 384"/>
              <a:gd name="T100" fmla="*/ 269 w 441"/>
              <a:gd name="T101" fmla="*/ 274 h 384"/>
              <a:gd name="T102" fmla="*/ 172 w 441"/>
              <a:gd name="T103" fmla="*/ 274 h 384"/>
              <a:gd name="T104" fmla="*/ 159 w 441"/>
              <a:gd name="T105" fmla="*/ 260 h 384"/>
              <a:gd name="T106" fmla="*/ 172 w 441"/>
              <a:gd name="T107" fmla="*/ 247 h 384"/>
              <a:gd name="T108" fmla="*/ 269 w 441"/>
              <a:gd name="T109" fmla="*/ 247 h 384"/>
              <a:gd name="T110" fmla="*/ 282 w 441"/>
              <a:gd name="T111" fmla="*/ 260 h 384"/>
              <a:gd name="T112" fmla="*/ 269 w 441"/>
              <a:gd name="T113" fmla="*/ 274 h 384"/>
              <a:gd name="T114" fmla="*/ 362 w 441"/>
              <a:gd name="T115" fmla="*/ 226 h 384"/>
              <a:gd name="T116" fmla="*/ 318 w 441"/>
              <a:gd name="T117" fmla="*/ 226 h 384"/>
              <a:gd name="T118" fmla="*/ 303 w 441"/>
              <a:gd name="T119" fmla="*/ 212 h 384"/>
              <a:gd name="T120" fmla="*/ 362 w 441"/>
              <a:gd name="T121" fmla="*/ 171 h 384"/>
              <a:gd name="T122" fmla="*/ 392 w 441"/>
              <a:gd name="T123" fmla="*/ 199 h 384"/>
              <a:gd name="T124" fmla="*/ 362 w 441"/>
              <a:gd name="T125" fmla="*/ 226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1" h="384">
                <a:moveTo>
                  <a:pt x="438" y="174"/>
                </a:moveTo>
                <a:cubicBezTo>
                  <a:pt x="435" y="159"/>
                  <a:pt x="429" y="143"/>
                  <a:pt x="420" y="130"/>
                </a:cubicBezTo>
                <a:cubicBezTo>
                  <a:pt x="431" y="130"/>
                  <a:pt x="440" y="120"/>
                  <a:pt x="440" y="109"/>
                </a:cubicBezTo>
                <a:cubicBezTo>
                  <a:pt x="440" y="98"/>
                  <a:pt x="431" y="89"/>
                  <a:pt x="419" y="89"/>
                </a:cubicBezTo>
                <a:cubicBezTo>
                  <a:pt x="402" y="89"/>
                  <a:pt x="402" y="89"/>
                  <a:pt x="402" y="89"/>
                </a:cubicBezTo>
                <a:cubicBezTo>
                  <a:pt x="394" y="71"/>
                  <a:pt x="382" y="53"/>
                  <a:pt x="369" y="38"/>
                </a:cubicBezTo>
                <a:cubicBezTo>
                  <a:pt x="349" y="15"/>
                  <a:pt x="324" y="0"/>
                  <a:pt x="294" y="0"/>
                </a:cubicBezTo>
                <a:cubicBezTo>
                  <a:pt x="220" y="0"/>
                  <a:pt x="220" y="0"/>
                  <a:pt x="220" y="0"/>
                </a:cubicBezTo>
                <a:cubicBezTo>
                  <a:pt x="146" y="0"/>
                  <a:pt x="146" y="0"/>
                  <a:pt x="146" y="0"/>
                </a:cubicBezTo>
                <a:cubicBezTo>
                  <a:pt x="117" y="0"/>
                  <a:pt x="92" y="15"/>
                  <a:pt x="72" y="38"/>
                </a:cubicBezTo>
                <a:cubicBezTo>
                  <a:pt x="59" y="53"/>
                  <a:pt x="47" y="71"/>
                  <a:pt x="39" y="89"/>
                </a:cubicBezTo>
                <a:cubicBezTo>
                  <a:pt x="22" y="89"/>
                  <a:pt x="22" y="89"/>
                  <a:pt x="22" y="89"/>
                </a:cubicBezTo>
                <a:cubicBezTo>
                  <a:pt x="10" y="89"/>
                  <a:pt x="1" y="98"/>
                  <a:pt x="1" y="109"/>
                </a:cubicBezTo>
                <a:cubicBezTo>
                  <a:pt x="1" y="120"/>
                  <a:pt x="10" y="130"/>
                  <a:pt x="21" y="130"/>
                </a:cubicBezTo>
                <a:cubicBezTo>
                  <a:pt x="12" y="143"/>
                  <a:pt x="6" y="159"/>
                  <a:pt x="3" y="174"/>
                </a:cubicBezTo>
                <a:cubicBezTo>
                  <a:pt x="0" y="192"/>
                  <a:pt x="0" y="208"/>
                  <a:pt x="0" y="220"/>
                </a:cubicBezTo>
                <a:cubicBezTo>
                  <a:pt x="1" y="232"/>
                  <a:pt x="2" y="250"/>
                  <a:pt x="5" y="267"/>
                </a:cubicBezTo>
                <a:cubicBezTo>
                  <a:pt x="7" y="278"/>
                  <a:pt x="10" y="289"/>
                  <a:pt x="15" y="299"/>
                </a:cubicBezTo>
                <a:cubicBezTo>
                  <a:pt x="15" y="356"/>
                  <a:pt x="15" y="356"/>
                  <a:pt x="15" y="356"/>
                </a:cubicBezTo>
                <a:cubicBezTo>
                  <a:pt x="15" y="371"/>
                  <a:pt x="27" y="384"/>
                  <a:pt x="42" y="384"/>
                </a:cubicBezTo>
                <a:cubicBezTo>
                  <a:pt x="70" y="384"/>
                  <a:pt x="70" y="384"/>
                  <a:pt x="70" y="384"/>
                </a:cubicBezTo>
                <a:cubicBezTo>
                  <a:pt x="85" y="384"/>
                  <a:pt x="97" y="371"/>
                  <a:pt x="97" y="356"/>
                </a:cubicBezTo>
                <a:cubicBezTo>
                  <a:pt x="97" y="315"/>
                  <a:pt x="97" y="315"/>
                  <a:pt x="97" y="315"/>
                </a:cubicBezTo>
                <a:cubicBezTo>
                  <a:pt x="220" y="315"/>
                  <a:pt x="220" y="315"/>
                  <a:pt x="220" y="315"/>
                </a:cubicBezTo>
                <a:cubicBezTo>
                  <a:pt x="344" y="315"/>
                  <a:pt x="344" y="315"/>
                  <a:pt x="344" y="315"/>
                </a:cubicBezTo>
                <a:cubicBezTo>
                  <a:pt x="344" y="356"/>
                  <a:pt x="344" y="356"/>
                  <a:pt x="344" y="356"/>
                </a:cubicBezTo>
                <a:cubicBezTo>
                  <a:pt x="344" y="371"/>
                  <a:pt x="356" y="384"/>
                  <a:pt x="371" y="384"/>
                </a:cubicBezTo>
                <a:cubicBezTo>
                  <a:pt x="399" y="384"/>
                  <a:pt x="399" y="384"/>
                  <a:pt x="399" y="384"/>
                </a:cubicBezTo>
                <a:cubicBezTo>
                  <a:pt x="414" y="384"/>
                  <a:pt x="426" y="371"/>
                  <a:pt x="426" y="356"/>
                </a:cubicBezTo>
                <a:cubicBezTo>
                  <a:pt x="426" y="299"/>
                  <a:pt x="426" y="299"/>
                  <a:pt x="426" y="299"/>
                </a:cubicBezTo>
                <a:cubicBezTo>
                  <a:pt x="430" y="289"/>
                  <a:pt x="433" y="278"/>
                  <a:pt x="436" y="267"/>
                </a:cubicBezTo>
                <a:cubicBezTo>
                  <a:pt x="439" y="250"/>
                  <a:pt x="440" y="232"/>
                  <a:pt x="441" y="220"/>
                </a:cubicBezTo>
                <a:cubicBezTo>
                  <a:pt x="441" y="208"/>
                  <a:pt x="441" y="192"/>
                  <a:pt x="438" y="174"/>
                </a:cubicBezTo>
                <a:close/>
                <a:moveTo>
                  <a:pt x="102" y="65"/>
                </a:moveTo>
                <a:cubicBezTo>
                  <a:pt x="115" y="51"/>
                  <a:pt x="130" y="41"/>
                  <a:pt x="146" y="41"/>
                </a:cubicBezTo>
                <a:cubicBezTo>
                  <a:pt x="220" y="41"/>
                  <a:pt x="220" y="41"/>
                  <a:pt x="220" y="41"/>
                </a:cubicBezTo>
                <a:cubicBezTo>
                  <a:pt x="294" y="41"/>
                  <a:pt x="294" y="41"/>
                  <a:pt x="294" y="41"/>
                </a:cubicBezTo>
                <a:cubicBezTo>
                  <a:pt x="311" y="41"/>
                  <a:pt x="326" y="51"/>
                  <a:pt x="339" y="65"/>
                </a:cubicBezTo>
                <a:cubicBezTo>
                  <a:pt x="353" y="82"/>
                  <a:pt x="365" y="103"/>
                  <a:pt x="373" y="124"/>
                </a:cubicBezTo>
                <a:cubicBezTo>
                  <a:pt x="355" y="126"/>
                  <a:pt x="341" y="131"/>
                  <a:pt x="330" y="137"/>
                </a:cubicBezTo>
                <a:cubicBezTo>
                  <a:pt x="220" y="137"/>
                  <a:pt x="220" y="137"/>
                  <a:pt x="220" y="137"/>
                </a:cubicBezTo>
                <a:cubicBezTo>
                  <a:pt x="111" y="137"/>
                  <a:pt x="111" y="137"/>
                  <a:pt x="111" y="137"/>
                </a:cubicBezTo>
                <a:cubicBezTo>
                  <a:pt x="100" y="131"/>
                  <a:pt x="86" y="126"/>
                  <a:pt x="68" y="124"/>
                </a:cubicBezTo>
                <a:cubicBezTo>
                  <a:pt x="76" y="103"/>
                  <a:pt x="88" y="82"/>
                  <a:pt x="102" y="65"/>
                </a:cubicBezTo>
                <a:close/>
                <a:moveTo>
                  <a:pt x="123" y="226"/>
                </a:moveTo>
                <a:cubicBezTo>
                  <a:pt x="79" y="226"/>
                  <a:pt x="79" y="226"/>
                  <a:pt x="79" y="226"/>
                </a:cubicBezTo>
                <a:cubicBezTo>
                  <a:pt x="62" y="226"/>
                  <a:pt x="49" y="214"/>
                  <a:pt x="49" y="199"/>
                </a:cubicBezTo>
                <a:cubicBezTo>
                  <a:pt x="49" y="183"/>
                  <a:pt x="62" y="171"/>
                  <a:pt x="79" y="171"/>
                </a:cubicBezTo>
                <a:cubicBezTo>
                  <a:pt x="108" y="171"/>
                  <a:pt x="138" y="196"/>
                  <a:pt x="138" y="212"/>
                </a:cubicBezTo>
                <a:cubicBezTo>
                  <a:pt x="138" y="220"/>
                  <a:pt x="131" y="226"/>
                  <a:pt x="123" y="226"/>
                </a:cubicBezTo>
                <a:close/>
                <a:moveTo>
                  <a:pt x="269" y="274"/>
                </a:moveTo>
                <a:cubicBezTo>
                  <a:pt x="172" y="274"/>
                  <a:pt x="172" y="274"/>
                  <a:pt x="172" y="274"/>
                </a:cubicBezTo>
                <a:cubicBezTo>
                  <a:pt x="165" y="274"/>
                  <a:pt x="159" y="268"/>
                  <a:pt x="159" y="260"/>
                </a:cubicBezTo>
                <a:cubicBezTo>
                  <a:pt x="159" y="253"/>
                  <a:pt x="165" y="247"/>
                  <a:pt x="172" y="247"/>
                </a:cubicBezTo>
                <a:cubicBezTo>
                  <a:pt x="269" y="247"/>
                  <a:pt x="269" y="247"/>
                  <a:pt x="269" y="247"/>
                </a:cubicBezTo>
                <a:cubicBezTo>
                  <a:pt x="276" y="247"/>
                  <a:pt x="282" y="253"/>
                  <a:pt x="282" y="260"/>
                </a:cubicBezTo>
                <a:cubicBezTo>
                  <a:pt x="282" y="268"/>
                  <a:pt x="276" y="274"/>
                  <a:pt x="269" y="274"/>
                </a:cubicBezTo>
                <a:close/>
                <a:moveTo>
                  <a:pt x="362" y="226"/>
                </a:moveTo>
                <a:cubicBezTo>
                  <a:pt x="318" y="226"/>
                  <a:pt x="318" y="226"/>
                  <a:pt x="318" y="226"/>
                </a:cubicBezTo>
                <a:cubicBezTo>
                  <a:pt x="309" y="226"/>
                  <a:pt x="303" y="220"/>
                  <a:pt x="303" y="212"/>
                </a:cubicBezTo>
                <a:cubicBezTo>
                  <a:pt x="303" y="196"/>
                  <a:pt x="333" y="171"/>
                  <a:pt x="362" y="171"/>
                </a:cubicBezTo>
                <a:cubicBezTo>
                  <a:pt x="379" y="171"/>
                  <a:pt x="392" y="183"/>
                  <a:pt x="392" y="199"/>
                </a:cubicBezTo>
                <a:cubicBezTo>
                  <a:pt x="392" y="214"/>
                  <a:pt x="379" y="226"/>
                  <a:pt x="362" y="226"/>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308" name="Freeform 63"/>
          <p:cNvSpPr>
            <a:spLocks noEditPoints="1"/>
          </p:cNvSpPr>
          <p:nvPr userDrawn="1"/>
        </p:nvSpPr>
        <p:spPr bwMode="auto">
          <a:xfrm>
            <a:off x="1599088" y="4137502"/>
            <a:ext cx="368836" cy="381556"/>
          </a:xfrm>
          <a:custGeom>
            <a:avLst/>
            <a:gdLst>
              <a:gd name="T0" fmla="*/ 174 w 174"/>
              <a:gd name="T1" fmla="*/ 163 h 180"/>
              <a:gd name="T2" fmla="*/ 174 w 174"/>
              <a:gd name="T3" fmla="*/ 175 h 180"/>
              <a:gd name="T4" fmla="*/ 169 w 174"/>
              <a:gd name="T5" fmla="*/ 180 h 180"/>
              <a:gd name="T6" fmla="*/ 6 w 174"/>
              <a:gd name="T7" fmla="*/ 180 h 180"/>
              <a:gd name="T8" fmla="*/ 0 w 174"/>
              <a:gd name="T9" fmla="*/ 175 h 180"/>
              <a:gd name="T10" fmla="*/ 0 w 174"/>
              <a:gd name="T11" fmla="*/ 163 h 180"/>
              <a:gd name="T12" fmla="*/ 6 w 174"/>
              <a:gd name="T13" fmla="*/ 158 h 180"/>
              <a:gd name="T14" fmla="*/ 17 w 174"/>
              <a:gd name="T15" fmla="*/ 158 h 180"/>
              <a:gd name="T16" fmla="*/ 24 w 174"/>
              <a:gd name="T17" fmla="*/ 153 h 180"/>
              <a:gd name="T18" fmla="*/ 29 w 174"/>
              <a:gd name="T19" fmla="*/ 134 h 180"/>
              <a:gd name="T20" fmla="*/ 146 w 174"/>
              <a:gd name="T21" fmla="*/ 134 h 180"/>
              <a:gd name="T22" fmla="*/ 151 w 174"/>
              <a:gd name="T23" fmla="*/ 153 h 180"/>
              <a:gd name="T24" fmla="*/ 157 w 174"/>
              <a:gd name="T25" fmla="*/ 158 h 180"/>
              <a:gd name="T26" fmla="*/ 169 w 174"/>
              <a:gd name="T27" fmla="*/ 158 h 180"/>
              <a:gd name="T28" fmla="*/ 174 w 174"/>
              <a:gd name="T29" fmla="*/ 163 h 180"/>
              <a:gd name="T30" fmla="*/ 38 w 174"/>
              <a:gd name="T31" fmla="*/ 101 h 180"/>
              <a:gd name="T32" fmla="*/ 137 w 174"/>
              <a:gd name="T33" fmla="*/ 101 h 180"/>
              <a:gd name="T34" fmla="*/ 128 w 174"/>
              <a:gd name="T35" fmla="*/ 68 h 180"/>
              <a:gd name="T36" fmla="*/ 46 w 174"/>
              <a:gd name="T37" fmla="*/ 68 h 180"/>
              <a:gd name="T38" fmla="*/ 38 w 174"/>
              <a:gd name="T39" fmla="*/ 101 h 180"/>
              <a:gd name="T40" fmla="*/ 119 w 174"/>
              <a:gd name="T41" fmla="*/ 35 h 180"/>
              <a:gd name="T42" fmla="*/ 112 w 174"/>
              <a:gd name="T43" fmla="*/ 5 h 180"/>
              <a:gd name="T44" fmla="*/ 105 w 174"/>
              <a:gd name="T45" fmla="*/ 0 h 180"/>
              <a:gd name="T46" fmla="*/ 70 w 174"/>
              <a:gd name="T47" fmla="*/ 0 h 180"/>
              <a:gd name="T48" fmla="*/ 63 w 174"/>
              <a:gd name="T49" fmla="*/ 5 h 180"/>
              <a:gd name="T50" fmla="*/ 55 w 174"/>
              <a:gd name="T51" fmla="*/ 35 h 180"/>
              <a:gd name="T52" fmla="*/ 119 w 174"/>
              <a:gd name="T53" fmla="*/ 35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4" h="180">
                <a:moveTo>
                  <a:pt x="174" y="163"/>
                </a:moveTo>
                <a:cubicBezTo>
                  <a:pt x="174" y="175"/>
                  <a:pt x="174" y="175"/>
                  <a:pt x="174" y="175"/>
                </a:cubicBezTo>
                <a:cubicBezTo>
                  <a:pt x="174" y="178"/>
                  <a:pt x="172" y="180"/>
                  <a:pt x="169" y="180"/>
                </a:cubicBezTo>
                <a:cubicBezTo>
                  <a:pt x="6" y="180"/>
                  <a:pt x="6" y="180"/>
                  <a:pt x="6" y="180"/>
                </a:cubicBezTo>
                <a:cubicBezTo>
                  <a:pt x="3" y="180"/>
                  <a:pt x="0" y="178"/>
                  <a:pt x="0" y="175"/>
                </a:cubicBezTo>
                <a:cubicBezTo>
                  <a:pt x="0" y="163"/>
                  <a:pt x="0" y="163"/>
                  <a:pt x="0" y="163"/>
                </a:cubicBezTo>
                <a:cubicBezTo>
                  <a:pt x="0" y="160"/>
                  <a:pt x="3" y="158"/>
                  <a:pt x="6" y="158"/>
                </a:cubicBezTo>
                <a:cubicBezTo>
                  <a:pt x="17" y="158"/>
                  <a:pt x="17" y="158"/>
                  <a:pt x="17" y="158"/>
                </a:cubicBezTo>
                <a:cubicBezTo>
                  <a:pt x="20" y="158"/>
                  <a:pt x="23" y="156"/>
                  <a:pt x="24" y="153"/>
                </a:cubicBezTo>
                <a:cubicBezTo>
                  <a:pt x="29" y="134"/>
                  <a:pt x="29" y="134"/>
                  <a:pt x="29" y="134"/>
                </a:cubicBezTo>
                <a:cubicBezTo>
                  <a:pt x="146" y="134"/>
                  <a:pt x="146" y="134"/>
                  <a:pt x="146" y="134"/>
                </a:cubicBezTo>
                <a:cubicBezTo>
                  <a:pt x="151" y="153"/>
                  <a:pt x="151" y="153"/>
                  <a:pt x="151" y="153"/>
                </a:cubicBezTo>
                <a:cubicBezTo>
                  <a:pt x="151" y="156"/>
                  <a:pt x="154" y="158"/>
                  <a:pt x="157" y="158"/>
                </a:cubicBezTo>
                <a:cubicBezTo>
                  <a:pt x="169" y="158"/>
                  <a:pt x="169" y="158"/>
                  <a:pt x="169" y="158"/>
                </a:cubicBezTo>
                <a:cubicBezTo>
                  <a:pt x="172" y="158"/>
                  <a:pt x="174" y="160"/>
                  <a:pt x="174" y="163"/>
                </a:cubicBezTo>
                <a:close/>
                <a:moveTo>
                  <a:pt x="38" y="101"/>
                </a:moveTo>
                <a:cubicBezTo>
                  <a:pt x="137" y="101"/>
                  <a:pt x="137" y="101"/>
                  <a:pt x="137" y="101"/>
                </a:cubicBezTo>
                <a:cubicBezTo>
                  <a:pt x="128" y="68"/>
                  <a:pt x="128" y="68"/>
                  <a:pt x="128" y="68"/>
                </a:cubicBezTo>
                <a:cubicBezTo>
                  <a:pt x="46" y="68"/>
                  <a:pt x="46" y="68"/>
                  <a:pt x="46" y="68"/>
                </a:cubicBezTo>
                <a:lnTo>
                  <a:pt x="38" y="101"/>
                </a:lnTo>
                <a:close/>
                <a:moveTo>
                  <a:pt x="119" y="35"/>
                </a:moveTo>
                <a:cubicBezTo>
                  <a:pt x="112" y="5"/>
                  <a:pt x="112" y="5"/>
                  <a:pt x="112" y="5"/>
                </a:cubicBezTo>
                <a:cubicBezTo>
                  <a:pt x="111" y="2"/>
                  <a:pt x="108" y="0"/>
                  <a:pt x="105" y="0"/>
                </a:cubicBezTo>
                <a:cubicBezTo>
                  <a:pt x="70" y="0"/>
                  <a:pt x="70" y="0"/>
                  <a:pt x="70" y="0"/>
                </a:cubicBezTo>
                <a:cubicBezTo>
                  <a:pt x="67" y="0"/>
                  <a:pt x="64" y="2"/>
                  <a:pt x="63" y="5"/>
                </a:cubicBezTo>
                <a:cubicBezTo>
                  <a:pt x="55" y="35"/>
                  <a:pt x="55" y="35"/>
                  <a:pt x="55" y="35"/>
                </a:cubicBezTo>
                <a:lnTo>
                  <a:pt x="119" y="35"/>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32" name="Group 331"/>
          <p:cNvGrpSpPr/>
          <p:nvPr userDrawn="1"/>
        </p:nvGrpSpPr>
        <p:grpSpPr>
          <a:xfrm>
            <a:off x="1562657" y="2106024"/>
            <a:ext cx="441698" cy="468000"/>
            <a:chOff x="6446838" y="-201613"/>
            <a:chExt cx="4905375" cy="5197476"/>
          </a:xfrm>
          <a:solidFill>
            <a:schemeClr val="tx2"/>
          </a:solidFill>
        </p:grpSpPr>
        <p:sp>
          <p:nvSpPr>
            <p:cNvPr id="333" name="Freeform 6"/>
            <p:cNvSpPr>
              <a:spLocks/>
            </p:cNvSpPr>
            <p:nvPr/>
          </p:nvSpPr>
          <p:spPr bwMode="auto">
            <a:xfrm>
              <a:off x="6446838" y="4478338"/>
              <a:ext cx="3983038" cy="517525"/>
            </a:xfrm>
            <a:custGeom>
              <a:avLst/>
              <a:gdLst>
                <a:gd name="T0" fmla="*/ 343 w 354"/>
                <a:gd name="T1" fmla="*/ 0 h 46"/>
                <a:gd name="T2" fmla="*/ 11 w 354"/>
                <a:gd name="T3" fmla="*/ 0 h 46"/>
                <a:gd name="T4" fmla="*/ 0 w 354"/>
                <a:gd name="T5" fmla="*/ 12 h 46"/>
                <a:gd name="T6" fmla="*/ 0 w 354"/>
                <a:gd name="T7" fmla="*/ 35 h 46"/>
                <a:gd name="T8" fmla="*/ 11 w 354"/>
                <a:gd name="T9" fmla="*/ 46 h 46"/>
                <a:gd name="T10" fmla="*/ 343 w 354"/>
                <a:gd name="T11" fmla="*/ 46 h 46"/>
                <a:gd name="T12" fmla="*/ 354 w 354"/>
                <a:gd name="T13" fmla="*/ 35 h 46"/>
                <a:gd name="T14" fmla="*/ 354 w 354"/>
                <a:gd name="T15" fmla="*/ 12 h 46"/>
                <a:gd name="T16" fmla="*/ 343 w 354"/>
                <a:gd name="T1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4" h="46">
                  <a:moveTo>
                    <a:pt x="343" y="0"/>
                  </a:moveTo>
                  <a:cubicBezTo>
                    <a:pt x="11" y="0"/>
                    <a:pt x="11" y="0"/>
                    <a:pt x="11" y="0"/>
                  </a:cubicBezTo>
                  <a:cubicBezTo>
                    <a:pt x="5" y="0"/>
                    <a:pt x="0" y="5"/>
                    <a:pt x="0" y="12"/>
                  </a:cubicBezTo>
                  <a:cubicBezTo>
                    <a:pt x="0" y="35"/>
                    <a:pt x="0" y="35"/>
                    <a:pt x="0" y="35"/>
                  </a:cubicBezTo>
                  <a:cubicBezTo>
                    <a:pt x="0" y="41"/>
                    <a:pt x="5" y="46"/>
                    <a:pt x="11" y="46"/>
                  </a:cubicBezTo>
                  <a:cubicBezTo>
                    <a:pt x="343" y="46"/>
                    <a:pt x="343" y="46"/>
                    <a:pt x="343" y="46"/>
                  </a:cubicBezTo>
                  <a:cubicBezTo>
                    <a:pt x="349" y="46"/>
                    <a:pt x="354" y="41"/>
                    <a:pt x="354" y="35"/>
                  </a:cubicBezTo>
                  <a:cubicBezTo>
                    <a:pt x="354" y="12"/>
                    <a:pt x="354" y="12"/>
                    <a:pt x="354" y="12"/>
                  </a:cubicBezTo>
                  <a:cubicBezTo>
                    <a:pt x="354" y="5"/>
                    <a:pt x="349" y="0"/>
                    <a:pt x="34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4" name="Freeform 7"/>
            <p:cNvSpPr>
              <a:spLocks noEditPoints="1"/>
            </p:cNvSpPr>
            <p:nvPr/>
          </p:nvSpPr>
          <p:spPr bwMode="auto">
            <a:xfrm>
              <a:off x="6986588" y="-201613"/>
              <a:ext cx="4365625" cy="4421188"/>
            </a:xfrm>
            <a:custGeom>
              <a:avLst/>
              <a:gdLst>
                <a:gd name="T0" fmla="*/ 383 w 388"/>
                <a:gd name="T1" fmla="*/ 89 h 393"/>
                <a:gd name="T2" fmla="*/ 306 w 388"/>
                <a:gd name="T3" fmla="*/ 7 h 393"/>
                <a:gd name="T4" fmla="*/ 282 w 388"/>
                <a:gd name="T5" fmla="*/ 6 h 393"/>
                <a:gd name="T6" fmla="*/ 281 w 388"/>
                <a:gd name="T7" fmla="*/ 31 h 393"/>
                <a:gd name="T8" fmla="*/ 326 w 388"/>
                <a:gd name="T9" fmla="*/ 78 h 393"/>
                <a:gd name="T10" fmla="*/ 326 w 388"/>
                <a:gd name="T11" fmla="*/ 119 h 393"/>
                <a:gd name="T12" fmla="*/ 333 w 388"/>
                <a:gd name="T13" fmla="*/ 136 h 393"/>
                <a:gd name="T14" fmla="*/ 353 w 388"/>
                <a:gd name="T15" fmla="*/ 157 h 393"/>
                <a:gd name="T16" fmla="*/ 353 w 388"/>
                <a:gd name="T17" fmla="*/ 300 h 393"/>
                <a:gd name="T18" fmla="*/ 334 w 388"/>
                <a:gd name="T19" fmla="*/ 319 h 393"/>
                <a:gd name="T20" fmla="*/ 316 w 388"/>
                <a:gd name="T21" fmla="*/ 300 h 393"/>
                <a:gd name="T22" fmla="*/ 316 w 388"/>
                <a:gd name="T23" fmla="*/ 222 h 393"/>
                <a:gd name="T24" fmla="*/ 311 w 388"/>
                <a:gd name="T25" fmla="*/ 210 h 393"/>
                <a:gd name="T26" fmla="*/ 258 w 388"/>
                <a:gd name="T27" fmla="*/ 156 h 393"/>
                <a:gd name="T28" fmla="*/ 258 w 388"/>
                <a:gd name="T29" fmla="*/ 47 h 393"/>
                <a:gd name="T30" fmla="*/ 235 w 388"/>
                <a:gd name="T31" fmla="*/ 24 h 393"/>
                <a:gd name="T32" fmla="*/ 23 w 388"/>
                <a:gd name="T33" fmla="*/ 24 h 393"/>
                <a:gd name="T34" fmla="*/ 0 w 388"/>
                <a:gd name="T35" fmla="*/ 47 h 393"/>
                <a:gd name="T36" fmla="*/ 0 w 388"/>
                <a:gd name="T37" fmla="*/ 393 h 393"/>
                <a:gd name="T38" fmla="*/ 258 w 388"/>
                <a:gd name="T39" fmla="*/ 393 h 393"/>
                <a:gd name="T40" fmla="*/ 258 w 388"/>
                <a:gd name="T41" fmla="*/ 205 h 393"/>
                <a:gd name="T42" fmla="*/ 281 w 388"/>
                <a:gd name="T43" fmla="*/ 229 h 393"/>
                <a:gd name="T44" fmla="*/ 281 w 388"/>
                <a:gd name="T45" fmla="*/ 300 h 393"/>
                <a:gd name="T46" fmla="*/ 334 w 388"/>
                <a:gd name="T47" fmla="*/ 353 h 393"/>
                <a:gd name="T48" fmla="*/ 388 w 388"/>
                <a:gd name="T49" fmla="*/ 300 h 393"/>
                <a:gd name="T50" fmla="*/ 388 w 388"/>
                <a:gd name="T51" fmla="*/ 101 h 393"/>
                <a:gd name="T52" fmla="*/ 383 w 388"/>
                <a:gd name="T53" fmla="*/ 89 h 393"/>
                <a:gd name="T54" fmla="*/ 212 w 388"/>
                <a:gd name="T55" fmla="*/ 209 h 393"/>
                <a:gd name="T56" fmla="*/ 46 w 388"/>
                <a:gd name="T57" fmla="*/ 209 h 393"/>
                <a:gd name="T58" fmla="*/ 46 w 388"/>
                <a:gd name="T59" fmla="*/ 70 h 393"/>
                <a:gd name="T60" fmla="*/ 212 w 388"/>
                <a:gd name="T61" fmla="*/ 70 h 393"/>
                <a:gd name="T62" fmla="*/ 212 w 388"/>
                <a:gd name="T63" fmla="*/ 209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8" h="393">
                  <a:moveTo>
                    <a:pt x="383" y="89"/>
                  </a:moveTo>
                  <a:cubicBezTo>
                    <a:pt x="306" y="7"/>
                    <a:pt x="306" y="7"/>
                    <a:pt x="306" y="7"/>
                  </a:cubicBezTo>
                  <a:cubicBezTo>
                    <a:pt x="299" y="0"/>
                    <a:pt x="288" y="0"/>
                    <a:pt x="282" y="6"/>
                  </a:cubicBezTo>
                  <a:cubicBezTo>
                    <a:pt x="275" y="13"/>
                    <a:pt x="274" y="24"/>
                    <a:pt x="281" y="31"/>
                  </a:cubicBezTo>
                  <a:cubicBezTo>
                    <a:pt x="326" y="78"/>
                    <a:pt x="326" y="78"/>
                    <a:pt x="326" y="78"/>
                  </a:cubicBezTo>
                  <a:cubicBezTo>
                    <a:pt x="326" y="119"/>
                    <a:pt x="326" y="119"/>
                    <a:pt x="326" y="119"/>
                  </a:cubicBezTo>
                  <a:cubicBezTo>
                    <a:pt x="326" y="124"/>
                    <a:pt x="329" y="132"/>
                    <a:pt x="333" y="136"/>
                  </a:cubicBezTo>
                  <a:cubicBezTo>
                    <a:pt x="353" y="157"/>
                    <a:pt x="353" y="157"/>
                    <a:pt x="353" y="157"/>
                  </a:cubicBezTo>
                  <a:cubicBezTo>
                    <a:pt x="353" y="300"/>
                    <a:pt x="353" y="300"/>
                    <a:pt x="353" y="300"/>
                  </a:cubicBezTo>
                  <a:cubicBezTo>
                    <a:pt x="353" y="310"/>
                    <a:pt x="345" y="319"/>
                    <a:pt x="334" y="319"/>
                  </a:cubicBezTo>
                  <a:cubicBezTo>
                    <a:pt x="324" y="319"/>
                    <a:pt x="316" y="310"/>
                    <a:pt x="316" y="300"/>
                  </a:cubicBezTo>
                  <a:cubicBezTo>
                    <a:pt x="316" y="222"/>
                    <a:pt x="316" y="222"/>
                    <a:pt x="316" y="222"/>
                  </a:cubicBezTo>
                  <a:cubicBezTo>
                    <a:pt x="316" y="218"/>
                    <a:pt x="314" y="214"/>
                    <a:pt x="311" y="210"/>
                  </a:cubicBezTo>
                  <a:cubicBezTo>
                    <a:pt x="258" y="156"/>
                    <a:pt x="258" y="156"/>
                    <a:pt x="258" y="156"/>
                  </a:cubicBezTo>
                  <a:cubicBezTo>
                    <a:pt x="258" y="47"/>
                    <a:pt x="258" y="47"/>
                    <a:pt x="258" y="47"/>
                  </a:cubicBezTo>
                  <a:cubicBezTo>
                    <a:pt x="258" y="34"/>
                    <a:pt x="248" y="24"/>
                    <a:pt x="235" y="24"/>
                  </a:cubicBezTo>
                  <a:cubicBezTo>
                    <a:pt x="23" y="24"/>
                    <a:pt x="23" y="24"/>
                    <a:pt x="23" y="24"/>
                  </a:cubicBezTo>
                  <a:cubicBezTo>
                    <a:pt x="11" y="24"/>
                    <a:pt x="0" y="34"/>
                    <a:pt x="0" y="47"/>
                  </a:cubicBezTo>
                  <a:cubicBezTo>
                    <a:pt x="0" y="393"/>
                    <a:pt x="0" y="393"/>
                    <a:pt x="0" y="393"/>
                  </a:cubicBezTo>
                  <a:cubicBezTo>
                    <a:pt x="258" y="393"/>
                    <a:pt x="258" y="393"/>
                    <a:pt x="258" y="393"/>
                  </a:cubicBezTo>
                  <a:cubicBezTo>
                    <a:pt x="258" y="205"/>
                    <a:pt x="258" y="205"/>
                    <a:pt x="258" y="205"/>
                  </a:cubicBezTo>
                  <a:cubicBezTo>
                    <a:pt x="281" y="229"/>
                    <a:pt x="281" y="229"/>
                    <a:pt x="281" y="229"/>
                  </a:cubicBezTo>
                  <a:cubicBezTo>
                    <a:pt x="281" y="300"/>
                    <a:pt x="281" y="300"/>
                    <a:pt x="281" y="300"/>
                  </a:cubicBezTo>
                  <a:cubicBezTo>
                    <a:pt x="281" y="329"/>
                    <a:pt x="305" y="353"/>
                    <a:pt x="334" y="353"/>
                  </a:cubicBezTo>
                  <a:cubicBezTo>
                    <a:pt x="364" y="353"/>
                    <a:pt x="388" y="329"/>
                    <a:pt x="388" y="300"/>
                  </a:cubicBezTo>
                  <a:cubicBezTo>
                    <a:pt x="388" y="101"/>
                    <a:pt x="388" y="101"/>
                    <a:pt x="388" y="101"/>
                  </a:cubicBezTo>
                  <a:cubicBezTo>
                    <a:pt x="388" y="96"/>
                    <a:pt x="386" y="92"/>
                    <a:pt x="383" y="89"/>
                  </a:cubicBezTo>
                  <a:close/>
                  <a:moveTo>
                    <a:pt x="212" y="209"/>
                  </a:moveTo>
                  <a:cubicBezTo>
                    <a:pt x="46" y="209"/>
                    <a:pt x="46" y="209"/>
                    <a:pt x="46" y="209"/>
                  </a:cubicBezTo>
                  <a:cubicBezTo>
                    <a:pt x="46" y="70"/>
                    <a:pt x="46" y="70"/>
                    <a:pt x="46" y="70"/>
                  </a:cubicBezTo>
                  <a:cubicBezTo>
                    <a:pt x="212" y="70"/>
                    <a:pt x="212" y="70"/>
                    <a:pt x="212" y="70"/>
                  </a:cubicBezTo>
                  <a:lnTo>
                    <a:pt x="212" y="2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62" name="Freeform 51"/>
          <p:cNvSpPr>
            <a:spLocks noEditPoints="1"/>
          </p:cNvSpPr>
          <p:nvPr userDrawn="1"/>
        </p:nvSpPr>
        <p:spPr bwMode="auto">
          <a:xfrm>
            <a:off x="1648692" y="6607417"/>
            <a:ext cx="269629" cy="431770"/>
          </a:xfrm>
          <a:custGeom>
            <a:avLst/>
            <a:gdLst>
              <a:gd name="T0" fmla="*/ 81 w 269"/>
              <a:gd name="T1" fmla="*/ 14 h 430"/>
              <a:gd name="T2" fmla="*/ 81 w 269"/>
              <a:gd name="T3" fmla="*/ 27 h 430"/>
              <a:gd name="T4" fmla="*/ 27 w 269"/>
              <a:gd name="T5" fmla="*/ 27 h 430"/>
              <a:gd name="T6" fmla="*/ 0 w 269"/>
              <a:gd name="T7" fmla="*/ 54 h 430"/>
              <a:gd name="T8" fmla="*/ 0 w 269"/>
              <a:gd name="T9" fmla="*/ 404 h 430"/>
              <a:gd name="T10" fmla="*/ 27 w 269"/>
              <a:gd name="T11" fmla="*/ 430 h 430"/>
              <a:gd name="T12" fmla="*/ 242 w 269"/>
              <a:gd name="T13" fmla="*/ 430 h 430"/>
              <a:gd name="T14" fmla="*/ 269 w 269"/>
              <a:gd name="T15" fmla="*/ 404 h 430"/>
              <a:gd name="T16" fmla="*/ 269 w 269"/>
              <a:gd name="T17" fmla="*/ 54 h 430"/>
              <a:gd name="T18" fmla="*/ 242 w 269"/>
              <a:gd name="T19" fmla="*/ 27 h 430"/>
              <a:gd name="T20" fmla="*/ 188 w 269"/>
              <a:gd name="T21" fmla="*/ 27 h 430"/>
              <a:gd name="T22" fmla="*/ 188 w 269"/>
              <a:gd name="T23" fmla="*/ 14 h 430"/>
              <a:gd name="T24" fmla="*/ 175 w 269"/>
              <a:gd name="T25" fmla="*/ 0 h 430"/>
              <a:gd name="T26" fmla="*/ 94 w 269"/>
              <a:gd name="T27" fmla="*/ 0 h 430"/>
              <a:gd name="T28" fmla="*/ 81 w 269"/>
              <a:gd name="T29" fmla="*/ 14 h 430"/>
              <a:gd name="T30" fmla="*/ 40 w 269"/>
              <a:gd name="T31" fmla="*/ 377 h 430"/>
              <a:gd name="T32" fmla="*/ 40 w 269"/>
              <a:gd name="T33" fmla="*/ 323 h 430"/>
              <a:gd name="T34" fmla="*/ 54 w 269"/>
              <a:gd name="T35" fmla="*/ 309 h 430"/>
              <a:gd name="T36" fmla="*/ 215 w 269"/>
              <a:gd name="T37" fmla="*/ 309 h 430"/>
              <a:gd name="T38" fmla="*/ 229 w 269"/>
              <a:gd name="T39" fmla="*/ 323 h 430"/>
              <a:gd name="T40" fmla="*/ 229 w 269"/>
              <a:gd name="T41" fmla="*/ 377 h 430"/>
              <a:gd name="T42" fmla="*/ 215 w 269"/>
              <a:gd name="T43" fmla="*/ 390 h 430"/>
              <a:gd name="T44" fmla="*/ 54 w 269"/>
              <a:gd name="T45" fmla="*/ 390 h 430"/>
              <a:gd name="T46" fmla="*/ 40 w 269"/>
              <a:gd name="T47" fmla="*/ 377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9" h="430">
                <a:moveTo>
                  <a:pt x="81" y="14"/>
                </a:moveTo>
                <a:cubicBezTo>
                  <a:pt x="81" y="27"/>
                  <a:pt x="81" y="27"/>
                  <a:pt x="81" y="27"/>
                </a:cubicBezTo>
                <a:cubicBezTo>
                  <a:pt x="27" y="27"/>
                  <a:pt x="27" y="27"/>
                  <a:pt x="27" y="27"/>
                </a:cubicBezTo>
                <a:cubicBezTo>
                  <a:pt x="12" y="27"/>
                  <a:pt x="0" y="39"/>
                  <a:pt x="0" y="54"/>
                </a:cubicBezTo>
                <a:cubicBezTo>
                  <a:pt x="0" y="404"/>
                  <a:pt x="0" y="404"/>
                  <a:pt x="0" y="404"/>
                </a:cubicBezTo>
                <a:cubicBezTo>
                  <a:pt x="0" y="418"/>
                  <a:pt x="12" y="430"/>
                  <a:pt x="27" y="430"/>
                </a:cubicBezTo>
                <a:cubicBezTo>
                  <a:pt x="242" y="430"/>
                  <a:pt x="242" y="430"/>
                  <a:pt x="242" y="430"/>
                </a:cubicBezTo>
                <a:cubicBezTo>
                  <a:pt x="257" y="430"/>
                  <a:pt x="269" y="418"/>
                  <a:pt x="269" y="404"/>
                </a:cubicBezTo>
                <a:cubicBezTo>
                  <a:pt x="269" y="54"/>
                  <a:pt x="269" y="54"/>
                  <a:pt x="269" y="54"/>
                </a:cubicBezTo>
                <a:cubicBezTo>
                  <a:pt x="269" y="39"/>
                  <a:pt x="257" y="27"/>
                  <a:pt x="242" y="27"/>
                </a:cubicBezTo>
                <a:cubicBezTo>
                  <a:pt x="188" y="27"/>
                  <a:pt x="188" y="27"/>
                  <a:pt x="188" y="27"/>
                </a:cubicBezTo>
                <a:cubicBezTo>
                  <a:pt x="188" y="14"/>
                  <a:pt x="188" y="14"/>
                  <a:pt x="188" y="14"/>
                </a:cubicBezTo>
                <a:cubicBezTo>
                  <a:pt x="188" y="6"/>
                  <a:pt x="182" y="0"/>
                  <a:pt x="175" y="0"/>
                </a:cubicBezTo>
                <a:cubicBezTo>
                  <a:pt x="94" y="0"/>
                  <a:pt x="94" y="0"/>
                  <a:pt x="94" y="0"/>
                </a:cubicBezTo>
                <a:cubicBezTo>
                  <a:pt x="87" y="0"/>
                  <a:pt x="81" y="6"/>
                  <a:pt x="81" y="14"/>
                </a:cubicBezTo>
                <a:close/>
                <a:moveTo>
                  <a:pt x="40" y="377"/>
                </a:moveTo>
                <a:cubicBezTo>
                  <a:pt x="40" y="323"/>
                  <a:pt x="40" y="323"/>
                  <a:pt x="40" y="323"/>
                </a:cubicBezTo>
                <a:cubicBezTo>
                  <a:pt x="40" y="316"/>
                  <a:pt x="46" y="309"/>
                  <a:pt x="54" y="309"/>
                </a:cubicBezTo>
                <a:cubicBezTo>
                  <a:pt x="215" y="309"/>
                  <a:pt x="215" y="309"/>
                  <a:pt x="215" y="309"/>
                </a:cubicBezTo>
                <a:cubicBezTo>
                  <a:pt x="223" y="309"/>
                  <a:pt x="229" y="316"/>
                  <a:pt x="229" y="323"/>
                </a:cubicBezTo>
                <a:cubicBezTo>
                  <a:pt x="229" y="377"/>
                  <a:pt x="229" y="377"/>
                  <a:pt x="229" y="377"/>
                </a:cubicBezTo>
                <a:cubicBezTo>
                  <a:pt x="229" y="384"/>
                  <a:pt x="223" y="390"/>
                  <a:pt x="215" y="390"/>
                </a:cubicBezTo>
                <a:cubicBezTo>
                  <a:pt x="54" y="390"/>
                  <a:pt x="54" y="390"/>
                  <a:pt x="54" y="390"/>
                </a:cubicBezTo>
                <a:cubicBezTo>
                  <a:pt x="46" y="390"/>
                  <a:pt x="40" y="384"/>
                  <a:pt x="40" y="37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69" name="Group 368"/>
          <p:cNvGrpSpPr/>
          <p:nvPr userDrawn="1"/>
        </p:nvGrpSpPr>
        <p:grpSpPr>
          <a:xfrm>
            <a:off x="1585668" y="5356484"/>
            <a:ext cx="395677" cy="430955"/>
            <a:chOff x="6689725" y="3797300"/>
            <a:chExt cx="2386013" cy="2598738"/>
          </a:xfrm>
          <a:solidFill>
            <a:schemeClr val="accent2"/>
          </a:solidFill>
        </p:grpSpPr>
        <p:sp>
          <p:nvSpPr>
            <p:cNvPr id="370" name="Freeform 31"/>
            <p:cNvSpPr>
              <a:spLocks/>
            </p:cNvSpPr>
            <p:nvPr/>
          </p:nvSpPr>
          <p:spPr bwMode="auto">
            <a:xfrm>
              <a:off x="6689725" y="5062538"/>
              <a:ext cx="2098675" cy="1333500"/>
            </a:xfrm>
            <a:custGeom>
              <a:avLst/>
              <a:gdLst>
                <a:gd name="T0" fmla="*/ 365 w 373"/>
                <a:gd name="T1" fmla="*/ 206 h 237"/>
                <a:gd name="T2" fmla="*/ 303 w 373"/>
                <a:gd name="T3" fmla="*/ 17 h 237"/>
                <a:gd name="T4" fmla="*/ 286 w 373"/>
                <a:gd name="T5" fmla="*/ 0 h 237"/>
                <a:gd name="T6" fmla="*/ 244 w 373"/>
                <a:gd name="T7" fmla="*/ 0 h 237"/>
                <a:gd name="T8" fmla="*/ 226 w 373"/>
                <a:gd name="T9" fmla="*/ 17 h 237"/>
                <a:gd name="T10" fmla="*/ 186 w 373"/>
                <a:gd name="T11" fmla="*/ 179 h 237"/>
                <a:gd name="T12" fmla="*/ 146 w 373"/>
                <a:gd name="T13" fmla="*/ 17 h 237"/>
                <a:gd name="T14" fmla="*/ 129 w 373"/>
                <a:gd name="T15" fmla="*/ 0 h 237"/>
                <a:gd name="T16" fmla="*/ 87 w 373"/>
                <a:gd name="T17" fmla="*/ 0 h 237"/>
                <a:gd name="T18" fmla="*/ 69 w 373"/>
                <a:gd name="T19" fmla="*/ 17 h 237"/>
                <a:gd name="T20" fmla="*/ 7 w 373"/>
                <a:gd name="T21" fmla="*/ 206 h 237"/>
                <a:gd name="T22" fmla="*/ 2 w 373"/>
                <a:gd name="T23" fmla="*/ 225 h 237"/>
                <a:gd name="T24" fmla="*/ 19 w 373"/>
                <a:gd name="T25" fmla="*/ 237 h 237"/>
                <a:gd name="T26" fmla="*/ 176 w 373"/>
                <a:gd name="T27" fmla="*/ 237 h 237"/>
                <a:gd name="T28" fmla="*/ 197 w 373"/>
                <a:gd name="T29" fmla="*/ 237 h 237"/>
                <a:gd name="T30" fmla="*/ 354 w 373"/>
                <a:gd name="T31" fmla="*/ 237 h 237"/>
                <a:gd name="T32" fmla="*/ 370 w 373"/>
                <a:gd name="T33" fmla="*/ 225 h 237"/>
                <a:gd name="T34" fmla="*/ 365 w 373"/>
                <a:gd name="T35" fmla="*/ 206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3" h="237">
                  <a:moveTo>
                    <a:pt x="365" y="206"/>
                  </a:moveTo>
                  <a:cubicBezTo>
                    <a:pt x="323" y="169"/>
                    <a:pt x="303" y="74"/>
                    <a:pt x="303" y="17"/>
                  </a:cubicBezTo>
                  <a:cubicBezTo>
                    <a:pt x="303" y="7"/>
                    <a:pt x="295" y="0"/>
                    <a:pt x="286" y="0"/>
                  </a:cubicBezTo>
                  <a:cubicBezTo>
                    <a:pt x="244" y="0"/>
                    <a:pt x="244" y="0"/>
                    <a:pt x="244" y="0"/>
                  </a:cubicBezTo>
                  <a:cubicBezTo>
                    <a:pt x="234" y="0"/>
                    <a:pt x="226" y="7"/>
                    <a:pt x="226" y="17"/>
                  </a:cubicBezTo>
                  <a:cubicBezTo>
                    <a:pt x="226" y="63"/>
                    <a:pt x="214" y="134"/>
                    <a:pt x="186" y="179"/>
                  </a:cubicBezTo>
                  <a:cubicBezTo>
                    <a:pt x="159" y="134"/>
                    <a:pt x="146" y="63"/>
                    <a:pt x="146" y="17"/>
                  </a:cubicBezTo>
                  <a:cubicBezTo>
                    <a:pt x="146" y="7"/>
                    <a:pt x="139" y="0"/>
                    <a:pt x="129" y="0"/>
                  </a:cubicBezTo>
                  <a:cubicBezTo>
                    <a:pt x="87" y="0"/>
                    <a:pt x="87" y="0"/>
                    <a:pt x="87" y="0"/>
                  </a:cubicBezTo>
                  <a:cubicBezTo>
                    <a:pt x="77" y="0"/>
                    <a:pt x="69" y="7"/>
                    <a:pt x="69" y="17"/>
                  </a:cubicBezTo>
                  <a:cubicBezTo>
                    <a:pt x="69" y="74"/>
                    <a:pt x="50" y="169"/>
                    <a:pt x="7" y="206"/>
                  </a:cubicBezTo>
                  <a:cubicBezTo>
                    <a:pt x="2" y="211"/>
                    <a:pt x="0" y="218"/>
                    <a:pt x="2" y="225"/>
                  </a:cubicBezTo>
                  <a:cubicBezTo>
                    <a:pt x="5" y="232"/>
                    <a:pt x="11" y="237"/>
                    <a:pt x="19" y="237"/>
                  </a:cubicBezTo>
                  <a:cubicBezTo>
                    <a:pt x="176" y="237"/>
                    <a:pt x="176" y="237"/>
                    <a:pt x="176" y="237"/>
                  </a:cubicBezTo>
                  <a:cubicBezTo>
                    <a:pt x="197" y="237"/>
                    <a:pt x="197" y="237"/>
                    <a:pt x="197" y="237"/>
                  </a:cubicBezTo>
                  <a:cubicBezTo>
                    <a:pt x="354" y="237"/>
                    <a:pt x="354" y="237"/>
                    <a:pt x="354" y="237"/>
                  </a:cubicBezTo>
                  <a:cubicBezTo>
                    <a:pt x="361" y="237"/>
                    <a:pt x="368" y="232"/>
                    <a:pt x="370" y="225"/>
                  </a:cubicBezTo>
                  <a:cubicBezTo>
                    <a:pt x="373" y="218"/>
                    <a:pt x="371" y="211"/>
                    <a:pt x="365" y="20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1" name="Freeform 32"/>
            <p:cNvSpPr>
              <a:spLocks/>
            </p:cNvSpPr>
            <p:nvPr/>
          </p:nvSpPr>
          <p:spPr bwMode="auto">
            <a:xfrm>
              <a:off x="7045325" y="3797300"/>
              <a:ext cx="2030413" cy="1136650"/>
            </a:xfrm>
            <a:custGeom>
              <a:avLst/>
              <a:gdLst>
                <a:gd name="T0" fmla="*/ 286 w 361"/>
                <a:gd name="T1" fmla="*/ 0 h 202"/>
                <a:gd name="T2" fmla="*/ 235 w 361"/>
                <a:gd name="T3" fmla="*/ 20 h 202"/>
                <a:gd name="T4" fmla="*/ 208 w 361"/>
                <a:gd name="T5" fmla="*/ 14 h 202"/>
                <a:gd name="T6" fmla="*/ 161 w 361"/>
                <a:gd name="T7" fmla="*/ 34 h 202"/>
                <a:gd name="T8" fmla="*/ 132 w 361"/>
                <a:gd name="T9" fmla="*/ 27 h 202"/>
                <a:gd name="T10" fmla="*/ 87 w 361"/>
                <a:gd name="T11" fmla="*/ 48 h 202"/>
                <a:gd name="T12" fmla="*/ 58 w 361"/>
                <a:gd name="T13" fmla="*/ 40 h 202"/>
                <a:gd name="T14" fmla="*/ 0 w 361"/>
                <a:gd name="T15" fmla="*/ 98 h 202"/>
                <a:gd name="T16" fmla="*/ 2 w 361"/>
                <a:gd name="T17" fmla="*/ 114 h 202"/>
                <a:gd name="T18" fmla="*/ 2 w 361"/>
                <a:gd name="T19" fmla="*/ 114 h 202"/>
                <a:gd name="T20" fmla="*/ 2 w 361"/>
                <a:gd name="T21" fmla="*/ 114 h 202"/>
                <a:gd name="T22" fmla="*/ 6 w 361"/>
                <a:gd name="T23" fmla="*/ 124 h 202"/>
                <a:gd name="T24" fmla="*/ 26 w 361"/>
                <a:gd name="T25" fmla="*/ 190 h 202"/>
                <a:gd name="T26" fmla="*/ 26 w 361"/>
                <a:gd name="T27" fmla="*/ 202 h 202"/>
                <a:gd name="T28" fmla="*/ 62 w 361"/>
                <a:gd name="T29" fmla="*/ 202 h 202"/>
                <a:gd name="T30" fmla="*/ 62 w 361"/>
                <a:gd name="T31" fmla="*/ 193 h 202"/>
                <a:gd name="T32" fmla="*/ 128 w 361"/>
                <a:gd name="T33" fmla="*/ 149 h 202"/>
                <a:gd name="T34" fmla="*/ 130 w 361"/>
                <a:gd name="T35" fmla="*/ 149 h 202"/>
                <a:gd name="T36" fmla="*/ 169 w 361"/>
                <a:gd name="T37" fmla="*/ 138 h 202"/>
                <a:gd name="T38" fmla="*/ 183 w 361"/>
                <a:gd name="T39" fmla="*/ 190 h 202"/>
                <a:gd name="T40" fmla="*/ 183 w 361"/>
                <a:gd name="T41" fmla="*/ 202 h 202"/>
                <a:gd name="T42" fmla="*/ 219 w 361"/>
                <a:gd name="T43" fmla="*/ 202 h 202"/>
                <a:gd name="T44" fmla="*/ 219 w 361"/>
                <a:gd name="T45" fmla="*/ 193 h 202"/>
                <a:gd name="T46" fmla="*/ 285 w 361"/>
                <a:gd name="T47" fmla="*/ 149 h 202"/>
                <a:gd name="T48" fmla="*/ 286 w 361"/>
                <a:gd name="T49" fmla="*/ 149 h 202"/>
                <a:gd name="T50" fmla="*/ 361 w 361"/>
                <a:gd name="T51" fmla="*/ 74 h 202"/>
                <a:gd name="T52" fmla="*/ 286 w 361"/>
                <a:gd name="T53"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1" h="202">
                  <a:moveTo>
                    <a:pt x="286" y="0"/>
                  </a:moveTo>
                  <a:cubicBezTo>
                    <a:pt x="267" y="0"/>
                    <a:pt x="248" y="7"/>
                    <a:pt x="235" y="20"/>
                  </a:cubicBezTo>
                  <a:cubicBezTo>
                    <a:pt x="227" y="16"/>
                    <a:pt x="217" y="14"/>
                    <a:pt x="208" y="14"/>
                  </a:cubicBezTo>
                  <a:cubicBezTo>
                    <a:pt x="189" y="14"/>
                    <a:pt x="172" y="22"/>
                    <a:pt x="161" y="34"/>
                  </a:cubicBezTo>
                  <a:cubicBezTo>
                    <a:pt x="152" y="29"/>
                    <a:pt x="143" y="27"/>
                    <a:pt x="132" y="27"/>
                  </a:cubicBezTo>
                  <a:cubicBezTo>
                    <a:pt x="114" y="27"/>
                    <a:pt x="98" y="35"/>
                    <a:pt x="87" y="48"/>
                  </a:cubicBezTo>
                  <a:cubicBezTo>
                    <a:pt x="78" y="43"/>
                    <a:pt x="68" y="40"/>
                    <a:pt x="58" y="40"/>
                  </a:cubicBezTo>
                  <a:cubicBezTo>
                    <a:pt x="26" y="40"/>
                    <a:pt x="0" y="66"/>
                    <a:pt x="0" y="98"/>
                  </a:cubicBezTo>
                  <a:cubicBezTo>
                    <a:pt x="0" y="104"/>
                    <a:pt x="1" y="109"/>
                    <a:pt x="2" y="114"/>
                  </a:cubicBezTo>
                  <a:cubicBezTo>
                    <a:pt x="2" y="114"/>
                    <a:pt x="2" y="114"/>
                    <a:pt x="2" y="114"/>
                  </a:cubicBezTo>
                  <a:cubicBezTo>
                    <a:pt x="2" y="114"/>
                    <a:pt x="2" y="114"/>
                    <a:pt x="2" y="114"/>
                  </a:cubicBezTo>
                  <a:cubicBezTo>
                    <a:pt x="3" y="118"/>
                    <a:pt x="4" y="121"/>
                    <a:pt x="6" y="124"/>
                  </a:cubicBezTo>
                  <a:cubicBezTo>
                    <a:pt x="17" y="150"/>
                    <a:pt x="26" y="168"/>
                    <a:pt x="26" y="190"/>
                  </a:cubicBezTo>
                  <a:cubicBezTo>
                    <a:pt x="26" y="202"/>
                    <a:pt x="26" y="202"/>
                    <a:pt x="26" y="202"/>
                  </a:cubicBezTo>
                  <a:cubicBezTo>
                    <a:pt x="62" y="202"/>
                    <a:pt x="62" y="202"/>
                    <a:pt x="62" y="202"/>
                  </a:cubicBezTo>
                  <a:cubicBezTo>
                    <a:pt x="62" y="193"/>
                    <a:pt x="62" y="193"/>
                    <a:pt x="62" y="193"/>
                  </a:cubicBezTo>
                  <a:cubicBezTo>
                    <a:pt x="62" y="177"/>
                    <a:pt x="74" y="150"/>
                    <a:pt x="128" y="149"/>
                  </a:cubicBezTo>
                  <a:cubicBezTo>
                    <a:pt x="129" y="149"/>
                    <a:pt x="129" y="149"/>
                    <a:pt x="130" y="149"/>
                  </a:cubicBezTo>
                  <a:cubicBezTo>
                    <a:pt x="144" y="149"/>
                    <a:pt x="157" y="145"/>
                    <a:pt x="169" y="138"/>
                  </a:cubicBezTo>
                  <a:cubicBezTo>
                    <a:pt x="177" y="157"/>
                    <a:pt x="183" y="172"/>
                    <a:pt x="183" y="190"/>
                  </a:cubicBezTo>
                  <a:cubicBezTo>
                    <a:pt x="183" y="202"/>
                    <a:pt x="183" y="202"/>
                    <a:pt x="183" y="202"/>
                  </a:cubicBezTo>
                  <a:cubicBezTo>
                    <a:pt x="219" y="202"/>
                    <a:pt x="219" y="202"/>
                    <a:pt x="219" y="202"/>
                  </a:cubicBezTo>
                  <a:cubicBezTo>
                    <a:pt x="219" y="193"/>
                    <a:pt x="219" y="193"/>
                    <a:pt x="219" y="193"/>
                  </a:cubicBezTo>
                  <a:cubicBezTo>
                    <a:pt x="219" y="177"/>
                    <a:pt x="231" y="150"/>
                    <a:pt x="285" y="149"/>
                  </a:cubicBezTo>
                  <a:cubicBezTo>
                    <a:pt x="285" y="149"/>
                    <a:pt x="286" y="149"/>
                    <a:pt x="286" y="149"/>
                  </a:cubicBezTo>
                  <a:cubicBezTo>
                    <a:pt x="328" y="149"/>
                    <a:pt x="361" y="116"/>
                    <a:pt x="361" y="74"/>
                  </a:cubicBezTo>
                  <a:cubicBezTo>
                    <a:pt x="361" y="33"/>
                    <a:pt x="328" y="0"/>
                    <a:pt x="28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78" name="Freeform 19"/>
          <p:cNvSpPr>
            <a:spLocks noEditPoints="1"/>
          </p:cNvSpPr>
          <p:nvPr userDrawn="1"/>
        </p:nvSpPr>
        <p:spPr bwMode="auto">
          <a:xfrm>
            <a:off x="1544024" y="7157543"/>
            <a:ext cx="478965" cy="493662"/>
          </a:xfrm>
          <a:custGeom>
            <a:avLst/>
            <a:gdLst>
              <a:gd name="T0" fmla="*/ 194 w 389"/>
              <a:gd name="T1" fmla="*/ 69 h 401"/>
              <a:gd name="T2" fmla="*/ 175 w 389"/>
              <a:gd name="T3" fmla="*/ 19 h 401"/>
              <a:gd name="T4" fmla="*/ 213 w 389"/>
              <a:gd name="T5" fmla="*/ 19 h 401"/>
              <a:gd name="T6" fmla="*/ 232 w 389"/>
              <a:gd name="T7" fmla="*/ 351 h 401"/>
              <a:gd name="T8" fmla="*/ 207 w 389"/>
              <a:gd name="T9" fmla="*/ 401 h 401"/>
              <a:gd name="T10" fmla="*/ 156 w 389"/>
              <a:gd name="T11" fmla="*/ 376 h 401"/>
              <a:gd name="T12" fmla="*/ 232 w 389"/>
              <a:gd name="T13" fmla="*/ 351 h 401"/>
              <a:gd name="T14" fmla="*/ 156 w 389"/>
              <a:gd name="T15" fmla="*/ 314 h 401"/>
              <a:gd name="T16" fmla="*/ 94 w 389"/>
              <a:gd name="T17" fmla="*/ 194 h 401"/>
              <a:gd name="T18" fmla="*/ 295 w 389"/>
              <a:gd name="T19" fmla="*/ 194 h 401"/>
              <a:gd name="T20" fmla="*/ 232 w 389"/>
              <a:gd name="T21" fmla="*/ 314 h 401"/>
              <a:gd name="T22" fmla="*/ 156 w 389"/>
              <a:gd name="T23" fmla="*/ 326 h 401"/>
              <a:gd name="T24" fmla="*/ 332 w 389"/>
              <a:gd name="T25" fmla="*/ 83 h 401"/>
              <a:gd name="T26" fmla="*/ 305 w 389"/>
              <a:gd name="T27" fmla="*/ 57 h 401"/>
              <a:gd name="T28" fmla="*/ 283 w 389"/>
              <a:gd name="T29" fmla="*/ 106 h 401"/>
              <a:gd name="T30" fmla="*/ 338 w 389"/>
              <a:gd name="T31" fmla="*/ 213 h 401"/>
              <a:gd name="T32" fmla="*/ 338 w 389"/>
              <a:gd name="T33" fmla="*/ 176 h 401"/>
              <a:gd name="T34" fmla="*/ 389 w 389"/>
              <a:gd name="T35" fmla="*/ 194 h 401"/>
              <a:gd name="T36" fmla="*/ 338 w 389"/>
              <a:gd name="T37" fmla="*/ 213 h 401"/>
              <a:gd name="T38" fmla="*/ 305 w 389"/>
              <a:gd name="T39" fmla="*/ 332 h 401"/>
              <a:gd name="T40" fmla="*/ 332 w 389"/>
              <a:gd name="T41" fmla="*/ 305 h 401"/>
              <a:gd name="T42" fmla="*/ 283 w 389"/>
              <a:gd name="T43" fmla="*/ 283 h 401"/>
              <a:gd name="T44" fmla="*/ 79 w 389"/>
              <a:gd name="T45" fmla="*/ 283 h 401"/>
              <a:gd name="T46" fmla="*/ 57 w 389"/>
              <a:gd name="T47" fmla="*/ 332 h 401"/>
              <a:gd name="T48" fmla="*/ 105 w 389"/>
              <a:gd name="T49" fmla="*/ 310 h 401"/>
              <a:gd name="T50" fmla="*/ 79 w 389"/>
              <a:gd name="T51" fmla="*/ 283 h 401"/>
              <a:gd name="T52" fmla="*/ 69 w 389"/>
              <a:gd name="T53" fmla="*/ 194 h 401"/>
              <a:gd name="T54" fmla="*/ 18 w 389"/>
              <a:gd name="T55" fmla="*/ 213 h 401"/>
              <a:gd name="T56" fmla="*/ 18 w 389"/>
              <a:gd name="T57" fmla="*/ 176 h 401"/>
              <a:gd name="T58" fmla="*/ 105 w 389"/>
              <a:gd name="T59" fmla="*/ 79 h 401"/>
              <a:gd name="T60" fmla="*/ 57 w 389"/>
              <a:gd name="T61" fmla="*/ 57 h 401"/>
              <a:gd name="T62" fmla="*/ 79 w 389"/>
              <a:gd name="T63" fmla="*/ 106 h 401"/>
              <a:gd name="T64" fmla="*/ 105 w 389"/>
              <a:gd name="T65" fmla="*/ 79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89" h="401">
                <a:moveTo>
                  <a:pt x="213" y="50"/>
                </a:moveTo>
                <a:cubicBezTo>
                  <a:pt x="213" y="60"/>
                  <a:pt x="205" y="69"/>
                  <a:pt x="194" y="69"/>
                </a:cubicBezTo>
                <a:cubicBezTo>
                  <a:pt x="184" y="69"/>
                  <a:pt x="175" y="60"/>
                  <a:pt x="175" y="50"/>
                </a:cubicBezTo>
                <a:cubicBezTo>
                  <a:pt x="175" y="19"/>
                  <a:pt x="175" y="19"/>
                  <a:pt x="175" y="19"/>
                </a:cubicBezTo>
                <a:cubicBezTo>
                  <a:pt x="175" y="8"/>
                  <a:pt x="184" y="0"/>
                  <a:pt x="194" y="0"/>
                </a:cubicBezTo>
                <a:cubicBezTo>
                  <a:pt x="205" y="0"/>
                  <a:pt x="213" y="8"/>
                  <a:pt x="213" y="19"/>
                </a:cubicBezTo>
                <a:cubicBezTo>
                  <a:pt x="213" y="50"/>
                  <a:pt x="213" y="50"/>
                  <a:pt x="213" y="50"/>
                </a:cubicBezTo>
                <a:close/>
                <a:moveTo>
                  <a:pt x="232" y="351"/>
                </a:moveTo>
                <a:cubicBezTo>
                  <a:pt x="232" y="376"/>
                  <a:pt x="232" y="376"/>
                  <a:pt x="232" y="376"/>
                </a:cubicBezTo>
                <a:cubicBezTo>
                  <a:pt x="232" y="390"/>
                  <a:pt x="220" y="401"/>
                  <a:pt x="207" y="401"/>
                </a:cubicBezTo>
                <a:cubicBezTo>
                  <a:pt x="182" y="401"/>
                  <a:pt x="182" y="401"/>
                  <a:pt x="182" y="401"/>
                </a:cubicBezTo>
                <a:cubicBezTo>
                  <a:pt x="168" y="401"/>
                  <a:pt x="156" y="390"/>
                  <a:pt x="156" y="376"/>
                </a:cubicBezTo>
                <a:cubicBezTo>
                  <a:pt x="156" y="351"/>
                  <a:pt x="156" y="351"/>
                  <a:pt x="156" y="351"/>
                </a:cubicBezTo>
                <a:cubicBezTo>
                  <a:pt x="232" y="351"/>
                  <a:pt x="232" y="351"/>
                  <a:pt x="232" y="351"/>
                </a:cubicBezTo>
                <a:close/>
                <a:moveTo>
                  <a:pt x="156" y="326"/>
                </a:moveTo>
                <a:cubicBezTo>
                  <a:pt x="156" y="314"/>
                  <a:pt x="156" y="314"/>
                  <a:pt x="156" y="314"/>
                </a:cubicBezTo>
                <a:cubicBezTo>
                  <a:pt x="156" y="285"/>
                  <a:pt x="126" y="272"/>
                  <a:pt x="112" y="252"/>
                </a:cubicBezTo>
                <a:cubicBezTo>
                  <a:pt x="100" y="235"/>
                  <a:pt x="94" y="215"/>
                  <a:pt x="94" y="194"/>
                </a:cubicBezTo>
                <a:cubicBezTo>
                  <a:pt x="94" y="139"/>
                  <a:pt x="139" y="94"/>
                  <a:pt x="194" y="94"/>
                </a:cubicBezTo>
                <a:cubicBezTo>
                  <a:pt x="250" y="94"/>
                  <a:pt x="295" y="139"/>
                  <a:pt x="295" y="194"/>
                </a:cubicBezTo>
                <a:cubicBezTo>
                  <a:pt x="295" y="215"/>
                  <a:pt x="288" y="235"/>
                  <a:pt x="277" y="252"/>
                </a:cubicBezTo>
                <a:cubicBezTo>
                  <a:pt x="262" y="272"/>
                  <a:pt x="232" y="285"/>
                  <a:pt x="232" y="314"/>
                </a:cubicBezTo>
                <a:cubicBezTo>
                  <a:pt x="232" y="326"/>
                  <a:pt x="232" y="326"/>
                  <a:pt x="232" y="326"/>
                </a:cubicBezTo>
                <a:cubicBezTo>
                  <a:pt x="156" y="326"/>
                  <a:pt x="156" y="326"/>
                  <a:pt x="156" y="326"/>
                </a:cubicBezTo>
                <a:close/>
                <a:moveTo>
                  <a:pt x="309" y="106"/>
                </a:moveTo>
                <a:cubicBezTo>
                  <a:pt x="332" y="83"/>
                  <a:pt x="332" y="83"/>
                  <a:pt x="332" y="83"/>
                </a:cubicBezTo>
                <a:cubicBezTo>
                  <a:pt x="339" y="76"/>
                  <a:pt x="339" y="64"/>
                  <a:pt x="332" y="57"/>
                </a:cubicBezTo>
                <a:cubicBezTo>
                  <a:pt x="324" y="49"/>
                  <a:pt x="312" y="49"/>
                  <a:pt x="305" y="57"/>
                </a:cubicBezTo>
                <a:cubicBezTo>
                  <a:pt x="283" y="79"/>
                  <a:pt x="283" y="79"/>
                  <a:pt x="283" y="79"/>
                </a:cubicBezTo>
                <a:cubicBezTo>
                  <a:pt x="275" y="86"/>
                  <a:pt x="275" y="98"/>
                  <a:pt x="283" y="106"/>
                </a:cubicBezTo>
                <a:cubicBezTo>
                  <a:pt x="290" y="113"/>
                  <a:pt x="302" y="113"/>
                  <a:pt x="309" y="106"/>
                </a:cubicBezTo>
                <a:close/>
                <a:moveTo>
                  <a:pt x="338" y="213"/>
                </a:moveTo>
                <a:cubicBezTo>
                  <a:pt x="328" y="213"/>
                  <a:pt x="320" y="205"/>
                  <a:pt x="320" y="194"/>
                </a:cubicBezTo>
                <a:cubicBezTo>
                  <a:pt x="320" y="184"/>
                  <a:pt x="328" y="176"/>
                  <a:pt x="338" y="176"/>
                </a:cubicBezTo>
                <a:cubicBezTo>
                  <a:pt x="370" y="176"/>
                  <a:pt x="370" y="176"/>
                  <a:pt x="370" y="176"/>
                </a:cubicBezTo>
                <a:cubicBezTo>
                  <a:pt x="380" y="176"/>
                  <a:pt x="389" y="184"/>
                  <a:pt x="389" y="194"/>
                </a:cubicBezTo>
                <a:cubicBezTo>
                  <a:pt x="389" y="205"/>
                  <a:pt x="380" y="213"/>
                  <a:pt x="370" y="213"/>
                </a:cubicBezTo>
                <a:cubicBezTo>
                  <a:pt x="338" y="213"/>
                  <a:pt x="338" y="213"/>
                  <a:pt x="338" y="213"/>
                </a:cubicBezTo>
                <a:close/>
                <a:moveTo>
                  <a:pt x="283" y="310"/>
                </a:moveTo>
                <a:cubicBezTo>
                  <a:pt x="305" y="332"/>
                  <a:pt x="305" y="332"/>
                  <a:pt x="305" y="332"/>
                </a:cubicBezTo>
                <a:cubicBezTo>
                  <a:pt x="312" y="339"/>
                  <a:pt x="324" y="339"/>
                  <a:pt x="332" y="332"/>
                </a:cubicBezTo>
                <a:cubicBezTo>
                  <a:pt x="339" y="325"/>
                  <a:pt x="339" y="313"/>
                  <a:pt x="332" y="305"/>
                </a:cubicBezTo>
                <a:cubicBezTo>
                  <a:pt x="309" y="283"/>
                  <a:pt x="309" y="283"/>
                  <a:pt x="309" y="283"/>
                </a:cubicBezTo>
                <a:cubicBezTo>
                  <a:pt x="302" y="276"/>
                  <a:pt x="290" y="276"/>
                  <a:pt x="283" y="283"/>
                </a:cubicBezTo>
                <a:cubicBezTo>
                  <a:pt x="275" y="290"/>
                  <a:pt x="275" y="302"/>
                  <a:pt x="283" y="310"/>
                </a:cubicBezTo>
                <a:close/>
                <a:moveTo>
                  <a:pt x="79" y="283"/>
                </a:moveTo>
                <a:cubicBezTo>
                  <a:pt x="57" y="305"/>
                  <a:pt x="57" y="305"/>
                  <a:pt x="57" y="305"/>
                </a:cubicBezTo>
                <a:cubicBezTo>
                  <a:pt x="49" y="313"/>
                  <a:pt x="49" y="325"/>
                  <a:pt x="57" y="332"/>
                </a:cubicBezTo>
                <a:cubicBezTo>
                  <a:pt x="64" y="339"/>
                  <a:pt x="76" y="339"/>
                  <a:pt x="83" y="332"/>
                </a:cubicBezTo>
                <a:cubicBezTo>
                  <a:pt x="105" y="310"/>
                  <a:pt x="105" y="310"/>
                  <a:pt x="105" y="310"/>
                </a:cubicBezTo>
                <a:cubicBezTo>
                  <a:pt x="113" y="302"/>
                  <a:pt x="113" y="290"/>
                  <a:pt x="105" y="283"/>
                </a:cubicBezTo>
                <a:cubicBezTo>
                  <a:pt x="98" y="276"/>
                  <a:pt x="86" y="276"/>
                  <a:pt x="79" y="283"/>
                </a:cubicBezTo>
                <a:close/>
                <a:moveTo>
                  <a:pt x="50" y="176"/>
                </a:moveTo>
                <a:cubicBezTo>
                  <a:pt x="60" y="176"/>
                  <a:pt x="69" y="184"/>
                  <a:pt x="69" y="194"/>
                </a:cubicBezTo>
                <a:cubicBezTo>
                  <a:pt x="69" y="205"/>
                  <a:pt x="60" y="213"/>
                  <a:pt x="50" y="213"/>
                </a:cubicBezTo>
                <a:cubicBezTo>
                  <a:pt x="18" y="213"/>
                  <a:pt x="18" y="213"/>
                  <a:pt x="18" y="213"/>
                </a:cubicBezTo>
                <a:cubicBezTo>
                  <a:pt x="8" y="213"/>
                  <a:pt x="0" y="205"/>
                  <a:pt x="0" y="194"/>
                </a:cubicBezTo>
                <a:cubicBezTo>
                  <a:pt x="0" y="184"/>
                  <a:pt x="8" y="176"/>
                  <a:pt x="18" y="176"/>
                </a:cubicBezTo>
                <a:cubicBezTo>
                  <a:pt x="50" y="176"/>
                  <a:pt x="50" y="176"/>
                  <a:pt x="50" y="176"/>
                </a:cubicBezTo>
                <a:close/>
                <a:moveTo>
                  <a:pt x="105" y="79"/>
                </a:moveTo>
                <a:cubicBezTo>
                  <a:pt x="83" y="57"/>
                  <a:pt x="83" y="57"/>
                  <a:pt x="83" y="57"/>
                </a:cubicBezTo>
                <a:cubicBezTo>
                  <a:pt x="76" y="49"/>
                  <a:pt x="64" y="49"/>
                  <a:pt x="57" y="57"/>
                </a:cubicBezTo>
                <a:cubicBezTo>
                  <a:pt x="49" y="64"/>
                  <a:pt x="49" y="76"/>
                  <a:pt x="57" y="83"/>
                </a:cubicBezTo>
                <a:cubicBezTo>
                  <a:pt x="79" y="106"/>
                  <a:pt x="79" y="106"/>
                  <a:pt x="79" y="106"/>
                </a:cubicBezTo>
                <a:cubicBezTo>
                  <a:pt x="86" y="113"/>
                  <a:pt x="98" y="113"/>
                  <a:pt x="105" y="106"/>
                </a:cubicBezTo>
                <a:cubicBezTo>
                  <a:pt x="113" y="98"/>
                  <a:pt x="113" y="86"/>
                  <a:pt x="105" y="79"/>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95" name="Group 394"/>
          <p:cNvGrpSpPr/>
          <p:nvPr userDrawn="1"/>
        </p:nvGrpSpPr>
        <p:grpSpPr>
          <a:xfrm>
            <a:off x="1549273" y="5995070"/>
            <a:ext cx="468467" cy="427972"/>
            <a:chOff x="2843213" y="2803525"/>
            <a:chExt cx="936624" cy="855663"/>
          </a:xfrm>
          <a:solidFill>
            <a:schemeClr val="accent2"/>
          </a:solidFill>
        </p:grpSpPr>
        <p:sp>
          <p:nvSpPr>
            <p:cNvPr id="396" name="Freeform 32"/>
            <p:cNvSpPr>
              <a:spLocks/>
            </p:cNvSpPr>
            <p:nvPr/>
          </p:nvSpPr>
          <p:spPr bwMode="auto">
            <a:xfrm>
              <a:off x="3335338" y="2921000"/>
              <a:ext cx="273050" cy="168275"/>
            </a:xfrm>
            <a:custGeom>
              <a:avLst/>
              <a:gdLst>
                <a:gd name="T0" fmla="*/ 123 w 138"/>
                <a:gd name="T1" fmla="*/ 13 h 85"/>
                <a:gd name="T2" fmla="*/ 106 w 138"/>
                <a:gd name="T3" fmla="*/ 0 h 85"/>
                <a:gd name="T4" fmla="*/ 0 w 138"/>
                <a:gd name="T5" fmla="*/ 0 h 85"/>
                <a:gd name="T6" fmla="*/ 0 w 138"/>
                <a:gd name="T7" fmla="*/ 85 h 85"/>
                <a:gd name="T8" fmla="*/ 138 w 138"/>
                <a:gd name="T9" fmla="*/ 85 h 85"/>
                <a:gd name="T10" fmla="*/ 123 w 138"/>
                <a:gd name="T11" fmla="*/ 13 h 85"/>
              </a:gdLst>
              <a:ahLst/>
              <a:cxnLst>
                <a:cxn ang="0">
                  <a:pos x="T0" y="T1"/>
                </a:cxn>
                <a:cxn ang="0">
                  <a:pos x="T2" y="T3"/>
                </a:cxn>
                <a:cxn ang="0">
                  <a:pos x="T4" y="T5"/>
                </a:cxn>
                <a:cxn ang="0">
                  <a:pos x="T6" y="T7"/>
                </a:cxn>
                <a:cxn ang="0">
                  <a:pos x="T8" y="T9"/>
                </a:cxn>
                <a:cxn ang="0">
                  <a:pos x="T10" y="T11"/>
                </a:cxn>
              </a:cxnLst>
              <a:rect l="0" t="0" r="r" b="b"/>
              <a:pathLst>
                <a:path w="138" h="85">
                  <a:moveTo>
                    <a:pt x="123" y="13"/>
                  </a:moveTo>
                  <a:cubicBezTo>
                    <a:pt x="121" y="6"/>
                    <a:pt x="113" y="0"/>
                    <a:pt x="106" y="0"/>
                  </a:cubicBezTo>
                  <a:cubicBezTo>
                    <a:pt x="0" y="0"/>
                    <a:pt x="0" y="0"/>
                    <a:pt x="0" y="0"/>
                  </a:cubicBezTo>
                  <a:cubicBezTo>
                    <a:pt x="0" y="85"/>
                    <a:pt x="0" y="85"/>
                    <a:pt x="0" y="85"/>
                  </a:cubicBezTo>
                  <a:cubicBezTo>
                    <a:pt x="138" y="85"/>
                    <a:pt x="138" y="85"/>
                    <a:pt x="138" y="85"/>
                  </a:cubicBezTo>
                  <a:lnTo>
                    <a:pt x="123"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7" name="Freeform 33"/>
            <p:cNvSpPr>
              <a:spLocks/>
            </p:cNvSpPr>
            <p:nvPr/>
          </p:nvSpPr>
          <p:spPr bwMode="auto">
            <a:xfrm>
              <a:off x="3013075" y="2921000"/>
              <a:ext cx="274637" cy="168275"/>
            </a:xfrm>
            <a:custGeom>
              <a:avLst/>
              <a:gdLst>
                <a:gd name="T0" fmla="*/ 15 w 138"/>
                <a:gd name="T1" fmla="*/ 13 h 85"/>
                <a:gd name="T2" fmla="*/ 0 w 138"/>
                <a:gd name="T3" fmla="*/ 85 h 85"/>
                <a:gd name="T4" fmla="*/ 138 w 138"/>
                <a:gd name="T5" fmla="*/ 85 h 85"/>
                <a:gd name="T6" fmla="*/ 138 w 138"/>
                <a:gd name="T7" fmla="*/ 0 h 85"/>
                <a:gd name="T8" fmla="*/ 32 w 138"/>
                <a:gd name="T9" fmla="*/ 0 h 85"/>
                <a:gd name="T10" fmla="*/ 15 w 138"/>
                <a:gd name="T11" fmla="*/ 13 h 85"/>
              </a:gdLst>
              <a:ahLst/>
              <a:cxnLst>
                <a:cxn ang="0">
                  <a:pos x="T0" y="T1"/>
                </a:cxn>
                <a:cxn ang="0">
                  <a:pos x="T2" y="T3"/>
                </a:cxn>
                <a:cxn ang="0">
                  <a:pos x="T4" y="T5"/>
                </a:cxn>
                <a:cxn ang="0">
                  <a:pos x="T6" y="T7"/>
                </a:cxn>
                <a:cxn ang="0">
                  <a:pos x="T8" y="T9"/>
                </a:cxn>
                <a:cxn ang="0">
                  <a:pos x="T10" y="T11"/>
                </a:cxn>
              </a:cxnLst>
              <a:rect l="0" t="0" r="r" b="b"/>
              <a:pathLst>
                <a:path w="138" h="85">
                  <a:moveTo>
                    <a:pt x="15" y="13"/>
                  </a:moveTo>
                  <a:cubicBezTo>
                    <a:pt x="0" y="85"/>
                    <a:pt x="0" y="85"/>
                    <a:pt x="0" y="85"/>
                  </a:cubicBezTo>
                  <a:cubicBezTo>
                    <a:pt x="138" y="85"/>
                    <a:pt x="138" y="85"/>
                    <a:pt x="138" y="85"/>
                  </a:cubicBezTo>
                  <a:cubicBezTo>
                    <a:pt x="138" y="0"/>
                    <a:pt x="138" y="0"/>
                    <a:pt x="138" y="0"/>
                  </a:cubicBezTo>
                  <a:cubicBezTo>
                    <a:pt x="32" y="0"/>
                    <a:pt x="32" y="0"/>
                    <a:pt x="32" y="0"/>
                  </a:cubicBezTo>
                  <a:cubicBezTo>
                    <a:pt x="25" y="0"/>
                    <a:pt x="17" y="6"/>
                    <a:pt x="1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8" name="Freeform 34"/>
            <p:cNvSpPr>
              <a:spLocks/>
            </p:cNvSpPr>
            <p:nvPr/>
          </p:nvSpPr>
          <p:spPr bwMode="auto">
            <a:xfrm>
              <a:off x="2971800" y="3136900"/>
              <a:ext cx="315912" cy="168275"/>
            </a:xfrm>
            <a:custGeom>
              <a:avLst/>
              <a:gdLst>
                <a:gd name="T0" fmla="*/ 1 w 159"/>
                <a:gd name="T1" fmla="*/ 77 h 85"/>
                <a:gd name="T2" fmla="*/ 2 w 159"/>
                <a:gd name="T3" fmla="*/ 83 h 85"/>
                <a:gd name="T4" fmla="*/ 8 w 159"/>
                <a:gd name="T5" fmla="*/ 85 h 85"/>
                <a:gd name="T6" fmla="*/ 159 w 159"/>
                <a:gd name="T7" fmla="*/ 85 h 85"/>
                <a:gd name="T8" fmla="*/ 159 w 159"/>
                <a:gd name="T9" fmla="*/ 0 h 85"/>
                <a:gd name="T10" fmla="*/ 17 w 159"/>
                <a:gd name="T11" fmla="*/ 0 h 85"/>
                <a:gd name="T12" fmla="*/ 1 w 159"/>
                <a:gd name="T13" fmla="*/ 77 h 85"/>
              </a:gdLst>
              <a:ahLst/>
              <a:cxnLst>
                <a:cxn ang="0">
                  <a:pos x="T0" y="T1"/>
                </a:cxn>
                <a:cxn ang="0">
                  <a:pos x="T2" y="T3"/>
                </a:cxn>
                <a:cxn ang="0">
                  <a:pos x="T4" y="T5"/>
                </a:cxn>
                <a:cxn ang="0">
                  <a:pos x="T6" y="T7"/>
                </a:cxn>
                <a:cxn ang="0">
                  <a:pos x="T8" y="T9"/>
                </a:cxn>
                <a:cxn ang="0">
                  <a:pos x="T10" y="T11"/>
                </a:cxn>
                <a:cxn ang="0">
                  <a:pos x="T12" y="T13"/>
                </a:cxn>
              </a:cxnLst>
              <a:rect l="0" t="0" r="r" b="b"/>
              <a:pathLst>
                <a:path w="159" h="85">
                  <a:moveTo>
                    <a:pt x="1" y="77"/>
                  </a:moveTo>
                  <a:cubicBezTo>
                    <a:pt x="0" y="79"/>
                    <a:pt x="0" y="81"/>
                    <a:pt x="2" y="83"/>
                  </a:cubicBezTo>
                  <a:cubicBezTo>
                    <a:pt x="3" y="85"/>
                    <a:pt x="5" y="85"/>
                    <a:pt x="8" y="85"/>
                  </a:cubicBezTo>
                  <a:cubicBezTo>
                    <a:pt x="159" y="85"/>
                    <a:pt x="159" y="85"/>
                    <a:pt x="159" y="85"/>
                  </a:cubicBezTo>
                  <a:cubicBezTo>
                    <a:pt x="159" y="0"/>
                    <a:pt x="159" y="0"/>
                    <a:pt x="159" y="0"/>
                  </a:cubicBezTo>
                  <a:cubicBezTo>
                    <a:pt x="17" y="0"/>
                    <a:pt x="17" y="0"/>
                    <a:pt x="17" y="0"/>
                  </a:cubicBezTo>
                  <a:lnTo>
                    <a:pt x="1" y="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9" name="Freeform 35"/>
            <p:cNvSpPr>
              <a:spLocks/>
            </p:cNvSpPr>
            <p:nvPr/>
          </p:nvSpPr>
          <p:spPr bwMode="auto">
            <a:xfrm>
              <a:off x="3335338" y="3136900"/>
              <a:ext cx="314325" cy="168275"/>
            </a:xfrm>
            <a:custGeom>
              <a:avLst/>
              <a:gdLst>
                <a:gd name="T0" fmla="*/ 142 w 159"/>
                <a:gd name="T1" fmla="*/ 0 h 85"/>
                <a:gd name="T2" fmla="*/ 0 w 159"/>
                <a:gd name="T3" fmla="*/ 0 h 85"/>
                <a:gd name="T4" fmla="*/ 0 w 159"/>
                <a:gd name="T5" fmla="*/ 85 h 85"/>
                <a:gd name="T6" fmla="*/ 151 w 159"/>
                <a:gd name="T7" fmla="*/ 85 h 85"/>
                <a:gd name="T8" fmla="*/ 157 w 159"/>
                <a:gd name="T9" fmla="*/ 83 h 85"/>
                <a:gd name="T10" fmla="*/ 158 w 159"/>
                <a:gd name="T11" fmla="*/ 77 h 85"/>
                <a:gd name="T12" fmla="*/ 142 w 159"/>
                <a:gd name="T13" fmla="*/ 0 h 85"/>
              </a:gdLst>
              <a:ahLst/>
              <a:cxnLst>
                <a:cxn ang="0">
                  <a:pos x="T0" y="T1"/>
                </a:cxn>
                <a:cxn ang="0">
                  <a:pos x="T2" y="T3"/>
                </a:cxn>
                <a:cxn ang="0">
                  <a:pos x="T4" y="T5"/>
                </a:cxn>
                <a:cxn ang="0">
                  <a:pos x="T6" y="T7"/>
                </a:cxn>
                <a:cxn ang="0">
                  <a:pos x="T8" y="T9"/>
                </a:cxn>
                <a:cxn ang="0">
                  <a:pos x="T10" y="T11"/>
                </a:cxn>
                <a:cxn ang="0">
                  <a:pos x="T12" y="T13"/>
                </a:cxn>
              </a:cxnLst>
              <a:rect l="0" t="0" r="r" b="b"/>
              <a:pathLst>
                <a:path w="159" h="85">
                  <a:moveTo>
                    <a:pt x="142" y="0"/>
                  </a:moveTo>
                  <a:cubicBezTo>
                    <a:pt x="0" y="0"/>
                    <a:pt x="0" y="0"/>
                    <a:pt x="0" y="0"/>
                  </a:cubicBezTo>
                  <a:cubicBezTo>
                    <a:pt x="0" y="85"/>
                    <a:pt x="0" y="85"/>
                    <a:pt x="0" y="85"/>
                  </a:cubicBezTo>
                  <a:cubicBezTo>
                    <a:pt x="151" y="85"/>
                    <a:pt x="151" y="85"/>
                    <a:pt x="151" y="85"/>
                  </a:cubicBezTo>
                  <a:cubicBezTo>
                    <a:pt x="154" y="85"/>
                    <a:pt x="156" y="85"/>
                    <a:pt x="157" y="83"/>
                  </a:cubicBezTo>
                  <a:cubicBezTo>
                    <a:pt x="159" y="81"/>
                    <a:pt x="159" y="79"/>
                    <a:pt x="158" y="77"/>
                  </a:cubicBezTo>
                  <a:lnTo>
                    <a:pt x="14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Freeform 36"/>
            <p:cNvSpPr>
              <a:spLocks noEditPoints="1"/>
            </p:cNvSpPr>
            <p:nvPr/>
          </p:nvSpPr>
          <p:spPr bwMode="auto">
            <a:xfrm>
              <a:off x="2843213" y="2803525"/>
              <a:ext cx="936624" cy="617538"/>
            </a:xfrm>
            <a:custGeom>
              <a:avLst/>
              <a:gdLst>
                <a:gd name="T0" fmla="*/ 469 w 472"/>
                <a:gd name="T1" fmla="*/ 256 h 312"/>
                <a:gd name="T2" fmla="*/ 426 w 472"/>
                <a:gd name="T3" fmla="*/ 48 h 312"/>
                <a:gd name="T4" fmla="*/ 366 w 472"/>
                <a:gd name="T5" fmla="*/ 0 h 312"/>
                <a:gd name="T6" fmla="*/ 106 w 472"/>
                <a:gd name="T7" fmla="*/ 0 h 312"/>
                <a:gd name="T8" fmla="*/ 46 w 472"/>
                <a:gd name="T9" fmla="*/ 48 h 312"/>
                <a:gd name="T10" fmla="*/ 3 w 472"/>
                <a:gd name="T11" fmla="*/ 256 h 312"/>
                <a:gd name="T12" fmla="*/ 12 w 472"/>
                <a:gd name="T13" fmla="*/ 296 h 312"/>
                <a:gd name="T14" fmla="*/ 48 w 472"/>
                <a:gd name="T15" fmla="*/ 312 h 312"/>
                <a:gd name="T16" fmla="*/ 424 w 472"/>
                <a:gd name="T17" fmla="*/ 312 h 312"/>
                <a:gd name="T18" fmla="*/ 460 w 472"/>
                <a:gd name="T19" fmla="*/ 296 h 312"/>
                <a:gd name="T20" fmla="*/ 469 w 472"/>
                <a:gd name="T21" fmla="*/ 256 h 312"/>
                <a:gd name="T22" fmla="*/ 424 w 472"/>
                <a:gd name="T23" fmla="*/ 266 h 312"/>
                <a:gd name="T24" fmla="*/ 399 w 472"/>
                <a:gd name="T25" fmla="*/ 277 h 312"/>
                <a:gd name="T26" fmla="*/ 73 w 472"/>
                <a:gd name="T27" fmla="*/ 277 h 312"/>
                <a:gd name="T28" fmla="*/ 48 w 472"/>
                <a:gd name="T29" fmla="*/ 266 h 312"/>
                <a:gd name="T30" fmla="*/ 43 w 472"/>
                <a:gd name="T31" fmla="*/ 240 h 312"/>
                <a:gd name="T32" fmla="*/ 78 w 472"/>
                <a:gd name="T33" fmla="*/ 68 h 312"/>
                <a:gd name="T34" fmla="*/ 118 w 472"/>
                <a:gd name="T35" fmla="*/ 35 h 312"/>
                <a:gd name="T36" fmla="*/ 354 w 472"/>
                <a:gd name="T37" fmla="*/ 35 h 312"/>
                <a:gd name="T38" fmla="*/ 394 w 472"/>
                <a:gd name="T39" fmla="*/ 68 h 312"/>
                <a:gd name="T40" fmla="*/ 429 w 472"/>
                <a:gd name="T41" fmla="*/ 240 h 312"/>
                <a:gd name="T42" fmla="*/ 424 w 472"/>
                <a:gd name="T43" fmla="*/ 266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72" h="312">
                  <a:moveTo>
                    <a:pt x="469" y="256"/>
                  </a:moveTo>
                  <a:cubicBezTo>
                    <a:pt x="426" y="48"/>
                    <a:pt x="426" y="48"/>
                    <a:pt x="426" y="48"/>
                  </a:cubicBezTo>
                  <a:cubicBezTo>
                    <a:pt x="420" y="21"/>
                    <a:pt x="394" y="0"/>
                    <a:pt x="366" y="0"/>
                  </a:cubicBezTo>
                  <a:cubicBezTo>
                    <a:pt x="106" y="0"/>
                    <a:pt x="106" y="0"/>
                    <a:pt x="106" y="0"/>
                  </a:cubicBezTo>
                  <a:cubicBezTo>
                    <a:pt x="78" y="0"/>
                    <a:pt x="52" y="21"/>
                    <a:pt x="46" y="48"/>
                  </a:cubicBezTo>
                  <a:cubicBezTo>
                    <a:pt x="3" y="256"/>
                    <a:pt x="3" y="256"/>
                    <a:pt x="3" y="256"/>
                  </a:cubicBezTo>
                  <a:cubicBezTo>
                    <a:pt x="0" y="271"/>
                    <a:pt x="3" y="285"/>
                    <a:pt x="12" y="296"/>
                  </a:cubicBezTo>
                  <a:cubicBezTo>
                    <a:pt x="21" y="306"/>
                    <a:pt x="34" y="312"/>
                    <a:pt x="48" y="312"/>
                  </a:cubicBezTo>
                  <a:cubicBezTo>
                    <a:pt x="424" y="312"/>
                    <a:pt x="424" y="312"/>
                    <a:pt x="424" y="312"/>
                  </a:cubicBezTo>
                  <a:cubicBezTo>
                    <a:pt x="438" y="312"/>
                    <a:pt x="451" y="306"/>
                    <a:pt x="460" y="296"/>
                  </a:cubicBezTo>
                  <a:cubicBezTo>
                    <a:pt x="469" y="285"/>
                    <a:pt x="472" y="271"/>
                    <a:pt x="469" y="256"/>
                  </a:cubicBezTo>
                  <a:close/>
                  <a:moveTo>
                    <a:pt x="424" y="266"/>
                  </a:moveTo>
                  <a:cubicBezTo>
                    <a:pt x="418" y="273"/>
                    <a:pt x="409" y="277"/>
                    <a:pt x="399" y="277"/>
                  </a:cubicBezTo>
                  <a:cubicBezTo>
                    <a:pt x="73" y="277"/>
                    <a:pt x="73" y="277"/>
                    <a:pt x="73" y="277"/>
                  </a:cubicBezTo>
                  <a:cubicBezTo>
                    <a:pt x="63" y="277"/>
                    <a:pt x="54" y="273"/>
                    <a:pt x="48" y="266"/>
                  </a:cubicBezTo>
                  <a:cubicBezTo>
                    <a:pt x="43" y="259"/>
                    <a:pt x="41" y="249"/>
                    <a:pt x="43" y="240"/>
                  </a:cubicBezTo>
                  <a:cubicBezTo>
                    <a:pt x="78" y="68"/>
                    <a:pt x="78" y="68"/>
                    <a:pt x="78" y="68"/>
                  </a:cubicBezTo>
                  <a:cubicBezTo>
                    <a:pt x="82" y="49"/>
                    <a:pt x="100" y="35"/>
                    <a:pt x="118" y="35"/>
                  </a:cubicBezTo>
                  <a:cubicBezTo>
                    <a:pt x="354" y="35"/>
                    <a:pt x="354" y="35"/>
                    <a:pt x="354" y="35"/>
                  </a:cubicBezTo>
                  <a:cubicBezTo>
                    <a:pt x="372" y="35"/>
                    <a:pt x="390" y="49"/>
                    <a:pt x="394" y="68"/>
                  </a:cubicBezTo>
                  <a:cubicBezTo>
                    <a:pt x="429" y="240"/>
                    <a:pt x="429" y="240"/>
                    <a:pt x="429" y="240"/>
                  </a:cubicBezTo>
                  <a:cubicBezTo>
                    <a:pt x="431" y="249"/>
                    <a:pt x="429" y="259"/>
                    <a:pt x="424" y="2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 name="Freeform 37"/>
            <p:cNvSpPr>
              <a:spLocks/>
            </p:cNvSpPr>
            <p:nvPr/>
          </p:nvSpPr>
          <p:spPr bwMode="auto">
            <a:xfrm>
              <a:off x="3076575" y="3468688"/>
              <a:ext cx="468312" cy="190500"/>
            </a:xfrm>
            <a:custGeom>
              <a:avLst/>
              <a:gdLst>
                <a:gd name="T0" fmla="*/ 200 w 236"/>
                <a:gd name="T1" fmla="*/ 48 h 96"/>
                <a:gd name="T2" fmla="*/ 142 w 236"/>
                <a:gd name="T3" fmla="*/ 48 h 96"/>
                <a:gd name="T4" fmla="*/ 142 w 236"/>
                <a:gd name="T5" fmla="*/ 0 h 96"/>
                <a:gd name="T6" fmla="*/ 94 w 236"/>
                <a:gd name="T7" fmla="*/ 0 h 96"/>
                <a:gd name="T8" fmla="*/ 94 w 236"/>
                <a:gd name="T9" fmla="*/ 48 h 96"/>
                <a:gd name="T10" fmla="*/ 36 w 236"/>
                <a:gd name="T11" fmla="*/ 48 h 96"/>
                <a:gd name="T12" fmla="*/ 0 w 236"/>
                <a:gd name="T13" fmla="*/ 71 h 96"/>
                <a:gd name="T14" fmla="*/ 0 w 236"/>
                <a:gd name="T15" fmla="*/ 96 h 96"/>
                <a:gd name="T16" fmla="*/ 236 w 236"/>
                <a:gd name="T17" fmla="*/ 96 h 96"/>
                <a:gd name="T18" fmla="*/ 236 w 236"/>
                <a:gd name="T19" fmla="*/ 71 h 96"/>
                <a:gd name="T20" fmla="*/ 200 w 236"/>
                <a:gd name="T21" fmla="*/ 4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6" h="96">
                  <a:moveTo>
                    <a:pt x="200" y="48"/>
                  </a:moveTo>
                  <a:cubicBezTo>
                    <a:pt x="142" y="48"/>
                    <a:pt x="142" y="48"/>
                    <a:pt x="142" y="48"/>
                  </a:cubicBezTo>
                  <a:cubicBezTo>
                    <a:pt x="142" y="0"/>
                    <a:pt x="142" y="0"/>
                    <a:pt x="142" y="0"/>
                  </a:cubicBezTo>
                  <a:cubicBezTo>
                    <a:pt x="94" y="0"/>
                    <a:pt x="94" y="0"/>
                    <a:pt x="94" y="0"/>
                  </a:cubicBezTo>
                  <a:cubicBezTo>
                    <a:pt x="94" y="48"/>
                    <a:pt x="94" y="48"/>
                    <a:pt x="94" y="48"/>
                  </a:cubicBezTo>
                  <a:cubicBezTo>
                    <a:pt x="36" y="48"/>
                    <a:pt x="36" y="48"/>
                    <a:pt x="36" y="48"/>
                  </a:cubicBezTo>
                  <a:cubicBezTo>
                    <a:pt x="16" y="48"/>
                    <a:pt x="0" y="58"/>
                    <a:pt x="0" y="71"/>
                  </a:cubicBezTo>
                  <a:cubicBezTo>
                    <a:pt x="0" y="96"/>
                    <a:pt x="0" y="96"/>
                    <a:pt x="0" y="96"/>
                  </a:cubicBezTo>
                  <a:cubicBezTo>
                    <a:pt x="236" y="96"/>
                    <a:pt x="236" y="96"/>
                    <a:pt x="236" y="96"/>
                  </a:cubicBezTo>
                  <a:cubicBezTo>
                    <a:pt x="236" y="71"/>
                    <a:pt x="236" y="71"/>
                    <a:pt x="236" y="71"/>
                  </a:cubicBezTo>
                  <a:cubicBezTo>
                    <a:pt x="236" y="58"/>
                    <a:pt x="220" y="48"/>
                    <a:pt x="20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78" name="Group 277"/>
          <p:cNvGrpSpPr/>
          <p:nvPr userDrawn="1"/>
        </p:nvGrpSpPr>
        <p:grpSpPr>
          <a:xfrm>
            <a:off x="2539676" y="3517825"/>
            <a:ext cx="449578" cy="340808"/>
            <a:chOff x="8199438" y="1474788"/>
            <a:chExt cx="590550" cy="447675"/>
          </a:xfrm>
          <a:solidFill>
            <a:schemeClr val="tx2"/>
          </a:solidFill>
        </p:grpSpPr>
        <p:sp>
          <p:nvSpPr>
            <p:cNvPr id="279" name="Freeform 17"/>
            <p:cNvSpPr>
              <a:spLocks noEditPoints="1"/>
            </p:cNvSpPr>
            <p:nvPr/>
          </p:nvSpPr>
          <p:spPr bwMode="auto">
            <a:xfrm>
              <a:off x="8199438" y="1530350"/>
              <a:ext cx="590550" cy="322263"/>
            </a:xfrm>
            <a:custGeom>
              <a:avLst/>
              <a:gdLst>
                <a:gd name="T0" fmla="*/ 242 w 260"/>
                <a:gd name="T1" fmla="*/ 74 h 142"/>
                <a:gd name="T2" fmla="*/ 238 w 260"/>
                <a:gd name="T3" fmla="*/ 73 h 142"/>
                <a:gd name="T4" fmla="*/ 209 w 260"/>
                <a:gd name="T5" fmla="*/ 31 h 142"/>
                <a:gd name="T6" fmla="*/ 149 w 260"/>
                <a:gd name="T7" fmla="*/ 0 h 142"/>
                <a:gd name="T8" fmla="*/ 38 w 260"/>
                <a:gd name="T9" fmla="*/ 0 h 142"/>
                <a:gd name="T10" fmla="*/ 0 w 260"/>
                <a:gd name="T11" fmla="*/ 38 h 142"/>
                <a:gd name="T12" fmla="*/ 0 w 260"/>
                <a:gd name="T13" fmla="*/ 123 h 142"/>
                <a:gd name="T14" fmla="*/ 19 w 260"/>
                <a:gd name="T15" fmla="*/ 142 h 142"/>
                <a:gd name="T16" fmla="*/ 30 w 260"/>
                <a:gd name="T17" fmla="*/ 142 h 142"/>
                <a:gd name="T18" fmla="*/ 69 w 260"/>
                <a:gd name="T19" fmla="*/ 104 h 142"/>
                <a:gd name="T20" fmla="*/ 107 w 260"/>
                <a:gd name="T21" fmla="*/ 142 h 142"/>
                <a:gd name="T22" fmla="*/ 153 w 260"/>
                <a:gd name="T23" fmla="*/ 142 h 142"/>
                <a:gd name="T24" fmla="*/ 191 w 260"/>
                <a:gd name="T25" fmla="*/ 104 h 142"/>
                <a:gd name="T26" fmla="*/ 230 w 260"/>
                <a:gd name="T27" fmla="*/ 142 h 142"/>
                <a:gd name="T28" fmla="*/ 241 w 260"/>
                <a:gd name="T29" fmla="*/ 142 h 142"/>
                <a:gd name="T30" fmla="*/ 260 w 260"/>
                <a:gd name="T31" fmla="*/ 123 h 142"/>
                <a:gd name="T32" fmla="*/ 260 w 260"/>
                <a:gd name="T33" fmla="*/ 100 h 142"/>
                <a:gd name="T34" fmla="*/ 242 w 260"/>
                <a:gd name="T35" fmla="*/ 74 h 142"/>
                <a:gd name="T36" fmla="*/ 107 w 260"/>
                <a:gd name="T37" fmla="*/ 61 h 142"/>
                <a:gd name="T38" fmla="*/ 88 w 260"/>
                <a:gd name="T39" fmla="*/ 61 h 142"/>
                <a:gd name="T40" fmla="*/ 88 w 260"/>
                <a:gd name="T41" fmla="*/ 81 h 142"/>
                <a:gd name="T42" fmla="*/ 68 w 260"/>
                <a:gd name="T43" fmla="*/ 81 h 142"/>
                <a:gd name="T44" fmla="*/ 68 w 260"/>
                <a:gd name="T45" fmla="*/ 61 h 142"/>
                <a:gd name="T46" fmla="*/ 49 w 260"/>
                <a:gd name="T47" fmla="*/ 61 h 142"/>
                <a:gd name="T48" fmla="*/ 49 w 260"/>
                <a:gd name="T49" fmla="*/ 42 h 142"/>
                <a:gd name="T50" fmla="*/ 68 w 260"/>
                <a:gd name="T51" fmla="*/ 42 h 142"/>
                <a:gd name="T52" fmla="*/ 68 w 260"/>
                <a:gd name="T53" fmla="*/ 23 h 142"/>
                <a:gd name="T54" fmla="*/ 88 w 260"/>
                <a:gd name="T55" fmla="*/ 23 h 142"/>
                <a:gd name="T56" fmla="*/ 88 w 260"/>
                <a:gd name="T57" fmla="*/ 42 h 142"/>
                <a:gd name="T58" fmla="*/ 107 w 260"/>
                <a:gd name="T59" fmla="*/ 42 h 142"/>
                <a:gd name="T60" fmla="*/ 107 w 260"/>
                <a:gd name="T61" fmla="*/ 61 h 142"/>
                <a:gd name="T62" fmla="*/ 219 w 260"/>
                <a:gd name="T63" fmla="*/ 71 h 142"/>
                <a:gd name="T64" fmla="*/ 155 w 260"/>
                <a:gd name="T65" fmla="*/ 71 h 142"/>
                <a:gd name="T66" fmla="*/ 151 w 260"/>
                <a:gd name="T67" fmla="*/ 67 h 142"/>
                <a:gd name="T68" fmla="*/ 151 w 260"/>
                <a:gd name="T69" fmla="*/ 34 h 142"/>
                <a:gd name="T70" fmla="*/ 155 w 260"/>
                <a:gd name="T71" fmla="*/ 30 h 142"/>
                <a:gd name="T72" fmla="*/ 190 w 260"/>
                <a:gd name="T73" fmla="*/ 30 h 142"/>
                <a:gd name="T74" fmla="*/ 196 w 260"/>
                <a:gd name="T75" fmla="*/ 33 h 142"/>
                <a:gd name="T76" fmla="*/ 220 w 260"/>
                <a:gd name="T77" fmla="*/ 67 h 142"/>
                <a:gd name="T78" fmla="*/ 219 w 260"/>
                <a:gd name="T79" fmla="*/ 71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60" h="142">
                  <a:moveTo>
                    <a:pt x="242" y="74"/>
                  </a:moveTo>
                  <a:cubicBezTo>
                    <a:pt x="238" y="73"/>
                    <a:pt x="238" y="73"/>
                    <a:pt x="238" y="73"/>
                  </a:cubicBezTo>
                  <a:cubicBezTo>
                    <a:pt x="237" y="72"/>
                    <a:pt x="209" y="31"/>
                    <a:pt x="209" y="31"/>
                  </a:cubicBezTo>
                  <a:cubicBezTo>
                    <a:pt x="197" y="14"/>
                    <a:pt x="170" y="0"/>
                    <a:pt x="149" y="0"/>
                  </a:cubicBezTo>
                  <a:cubicBezTo>
                    <a:pt x="38" y="0"/>
                    <a:pt x="38" y="0"/>
                    <a:pt x="38" y="0"/>
                  </a:cubicBezTo>
                  <a:cubicBezTo>
                    <a:pt x="17" y="0"/>
                    <a:pt x="0" y="17"/>
                    <a:pt x="0" y="38"/>
                  </a:cubicBezTo>
                  <a:cubicBezTo>
                    <a:pt x="0" y="123"/>
                    <a:pt x="0" y="123"/>
                    <a:pt x="0" y="123"/>
                  </a:cubicBezTo>
                  <a:cubicBezTo>
                    <a:pt x="0" y="134"/>
                    <a:pt x="8" y="142"/>
                    <a:pt x="19" y="142"/>
                  </a:cubicBezTo>
                  <a:cubicBezTo>
                    <a:pt x="30" y="142"/>
                    <a:pt x="30" y="142"/>
                    <a:pt x="30" y="142"/>
                  </a:cubicBezTo>
                  <a:cubicBezTo>
                    <a:pt x="30" y="121"/>
                    <a:pt x="47" y="104"/>
                    <a:pt x="69" y="104"/>
                  </a:cubicBezTo>
                  <a:cubicBezTo>
                    <a:pt x="90" y="104"/>
                    <a:pt x="107" y="121"/>
                    <a:pt x="107" y="142"/>
                  </a:cubicBezTo>
                  <a:cubicBezTo>
                    <a:pt x="153" y="142"/>
                    <a:pt x="153" y="142"/>
                    <a:pt x="153" y="142"/>
                  </a:cubicBezTo>
                  <a:cubicBezTo>
                    <a:pt x="153" y="121"/>
                    <a:pt x="170" y="104"/>
                    <a:pt x="191" y="104"/>
                  </a:cubicBezTo>
                  <a:cubicBezTo>
                    <a:pt x="213" y="104"/>
                    <a:pt x="230" y="121"/>
                    <a:pt x="230" y="142"/>
                  </a:cubicBezTo>
                  <a:cubicBezTo>
                    <a:pt x="241" y="142"/>
                    <a:pt x="241" y="142"/>
                    <a:pt x="241" y="142"/>
                  </a:cubicBezTo>
                  <a:cubicBezTo>
                    <a:pt x="252" y="142"/>
                    <a:pt x="260" y="134"/>
                    <a:pt x="260" y="123"/>
                  </a:cubicBezTo>
                  <a:cubicBezTo>
                    <a:pt x="260" y="100"/>
                    <a:pt x="260" y="100"/>
                    <a:pt x="260" y="100"/>
                  </a:cubicBezTo>
                  <a:cubicBezTo>
                    <a:pt x="260" y="89"/>
                    <a:pt x="252" y="78"/>
                    <a:pt x="242" y="74"/>
                  </a:cubicBezTo>
                  <a:close/>
                  <a:moveTo>
                    <a:pt x="107" y="61"/>
                  </a:moveTo>
                  <a:cubicBezTo>
                    <a:pt x="88" y="61"/>
                    <a:pt x="88" y="61"/>
                    <a:pt x="88" y="61"/>
                  </a:cubicBezTo>
                  <a:cubicBezTo>
                    <a:pt x="88" y="81"/>
                    <a:pt x="88" y="81"/>
                    <a:pt x="88" y="81"/>
                  </a:cubicBezTo>
                  <a:cubicBezTo>
                    <a:pt x="68" y="81"/>
                    <a:pt x="68" y="81"/>
                    <a:pt x="68" y="81"/>
                  </a:cubicBezTo>
                  <a:cubicBezTo>
                    <a:pt x="68" y="61"/>
                    <a:pt x="68" y="61"/>
                    <a:pt x="68" y="61"/>
                  </a:cubicBezTo>
                  <a:cubicBezTo>
                    <a:pt x="49" y="61"/>
                    <a:pt x="49" y="61"/>
                    <a:pt x="49" y="61"/>
                  </a:cubicBezTo>
                  <a:cubicBezTo>
                    <a:pt x="49" y="42"/>
                    <a:pt x="49" y="42"/>
                    <a:pt x="49" y="42"/>
                  </a:cubicBezTo>
                  <a:cubicBezTo>
                    <a:pt x="68" y="42"/>
                    <a:pt x="68" y="42"/>
                    <a:pt x="68" y="42"/>
                  </a:cubicBezTo>
                  <a:cubicBezTo>
                    <a:pt x="68" y="23"/>
                    <a:pt x="68" y="23"/>
                    <a:pt x="68" y="23"/>
                  </a:cubicBezTo>
                  <a:cubicBezTo>
                    <a:pt x="88" y="23"/>
                    <a:pt x="88" y="23"/>
                    <a:pt x="88" y="23"/>
                  </a:cubicBezTo>
                  <a:cubicBezTo>
                    <a:pt x="88" y="42"/>
                    <a:pt x="88" y="42"/>
                    <a:pt x="88" y="42"/>
                  </a:cubicBezTo>
                  <a:cubicBezTo>
                    <a:pt x="107" y="42"/>
                    <a:pt x="107" y="42"/>
                    <a:pt x="107" y="42"/>
                  </a:cubicBezTo>
                  <a:lnTo>
                    <a:pt x="107" y="61"/>
                  </a:lnTo>
                  <a:close/>
                  <a:moveTo>
                    <a:pt x="219" y="71"/>
                  </a:moveTo>
                  <a:cubicBezTo>
                    <a:pt x="155" y="71"/>
                    <a:pt x="155" y="71"/>
                    <a:pt x="155" y="71"/>
                  </a:cubicBezTo>
                  <a:cubicBezTo>
                    <a:pt x="153" y="71"/>
                    <a:pt x="151" y="69"/>
                    <a:pt x="151" y="67"/>
                  </a:cubicBezTo>
                  <a:cubicBezTo>
                    <a:pt x="151" y="34"/>
                    <a:pt x="151" y="34"/>
                    <a:pt x="151" y="34"/>
                  </a:cubicBezTo>
                  <a:cubicBezTo>
                    <a:pt x="151" y="32"/>
                    <a:pt x="153" y="30"/>
                    <a:pt x="155" y="30"/>
                  </a:cubicBezTo>
                  <a:cubicBezTo>
                    <a:pt x="190" y="30"/>
                    <a:pt x="190" y="30"/>
                    <a:pt x="190" y="30"/>
                  </a:cubicBezTo>
                  <a:cubicBezTo>
                    <a:pt x="193" y="30"/>
                    <a:pt x="195" y="32"/>
                    <a:pt x="196" y="33"/>
                  </a:cubicBezTo>
                  <a:cubicBezTo>
                    <a:pt x="220" y="67"/>
                    <a:pt x="220" y="67"/>
                    <a:pt x="220" y="67"/>
                  </a:cubicBezTo>
                  <a:cubicBezTo>
                    <a:pt x="222" y="69"/>
                    <a:pt x="221" y="71"/>
                    <a:pt x="219" y="7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80" name="Freeform 18"/>
            <p:cNvSpPr>
              <a:spLocks noEditPoints="1"/>
            </p:cNvSpPr>
            <p:nvPr/>
          </p:nvSpPr>
          <p:spPr bwMode="auto">
            <a:xfrm>
              <a:off x="8564563" y="1784350"/>
              <a:ext cx="139700" cy="138113"/>
            </a:xfrm>
            <a:custGeom>
              <a:avLst/>
              <a:gdLst>
                <a:gd name="T0" fmla="*/ 0 w 61"/>
                <a:gd name="T1" fmla="*/ 30 h 61"/>
                <a:gd name="T2" fmla="*/ 30 w 61"/>
                <a:gd name="T3" fmla="*/ 61 h 61"/>
                <a:gd name="T4" fmla="*/ 61 w 61"/>
                <a:gd name="T5" fmla="*/ 30 h 61"/>
                <a:gd name="T6" fmla="*/ 30 w 61"/>
                <a:gd name="T7" fmla="*/ 0 h 61"/>
                <a:gd name="T8" fmla="*/ 0 w 61"/>
                <a:gd name="T9" fmla="*/ 30 h 61"/>
                <a:gd name="T10" fmla="*/ 19 w 61"/>
                <a:gd name="T11" fmla="*/ 30 h 61"/>
                <a:gd name="T12" fmla="*/ 30 w 61"/>
                <a:gd name="T13" fmla="*/ 19 h 61"/>
                <a:gd name="T14" fmla="*/ 42 w 61"/>
                <a:gd name="T15" fmla="*/ 30 h 61"/>
                <a:gd name="T16" fmla="*/ 30 w 61"/>
                <a:gd name="T17" fmla="*/ 42 h 61"/>
                <a:gd name="T18" fmla="*/ 19 w 61"/>
                <a:gd name="T19" fmla="*/ 3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61">
                  <a:moveTo>
                    <a:pt x="0" y="30"/>
                  </a:moveTo>
                  <a:cubicBezTo>
                    <a:pt x="0" y="47"/>
                    <a:pt x="13" y="61"/>
                    <a:pt x="30" y="61"/>
                  </a:cubicBezTo>
                  <a:cubicBezTo>
                    <a:pt x="47" y="61"/>
                    <a:pt x="61" y="47"/>
                    <a:pt x="61" y="30"/>
                  </a:cubicBezTo>
                  <a:cubicBezTo>
                    <a:pt x="61" y="13"/>
                    <a:pt x="47" y="0"/>
                    <a:pt x="30" y="0"/>
                  </a:cubicBezTo>
                  <a:cubicBezTo>
                    <a:pt x="13" y="0"/>
                    <a:pt x="0" y="13"/>
                    <a:pt x="0" y="30"/>
                  </a:cubicBezTo>
                  <a:close/>
                  <a:moveTo>
                    <a:pt x="19" y="30"/>
                  </a:moveTo>
                  <a:cubicBezTo>
                    <a:pt x="19" y="24"/>
                    <a:pt x="24" y="19"/>
                    <a:pt x="30" y="19"/>
                  </a:cubicBezTo>
                  <a:cubicBezTo>
                    <a:pt x="37" y="19"/>
                    <a:pt x="42" y="24"/>
                    <a:pt x="42" y="30"/>
                  </a:cubicBezTo>
                  <a:cubicBezTo>
                    <a:pt x="42" y="37"/>
                    <a:pt x="37" y="42"/>
                    <a:pt x="30" y="42"/>
                  </a:cubicBezTo>
                  <a:cubicBezTo>
                    <a:pt x="24" y="42"/>
                    <a:pt x="19" y="37"/>
                    <a:pt x="19" y="3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81" name="Freeform 19"/>
            <p:cNvSpPr>
              <a:spLocks noEditPoints="1"/>
            </p:cNvSpPr>
            <p:nvPr/>
          </p:nvSpPr>
          <p:spPr bwMode="auto">
            <a:xfrm>
              <a:off x="8286750" y="1784350"/>
              <a:ext cx="138113" cy="138113"/>
            </a:xfrm>
            <a:custGeom>
              <a:avLst/>
              <a:gdLst>
                <a:gd name="T0" fmla="*/ 31 w 61"/>
                <a:gd name="T1" fmla="*/ 0 h 61"/>
                <a:gd name="T2" fmla="*/ 0 w 61"/>
                <a:gd name="T3" fmla="*/ 30 h 61"/>
                <a:gd name="T4" fmla="*/ 31 w 61"/>
                <a:gd name="T5" fmla="*/ 61 h 61"/>
                <a:gd name="T6" fmla="*/ 61 w 61"/>
                <a:gd name="T7" fmla="*/ 30 h 61"/>
                <a:gd name="T8" fmla="*/ 31 w 61"/>
                <a:gd name="T9" fmla="*/ 0 h 61"/>
                <a:gd name="T10" fmla="*/ 31 w 61"/>
                <a:gd name="T11" fmla="*/ 42 h 61"/>
                <a:gd name="T12" fmla="*/ 19 w 61"/>
                <a:gd name="T13" fmla="*/ 30 h 61"/>
                <a:gd name="T14" fmla="*/ 31 w 61"/>
                <a:gd name="T15" fmla="*/ 19 h 61"/>
                <a:gd name="T16" fmla="*/ 42 w 61"/>
                <a:gd name="T17" fmla="*/ 30 h 61"/>
                <a:gd name="T18" fmla="*/ 31 w 61"/>
                <a:gd name="T19" fmla="*/ 4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61">
                  <a:moveTo>
                    <a:pt x="31" y="0"/>
                  </a:moveTo>
                  <a:cubicBezTo>
                    <a:pt x="14" y="0"/>
                    <a:pt x="0" y="13"/>
                    <a:pt x="0" y="30"/>
                  </a:cubicBezTo>
                  <a:cubicBezTo>
                    <a:pt x="0" y="47"/>
                    <a:pt x="14" y="61"/>
                    <a:pt x="31" y="61"/>
                  </a:cubicBezTo>
                  <a:cubicBezTo>
                    <a:pt x="48" y="61"/>
                    <a:pt x="61" y="47"/>
                    <a:pt x="61" y="30"/>
                  </a:cubicBezTo>
                  <a:cubicBezTo>
                    <a:pt x="61" y="13"/>
                    <a:pt x="48" y="0"/>
                    <a:pt x="31" y="0"/>
                  </a:cubicBezTo>
                  <a:close/>
                  <a:moveTo>
                    <a:pt x="31" y="42"/>
                  </a:moveTo>
                  <a:cubicBezTo>
                    <a:pt x="24" y="42"/>
                    <a:pt x="19" y="37"/>
                    <a:pt x="19" y="30"/>
                  </a:cubicBezTo>
                  <a:cubicBezTo>
                    <a:pt x="19" y="24"/>
                    <a:pt x="24" y="19"/>
                    <a:pt x="31" y="19"/>
                  </a:cubicBezTo>
                  <a:cubicBezTo>
                    <a:pt x="37" y="19"/>
                    <a:pt x="42" y="24"/>
                    <a:pt x="42" y="30"/>
                  </a:cubicBezTo>
                  <a:cubicBezTo>
                    <a:pt x="42" y="37"/>
                    <a:pt x="37" y="42"/>
                    <a:pt x="31" y="4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82" name="Freeform 20"/>
            <p:cNvSpPr>
              <a:spLocks/>
            </p:cNvSpPr>
            <p:nvPr/>
          </p:nvSpPr>
          <p:spPr bwMode="auto">
            <a:xfrm>
              <a:off x="8437563" y="1474788"/>
              <a:ext cx="87313" cy="36513"/>
            </a:xfrm>
            <a:custGeom>
              <a:avLst/>
              <a:gdLst>
                <a:gd name="T0" fmla="*/ 19 w 38"/>
                <a:gd name="T1" fmla="*/ 0 h 16"/>
                <a:gd name="T2" fmla="*/ 0 w 38"/>
                <a:gd name="T3" fmla="*/ 16 h 16"/>
                <a:gd name="T4" fmla="*/ 38 w 38"/>
                <a:gd name="T5" fmla="*/ 16 h 16"/>
                <a:gd name="T6" fmla="*/ 19 w 38"/>
                <a:gd name="T7" fmla="*/ 0 h 16"/>
              </a:gdLst>
              <a:ahLst/>
              <a:cxnLst>
                <a:cxn ang="0">
                  <a:pos x="T0" y="T1"/>
                </a:cxn>
                <a:cxn ang="0">
                  <a:pos x="T2" y="T3"/>
                </a:cxn>
                <a:cxn ang="0">
                  <a:pos x="T4" y="T5"/>
                </a:cxn>
                <a:cxn ang="0">
                  <a:pos x="T6" y="T7"/>
                </a:cxn>
              </a:cxnLst>
              <a:rect l="0" t="0" r="r" b="b"/>
              <a:pathLst>
                <a:path w="38" h="16">
                  <a:moveTo>
                    <a:pt x="19" y="0"/>
                  </a:moveTo>
                  <a:cubicBezTo>
                    <a:pt x="8" y="0"/>
                    <a:pt x="0" y="7"/>
                    <a:pt x="0" y="16"/>
                  </a:cubicBezTo>
                  <a:cubicBezTo>
                    <a:pt x="38" y="16"/>
                    <a:pt x="38" y="16"/>
                    <a:pt x="38" y="16"/>
                  </a:cubicBezTo>
                  <a:cubicBezTo>
                    <a:pt x="38" y="7"/>
                    <a:pt x="29" y="0"/>
                    <a:pt x="1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321" name="Freeform 79"/>
          <p:cNvSpPr>
            <a:spLocks noEditPoints="1"/>
          </p:cNvSpPr>
          <p:nvPr userDrawn="1"/>
        </p:nvSpPr>
        <p:spPr bwMode="auto">
          <a:xfrm>
            <a:off x="2554610" y="4092709"/>
            <a:ext cx="419711" cy="478678"/>
          </a:xfrm>
          <a:custGeom>
            <a:avLst/>
            <a:gdLst>
              <a:gd name="T0" fmla="*/ 67 w 198"/>
              <a:gd name="T1" fmla="*/ 1 h 226"/>
              <a:gd name="T2" fmla="*/ 62 w 198"/>
              <a:gd name="T3" fmla="*/ 1 h 226"/>
              <a:gd name="T4" fmla="*/ 61 w 198"/>
              <a:gd name="T5" fmla="*/ 2 h 226"/>
              <a:gd name="T6" fmla="*/ 9 w 198"/>
              <a:gd name="T7" fmla="*/ 46 h 226"/>
              <a:gd name="T8" fmla="*/ 0 w 198"/>
              <a:gd name="T9" fmla="*/ 51 h 226"/>
              <a:gd name="T10" fmla="*/ 5 w 198"/>
              <a:gd name="T11" fmla="*/ 80 h 226"/>
              <a:gd name="T12" fmla="*/ 41 w 198"/>
              <a:gd name="T13" fmla="*/ 75 h 226"/>
              <a:gd name="T14" fmla="*/ 59 w 198"/>
              <a:gd name="T15" fmla="*/ 74 h 226"/>
              <a:gd name="T16" fmla="*/ 59 w 198"/>
              <a:gd name="T17" fmla="*/ 190 h 226"/>
              <a:gd name="T18" fmla="*/ 21 w 198"/>
              <a:gd name="T19" fmla="*/ 196 h 226"/>
              <a:gd name="T20" fmla="*/ 21 w 198"/>
              <a:gd name="T21" fmla="*/ 206 h 226"/>
              <a:gd name="T22" fmla="*/ 9 w 198"/>
              <a:gd name="T23" fmla="*/ 211 h 226"/>
              <a:gd name="T24" fmla="*/ 15 w 198"/>
              <a:gd name="T25" fmla="*/ 226 h 226"/>
              <a:gd name="T26" fmla="*/ 153 w 198"/>
              <a:gd name="T27" fmla="*/ 221 h 226"/>
              <a:gd name="T28" fmla="*/ 148 w 198"/>
              <a:gd name="T29" fmla="*/ 206 h 226"/>
              <a:gd name="T30" fmla="*/ 142 w 198"/>
              <a:gd name="T31" fmla="*/ 205 h 226"/>
              <a:gd name="T32" fmla="*/ 136 w 198"/>
              <a:gd name="T33" fmla="*/ 190 h 226"/>
              <a:gd name="T34" fmla="*/ 109 w 198"/>
              <a:gd name="T35" fmla="*/ 75 h 226"/>
              <a:gd name="T36" fmla="*/ 109 w 198"/>
              <a:gd name="T37" fmla="*/ 74 h 226"/>
              <a:gd name="T38" fmla="*/ 129 w 198"/>
              <a:gd name="T39" fmla="*/ 75 h 226"/>
              <a:gd name="T40" fmla="*/ 133 w 198"/>
              <a:gd name="T41" fmla="*/ 119 h 226"/>
              <a:gd name="T42" fmla="*/ 143 w 198"/>
              <a:gd name="T43" fmla="*/ 143 h 226"/>
              <a:gd name="T44" fmla="*/ 143 w 198"/>
              <a:gd name="T45" fmla="*/ 143 h 226"/>
              <a:gd name="T46" fmla="*/ 153 w 198"/>
              <a:gd name="T47" fmla="*/ 155 h 226"/>
              <a:gd name="T48" fmla="*/ 140 w 198"/>
              <a:gd name="T49" fmla="*/ 156 h 226"/>
              <a:gd name="T50" fmla="*/ 148 w 198"/>
              <a:gd name="T51" fmla="*/ 166 h 226"/>
              <a:gd name="T52" fmla="*/ 154 w 198"/>
              <a:gd name="T53" fmla="*/ 143 h 226"/>
              <a:gd name="T54" fmla="*/ 155 w 198"/>
              <a:gd name="T55" fmla="*/ 143 h 226"/>
              <a:gd name="T56" fmla="*/ 164 w 198"/>
              <a:gd name="T57" fmla="*/ 119 h 226"/>
              <a:gd name="T58" fmla="*/ 168 w 198"/>
              <a:gd name="T59" fmla="*/ 74 h 226"/>
              <a:gd name="T60" fmla="*/ 198 w 198"/>
              <a:gd name="T61" fmla="*/ 70 h 226"/>
              <a:gd name="T62" fmla="*/ 75 w 198"/>
              <a:gd name="T63" fmla="*/ 31 h 226"/>
              <a:gd name="T64" fmla="*/ 75 w 198"/>
              <a:gd name="T65" fmla="*/ 51 h 226"/>
              <a:gd name="T66" fmla="*/ 41 w 198"/>
              <a:gd name="T67" fmla="*/ 51 h 226"/>
              <a:gd name="T68" fmla="*/ 27 w 198"/>
              <a:gd name="T69" fmla="*/ 46 h 226"/>
              <a:gd name="T70" fmla="*/ 59 w 198"/>
              <a:gd name="T71" fmla="*/ 51 h 226"/>
              <a:gd name="T72" fmla="*/ 75 w 198"/>
              <a:gd name="T73" fmla="*/ 131 h 226"/>
              <a:gd name="T74" fmla="*/ 92 w 198"/>
              <a:gd name="T75" fmla="*/ 113 h 226"/>
              <a:gd name="T76" fmla="*/ 93 w 198"/>
              <a:gd name="T77" fmla="*/ 134 h 226"/>
              <a:gd name="T78" fmla="*/ 76 w 198"/>
              <a:gd name="T79" fmla="*/ 152 h 226"/>
              <a:gd name="T80" fmla="*/ 75 w 198"/>
              <a:gd name="T81" fmla="*/ 190 h 226"/>
              <a:gd name="T82" fmla="*/ 92 w 198"/>
              <a:gd name="T83" fmla="*/ 190 h 226"/>
              <a:gd name="T84" fmla="*/ 93 w 198"/>
              <a:gd name="T85" fmla="*/ 92 h 226"/>
              <a:gd name="T86" fmla="*/ 93 w 198"/>
              <a:gd name="T87" fmla="*/ 75 h 226"/>
              <a:gd name="T88" fmla="*/ 110 w 198"/>
              <a:gd name="T89" fmla="*/ 51 h 226"/>
              <a:gd name="T90" fmla="*/ 143 w 198"/>
              <a:gd name="T91" fmla="*/ 51 h 226"/>
              <a:gd name="T92" fmla="*/ 154 w 198"/>
              <a:gd name="T93" fmla="*/ 114 h 226"/>
              <a:gd name="T94" fmla="*/ 137 w 198"/>
              <a:gd name="T95" fmla="*/ 75 h 226"/>
              <a:gd name="T96" fmla="*/ 160 w 198"/>
              <a:gd name="T97" fmla="*/ 74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8" h="226">
                <a:moveTo>
                  <a:pt x="195" y="64"/>
                </a:moveTo>
                <a:cubicBezTo>
                  <a:pt x="67" y="1"/>
                  <a:pt x="67" y="1"/>
                  <a:pt x="67" y="1"/>
                </a:cubicBezTo>
                <a:cubicBezTo>
                  <a:pt x="66" y="0"/>
                  <a:pt x="65" y="0"/>
                  <a:pt x="64" y="0"/>
                </a:cubicBezTo>
                <a:cubicBezTo>
                  <a:pt x="63" y="0"/>
                  <a:pt x="63" y="0"/>
                  <a:pt x="62" y="1"/>
                </a:cubicBezTo>
                <a:cubicBezTo>
                  <a:pt x="61" y="1"/>
                  <a:pt x="61" y="1"/>
                  <a:pt x="61" y="1"/>
                </a:cubicBezTo>
                <a:cubicBezTo>
                  <a:pt x="61" y="1"/>
                  <a:pt x="61" y="2"/>
                  <a:pt x="61" y="2"/>
                </a:cubicBezTo>
                <a:cubicBezTo>
                  <a:pt x="54" y="8"/>
                  <a:pt x="54" y="8"/>
                  <a:pt x="54" y="8"/>
                </a:cubicBezTo>
                <a:cubicBezTo>
                  <a:pt x="9" y="46"/>
                  <a:pt x="9" y="46"/>
                  <a:pt x="9" y="46"/>
                </a:cubicBezTo>
                <a:cubicBezTo>
                  <a:pt x="5" y="46"/>
                  <a:pt x="5" y="46"/>
                  <a:pt x="5" y="46"/>
                </a:cubicBezTo>
                <a:cubicBezTo>
                  <a:pt x="2" y="46"/>
                  <a:pt x="0" y="48"/>
                  <a:pt x="0" y="51"/>
                </a:cubicBezTo>
                <a:cubicBezTo>
                  <a:pt x="0" y="75"/>
                  <a:pt x="0" y="75"/>
                  <a:pt x="0" y="75"/>
                </a:cubicBezTo>
                <a:cubicBezTo>
                  <a:pt x="0" y="78"/>
                  <a:pt x="2" y="80"/>
                  <a:pt x="5" y="80"/>
                </a:cubicBezTo>
                <a:cubicBezTo>
                  <a:pt x="35" y="80"/>
                  <a:pt x="35" y="80"/>
                  <a:pt x="35" y="80"/>
                </a:cubicBezTo>
                <a:cubicBezTo>
                  <a:pt x="38" y="80"/>
                  <a:pt x="41" y="78"/>
                  <a:pt x="41" y="75"/>
                </a:cubicBezTo>
                <a:cubicBezTo>
                  <a:pt x="41" y="74"/>
                  <a:pt x="41" y="74"/>
                  <a:pt x="41" y="74"/>
                </a:cubicBezTo>
                <a:cubicBezTo>
                  <a:pt x="59" y="74"/>
                  <a:pt x="59" y="74"/>
                  <a:pt x="59" y="74"/>
                </a:cubicBezTo>
                <a:cubicBezTo>
                  <a:pt x="59" y="75"/>
                  <a:pt x="59" y="75"/>
                  <a:pt x="59" y="75"/>
                </a:cubicBezTo>
                <a:cubicBezTo>
                  <a:pt x="59" y="190"/>
                  <a:pt x="59" y="190"/>
                  <a:pt x="59" y="190"/>
                </a:cubicBezTo>
                <a:cubicBezTo>
                  <a:pt x="26" y="190"/>
                  <a:pt x="26" y="190"/>
                  <a:pt x="26" y="190"/>
                </a:cubicBezTo>
                <a:cubicBezTo>
                  <a:pt x="23" y="190"/>
                  <a:pt x="21" y="193"/>
                  <a:pt x="21" y="196"/>
                </a:cubicBezTo>
                <a:cubicBezTo>
                  <a:pt x="21" y="205"/>
                  <a:pt x="21" y="205"/>
                  <a:pt x="21" y="205"/>
                </a:cubicBezTo>
                <a:cubicBezTo>
                  <a:pt x="21" y="205"/>
                  <a:pt x="21" y="206"/>
                  <a:pt x="21" y="206"/>
                </a:cubicBezTo>
                <a:cubicBezTo>
                  <a:pt x="15" y="206"/>
                  <a:pt x="15" y="206"/>
                  <a:pt x="15" y="206"/>
                </a:cubicBezTo>
                <a:cubicBezTo>
                  <a:pt x="12" y="206"/>
                  <a:pt x="9" y="208"/>
                  <a:pt x="9" y="211"/>
                </a:cubicBezTo>
                <a:cubicBezTo>
                  <a:pt x="9" y="221"/>
                  <a:pt x="9" y="221"/>
                  <a:pt x="9" y="221"/>
                </a:cubicBezTo>
                <a:cubicBezTo>
                  <a:pt x="9" y="224"/>
                  <a:pt x="12" y="226"/>
                  <a:pt x="15" y="226"/>
                </a:cubicBezTo>
                <a:cubicBezTo>
                  <a:pt x="148" y="226"/>
                  <a:pt x="148" y="226"/>
                  <a:pt x="148" y="226"/>
                </a:cubicBezTo>
                <a:cubicBezTo>
                  <a:pt x="151" y="226"/>
                  <a:pt x="153" y="224"/>
                  <a:pt x="153" y="221"/>
                </a:cubicBezTo>
                <a:cubicBezTo>
                  <a:pt x="153" y="211"/>
                  <a:pt x="153" y="211"/>
                  <a:pt x="153" y="211"/>
                </a:cubicBezTo>
                <a:cubicBezTo>
                  <a:pt x="153" y="208"/>
                  <a:pt x="151" y="206"/>
                  <a:pt x="148" y="206"/>
                </a:cubicBezTo>
                <a:cubicBezTo>
                  <a:pt x="142" y="206"/>
                  <a:pt x="142" y="206"/>
                  <a:pt x="142" y="206"/>
                </a:cubicBezTo>
                <a:cubicBezTo>
                  <a:pt x="142" y="206"/>
                  <a:pt x="142" y="205"/>
                  <a:pt x="142" y="205"/>
                </a:cubicBezTo>
                <a:cubicBezTo>
                  <a:pt x="142" y="196"/>
                  <a:pt x="142" y="196"/>
                  <a:pt x="142" y="196"/>
                </a:cubicBezTo>
                <a:cubicBezTo>
                  <a:pt x="142" y="193"/>
                  <a:pt x="139" y="190"/>
                  <a:pt x="136" y="190"/>
                </a:cubicBezTo>
                <a:cubicBezTo>
                  <a:pt x="109" y="190"/>
                  <a:pt x="109" y="190"/>
                  <a:pt x="109" y="190"/>
                </a:cubicBezTo>
                <a:cubicBezTo>
                  <a:pt x="109" y="75"/>
                  <a:pt x="109" y="75"/>
                  <a:pt x="109" y="75"/>
                </a:cubicBezTo>
                <a:cubicBezTo>
                  <a:pt x="109" y="75"/>
                  <a:pt x="109" y="75"/>
                  <a:pt x="109" y="75"/>
                </a:cubicBezTo>
                <a:cubicBezTo>
                  <a:pt x="109" y="74"/>
                  <a:pt x="109" y="74"/>
                  <a:pt x="109" y="74"/>
                </a:cubicBezTo>
                <a:cubicBezTo>
                  <a:pt x="129" y="74"/>
                  <a:pt x="129" y="74"/>
                  <a:pt x="129" y="74"/>
                </a:cubicBezTo>
                <a:cubicBezTo>
                  <a:pt x="129" y="75"/>
                  <a:pt x="129" y="75"/>
                  <a:pt x="129" y="75"/>
                </a:cubicBezTo>
                <a:cubicBezTo>
                  <a:pt x="135" y="114"/>
                  <a:pt x="135" y="114"/>
                  <a:pt x="135" y="114"/>
                </a:cubicBezTo>
                <a:cubicBezTo>
                  <a:pt x="133" y="115"/>
                  <a:pt x="133" y="117"/>
                  <a:pt x="133" y="119"/>
                </a:cubicBezTo>
                <a:cubicBezTo>
                  <a:pt x="136" y="138"/>
                  <a:pt x="136" y="138"/>
                  <a:pt x="136" y="138"/>
                </a:cubicBezTo>
                <a:cubicBezTo>
                  <a:pt x="137" y="141"/>
                  <a:pt x="140" y="143"/>
                  <a:pt x="143" y="143"/>
                </a:cubicBezTo>
                <a:cubicBezTo>
                  <a:pt x="143" y="143"/>
                  <a:pt x="143" y="143"/>
                  <a:pt x="143" y="143"/>
                </a:cubicBezTo>
                <a:cubicBezTo>
                  <a:pt x="143" y="143"/>
                  <a:pt x="143" y="143"/>
                  <a:pt x="143" y="143"/>
                </a:cubicBezTo>
                <a:cubicBezTo>
                  <a:pt x="144" y="144"/>
                  <a:pt x="145" y="145"/>
                  <a:pt x="146" y="146"/>
                </a:cubicBezTo>
                <a:cubicBezTo>
                  <a:pt x="148" y="149"/>
                  <a:pt x="153" y="151"/>
                  <a:pt x="153" y="155"/>
                </a:cubicBezTo>
                <a:cubicBezTo>
                  <a:pt x="153" y="157"/>
                  <a:pt x="151" y="160"/>
                  <a:pt x="148" y="160"/>
                </a:cubicBezTo>
                <a:cubicBezTo>
                  <a:pt x="144" y="160"/>
                  <a:pt x="143" y="159"/>
                  <a:pt x="140" y="156"/>
                </a:cubicBezTo>
                <a:cubicBezTo>
                  <a:pt x="139" y="154"/>
                  <a:pt x="136" y="157"/>
                  <a:pt x="138" y="160"/>
                </a:cubicBezTo>
                <a:cubicBezTo>
                  <a:pt x="141" y="166"/>
                  <a:pt x="148" y="166"/>
                  <a:pt x="148" y="166"/>
                </a:cubicBezTo>
                <a:cubicBezTo>
                  <a:pt x="156" y="166"/>
                  <a:pt x="160" y="161"/>
                  <a:pt x="160" y="155"/>
                </a:cubicBezTo>
                <a:cubicBezTo>
                  <a:pt x="160" y="149"/>
                  <a:pt x="157" y="146"/>
                  <a:pt x="154" y="143"/>
                </a:cubicBezTo>
                <a:cubicBezTo>
                  <a:pt x="154" y="143"/>
                  <a:pt x="154" y="143"/>
                  <a:pt x="154" y="143"/>
                </a:cubicBezTo>
                <a:cubicBezTo>
                  <a:pt x="155" y="143"/>
                  <a:pt x="155" y="143"/>
                  <a:pt x="155" y="143"/>
                </a:cubicBezTo>
                <a:cubicBezTo>
                  <a:pt x="158" y="143"/>
                  <a:pt x="161" y="141"/>
                  <a:pt x="161" y="138"/>
                </a:cubicBezTo>
                <a:cubicBezTo>
                  <a:pt x="164" y="119"/>
                  <a:pt x="164" y="119"/>
                  <a:pt x="164" y="119"/>
                </a:cubicBezTo>
                <a:cubicBezTo>
                  <a:pt x="165" y="117"/>
                  <a:pt x="164" y="115"/>
                  <a:pt x="162" y="114"/>
                </a:cubicBezTo>
                <a:cubicBezTo>
                  <a:pt x="168" y="74"/>
                  <a:pt x="168" y="74"/>
                  <a:pt x="168" y="74"/>
                </a:cubicBezTo>
                <a:cubicBezTo>
                  <a:pt x="192" y="74"/>
                  <a:pt x="192" y="74"/>
                  <a:pt x="192" y="74"/>
                </a:cubicBezTo>
                <a:cubicBezTo>
                  <a:pt x="195" y="74"/>
                  <a:pt x="197" y="73"/>
                  <a:pt x="198" y="70"/>
                </a:cubicBezTo>
                <a:cubicBezTo>
                  <a:pt x="198" y="68"/>
                  <a:pt x="197" y="65"/>
                  <a:pt x="195" y="64"/>
                </a:cubicBezTo>
                <a:close/>
                <a:moveTo>
                  <a:pt x="75" y="31"/>
                </a:moveTo>
                <a:cubicBezTo>
                  <a:pt x="94" y="51"/>
                  <a:pt x="94" y="51"/>
                  <a:pt x="94" y="51"/>
                </a:cubicBezTo>
                <a:cubicBezTo>
                  <a:pt x="75" y="51"/>
                  <a:pt x="75" y="51"/>
                  <a:pt x="75" y="51"/>
                </a:cubicBezTo>
                <a:lnTo>
                  <a:pt x="75" y="31"/>
                </a:lnTo>
                <a:close/>
                <a:moveTo>
                  <a:pt x="41" y="51"/>
                </a:moveTo>
                <a:cubicBezTo>
                  <a:pt x="41" y="48"/>
                  <a:pt x="38" y="46"/>
                  <a:pt x="35" y="46"/>
                </a:cubicBezTo>
                <a:cubicBezTo>
                  <a:pt x="27" y="46"/>
                  <a:pt x="27" y="46"/>
                  <a:pt x="27" y="46"/>
                </a:cubicBezTo>
                <a:cubicBezTo>
                  <a:pt x="59" y="18"/>
                  <a:pt x="59" y="18"/>
                  <a:pt x="59" y="18"/>
                </a:cubicBezTo>
                <a:cubicBezTo>
                  <a:pt x="59" y="51"/>
                  <a:pt x="59" y="51"/>
                  <a:pt x="59" y="51"/>
                </a:cubicBezTo>
                <a:lnTo>
                  <a:pt x="41" y="51"/>
                </a:lnTo>
                <a:close/>
                <a:moveTo>
                  <a:pt x="75" y="131"/>
                </a:moveTo>
                <a:cubicBezTo>
                  <a:pt x="75" y="96"/>
                  <a:pt x="75" y="96"/>
                  <a:pt x="75" y="96"/>
                </a:cubicBezTo>
                <a:cubicBezTo>
                  <a:pt x="92" y="113"/>
                  <a:pt x="92" y="113"/>
                  <a:pt x="92" y="113"/>
                </a:cubicBezTo>
                <a:lnTo>
                  <a:pt x="75" y="131"/>
                </a:lnTo>
                <a:close/>
                <a:moveTo>
                  <a:pt x="93" y="134"/>
                </a:moveTo>
                <a:cubicBezTo>
                  <a:pt x="93" y="169"/>
                  <a:pt x="93" y="169"/>
                  <a:pt x="93" y="169"/>
                </a:cubicBezTo>
                <a:cubicBezTo>
                  <a:pt x="76" y="152"/>
                  <a:pt x="76" y="152"/>
                  <a:pt x="76" y="152"/>
                </a:cubicBezTo>
                <a:lnTo>
                  <a:pt x="93" y="134"/>
                </a:lnTo>
                <a:close/>
                <a:moveTo>
                  <a:pt x="75" y="190"/>
                </a:moveTo>
                <a:cubicBezTo>
                  <a:pt x="75" y="173"/>
                  <a:pt x="75" y="173"/>
                  <a:pt x="75" y="173"/>
                </a:cubicBezTo>
                <a:cubicBezTo>
                  <a:pt x="92" y="190"/>
                  <a:pt x="92" y="190"/>
                  <a:pt x="92" y="190"/>
                </a:cubicBezTo>
                <a:lnTo>
                  <a:pt x="75" y="190"/>
                </a:lnTo>
                <a:close/>
                <a:moveTo>
                  <a:pt x="93" y="92"/>
                </a:moveTo>
                <a:cubicBezTo>
                  <a:pt x="76" y="75"/>
                  <a:pt x="76" y="75"/>
                  <a:pt x="76" y="75"/>
                </a:cubicBezTo>
                <a:cubicBezTo>
                  <a:pt x="93" y="75"/>
                  <a:pt x="93" y="75"/>
                  <a:pt x="93" y="75"/>
                </a:cubicBezTo>
                <a:lnTo>
                  <a:pt x="93" y="92"/>
                </a:lnTo>
                <a:close/>
                <a:moveTo>
                  <a:pt x="110" y="51"/>
                </a:moveTo>
                <a:cubicBezTo>
                  <a:pt x="79" y="19"/>
                  <a:pt x="79" y="19"/>
                  <a:pt x="79" y="19"/>
                </a:cubicBezTo>
                <a:cubicBezTo>
                  <a:pt x="143" y="51"/>
                  <a:pt x="143" y="51"/>
                  <a:pt x="143" y="51"/>
                </a:cubicBezTo>
                <a:lnTo>
                  <a:pt x="110" y="51"/>
                </a:lnTo>
                <a:close/>
                <a:moveTo>
                  <a:pt x="154" y="114"/>
                </a:moveTo>
                <a:cubicBezTo>
                  <a:pt x="143" y="114"/>
                  <a:pt x="143" y="114"/>
                  <a:pt x="143" y="114"/>
                </a:cubicBezTo>
                <a:cubicBezTo>
                  <a:pt x="137" y="75"/>
                  <a:pt x="137" y="75"/>
                  <a:pt x="137" y="75"/>
                </a:cubicBezTo>
                <a:cubicBezTo>
                  <a:pt x="137" y="74"/>
                  <a:pt x="137" y="74"/>
                  <a:pt x="137" y="74"/>
                </a:cubicBezTo>
                <a:cubicBezTo>
                  <a:pt x="160" y="74"/>
                  <a:pt x="160" y="74"/>
                  <a:pt x="160" y="74"/>
                </a:cubicBezTo>
                <a:lnTo>
                  <a:pt x="154" y="114"/>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41" name="Group 340"/>
          <p:cNvGrpSpPr/>
          <p:nvPr userDrawn="1"/>
        </p:nvGrpSpPr>
        <p:grpSpPr>
          <a:xfrm>
            <a:off x="2484880" y="2174693"/>
            <a:ext cx="559170" cy="378592"/>
            <a:chOff x="11182350" y="6326188"/>
            <a:chExt cx="712788" cy="482600"/>
          </a:xfrm>
          <a:solidFill>
            <a:schemeClr val="tx2"/>
          </a:solidFill>
        </p:grpSpPr>
        <p:sp>
          <p:nvSpPr>
            <p:cNvPr id="342" name="Freeform 88"/>
            <p:cNvSpPr>
              <a:spLocks/>
            </p:cNvSpPr>
            <p:nvPr/>
          </p:nvSpPr>
          <p:spPr bwMode="auto">
            <a:xfrm>
              <a:off x="11182350" y="6326188"/>
              <a:ext cx="555625" cy="266700"/>
            </a:xfrm>
            <a:custGeom>
              <a:avLst/>
              <a:gdLst>
                <a:gd name="T0" fmla="*/ 185 w 191"/>
                <a:gd name="T1" fmla="*/ 0 h 92"/>
                <a:gd name="T2" fmla="*/ 165 w 191"/>
                <a:gd name="T3" fmla="*/ 0 h 92"/>
                <a:gd name="T4" fmla="*/ 154 w 191"/>
                <a:gd name="T5" fmla="*/ 3 h 92"/>
                <a:gd name="T6" fmla="*/ 118 w 191"/>
                <a:gd name="T7" fmla="*/ 22 h 92"/>
                <a:gd name="T8" fmla="*/ 107 w 191"/>
                <a:gd name="T9" fmla="*/ 25 h 92"/>
                <a:gd name="T10" fmla="*/ 5 w 191"/>
                <a:gd name="T11" fmla="*/ 20 h 92"/>
                <a:gd name="T12" fmla="*/ 0 w 191"/>
                <a:gd name="T13" fmla="*/ 25 h 92"/>
                <a:gd name="T14" fmla="*/ 0 w 191"/>
                <a:gd name="T15" fmla="*/ 62 h 92"/>
                <a:gd name="T16" fmla="*/ 4 w 191"/>
                <a:gd name="T17" fmla="*/ 69 h 92"/>
                <a:gd name="T18" fmla="*/ 66 w 191"/>
                <a:gd name="T19" fmla="*/ 89 h 92"/>
                <a:gd name="T20" fmla="*/ 83 w 191"/>
                <a:gd name="T21" fmla="*/ 92 h 92"/>
                <a:gd name="T22" fmla="*/ 116 w 191"/>
                <a:gd name="T23" fmla="*/ 92 h 92"/>
                <a:gd name="T24" fmla="*/ 126 w 191"/>
                <a:gd name="T25" fmla="*/ 86 h 92"/>
                <a:gd name="T26" fmla="*/ 156 w 191"/>
                <a:gd name="T27" fmla="*/ 20 h 92"/>
                <a:gd name="T28" fmla="*/ 171 w 191"/>
                <a:gd name="T29" fmla="*/ 11 h 92"/>
                <a:gd name="T30" fmla="*/ 185 w 191"/>
                <a:gd name="T31" fmla="*/ 11 h 92"/>
                <a:gd name="T32" fmla="*/ 185 w 191"/>
                <a:gd name="T33" fmla="*/ 11 h 92"/>
                <a:gd name="T34" fmla="*/ 191 w 191"/>
                <a:gd name="T35" fmla="*/ 5 h 92"/>
                <a:gd name="T36" fmla="*/ 185 w 191"/>
                <a:gd name="T37"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1" h="92">
                  <a:moveTo>
                    <a:pt x="185" y="0"/>
                  </a:moveTo>
                  <a:cubicBezTo>
                    <a:pt x="185" y="0"/>
                    <a:pt x="168" y="0"/>
                    <a:pt x="165" y="0"/>
                  </a:cubicBezTo>
                  <a:cubicBezTo>
                    <a:pt x="162" y="0"/>
                    <a:pt x="158" y="0"/>
                    <a:pt x="154" y="3"/>
                  </a:cubicBezTo>
                  <a:cubicBezTo>
                    <a:pt x="118" y="22"/>
                    <a:pt x="118" y="22"/>
                    <a:pt x="118" y="22"/>
                  </a:cubicBezTo>
                  <a:cubicBezTo>
                    <a:pt x="115" y="24"/>
                    <a:pt x="111" y="25"/>
                    <a:pt x="107" y="25"/>
                  </a:cubicBezTo>
                  <a:cubicBezTo>
                    <a:pt x="5" y="20"/>
                    <a:pt x="5" y="20"/>
                    <a:pt x="5" y="20"/>
                  </a:cubicBezTo>
                  <a:cubicBezTo>
                    <a:pt x="2" y="20"/>
                    <a:pt x="0" y="22"/>
                    <a:pt x="0" y="25"/>
                  </a:cubicBezTo>
                  <a:cubicBezTo>
                    <a:pt x="0" y="62"/>
                    <a:pt x="0" y="62"/>
                    <a:pt x="0" y="62"/>
                  </a:cubicBezTo>
                  <a:cubicBezTo>
                    <a:pt x="0" y="65"/>
                    <a:pt x="0" y="67"/>
                    <a:pt x="4" y="69"/>
                  </a:cubicBezTo>
                  <a:cubicBezTo>
                    <a:pt x="66" y="89"/>
                    <a:pt x="66" y="89"/>
                    <a:pt x="66" y="89"/>
                  </a:cubicBezTo>
                  <a:cubicBezTo>
                    <a:pt x="66" y="89"/>
                    <a:pt x="77" y="92"/>
                    <a:pt x="83" y="92"/>
                  </a:cubicBezTo>
                  <a:cubicBezTo>
                    <a:pt x="90" y="92"/>
                    <a:pt x="116" y="92"/>
                    <a:pt x="116" y="92"/>
                  </a:cubicBezTo>
                  <a:cubicBezTo>
                    <a:pt x="122" y="92"/>
                    <a:pt x="125" y="86"/>
                    <a:pt x="126" y="86"/>
                  </a:cubicBezTo>
                  <a:cubicBezTo>
                    <a:pt x="156" y="20"/>
                    <a:pt x="156" y="20"/>
                    <a:pt x="156" y="20"/>
                  </a:cubicBezTo>
                  <a:cubicBezTo>
                    <a:pt x="159" y="15"/>
                    <a:pt x="165" y="11"/>
                    <a:pt x="171" y="11"/>
                  </a:cubicBezTo>
                  <a:cubicBezTo>
                    <a:pt x="185" y="11"/>
                    <a:pt x="185" y="11"/>
                    <a:pt x="185" y="11"/>
                  </a:cubicBezTo>
                  <a:cubicBezTo>
                    <a:pt x="185" y="11"/>
                    <a:pt x="185" y="11"/>
                    <a:pt x="185" y="11"/>
                  </a:cubicBezTo>
                  <a:cubicBezTo>
                    <a:pt x="189" y="11"/>
                    <a:pt x="191" y="8"/>
                    <a:pt x="191" y="5"/>
                  </a:cubicBezTo>
                  <a:cubicBezTo>
                    <a:pt x="191" y="2"/>
                    <a:pt x="189" y="0"/>
                    <a:pt x="18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3" name="Freeform 89"/>
            <p:cNvSpPr>
              <a:spLocks noEditPoints="1"/>
            </p:cNvSpPr>
            <p:nvPr/>
          </p:nvSpPr>
          <p:spPr bwMode="auto">
            <a:xfrm>
              <a:off x="11242675" y="6405563"/>
              <a:ext cx="652463" cy="403225"/>
            </a:xfrm>
            <a:custGeom>
              <a:avLst/>
              <a:gdLst>
                <a:gd name="T0" fmla="*/ 218 w 224"/>
                <a:gd name="T1" fmla="*/ 88 h 139"/>
                <a:gd name="T2" fmla="*/ 214 w 224"/>
                <a:gd name="T3" fmla="*/ 88 h 139"/>
                <a:gd name="T4" fmla="*/ 214 w 224"/>
                <a:gd name="T5" fmla="*/ 57 h 139"/>
                <a:gd name="T6" fmla="*/ 212 w 224"/>
                <a:gd name="T7" fmla="*/ 47 h 139"/>
                <a:gd name="T8" fmla="*/ 192 w 224"/>
                <a:gd name="T9" fmla="*/ 5 h 139"/>
                <a:gd name="T10" fmla="*/ 184 w 224"/>
                <a:gd name="T11" fmla="*/ 0 h 139"/>
                <a:gd name="T12" fmla="*/ 155 w 224"/>
                <a:gd name="T13" fmla="*/ 0 h 139"/>
                <a:gd name="T14" fmla="*/ 147 w 224"/>
                <a:gd name="T15" fmla="*/ 4 h 139"/>
                <a:gd name="T16" fmla="*/ 115 w 224"/>
                <a:gd name="T17" fmla="*/ 75 h 139"/>
                <a:gd name="T18" fmla="*/ 106 w 224"/>
                <a:gd name="T19" fmla="*/ 80 h 139"/>
                <a:gd name="T20" fmla="*/ 57 w 224"/>
                <a:gd name="T21" fmla="*/ 80 h 139"/>
                <a:gd name="T22" fmla="*/ 34 w 224"/>
                <a:gd name="T23" fmla="*/ 71 h 139"/>
                <a:gd name="T24" fmla="*/ 0 w 224"/>
                <a:gd name="T25" fmla="*/ 105 h 139"/>
                <a:gd name="T26" fmla="*/ 34 w 224"/>
                <a:gd name="T27" fmla="*/ 139 h 139"/>
                <a:gd name="T28" fmla="*/ 68 w 224"/>
                <a:gd name="T29" fmla="*/ 110 h 139"/>
                <a:gd name="T30" fmla="*/ 124 w 224"/>
                <a:gd name="T31" fmla="*/ 110 h 139"/>
                <a:gd name="T32" fmla="*/ 158 w 224"/>
                <a:gd name="T33" fmla="*/ 139 h 139"/>
                <a:gd name="T34" fmla="*/ 192 w 224"/>
                <a:gd name="T35" fmla="*/ 110 h 139"/>
                <a:gd name="T36" fmla="*/ 218 w 224"/>
                <a:gd name="T37" fmla="*/ 110 h 139"/>
                <a:gd name="T38" fmla="*/ 224 w 224"/>
                <a:gd name="T39" fmla="*/ 104 h 139"/>
                <a:gd name="T40" fmla="*/ 224 w 224"/>
                <a:gd name="T41" fmla="*/ 94 h 139"/>
                <a:gd name="T42" fmla="*/ 218 w 224"/>
                <a:gd name="T43" fmla="*/ 88 h 139"/>
                <a:gd name="T44" fmla="*/ 34 w 224"/>
                <a:gd name="T45" fmla="*/ 122 h 139"/>
                <a:gd name="T46" fmla="*/ 17 w 224"/>
                <a:gd name="T47" fmla="*/ 105 h 139"/>
                <a:gd name="T48" fmla="*/ 34 w 224"/>
                <a:gd name="T49" fmla="*/ 88 h 139"/>
                <a:gd name="T50" fmla="*/ 51 w 224"/>
                <a:gd name="T51" fmla="*/ 105 h 139"/>
                <a:gd name="T52" fmla="*/ 34 w 224"/>
                <a:gd name="T53" fmla="*/ 122 h 139"/>
                <a:gd name="T54" fmla="*/ 158 w 224"/>
                <a:gd name="T55" fmla="*/ 122 h 139"/>
                <a:gd name="T56" fmla="*/ 141 w 224"/>
                <a:gd name="T57" fmla="*/ 105 h 139"/>
                <a:gd name="T58" fmla="*/ 158 w 224"/>
                <a:gd name="T59" fmla="*/ 88 h 139"/>
                <a:gd name="T60" fmla="*/ 175 w 224"/>
                <a:gd name="T61" fmla="*/ 105 h 139"/>
                <a:gd name="T62" fmla="*/ 158 w 224"/>
                <a:gd name="T63" fmla="*/ 122 h 139"/>
                <a:gd name="T64" fmla="*/ 195 w 224"/>
                <a:gd name="T65" fmla="*/ 50 h 139"/>
                <a:gd name="T66" fmla="*/ 161 w 224"/>
                <a:gd name="T67" fmla="*/ 50 h 139"/>
                <a:gd name="T68" fmla="*/ 156 w 224"/>
                <a:gd name="T69" fmla="*/ 45 h 139"/>
                <a:gd name="T70" fmla="*/ 156 w 224"/>
                <a:gd name="T71" fmla="*/ 18 h 139"/>
                <a:gd name="T72" fmla="*/ 161 w 224"/>
                <a:gd name="T73" fmla="*/ 12 h 139"/>
                <a:gd name="T74" fmla="*/ 177 w 224"/>
                <a:gd name="T75" fmla="*/ 12 h 139"/>
                <a:gd name="T76" fmla="*/ 185 w 224"/>
                <a:gd name="T77" fmla="*/ 17 h 139"/>
                <a:gd name="T78" fmla="*/ 198 w 224"/>
                <a:gd name="T79" fmla="*/ 45 h 139"/>
                <a:gd name="T80" fmla="*/ 195 w 224"/>
                <a:gd name="T81" fmla="*/ 5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4" h="139">
                  <a:moveTo>
                    <a:pt x="218" y="88"/>
                  </a:moveTo>
                  <a:cubicBezTo>
                    <a:pt x="214" y="88"/>
                    <a:pt x="214" y="88"/>
                    <a:pt x="214" y="88"/>
                  </a:cubicBezTo>
                  <a:cubicBezTo>
                    <a:pt x="214" y="57"/>
                    <a:pt x="214" y="57"/>
                    <a:pt x="214" y="57"/>
                  </a:cubicBezTo>
                  <a:cubicBezTo>
                    <a:pt x="214" y="54"/>
                    <a:pt x="213" y="49"/>
                    <a:pt x="212" y="47"/>
                  </a:cubicBezTo>
                  <a:cubicBezTo>
                    <a:pt x="192" y="5"/>
                    <a:pt x="192" y="5"/>
                    <a:pt x="192" y="5"/>
                  </a:cubicBezTo>
                  <a:cubicBezTo>
                    <a:pt x="191" y="2"/>
                    <a:pt x="187" y="0"/>
                    <a:pt x="184" y="0"/>
                  </a:cubicBezTo>
                  <a:cubicBezTo>
                    <a:pt x="155" y="0"/>
                    <a:pt x="155" y="0"/>
                    <a:pt x="155" y="0"/>
                  </a:cubicBezTo>
                  <a:cubicBezTo>
                    <a:pt x="152" y="0"/>
                    <a:pt x="148" y="2"/>
                    <a:pt x="147" y="4"/>
                  </a:cubicBezTo>
                  <a:cubicBezTo>
                    <a:pt x="115" y="75"/>
                    <a:pt x="115" y="75"/>
                    <a:pt x="115" y="75"/>
                  </a:cubicBezTo>
                  <a:cubicBezTo>
                    <a:pt x="113" y="78"/>
                    <a:pt x="109" y="80"/>
                    <a:pt x="106" y="80"/>
                  </a:cubicBezTo>
                  <a:cubicBezTo>
                    <a:pt x="57" y="80"/>
                    <a:pt x="57" y="80"/>
                    <a:pt x="57" y="80"/>
                  </a:cubicBezTo>
                  <a:cubicBezTo>
                    <a:pt x="51" y="74"/>
                    <a:pt x="43" y="71"/>
                    <a:pt x="34" y="71"/>
                  </a:cubicBezTo>
                  <a:cubicBezTo>
                    <a:pt x="15" y="71"/>
                    <a:pt x="0" y="86"/>
                    <a:pt x="0" y="105"/>
                  </a:cubicBezTo>
                  <a:cubicBezTo>
                    <a:pt x="0" y="124"/>
                    <a:pt x="15" y="139"/>
                    <a:pt x="34" y="139"/>
                  </a:cubicBezTo>
                  <a:cubicBezTo>
                    <a:pt x="51" y="139"/>
                    <a:pt x="65" y="126"/>
                    <a:pt x="68" y="110"/>
                  </a:cubicBezTo>
                  <a:cubicBezTo>
                    <a:pt x="124" y="110"/>
                    <a:pt x="124" y="110"/>
                    <a:pt x="124" y="110"/>
                  </a:cubicBezTo>
                  <a:cubicBezTo>
                    <a:pt x="127" y="126"/>
                    <a:pt x="141" y="139"/>
                    <a:pt x="158" y="139"/>
                  </a:cubicBezTo>
                  <a:cubicBezTo>
                    <a:pt x="175" y="139"/>
                    <a:pt x="190" y="126"/>
                    <a:pt x="192" y="110"/>
                  </a:cubicBezTo>
                  <a:cubicBezTo>
                    <a:pt x="218" y="110"/>
                    <a:pt x="218" y="110"/>
                    <a:pt x="218" y="110"/>
                  </a:cubicBezTo>
                  <a:cubicBezTo>
                    <a:pt x="221" y="110"/>
                    <a:pt x="224" y="107"/>
                    <a:pt x="224" y="104"/>
                  </a:cubicBezTo>
                  <a:cubicBezTo>
                    <a:pt x="224" y="94"/>
                    <a:pt x="224" y="94"/>
                    <a:pt x="224" y="94"/>
                  </a:cubicBezTo>
                  <a:cubicBezTo>
                    <a:pt x="224" y="91"/>
                    <a:pt x="221" y="88"/>
                    <a:pt x="218" y="88"/>
                  </a:cubicBezTo>
                  <a:close/>
                  <a:moveTo>
                    <a:pt x="34" y="122"/>
                  </a:moveTo>
                  <a:cubicBezTo>
                    <a:pt x="24" y="122"/>
                    <a:pt x="17" y="114"/>
                    <a:pt x="17" y="105"/>
                  </a:cubicBezTo>
                  <a:cubicBezTo>
                    <a:pt x="17" y="96"/>
                    <a:pt x="24" y="88"/>
                    <a:pt x="34" y="88"/>
                  </a:cubicBezTo>
                  <a:cubicBezTo>
                    <a:pt x="43" y="88"/>
                    <a:pt x="51" y="96"/>
                    <a:pt x="51" y="105"/>
                  </a:cubicBezTo>
                  <a:cubicBezTo>
                    <a:pt x="51" y="114"/>
                    <a:pt x="43" y="122"/>
                    <a:pt x="34" y="122"/>
                  </a:cubicBezTo>
                  <a:close/>
                  <a:moveTo>
                    <a:pt x="158" y="122"/>
                  </a:moveTo>
                  <a:cubicBezTo>
                    <a:pt x="149" y="122"/>
                    <a:pt x="141" y="114"/>
                    <a:pt x="141" y="105"/>
                  </a:cubicBezTo>
                  <a:cubicBezTo>
                    <a:pt x="141" y="96"/>
                    <a:pt x="149" y="88"/>
                    <a:pt x="158" y="88"/>
                  </a:cubicBezTo>
                  <a:cubicBezTo>
                    <a:pt x="168" y="88"/>
                    <a:pt x="175" y="96"/>
                    <a:pt x="175" y="105"/>
                  </a:cubicBezTo>
                  <a:cubicBezTo>
                    <a:pt x="175" y="114"/>
                    <a:pt x="168" y="122"/>
                    <a:pt x="158" y="122"/>
                  </a:cubicBezTo>
                  <a:close/>
                  <a:moveTo>
                    <a:pt x="195" y="50"/>
                  </a:moveTo>
                  <a:cubicBezTo>
                    <a:pt x="161" y="50"/>
                    <a:pt x="161" y="50"/>
                    <a:pt x="161" y="50"/>
                  </a:cubicBezTo>
                  <a:cubicBezTo>
                    <a:pt x="158" y="50"/>
                    <a:pt x="156" y="48"/>
                    <a:pt x="156" y="45"/>
                  </a:cubicBezTo>
                  <a:cubicBezTo>
                    <a:pt x="156" y="18"/>
                    <a:pt x="156" y="18"/>
                    <a:pt x="156" y="18"/>
                  </a:cubicBezTo>
                  <a:cubicBezTo>
                    <a:pt x="156" y="15"/>
                    <a:pt x="158" y="12"/>
                    <a:pt x="161" y="12"/>
                  </a:cubicBezTo>
                  <a:cubicBezTo>
                    <a:pt x="177" y="12"/>
                    <a:pt x="177" y="12"/>
                    <a:pt x="177" y="12"/>
                  </a:cubicBezTo>
                  <a:cubicBezTo>
                    <a:pt x="180" y="12"/>
                    <a:pt x="183" y="14"/>
                    <a:pt x="185" y="17"/>
                  </a:cubicBezTo>
                  <a:cubicBezTo>
                    <a:pt x="198" y="45"/>
                    <a:pt x="198" y="45"/>
                    <a:pt x="198" y="45"/>
                  </a:cubicBezTo>
                  <a:cubicBezTo>
                    <a:pt x="199" y="48"/>
                    <a:pt x="198" y="50"/>
                    <a:pt x="195"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58" name="Freeform 6"/>
          <p:cNvSpPr>
            <a:spLocks noEditPoints="1"/>
          </p:cNvSpPr>
          <p:nvPr userDrawn="1"/>
        </p:nvSpPr>
        <p:spPr bwMode="auto">
          <a:xfrm>
            <a:off x="2494289" y="2750287"/>
            <a:ext cx="540352" cy="447533"/>
          </a:xfrm>
          <a:custGeom>
            <a:avLst/>
            <a:gdLst>
              <a:gd name="T0" fmla="*/ 372 w 442"/>
              <a:gd name="T1" fmla="*/ 146 h 366"/>
              <a:gd name="T2" fmla="*/ 293 w 442"/>
              <a:gd name="T3" fmla="*/ 221 h 366"/>
              <a:gd name="T4" fmla="*/ 221 w 442"/>
              <a:gd name="T5" fmla="*/ 149 h 366"/>
              <a:gd name="T6" fmla="*/ 296 w 442"/>
              <a:gd name="T7" fmla="*/ 70 h 366"/>
              <a:gd name="T8" fmla="*/ 296 w 442"/>
              <a:gd name="T9" fmla="*/ 0 h 366"/>
              <a:gd name="T10" fmla="*/ 151 w 442"/>
              <a:gd name="T11" fmla="*/ 146 h 366"/>
              <a:gd name="T12" fmla="*/ 174 w 442"/>
              <a:gd name="T13" fmla="*/ 223 h 366"/>
              <a:gd name="T14" fmla="*/ 142 w 442"/>
              <a:gd name="T15" fmla="*/ 255 h 366"/>
              <a:gd name="T16" fmla="*/ 136 w 442"/>
              <a:gd name="T17" fmla="*/ 255 h 366"/>
              <a:gd name="T18" fmla="*/ 93 w 442"/>
              <a:gd name="T19" fmla="*/ 275 h 366"/>
              <a:gd name="T20" fmla="*/ 0 w 442"/>
              <a:gd name="T21" fmla="*/ 275 h 366"/>
              <a:gd name="T22" fmla="*/ 0 w 442"/>
              <a:gd name="T23" fmla="*/ 345 h 366"/>
              <a:gd name="T24" fmla="*/ 93 w 442"/>
              <a:gd name="T25" fmla="*/ 345 h 366"/>
              <a:gd name="T26" fmla="*/ 136 w 442"/>
              <a:gd name="T27" fmla="*/ 366 h 366"/>
              <a:gd name="T28" fmla="*/ 192 w 442"/>
              <a:gd name="T29" fmla="*/ 310 h 366"/>
              <a:gd name="T30" fmla="*/ 192 w 442"/>
              <a:gd name="T31" fmla="*/ 304 h 366"/>
              <a:gd name="T32" fmla="*/ 224 w 442"/>
              <a:gd name="T33" fmla="*/ 272 h 366"/>
              <a:gd name="T34" fmla="*/ 296 w 442"/>
              <a:gd name="T35" fmla="*/ 291 h 366"/>
              <a:gd name="T36" fmla="*/ 442 w 442"/>
              <a:gd name="T37" fmla="*/ 146 h 366"/>
              <a:gd name="T38" fmla="*/ 372 w 442"/>
              <a:gd name="T39" fmla="*/ 146 h 366"/>
              <a:gd name="T40" fmla="*/ 139 w 442"/>
              <a:gd name="T41" fmla="*/ 333 h 366"/>
              <a:gd name="T42" fmla="*/ 114 w 442"/>
              <a:gd name="T43" fmla="*/ 307 h 366"/>
              <a:gd name="T44" fmla="*/ 133 w 442"/>
              <a:gd name="T45" fmla="*/ 288 h 366"/>
              <a:gd name="T46" fmla="*/ 159 w 442"/>
              <a:gd name="T47" fmla="*/ 313 h 366"/>
              <a:gd name="T48" fmla="*/ 139 w 442"/>
              <a:gd name="T49" fmla="*/ 333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42" h="366">
                <a:moveTo>
                  <a:pt x="372" y="146"/>
                </a:moveTo>
                <a:cubicBezTo>
                  <a:pt x="372" y="188"/>
                  <a:pt x="336" y="223"/>
                  <a:pt x="293" y="221"/>
                </a:cubicBezTo>
                <a:cubicBezTo>
                  <a:pt x="254" y="219"/>
                  <a:pt x="223" y="188"/>
                  <a:pt x="221" y="149"/>
                </a:cubicBezTo>
                <a:cubicBezTo>
                  <a:pt x="219" y="106"/>
                  <a:pt x="254" y="70"/>
                  <a:pt x="296" y="70"/>
                </a:cubicBezTo>
                <a:cubicBezTo>
                  <a:pt x="296" y="0"/>
                  <a:pt x="296" y="0"/>
                  <a:pt x="296" y="0"/>
                </a:cubicBezTo>
                <a:cubicBezTo>
                  <a:pt x="216" y="0"/>
                  <a:pt x="151" y="66"/>
                  <a:pt x="151" y="146"/>
                </a:cubicBezTo>
                <a:cubicBezTo>
                  <a:pt x="151" y="174"/>
                  <a:pt x="159" y="201"/>
                  <a:pt x="174" y="223"/>
                </a:cubicBezTo>
                <a:cubicBezTo>
                  <a:pt x="142" y="255"/>
                  <a:pt x="142" y="255"/>
                  <a:pt x="142" y="255"/>
                </a:cubicBezTo>
                <a:cubicBezTo>
                  <a:pt x="140" y="255"/>
                  <a:pt x="138" y="255"/>
                  <a:pt x="136" y="255"/>
                </a:cubicBezTo>
                <a:cubicBezTo>
                  <a:pt x="119" y="255"/>
                  <a:pt x="103" y="263"/>
                  <a:pt x="93" y="275"/>
                </a:cubicBezTo>
                <a:cubicBezTo>
                  <a:pt x="0" y="275"/>
                  <a:pt x="0" y="275"/>
                  <a:pt x="0" y="275"/>
                </a:cubicBezTo>
                <a:cubicBezTo>
                  <a:pt x="0" y="345"/>
                  <a:pt x="0" y="345"/>
                  <a:pt x="0" y="345"/>
                </a:cubicBezTo>
                <a:cubicBezTo>
                  <a:pt x="93" y="345"/>
                  <a:pt x="93" y="345"/>
                  <a:pt x="93" y="345"/>
                </a:cubicBezTo>
                <a:cubicBezTo>
                  <a:pt x="103" y="358"/>
                  <a:pt x="119" y="366"/>
                  <a:pt x="136" y="366"/>
                </a:cubicBezTo>
                <a:cubicBezTo>
                  <a:pt x="167" y="366"/>
                  <a:pt x="192" y="341"/>
                  <a:pt x="192" y="310"/>
                </a:cubicBezTo>
                <a:cubicBezTo>
                  <a:pt x="192" y="308"/>
                  <a:pt x="192" y="306"/>
                  <a:pt x="192" y="304"/>
                </a:cubicBezTo>
                <a:cubicBezTo>
                  <a:pt x="224" y="272"/>
                  <a:pt x="224" y="272"/>
                  <a:pt x="224" y="272"/>
                </a:cubicBezTo>
                <a:cubicBezTo>
                  <a:pt x="246" y="284"/>
                  <a:pt x="270" y="291"/>
                  <a:pt x="296" y="291"/>
                </a:cubicBezTo>
                <a:cubicBezTo>
                  <a:pt x="376" y="291"/>
                  <a:pt x="442" y="226"/>
                  <a:pt x="442" y="146"/>
                </a:cubicBezTo>
                <a:lnTo>
                  <a:pt x="372" y="146"/>
                </a:lnTo>
                <a:close/>
                <a:moveTo>
                  <a:pt x="139" y="333"/>
                </a:moveTo>
                <a:cubicBezTo>
                  <a:pt x="125" y="335"/>
                  <a:pt x="112" y="322"/>
                  <a:pt x="114" y="307"/>
                </a:cubicBezTo>
                <a:cubicBezTo>
                  <a:pt x="115" y="297"/>
                  <a:pt x="123" y="289"/>
                  <a:pt x="133" y="288"/>
                </a:cubicBezTo>
                <a:cubicBezTo>
                  <a:pt x="148" y="286"/>
                  <a:pt x="161" y="298"/>
                  <a:pt x="159" y="313"/>
                </a:cubicBezTo>
                <a:cubicBezTo>
                  <a:pt x="157" y="323"/>
                  <a:pt x="149" y="331"/>
                  <a:pt x="139" y="333"/>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363" name="Freeform 31"/>
          <p:cNvSpPr>
            <a:spLocks noEditPoints="1"/>
          </p:cNvSpPr>
          <p:nvPr userDrawn="1"/>
        </p:nvSpPr>
        <p:spPr bwMode="auto">
          <a:xfrm>
            <a:off x="2627526" y="6612705"/>
            <a:ext cx="273879" cy="438450"/>
          </a:xfrm>
          <a:custGeom>
            <a:avLst/>
            <a:gdLst>
              <a:gd name="T0" fmla="*/ 0 w 276"/>
              <a:gd name="T1" fmla="*/ 415 h 442"/>
              <a:gd name="T2" fmla="*/ 0 w 276"/>
              <a:gd name="T3" fmla="*/ 56 h 442"/>
              <a:gd name="T4" fmla="*/ 28 w 276"/>
              <a:gd name="T5" fmla="*/ 28 h 442"/>
              <a:gd name="T6" fmla="*/ 83 w 276"/>
              <a:gd name="T7" fmla="*/ 28 h 442"/>
              <a:gd name="T8" fmla="*/ 83 w 276"/>
              <a:gd name="T9" fmla="*/ 14 h 442"/>
              <a:gd name="T10" fmla="*/ 97 w 276"/>
              <a:gd name="T11" fmla="*/ 0 h 442"/>
              <a:gd name="T12" fmla="*/ 180 w 276"/>
              <a:gd name="T13" fmla="*/ 0 h 442"/>
              <a:gd name="T14" fmla="*/ 194 w 276"/>
              <a:gd name="T15" fmla="*/ 14 h 442"/>
              <a:gd name="T16" fmla="*/ 194 w 276"/>
              <a:gd name="T17" fmla="*/ 28 h 442"/>
              <a:gd name="T18" fmla="*/ 249 w 276"/>
              <a:gd name="T19" fmla="*/ 28 h 442"/>
              <a:gd name="T20" fmla="*/ 276 w 276"/>
              <a:gd name="T21" fmla="*/ 56 h 442"/>
              <a:gd name="T22" fmla="*/ 276 w 276"/>
              <a:gd name="T23" fmla="*/ 415 h 442"/>
              <a:gd name="T24" fmla="*/ 249 w 276"/>
              <a:gd name="T25" fmla="*/ 442 h 442"/>
              <a:gd name="T26" fmla="*/ 28 w 276"/>
              <a:gd name="T27" fmla="*/ 442 h 442"/>
              <a:gd name="T28" fmla="*/ 0 w 276"/>
              <a:gd name="T29" fmla="*/ 415 h 442"/>
              <a:gd name="T30" fmla="*/ 42 w 276"/>
              <a:gd name="T31" fmla="*/ 138 h 442"/>
              <a:gd name="T32" fmla="*/ 55 w 276"/>
              <a:gd name="T33" fmla="*/ 152 h 442"/>
              <a:gd name="T34" fmla="*/ 221 w 276"/>
              <a:gd name="T35" fmla="*/ 152 h 442"/>
              <a:gd name="T36" fmla="*/ 235 w 276"/>
              <a:gd name="T37" fmla="*/ 138 h 442"/>
              <a:gd name="T38" fmla="*/ 235 w 276"/>
              <a:gd name="T39" fmla="*/ 83 h 442"/>
              <a:gd name="T40" fmla="*/ 221 w 276"/>
              <a:gd name="T41" fmla="*/ 69 h 442"/>
              <a:gd name="T42" fmla="*/ 55 w 276"/>
              <a:gd name="T43" fmla="*/ 69 h 442"/>
              <a:gd name="T44" fmla="*/ 42 w 276"/>
              <a:gd name="T45" fmla="*/ 83 h 442"/>
              <a:gd name="T46" fmla="*/ 42 w 276"/>
              <a:gd name="T47" fmla="*/ 138 h 442"/>
              <a:gd name="T48" fmla="*/ 42 w 276"/>
              <a:gd name="T49" fmla="*/ 263 h 442"/>
              <a:gd name="T50" fmla="*/ 55 w 276"/>
              <a:gd name="T51" fmla="*/ 277 h 442"/>
              <a:gd name="T52" fmla="*/ 221 w 276"/>
              <a:gd name="T53" fmla="*/ 277 h 442"/>
              <a:gd name="T54" fmla="*/ 235 w 276"/>
              <a:gd name="T55" fmla="*/ 263 h 442"/>
              <a:gd name="T56" fmla="*/ 235 w 276"/>
              <a:gd name="T57" fmla="*/ 208 h 442"/>
              <a:gd name="T58" fmla="*/ 221 w 276"/>
              <a:gd name="T59" fmla="*/ 194 h 442"/>
              <a:gd name="T60" fmla="*/ 55 w 276"/>
              <a:gd name="T61" fmla="*/ 194 h 442"/>
              <a:gd name="T62" fmla="*/ 42 w 276"/>
              <a:gd name="T63" fmla="*/ 208 h 442"/>
              <a:gd name="T64" fmla="*/ 42 w 276"/>
              <a:gd name="T65" fmla="*/ 263 h 442"/>
              <a:gd name="T66" fmla="*/ 42 w 276"/>
              <a:gd name="T67" fmla="*/ 387 h 442"/>
              <a:gd name="T68" fmla="*/ 55 w 276"/>
              <a:gd name="T69" fmla="*/ 401 h 442"/>
              <a:gd name="T70" fmla="*/ 221 w 276"/>
              <a:gd name="T71" fmla="*/ 401 h 442"/>
              <a:gd name="T72" fmla="*/ 235 w 276"/>
              <a:gd name="T73" fmla="*/ 387 h 442"/>
              <a:gd name="T74" fmla="*/ 235 w 276"/>
              <a:gd name="T75" fmla="*/ 332 h 442"/>
              <a:gd name="T76" fmla="*/ 221 w 276"/>
              <a:gd name="T77" fmla="*/ 318 h 442"/>
              <a:gd name="T78" fmla="*/ 55 w 276"/>
              <a:gd name="T79" fmla="*/ 318 h 442"/>
              <a:gd name="T80" fmla="*/ 42 w 276"/>
              <a:gd name="T81" fmla="*/ 332 h 442"/>
              <a:gd name="T82" fmla="*/ 42 w 276"/>
              <a:gd name="T83" fmla="*/ 387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76" h="442">
                <a:moveTo>
                  <a:pt x="0" y="415"/>
                </a:moveTo>
                <a:cubicBezTo>
                  <a:pt x="0" y="56"/>
                  <a:pt x="0" y="56"/>
                  <a:pt x="0" y="56"/>
                </a:cubicBezTo>
                <a:cubicBezTo>
                  <a:pt x="0" y="40"/>
                  <a:pt x="13" y="28"/>
                  <a:pt x="28" y="28"/>
                </a:cubicBezTo>
                <a:cubicBezTo>
                  <a:pt x="83" y="28"/>
                  <a:pt x="83" y="28"/>
                  <a:pt x="83" y="28"/>
                </a:cubicBezTo>
                <a:cubicBezTo>
                  <a:pt x="83" y="14"/>
                  <a:pt x="83" y="14"/>
                  <a:pt x="83" y="14"/>
                </a:cubicBezTo>
                <a:cubicBezTo>
                  <a:pt x="83" y="7"/>
                  <a:pt x="89" y="0"/>
                  <a:pt x="97" y="0"/>
                </a:cubicBezTo>
                <a:cubicBezTo>
                  <a:pt x="180" y="0"/>
                  <a:pt x="180" y="0"/>
                  <a:pt x="180" y="0"/>
                </a:cubicBezTo>
                <a:cubicBezTo>
                  <a:pt x="187" y="0"/>
                  <a:pt x="194" y="7"/>
                  <a:pt x="194" y="14"/>
                </a:cubicBezTo>
                <a:cubicBezTo>
                  <a:pt x="194" y="28"/>
                  <a:pt x="194" y="28"/>
                  <a:pt x="194" y="28"/>
                </a:cubicBezTo>
                <a:cubicBezTo>
                  <a:pt x="249" y="28"/>
                  <a:pt x="249" y="28"/>
                  <a:pt x="249" y="28"/>
                </a:cubicBezTo>
                <a:cubicBezTo>
                  <a:pt x="264" y="28"/>
                  <a:pt x="276" y="40"/>
                  <a:pt x="276" y="56"/>
                </a:cubicBezTo>
                <a:cubicBezTo>
                  <a:pt x="276" y="415"/>
                  <a:pt x="276" y="415"/>
                  <a:pt x="276" y="415"/>
                </a:cubicBezTo>
                <a:cubicBezTo>
                  <a:pt x="276" y="430"/>
                  <a:pt x="264" y="442"/>
                  <a:pt x="249" y="442"/>
                </a:cubicBezTo>
                <a:cubicBezTo>
                  <a:pt x="28" y="442"/>
                  <a:pt x="28" y="442"/>
                  <a:pt x="28" y="442"/>
                </a:cubicBezTo>
                <a:cubicBezTo>
                  <a:pt x="13" y="442"/>
                  <a:pt x="0" y="430"/>
                  <a:pt x="0" y="415"/>
                </a:cubicBezTo>
                <a:close/>
                <a:moveTo>
                  <a:pt x="42" y="138"/>
                </a:moveTo>
                <a:cubicBezTo>
                  <a:pt x="42" y="146"/>
                  <a:pt x="48" y="152"/>
                  <a:pt x="55" y="152"/>
                </a:cubicBezTo>
                <a:cubicBezTo>
                  <a:pt x="221" y="152"/>
                  <a:pt x="221" y="152"/>
                  <a:pt x="221" y="152"/>
                </a:cubicBezTo>
                <a:cubicBezTo>
                  <a:pt x="229" y="152"/>
                  <a:pt x="235" y="146"/>
                  <a:pt x="235" y="138"/>
                </a:cubicBezTo>
                <a:cubicBezTo>
                  <a:pt x="235" y="83"/>
                  <a:pt x="235" y="83"/>
                  <a:pt x="235" y="83"/>
                </a:cubicBezTo>
                <a:cubicBezTo>
                  <a:pt x="235" y="76"/>
                  <a:pt x="229" y="69"/>
                  <a:pt x="221" y="69"/>
                </a:cubicBezTo>
                <a:cubicBezTo>
                  <a:pt x="55" y="69"/>
                  <a:pt x="55" y="69"/>
                  <a:pt x="55" y="69"/>
                </a:cubicBezTo>
                <a:cubicBezTo>
                  <a:pt x="48" y="69"/>
                  <a:pt x="42" y="76"/>
                  <a:pt x="42" y="83"/>
                </a:cubicBezTo>
                <a:cubicBezTo>
                  <a:pt x="42" y="138"/>
                  <a:pt x="42" y="138"/>
                  <a:pt x="42" y="138"/>
                </a:cubicBezTo>
                <a:close/>
                <a:moveTo>
                  <a:pt x="42" y="263"/>
                </a:moveTo>
                <a:cubicBezTo>
                  <a:pt x="42" y="270"/>
                  <a:pt x="48" y="277"/>
                  <a:pt x="55" y="277"/>
                </a:cubicBezTo>
                <a:cubicBezTo>
                  <a:pt x="221" y="277"/>
                  <a:pt x="221" y="277"/>
                  <a:pt x="221" y="277"/>
                </a:cubicBezTo>
                <a:cubicBezTo>
                  <a:pt x="229" y="277"/>
                  <a:pt x="235" y="270"/>
                  <a:pt x="235" y="263"/>
                </a:cubicBezTo>
                <a:cubicBezTo>
                  <a:pt x="235" y="208"/>
                  <a:pt x="235" y="208"/>
                  <a:pt x="235" y="208"/>
                </a:cubicBezTo>
                <a:cubicBezTo>
                  <a:pt x="235" y="200"/>
                  <a:pt x="229" y="194"/>
                  <a:pt x="221" y="194"/>
                </a:cubicBezTo>
                <a:cubicBezTo>
                  <a:pt x="55" y="194"/>
                  <a:pt x="55" y="194"/>
                  <a:pt x="55" y="194"/>
                </a:cubicBezTo>
                <a:cubicBezTo>
                  <a:pt x="48" y="194"/>
                  <a:pt x="42" y="200"/>
                  <a:pt x="42" y="208"/>
                </a:cubicBezTo>
                <a:cubicBezTo>
                  <a:pt x="42" y="263"/>
                  <a:pt x="42" y="263"/>
                  <a:pt x="42" y="263"/>
                </a:cubicBezTo>
                <a:close/>
                <a:moveTo>
                  <a:pt x="42" y="387"/>
                </a:moveTo>
                <a:cubicBezTo>
                  <a:pt x="42" y="395"/>
                  <a:pt x="48" y="401"/>
                  <a:pt x="55" y="401"/>
                </a:cubicBezTo>
                <a:cubicBezTo>
                  <a:pt x="221" y="401"/>
                  <a:pt x="221" y="401"/>
                  <a:pt x="221" y="401"/>
                </a:cubicBezTo>
                <a:cubicBezTo>
                  <a:pt x="229" y="401"/>
                  <a:pt x="235" y="395"/>
                  <a:pt x="235" y="387"/>
                </a:cubicBezTo>
                <a:cubicBezTo>
                  <a:pt x="235" y="332"/>
                  <a:pt x="235" y="332"/>
                  <a:pt x="235" y="332"/>
                </a:cubicBezTo>
                <a:cubicBezTo>
                  <a:pt x="235" y="324"/>
                  <a:pt x="229" y="318"/>
                  <a:pt x="221" y="318"/>
                </a:cubicBezTo>
                <a:cubicBezTo>
                  <a:pt x="55" y="318"/>
                  <a:pt x="55" y="318"/>
                  <a:pt x="55" y="318"/>
                </a:cubicBezTo>
                <a:cubicBezTo>
                  <a:pt x="48" y="318"/>
                  <a:pt x="42" y="324"/>
                  <a:pt x="42" y="332"/>
                </a:cubicBezTo>
                <a:lnTo>
                  <a:pt x="42" y="387"/>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364" name="Freeform 19"/>
          <p:cNvSpPr>
            <a:spLocks noEditPoints="1"/>
          </p:cNvSpPr>
          <p:nvPr userDrawn="1"/>
        </p:nvSpPr>
        <p:spPr bwMode="auto">
          <a:xfrm>
            <a:off x="2585689" y="6004774"/>
            <a:ext cx="357552" cy="426187"/>
          </a:xfrm>
          <a:custGeom>
            <a:avLst/>
            <a:gdLst>
              <a:gd name="T0" fmla="*/ 269 w 386"/>
              <a:gd name="T1" fmla="*/ 117 h 460"/>
              <a:gd name="T2" fmla="*/ 369 w 386"/>
              <a:gd name="T3" fmla="*/ 152 h 460"/>
              <a:gd name="T4" fmla="*/ 386 w 386"/>
              <a:gd name="T5" fmla="*/ 100 h 460"/>
              <a:gd name="T6" fmla="*/ 252 w 386"/>
              <a:gd name="T7" fmla="*/ 0 h 460"/>
              <a:gd name="T8" fmla="*/ 7 w 386"/>
              <a:gd name="T9" fmla="*/ 86 h 460"/>
              <a:gd name="T10" fmla="*/ 5 w 386"/>
              <a:gd name="T11" fmla="*/ 88 h 460"/>
              <a:gd name="T12" fmla="*/ 3 w 386"/>
              <a:gd name="T13" fmla="*/ 89 h 460"/>
              <a:gd name="T14" fmla="*/ 2 w 386"/>
              <a:gd name="T15" fmla="*/ 91 h 460"/>
              <a:gd name="T16" fmla="*/ 1 w 386"/>
              <a:gd name="T17" fmla="*/ 94 h 460"/>
              <a:gd name="T18" fmla="*/ 0 w 386"/>
              <a:gd name="T19" fmla="*/ 96 h 460"/>
              <a:gd name="T20" fmla="*/ 0 w 386"/>
              <a:gd name="T21" fmla="*/ 98 h 460"/>
              <a:gd name="T22" fmla="*/ 0 w 386"/>
              <a:gd name="T23" fmla="*/ 135 h 460"/>
              <a:gd name="T24" fmla="*/ 34 w 386"/>
              <a:gd name="T25" fmla="*/ 117 h 460"/>
              <a:gd name="T26" fmla="*/ 7 w 386"/>
              <a:gd name="T27" fmla="*/ 239 h 460"/>
              <a:gd name="T28" fmla="*/ 5 w 386"/>
              <a:gd name="T29" fmla="*/ 241 h 460"/>
              <a:gd name="T30" fmla="*/ 3 w 386"/>
              <a:gd name="T31" fmla="*/ 242 h 460"/>
              <a:gd name="T32" fmla="*/ 2 w 386"/>
              <a:gd name="T33" fmla="*/ 245 h 460"/>
              <a:gd name="T34" fmla="*/ 1 w 386"/>
              <a:gd name="T35" fmla="*/ 247 h 460"/>
              <a:gd name="T36" fmla="*/ 0 w 386"/>
              <a:gd name="T37" fmla="*/ 249 h 460"/>
              <a:gd name="T38" fmla="*/ 0 w 386"/>
              <a:gd name="T39" fmla="*/ 251 h 460"/>
              <a:gd name="T40" fmla="*/ 0 w 386"/>
              <a:gd name="T41" fmla="*/ 288 h 460"/>
              <a:gd name="T42" fmla="*/ 34 w 386"/>
              <a:gd name="T43" fmla="*/ 270 h 460"/>
              <a:gd name="T44" fmla="*/ 45 w 386"/>
              <a:gd name="T45" fmla="*/ 435 h 460"/>
              <a:gd name="T46" fmla="*/ 69 w 386"/>
              <a:gd name="T47" fmla="*/ 458 h 460"/>
              <a:gd name="T48" fmla="*/ 326 w 386"/>
              <a:gd name="T49" fmla="*/ 460 h 460"/>
              <a:gd name="T50" fmla="*/ 269 w 386"/>
              <a:gd name="T51" fmla="*/ 309 h 460"/>
              <a:gd name="T52" fmla="*/ 352 w 386"/>
              <a:gd name="T53" fmla="*/ 288 h 460"/>
              <a:gd name="T54" fmla="*/ 386 w 386"/>
              <a:gd name="T55" fmla="*/ 254 h 460"/>
              <a:gd name="T56" fmla="*/ 151 w 386"/>
              <a:gd name="T57" fmla="*/ 187 h 460"/>
              <a:gd name="T58" fmla="*/ 151 w 386"/>
              <a:gd name="T59" fmla="*/ 236 h 460"/>
              <a:gd name="T60" fmla="*/ 269 w 386"/>
              <a:gd name="T61" fmla="*/ 50 h 460"/>
              <a:gd name="T62" fmla="*/ 151 w 386"/>
              <a:gd name="T63" fmla="*/ 34 h 460"/>
              <a:gd name="T64" fmla="*/ 151 w 386"/>
              <a:gd name="T65" fmla="*/ 83 h 460"/>
              <a:gd name="T66" fmla="*/ 117 w 386"/>
              <a:gd name="T67" fmla="*/ 50 h 460"/>
              <a:gd name="T68" fmla="*/ 235 w 386"/>
              <a:gd name="T69" fmla="*/ 117 h 460"/>
              <a:gd name="T70" fmla="*/ 151 w 386"/>
              <a:gd name="T71" fmla="*/ 117 h 460"/>
              <a:gd name="T72" fmla="*/ 117 w 386"/>
              <a:gd name="T73" fmla="*/ 203 h 460"/>
              <a:gd name="T74" fmla="*/ 106 w 386"/>
              <a:gd name="T75" fmla="*/ 397 h 460"/>
              <a:gd name="T76" fmla="*/ 106 w 386"/>
              <a:gd name="T77" fmla="*/ 397 h 460"/>
              <a:gd name="T78" fmla="*/ 280 w 386"/>
              <a:gd name="T79" fmla="*/ 397 h 460"/>
              <a:gd name="T80" fmla="*/ 193 w 386"/>
              <a:gd name="T81" fmla="*/ 347 h 460"/>
              <a:gd name="T82" fmla="*/ 235 w 386"/>
              <a:gd name="T83" fmla="*/ 270 h 460"/>
              <a:gd name="T84" fmla="*/ 269 w 386"/>
              <a:gd name="T85" fmla="*/ 204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6" h="460">
                <a:moveTo>
                  <a:pt x="378" y="239"/>
                </a:moveTo>
                <a:cubicBezTo>
                  <a:pt x="269" y="161"/>
                  <a:pt x="269" y="161"/>
                  <a:pt x="269" y="161"/>
                </a:cubicBezTo>
                <a:cubicBezTo>
                  <a:pt x="269" y="117"/>
                  <a:pt x="269" y="117"/>
                  <a:pt x="269" y="117"/>
                </a:cubicBezTo>
                <a:cubicBezTo>
                  <a:pt x="352" y="117"/>
                  <a:pt x="352" y="117"/>
                  <a:pt x="352" y="117"/>
                </a:cubicBezTo>
                <a:cubicBezTo>
                  <a:pt x="352" y="135"/>
                  <a:pt x="352" y="135"/>
                  <a:pt x="352" y="135"/>
                </a:cubicBezTo>
                <a:cubicBezTo>
                  <a:pt x="352" y="144"/>
                  <a:pt x="360" y="152"/>
                  <a:pt x="369" y="152"/>
                </a:cubicBezTo>
                <a:cubicBezTo>
                  <a:pt x="379" y="152"/>
                  <a:pt x="386" y="144"/>
                  <a:pt x="386" y="135"/>
                </a:cubicBezTo>
                <a:cubicBezTo>
                  <a:pt x="386" y="100"/>
                  <a:pt x="386" y="100"/>
                  <a:pt x="386" y="100"/>
                </a:cubicBezTo>
                <a:cubicBezTo>
                  <a:pt x="386" y="100"/>
                  <a:pt x="386" y="100"/>
                  <a:pt x="386" y="100"/>
                </a:cubicBezTo>
                <a:cubicBezTo>
                  <a:pt x="386" y="94"/>
                  <a:pt x="383" y="88"/>
                  <a:pt x="378" y="85"/>
                </a:cubicBezTo>
                <a:cubicBezTo>
                  <a:pt x="262" y="3"/>
                  <a:pt x="262" y="3"/>
                  <a:pt x="262" y="3"/>
                </a:cubicBezTo>
                <a:cubicBezTo>
                  <a:pt x="259" y="1"/>
                  <a:pt x="255" y="0"/>
                  <a:pt x="252" y="0"/>
                </a:cubicBezTo>
                <a:cubicBezTo>
                  <a:pt x="133" y="0"/>
                  <a:pt x="133" y="0"/>
                  <a:pt x="133" y="0"/>
                </a:cubicBezTo>
                <a:cubicBezTo>
                  <a:pt x="130" y="0"/>
                  <a:pt x="126" y="1"/>
                  <a:pt x="123" y="3"/>
                </a:cubicBezTo>
                <a:cubicBezTo>
                  <a:pt x="7" y="86"/>
                  <a:pt x="7" y="86"/>
                  <a:pt x="7" y="86"/>
                </a:cubicBezTo>
                <a:cubicBezTo>
                  <a:pt x="7" y="86"/>
                  <a:pt x="6" y="86"/>
                  <a:pt x="6" y="86"/>
                </a:cubicBezTo>
                <a:cubicBezTo>
                  <a:pt x="6" y="86"/>
                  <a:pt x="6" y="87"/>
                  <a:pt x="6" y="87"/>
                </a:cubicBezTo>
                <a:cubicBezTo>
                  <a:pt x="5" y="87"/>
                  <a:pt x="5" y="87"/>
                  <a:pt x="5" y="88"/>
                </a:cubicBezTo>
                <a:cubicBezTo>
                  <a:pt x="5" y="88"/>
                  <a:pt x="5" y="88"/>
                  <a:pt x="5" y="88"/>
                </a:cubicBezTo>
                <a:cubicBezTo>
                  <a:pt x="4" y="88"/>
                  <a:pt x="4" y="89"/>
                  <a:pt x="4" y="89"/>
                </a:cubicBezTo>
                <a:cubicBezTo>
                  <a:pt x="4" y="89"/>
                  <a:pt x="4" y="89"/>
                  <a:pt x="3" y="89"/>
                </a:cubicBezTo>
                <a:cubicBezTo>
                  <a:pt x="3" y="89"/>
                  <a:pt x="3" y="90"/>
                  <a:pt x="3" y="90"/>
                </a:cubicBezTo>
                <a:cubicBezTo>
                  <a:pt x="3" y="90"/>
                  <a:pt x="3" y="90"/>
                  <a:pt x="2" y="91"/>
                </a:cubicBezTo>
                <a:cubicBezTo>
                  <a:pt x="2" y="91"/>
                  <a:pt x="2" y="91"/>
                  <a:pt x="2" y="91"/>
                </a:cubicBezTo>
                <a:cubicBezTo>
                  <a:pt x="2" y="92"/>
                  <a:pt x="2" y="92"/>
                  <a:pt x="2" y="92"/>
                </a:cubicBezTo>
                <a:cubicBezTo>
                  <a:pt x="2" y="92"/>
                  <a:pt x="1" y="93"/>
                  <a:pt x="1" y="93"/>
                </a:cubicBezTo>
                <a:cubicBezTo>
                  <a:pt x="1" y="93"/>
                  <a:pt x="1" y="93"/>
                  <a:pt x="1" y="94"/>
                </a:cubicBezTo>
                <a:cubicBezTo>
                  <a:pt x="1" y="94"/>
                  <a:pt x="1" y="94"/>
                  <a:pt x="1" y="95"/>
                </a:cubicBezTo>
                <a:cubicBezTo>
                  <a:pt x="0" y="95"/>
                  <a:pt x="0" y="95"/>
                  <a:pt x="0" y="95"/>
                </a:cubicBezTo>
                <a:cubicBezTo>
                  <a:pt x="0" y="96"/>
                  <a:pt x="0" y="96"/>
                  <a:pt x="0" y="96"/>
                </a:cubicBezTo>
                <a:cubicBezTo>
                  <a:pt x="0" y="96"/>
                  <a:pt x="0" y="97"/>
                  <a:pt x="0" y="97"/>
                </a:cubicBezTo>
                <a:cubicBezTo>
                  <a:pt x="0" y="97"/>
                  <a:pt x="0" y="97"/>
                  <a:pt x="0" y="98"/>
                </a:cubicBezTo>
                <a:cubicBezTo>
                  <a:pt x="0" y="98"/>
                  <a:pt x="0" y="98"/>
                  <a:pt x="0" y="98"/>
                </a:cubicBezTo>
                <a:cubicBezTo>
                  <a:pt x="0" y="99"/>
                  <a:pt x="0" y="99"/>
                  <a:pt x="0" y="100"/>
                </a:cubicBezTo>
                <a:cubicBezTo>
                  <a:pt x="0" y="100"/>
                  <a:pt x="0" y="100"/>
                  <a:pt x="0" y="100"/>
                </a:cubicBezTo>
                <a:cubicBezTo>
                  <a:pt x="0" y="135"/>
                  <a:pt x="0" y="135"/>
                  <a:pt x="0" y="135"/>
                </a:cubicBezTo>
                <a:cubicBezTo>
                  <a:pt x="0" y="144"/>
                  <a:pt x="7" y="152"/>
                  <a:pt x="17" y="152"/>
                </a:cubicBezTo>
                <a:cubicBezTo>
                  <a:pt x="26" y="152"/>
                  <a:pt x="34" y="144"/>
                  <a:pt x="34" y="135"/>
                </a:cubicBezTo>
                <a:cubicBezTo>
                  <a:pt x="34" y="117"/>
                  <a:pt x="34" y="117"/>
                  <a:pt x="34" y="117"/>
                </a:cubicBezTo>
                <a:cubicBezTo>
                  <a:pt x="117" y="117"/>
                  <a:pt x="117" y="117"/>
                  <a:pt x="117" y="117"/>
                </a:cubicBezTo>
                <a:cubicBezTo>
                  <a:pt x="117" y="161"/>
                  <a:pt x="117" y="161"/>
                  <a:pt x="117" y="161"/>
                </a:cubicBezTo>
                <a:cubicBezTo>
                  <a:pt x="7" y="239"/>
                  <a:pt x="7" y="239"/>
                  <a:pt x="7" y="239"/>
                </a:cubicBezTo>
                <a:cubicBezTo>
                  <a:pt x="7" y="239"/>
                  <a:pt x="6" y="239"/>
                  <a:pt x="6" y="240"/>
                </a:cubicBezTo>
                <a:cubicBezTo>
                  <a:pt x="6" y="240"/>
                  <a:pt x="6" y="240"/>
                  <a:pt x="6" y="240"/>
                </a:cubicBezTo>
                <a:cubicBezTo>
                  <a:pt x="5" y="240"/>
                  <a:pt x="5" y="241"/>
                  <a:pt x="5" y="241"/>
                </a:cubicBezTo>
                <a:cubicBezTo>
                  <a:pt x="5" y="241"/>
                  <a:pt x="5" y="241"/>
                  <a:pt x="5" y="241"/>
                </a:cubicBezTo>
                <a:cubicBezTo>
                  <a:pt x="4" y="241"/>
                  <a:pt x="4" y="242"/>
                  <a:pt x="4" y="242"/>
                </a:cubicBezTo>
                <a:cubicBezTo>
                  <a:pt x="4" y="242"/>
                  <a:pt x="4" y="242"/>
                  <a:pt x="3" y="242"/>
                </a:cubicBezTo>
                <a:cubicBezTo>
                  <a:pt x="3" y="243"/>
                  <a:pt x="3" y="243"/>
                  <a:pt x="3" y="243"/>
                </a:cubicBezTo>
                <a:cubicBezTo>
                  <a:pt x="3" y="243"/>
                  <a:pt x="3" y="244"/>
                  <a:pt x="2" y="244"/>
                </a:cubicBezTo>
                <a:cubicBezTo>
                  <a:pt x="2" y="244"/>
                  <a:pt x="2" y="244"/>
                  <a:pt x="2" y="245"/>
                </a:cubicBezTo>
                <a:cubicBezTo>
                  <a:pt x="2" y="245"/>
                  <a:pt x="2" y="245"/>
                  <a:pt x="2" y="245"/>
                </a:cubicBezTo>
                <a:cubicBezTo>
                  <a:pt x="2" y="245"/>
                  <a:pt x="1" y="246"/>
                  <a:pt x="1" y="246"/>
                </a:cubicBezTo>
                <a:cubicBezTo>
                  <a:pt x="1" y="246"/>
                  <a:pt x="1" y="247"/>
                  <a:pt x="1" y="247"/>
                </a:cubicBezTo>
                <a:cubicBezTo>
                  <a:pt x="1" y="247"/>
                  <a:pt x="1" y="247"/>
                  <a:pt x="1" y="248"/>
                </a:cubicBezTo>
                <a:cubicBezTo>
                  <a:pt x="0" y="248"/>
                  <a:pt x="0" y="248"/>
                  <a:pt x="0" y="248"/>
                </a:cubicBezTo>
                <a:cubicBezTo>
                  <a:pt x="0" y="249"/>
                  <a:pt x="0" y="249"/>
                  <a:pt x="0" y="249"/>
                </a:cubicBezTo>
                <a:cubicBezTo>
                  <a:pt x="0" y="249"/>
                  <a:pt x="0" y="250"/>
                  <a:pt x="0" y="250"/>
                </a:cubicBezTo>
                <a:cubicBezTo>
                  <a:pt x="0" y="250"/>
                  <a:pt x="0" y="251"/>
                  <a:pt x="0" y="251"/>
                </a:cubicBezTo>
                <a:cubicBezTo>
                  <a:pt x="0" y="251"/>
                  <a:pt x="0" y="251"/>
                  <a:pt x="0" y="251"/>
                </a:cubicBezTo>
                <a:cubicBezTo>
                  <a:pt x="0" y="252"/>
                  <a:pt x="0" y="253"/>
                  <a:pt x="0" y="253"/>
                </a:cubicBezTo>
                <a:cubicBezTo>
                  <a:pt x="0" y="253"/>
                  <a:pt x="0" y="253"/>
                  <a:pt x="0" y="253"/>
                </a:cubicBezTo>
                <a:cubicBezTo>
                  <a:pt x="0" y="288"/>
                  <a:pt x="0" y="288"/>
                  <a:pt x="0" y="288"/>
                </a:cubicBezTo>
                <a:cubicBezTo>
                  <a:pt x="0" y="298"/>
                  <a:pt x="7" y="305"/>
                  <a:pt x="17" y="305"/>
                </a:cubicBezTo>
                <a:cubicBezTo>
                  <a:pt x="26" y="305"/>
                  <a:pt x="34" y="298"/>
                  <a:pt x="34" y="288"/>
                </a:cubicBezTo>
                <a:cubicBezTo>
                  <a:pt x="34" y="270"/>
                  <a:pt x="34" y="270"/>
                  <a:pt x="34" y="270"/>
                </a:cubicBezTo>
                <a:cubicBezTo>
                  <a:pt x="117" y="270"/>
                  <a:pt x="117" y="270"/>
                  <a:pt x="117" y="270"/>
                </a:cubicBezTo>
                <a:cubicBezTo>
                  <a:pt x="117" y="309"/>
                  <a:pt x="117" y="309"/>
                  <a:pt x="117" y="309"/>
                </a:cubicBezTo>
                <a:cubicBezTo>
                  <a:pt x="45" y="435"/>
                  <a:pt x="45" y="435"/>
                  <a:pt x="45" y="435"/>
                </a:cubicBezTo>
                <a:cubicBezTo>
                  <a:pt x="41" y="441"/>
                  <a:pt x="43" y="450"/>
                  <a:pt x="48" y="455"/>
                </a:cubicBezTo>
                <a:cubicBezTo>
                  <a:pt x="51" y="459"/>
                  <a:pt x="56" y="460"/>
                  <a:pt x="60" y="460"/>
                </a:cubicBezTo>
                <a:cubicBezTo>
                  <a:pt x="63" y="460"/>
                  <a:pt x="66" y="460"/>
                  <a:pt x="69" y="458"/>
                </a:cubicBezTo>
                <a:cubicBezTo>
                  <a:pt x="193" y="388"/>
                  <a:pt x="193" y="388"/>
                  <a:pt x="193" y="388"/>
                </a:cubicBezTo>
                <a:cubicBezTo>
                  <a:pt x="317" y="458"/>
                  <a:pt x="317" y="458"/>
                  <a:pt x="317" y="458"/>
                </a:cubicBezTo>
                <a:cubicBezTo>
                  <a:pt x="320" y="460"/>
                  <a:pt x="323" y="460"/>
                  <a:pt x="326" y="460"/>
                </a:cubicBezTo>
                <a:cubicBezTo>
                  <a:pt x="330" y="460"/>
                  <a:pt x="335" y="459"/>
                  <a:pt x="338" y="455"/>
                </a:cubicBezTo>
                <a:cubicBezTo>
                  <a:pt x="343" y="450"/>
                  <a:pt x="345" y="441"/>
                  <a:pt x="341" y="435"/>
                </a:cubicBezTo>
                <a:cubicBezTo>
                  <a:pt x="269" y="309"/>
                  <a:pt x="269" y="309"/>
                  <a:pt x="269" y="309"/>
                </a:cubicBezTo>
                <a:cubicBezTo>
                  <a:pt x="269" y="270"/>
                  <a:pt x="269" y="270"/>
                  <a:pt x="269" y="270"/>
                </a:cubicBezTo>
                <a:cubicBezTo>
                  <a:pt x="352" y="270"/>
                  <a:pt x="352" y="270"/>
                  <a:pt x="352" y="270"/>
                </a:cubicBezTo>
                <a:cubicBezTo>
                  <a:pt x="352" y="288"/>
                  <a:pt x="352" y="288"/>
                  <a:pt x="352" y="288"/>
                </a:cubicBezTo>
                <a:cubicBezTo>
                  <a:pt x="352" y="298"/>
                  <a:pt x="360" y="305"/>
                  <a:pt x="369" y="305"/>
                </a:cubicBezTo>
                <a:cubicBezTo>
                  <a:pt x="379" y="305"/>
                  <a:pt x="386" y="298"/>
                  <a:pt x="386" y="288"/>
                </a:cubicBezTo>
                <a:cubicBezTo>
                  <a:pt x="386" y="254"/>
                  <a:pt x="386" y="254"/>
                  <a:pt x="386" y="254"/>
                </a:cubicBezTo>
                <a:cubicBezTo>
                  <a:pt x="386" y="253"/>
                  <a:pt x="386" y="253"/>
                  <a:pt x="386" y="253"/>
                </a:cubicBezTo>
                <a:cubicBezTo>
                  <a:pt x="386" y="247"/>
                  <a:pt x="383" y="242"/>
                  <a:pt x="378" y="239"/>
                </a:cubicBezTo>
                <a:close/>
                <a:moveTo>
                  <a:pt x="151" y="187"/>
                </a:moveTo>
                <a:cubicBezTo>
                  <a:pt x="235" y="187"/>
                  <a:pt x="235" y="187"/>
                  <a:pt x="235" y="187"/>
                </a:cubicBezTo>
                <a:cubicBezTo>
                  <a:pt x="235" y="236"/>
                  <a:pt x="235" y="236"/>
                  <a:pt x="235" y="236"/>
                </a:cubicBezTo>
                <a:cubicBezTo>
                  <a:pt x="151" y="236"/>
                  <a:pt x="151" y="236"/>
                  <a:pt x="151" y="236"/>
                </a:cubicBezTo>
                <a:lnTo>
                  <a:pt x="151" y="187"/>
                </a:lnTo>
                <a:close/>
                <a:moveTo>
                  <a:pt x="269" y="83"/>
                </a:moveTo>
                <a:cubicBezTo>
                  <a:pt x="269" y="50"/>
                  <a:pt x="269" y="50"/>
                  <a:pt x="269" y="50"/>
                </a:cubicBezTo>
                <a:cubicBezTo>
                  <a:pt x="315" y="83"/>
                  <a:pt x="315" y="83"/>
                  <a:pt x="315" y="83"/>
                </a:cubicBezTo>
                <a:lnTo>
                  <a:pt x="269" y="83"/>
                </a:lnTo>
                <a:close/>
                <a:moveTo>
                  <a:pt x="151" y="34"/>
                </a:moveTo>
                <a:cubicBezTo>
                  <a:pt x="235" y="34"/>
                  <a:pt x="235" y="34"/>
                  <a:pt x="235" y="34"/>
                </a:cubicBezTo>
                <a:cubicBezTo>
                  <a:pt x="235" y="83"/>
                  <a:pt x="235" y="83"/>
                  <a:pt x="235" y="83"/>
                </a:cubicBezTo>
                <a:cubicBezTo>
                  <a:pt x="151" y="83"/>
                  <a:pt x="151" y="83"/>
                  <a:pt x="151" y="83"/>
                </a:cubicBezTo>
                <a:lnTo>
                  <a:pt x="151" y="34"/>
                </a:lnTo>
                <a:close/>
                <a:moveTo>
                  <a:pt x="71" y="83"/>
                </a:moveTo>
                <a:cubicBezTo>
                  <a:pt x="117" y="50"/>
                  <a:pt x="117" y="50"/>
                  <a:pt x="117" y="50"/>
                </a:cubicBezTo>
                <a:cubicBezTo>
                  <a:pt x="117" y="83"/>
                  <a:pt x="117" y="83"/>
                  <a:pt x="117" y="83"/>
                </a:cubicBezTo>
                <a:lnTo>
                  <a:pt x="71" y="83"/>
                </a:lnTo>
                <a:close/>
                <a:moveTo>
                  <a:pt x="235" y="117"/>
                </a:moveTo>
                <a:cubicBezTo>
                  <a:pt x="235" y="153"/>
                  <a:pt x="235" y="153"/>
                  <a:pt x="235" y="153"/>
                </a:cubicBezTo>
                <a:cubicBezTo>
                  <a:pt x="151" y="153"/>
                  <a:pt x="151" y="153"/>
                  <a:pt x="151" y="153"/>
                </a:cubicBezTo>
                <a:cubicBezTo>
                  <a:pt x="151" y="117"/>
                  <a:pt x="151" y="117"/>
                  <a:pt x="151" y="117"/>
                </a:cubicBezTo>
                <a:lnTo>
                  <a:pt x="235" y="117"/>
                </a:lnTo>
                <a:close/>
                <a:moveTo>
                  <a:pt x="71" y="236"/>
                </a:moveTo>
                <a:cubicBezTo>
                  <a:pt x="117" y="203"/>
                  <a:pt x="117" y="203"/>
                  <a:pt x="117" y="203"/>
                </a:cubicBezTo>
                <a:cubicBezTo>
                  <a:pt x="117" y="236"/>
                  <a:pt x="117" y="236"/>
                  <a:pt x="117" y="236"/>
                </a:cubicBezTo>
                <a:lnTo>
                  <a:pt x="71" y="236"/>
                </a:lnTo>
                <a:close/>
                <a:moveTo>
                  <a:pt x="106" y="397"/>
                </a:moveTo>
                <a:cubicBezTo>
                  <a:pt x="138" y="341"/>
                  <a:pt x="138" y="341"/>
                  <a:pt x="138" y="341"/>
                </a:cubicBezTo>
                <a:cubicBezTo>
                  <a:pt x="162" y="365"/>
                  <a:pt x="162" y="365"/>
                  <a:pt x="162" y="365"/>
                </a:cubicBezTo>
                <a:lnTo>
                  <a:pt x="106" y="397"/>
                </a:lnTo>
                <a:close/>
                <a:moveTo>
                  <a:pt x="224" y="365"/>
                </a:moveTo>
                <a:cubicBezTo>
                  <a:pt x="248" y="341"/>
                  <a:pt x="248" y="341"/>
                  <a:pt x="248" y="341"/>
                </a:cubicBezTo>
                <a:cubicBezTo>
                  <a:pt x="280" y="397"/>
                  <a:pt x="280" y="397"/>
                  <a:pt x="280" y="397"/>
                </a:cubicBezTo>
                <a:lnTo>
                  <a:pt x="224" y="365"/>
                </a:lnTo>
                <a:close/>
                <a:moveTo>
                  <a:pt x="235" y="305"/>
                </a:moveTo>
                <a:cubicBezTo>
                  <a:pt x="193" y="347"/>
                  <a:pt x="193" y="347"/>
                  <a:pt x="193" y="347"/>
                </a:cubicBezTo>
                <a:cubicBezTo>
                  <a:pt x="151" y="305"/>
                  <a:pt x="151" y="305"/>
                  <a:pt x="151" y="305"/>
                </a:cubicBezTo>
                <a:cubicBezTo>
                  <a:pt x="151" y="270"/>
                  <a:pt x="151" y="270"/>
                  <a:pt x="151" y="270"/>
                </a:cubicBezTo>
                <a:cubicBezTo>
                  <a:pt x="235" y="270"/>
                  <a:pt x="235" y="270"/>
                  <a:pt x="235" y="270"/>
                </a:cubicBezTo>
                <a:lnTo>
                  <a:pt x="235" y="305"/>
                </a:lnTo>
                <a:close/>
                <a:moveTo>
                  <a:pt x="269" y="236"/>
                </a:moveTo>
                <a:cubicBezTo>
                  <a:pt x="269" y="204"/>
                  <a:pt x="269" y="204"/>
                  <a:pt x="269" y="204"/>
                </a:cubicBezTo>
                <a:cubicBezTo>
                  <a:pt x="315" y="236"/>
                  <a:pt x="315" y="236"/>
                  <a:pt x="315" y="236"/>
                </a:cubicBezTo>
                <a:lnTo>
                  <a:pt x="269" y="236"/>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89" name="Group 388"/>
          <p:cNvGrpSpPr/>
          <p:nvPr userDrawn="1"/>
        </p:nvGrpSpPr>
        <p:grpSpPr>
          <a:xfrm>
            <a:off x="2538829" y="5317767"/>
            <a:ext cx="451273" cy="527907"/>
            <a:chOff x="1624012" y="1554163"/>
            <a:chExt cx="4365626" cy="5106987"/>
          </a:xfrm>
          <a:solidFill>
            <a:schemeClr val="accent2"/>
          </a:solidFill>
        </p:grpSpPr>
        <p:sp>
          <p:nvSpPr>
            <p:cNvPr id="390" name="Freeform 17"/>
            <p:cNvSpPr>
              <a:spLocks/>
            </p:cNvSpPr>
            <p:nvPr/>
          </p:nvSpPr>
          <p:spPr bwMode="auto">
            <a:xfrm>
              <a:off x="2884488" y="4511675"/>
              <a:ext cx="1238250" cy="2149475"/>
            </a:xfrm>
            <a:custGeom>
              <a:avLst/>
              <a:gdLst>
                <a:gd name="T0" fmla="*/ 94 w 110"/>
                <a:gd name="T1" fmla="*/ 0 h 191"/>
                <a:gd name="T2" fmla="*/ 81 w 110"/>
                <a:gd name="T3" fmla="*/ 14 h 191"/>
                <a:gd name="T4" fmla="*/ 8 w 110"/>
                <a:gd name="T5" fmla="*/ 86 h 191"/>
                <a:gd name="T6" fmla="*/ 1 w 110"/>
                <a:gd name="T7" fmla="*/ 172 h 191"/>
                <a:gd name="T8" fmla="*/ 5 w 110"/>
                <a:gd name="T9" fmla="*/ 185 h 191"/>
                <a:gd name="T10" fmla="*/ 18 w 110"/>
                <a:gd name="T11" fmla="*/ 191 h 191"/>
                <a:gd name="T12" fmla="*/ 92 w 110"/>
                <a:gd name="T13" fmla="*/ 191 h 191"/>
                <a:gd name="T14" fmla="*/ 105 w 110"/>
                <a:gd name="T15" fmla="*/ 185 h 191"/>
                <a:gd name="T16" fmla="*/ 109 w 110"/>
                <a:gd name="T17" fmla="*/ 172 h 191"/>
                <a:gd name="T18" fmla="*/ 94 w 110"/>
                <a:gd name="T19"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 h="191">
                  <a:moveTo>
                    <a:pt x="94" y="0"/>
                  </a:moveTo>
                  <a:cubicBezTo>
                    <a:pt x="81" y="14"/>
                    <a:pt x="81" y="14"/>
                    <a:pt x="81" y="14"/>
                  </a:cubicBezTo>
                  <a:cubicBezTo>
                    <a:pt x="59" y="38"/>
                    <a:pt x="33" y="63"/>
                    <a:pt x="8" y="86"/>
                  </a:cubicBezTo>
                  <a:cubicBezTo>
                    <a:pt x="1" y="172"/>
                    <a:pt x="1" y="172"/>
                    <a:pt x="1" y="172"/>
                  </a:cubicBezTo>
                  <a:cubicBezTo>
                    <a:pt x="0" y="177"/>
                    <a:pt x="2" y="182"/>
                    <a:pt x="5" y="185"/>
                  </a:cubicBezTo>
                  <a:cubicBezTo>
                    <a:pt x="8" y="189"/>
                    <a:pt x="13" y="191"/>
                    <a:pt x="18" y="191"/>
                  </a:cubicBezTo>
                  <a:cubicBezTo>
                    <a:pt x="92" y="191"/>
                    <a:pt x="92" y="191"/>
                    <a:pt x="92" y="191"/>
                  </a:cubicBezTo>
                  <a:cubicBezTo>
                    <a:pt x="97" y="191"/>
                    <a:pt x="102" y="189"/>
                    <a:pt x="105" y="185"/>
                  </a:cubicBezTo>
                  <a:cubicBezTo>
                    <a:pt x="108" y="182"/>
                    <a:pt x="110" y="177"/>
                    <a:pt x="109" y="172"/>
                  </a:cubicBezTo>
                  <a:lnTo>
                    <a:pt x="9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 name="Freeform 18"/>
            <p:cNvSpPr>
              <a:spLocks/>
            </p:cNvSpPr>
            <p:nvPr/>
          </p:nvSpPr>
          <p:spPr bwMode="auto">
            <a:xfrm>
              <a:off x="3076575" y="3611563"/>
              <a:ext cx="865188" cy="866775"/>
            </a:xfrm>
            <a:custGeom>
              <a:avLst/>
              <a:gdLst>
                <a:gd name="T0" fmla="*/ 27 w 77"/>
                <a:gd name="T1" fmla="*/ 7 h 77"/>
                <a:gd name="T2" fmla="*/ 7 w 77"/>
                <a:gd name="T3" fmla="*/ 51 h 77"/>
                <a:gd name="T4" fmla="*/ 51 w 77"/>
                <a:gd name="T5" fmla="*/ 70 h 77"/>
                <a:gd name="T6" fmla="*/ 71 w 77"/>
                <a:gd name="T7" fmla="*/ 26 h 77"/>
                <a:gd name="T8" fmla="*/ 27 w 77"/>
                <a:gd name="T9" fmla="*/ 7 h 77"/>
              </a:gdLst>
              <a:ahLst/>
              <a:cxnLst>
                <a:cxn ang="0">
                  <a:pos x="T0" y="T1"/>
                </a:cxn>
                <a:cxn ang="0">
                  <a:pos x="T2" y="T3"/>
                </a:cxn>
                <a:cxn ang="0">
                  <a:pos x="T4" y="T5"/>
                </a:cxn>
                <a:cxn ang="0">
                  <a:pos x="T6" y="T7"/>
                </a:cxn>
                <a:cxn ang="0">
                  <a:pos x="T8" y="T9"/>
                </a:cxn>
              </a:cxnLst>
              <a:rect l="0" t="0" r="r" b="b"/>
              <a:pathLst>
                <a:path w="77" h="77">
                  <a:moveTo>
                    <a:pt x="27" y="7"/>
                  </a:moveTo>
                  <a:cubicBezTo>
                    <a:pt x="9" y="13"/>
                    <a:pt x="0" y="33"/>
                    <a:pt x="7" y="51"/>
                  </a:cubicBezTo>
                  <a:cubicBezTo>
                    <a:pt x="14" y="68"/>
                    <a:pt x="34" y="77"/>
                    <a:pt x="51" y="70"/>
                  </a:cubicBezTo>
                  <a:cubicBezTo>
                    <a:pt x="69" y="63"/>
                    <a:pt x="77" y="43"/>
                    <a:pt x="71" y="26"/>
                  </a:cubicBezTo>
                  <a:cubicBezTo>
                    <a:pt x="64" y="8"/>
                    <a:pt x="44" y="0"/>
                    <a:pt x="2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 name="Freeform 19"/>
            <p:cNvSpPr>
              <a:spLocks/>
            </p:cNvSpPr>
            <p:nvPr/>
          </p:nvSpPr>
          <p:spPr bwMode="auto">
            <a:xfrm>
              <a:off x="1624012" y="4186238"/>
              <a:ext cx="1822450" cy="1754187"/>
            </a:xfrm>
            <a:custGeom>
              <a:avLst/>
              <a:gdLst>
                <a:gd name="T0" fmla="*/ 162 w 162"/>
                <a:gd name="T1" fmla="*/ 44 h 156"/>
                <a:gd name="T2" fmla="*/ 115 w 162"/>
                <a:gd name="T3" fmla="*/ 8 h 156"/>
                <a:gd name="T4" fmla="*/ 113 w 162"/>
                <a:gd name="T5" fmla="*/ 0 h 156"/>
                <a:gd name="T6" fmla="*/ 104 w 162"/>
                <a:gd name="T7" fmla="*/ 3 h 156"/>
                <a:gd name="T8" fmla="*/ 59 w 162"/>
                <a:gd name="T9" fmla="*/ 47 h 156"/>
                <a:gd name="T10" fmla="*/ 57 w 162"/>
                <a:gd name="T11" fmla="*/ 50 h 156"/>
                <a:gd name="T12" fmla="*/ 52 w 162"/>
                <a:gd name="T13" fmla="*/ 57 h 156"/>
                <a:gd name="T14" fmla="*/ 14 w 162"/>
                <a:gd name="T15" fmla="*/ 112 h 156"/>
                <a:gd name="T16" fmla="*/ 11 w 162"/>
                <a:gd name="T17" fmla="*/ 148 h 156"/>
                <a:gd name="T18" fmla="*/ 37 w 162"/>
                <a:gd name="T19" fmla="*/ 148 h 156"/>
                <a:gd name="T20" fmla="*/ 162 w 162"/>
                <a:gd name="T21" fmla="*/ 44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2" h="156">
                  <a:moveTo>
                    <a:pt x="162" y="44"/>
                  </a:moveTo>
                  <a:cubicBezTo>
                    <a:pt x="142" y="41"/>
                    <a:pt x="123" y="28"/>
                    <a:pt x="115" y="8"/>
                  </a:cubicBezTo>
                  <a:cubicBezTo>
                    <a:pt x="114" y="5"/>
                    <a:pt x="113" y="3"/>
                    <a:pt x="113" y="0"/>
                  </a:cubicBezTo>
                  <a:cubicBezTo>
                    <a:pt x="110" y="1"/>
                    <a:pt x="107" y="2"/>
                    <a:pt x="104" y="3"/>
                  </a:cubicBezTo>
                  <a:cubicBezTo>
                    <a:pt x="83" y="13"/>
                    <a:pt x="68" y="34"/>
                    <a:pt x="59" y="47"/>
                  </a:cubicBezTo>
                  <a:cubicBezTo>
                    <a:pt x="58" y="48"/>
                    <a:pt x="57" y="49"/>
                    <a:pt x="57" y="50"/>
                  </a:cubicBezTo>
                  <a:cubicBezTo>
                    <a:pt x="52" y="57"/>
                    <a:pt x="52" y="57"/>
                    <a:pt x="52" y="57"/>
                  </a:cubicBezTo>
                  <a:cubicBezTo>
                    <a:pt x="34" y="82"/>
                    <a:pt x="21" y="100"/>
                    <a:pt x="14" y="112"/>
                  </a:cubicBezTo>
                  <a:cubicBezTo>
                    <a:pt x="9" y="120"/>
                    <a:pt x="0" y="137"/>
                    <a:pt x="11" y="148"/>
                  </a:cubicBezTo>
                  <a:cubicBezTo>
                    <a:pt x="20" y="156"/>
                    <a:pt x="33" y="150"/>
                    <a:pt x="37" y="148"/>
                  </a:cubicBezTo>
                  <a:cubicBezTo>
                    <a:pt x="63" y="136"/>
                    <a:pt x="111" y="96"/>
                    <a:pt x="162"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 name="Freeform 20"/>
            <p:cNvSpPr>
              <a:spLocks/>
            </p:cNvSpPr>
            <p:nvPr/>
          </p:nvSpPr>
          <p:spPr bwMode="auto">
            <a:xfrm>
              <a:off x="2647950" y="1554163"/>
              <a:ext cx="1092200" cy="2114550"/>
            </a:xfrm>
            <a:custGeom>
              <a:avLst/>
              <a:gdLst>
                <a:gd name="T0" fmla="*/ 56 w 97"/>
                <a:gd name="T1" fmla="*/ 169 h 188"/>
                <a:gd name="T2" fmla="*/ 93 w 97"/>
                <a:gd name="T3" fmla="*/ 167 h 188"/>
                <a:gd name="T4" fmla="*/ 95 w 97"/>
                <a:gd name="T5" fmla="*/ 158 h 188"/>
                <a:gd name="T6" fmla="*/ 80 w 97"/>
                <a:gd name="T7" fmla="*/ 97 h 188"/>
                <a:gd name="T8" fmla="*/ 78 w 97"/>
                <a:gd name="T9" fmla="*/ 93 h 188"/>
                <a:gd name="T10" fmla="*/ 75 w 97"/>
                <a:gd name="T11" fmla="*/ 86 h 188"/>
                <a:gd name="T12" fmla="*/ 46 w 97"/>
                <a:gd name="T13" fmla="*/ 25 h 188"/>
                <a:gd name="T14" fmla="*/ 16 w 97"/>
                <a:gd name="T15" fmla="*/ 5 h 188"/>
                <a:gd name="T16" fmla="*/ 3 w 97"/>
                <a:gd name="T17" fmla="*/ 28 h 188"/>
                <a:gd name="T18" fmla="*/ 31 w 97"/>
                <a:gd name="T19" fmla="*/ 188 h 188"/>
                <a:gd name="T20" fmla="*/ 56 w 97"/>
                <a:gd name="T21" fmla="*/ 169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188">
                  <a:moveTo>
                    <a:pt x="56" y="169"/>
                  </a:moveTo>
                  <a:cubicBezTo>
                    <a:pt x="69" y="164"/>
                    <a:pt x="82" y="163"/>
                    <a:pt x="93" y="167"/>
                  </a:cubicBezTo>
                  <a:cubicBezTo>
                    <a:pt x="94" y="164"/>
                    <a:pt x="95" y="161"/>
                    <a:pt x="95" y="158"/>
                  </a:cubicBezTo>
                  <a:cubicBezTo>
                    <a:pt x="97" y="135"/>
                    <a:pt x="86" y="111"/>
                    <a:pt x="80" y="97"/>
                  </a:cubicBezTo>
                  <a:cubicBezTo>
                    <a:pt x="79" y="96"/>
                    <a:pt x="79" y="94"/>
                    <a:pt x="78" y="93"/>
                  </a:cubicBezTo>
                  <a:cubicBezTo>
                    <a:pt x="75" y="86"/>
                    <a:pt x="75" y="86"/>
                    <a:pt x="75" y="86"/>
                  </a:cubicBezTo>
                  <a:cubicBezTo>
                    <a:pt x="62" y="58"/>
                    <a:pt x="53" y="38"/>
                    <a:pt x="46" y="25"/>
                  </a:cubicBezTo>
                  <a:cubicBezTo>
                    <a:pt x="41" y="17"/>
                    <a:pt x="31" y="0"/>
                    <a:pt x="16" y="5"/>
                  </a:cubicBezTo>
                  <a:cubicBezTo>
                    <a:pt x="5" y="8"/>
                    <a:pt x="3" y="23"/>
                    <a:pt x="3" y="28"/>
                  </a:cubicBezTo>
                  <a:cubicBezTo>
                    <a:pt x="0" y="56"/>
                    <a:pt x="11" y="118"/>
                    <a:pt x="31" y="188"/>
                  </a:cubicBezTo>
                  <a:cubicBezTo>
                    <a:pt x="37" y="180"/>
                    <a:pt x="46" y="173"/>
                    <a:pt x="56" y="1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4" name="Freeform 21"/>
            <p:cNvSpPr>
              <a:spLocks/>
            </p:cNvSpPr>
            <p:nvPr/>
          </p:nvSpPr>
          <p:spPr bwMode="auto">
            <a:xfrm>
              <a:off x="3952875" y="3781425"/>
              <a:ext cx="2036763" cy="1057275"/>
            </a:xfrm>
            <a:custGeom>
              <a:avLst/>
              <a:gdLst>
                <a:gd name="T0" fmla="*/ 166 w 181"/>
                <a:gd name="T1" fmla="*/ 56 h 94"/>
                <a:gd name="T2" fmla="*/ 13 w 181"/>
                <a:gd name="T3" fmla="*/ 0 h 94"/>
                <a:gd name="T4" fmla="*/ 14 w 181"/>
                <a:gd name="T5" fmla="*/ 2 h 94"/>
                <a:gd name="T6" fmla="*/ 0 w 181"/>
                <a:gd name="T7" fmla="*/ 65 h 94"/>
                <a:gd name="T8" fmla="*/ 7 w 181"/>
                <a:gd name="T9" fmla="*/ 70 h 94"/>
                <a:gd name="T10" fmla="*/ 67 w 181"/>
                <a:gd name="T11" fmla="*/ 88 h 94"/>
                <a:gd name="T12" fmla="*/ 71 w 181"/>
                <a:gd name="T13" fmla="*/ 88 h 94"/>
                <a:gd name="T14" fmla="*/ 79 w 181"/>
                <a:gd name="T15" fmla="*/ 89 h 94"/>
                <a:gd name="T16" fmla="*/ 146 w 181"/>
                <a:gd name="T17" fmla="*/ 94 h 94"/>
                <a:gd name="T18" fmla="*/ 179 w 181"/>
                <a:gd name="T19" fmla="*/ 79 h 94"/>
                <a:gd name="T20" fmla="*/ 166 w 181"/>
                <a:gd name="T21" fmla="*/ 56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1" h="94">
                  <a:moveTo>
                    <a:pt x="166" y="56"/>
                  </a:moveTo>
                  <a:cubicBezTo>
                    <a:pt x="142" y="39"/>
                    <a:pt x="84" y="18"/>
                    <a:pt x="13" y="0"/>
                  </a:cubicBezTo>
                  <a:cubicBezTo>
                    <a:pt x="13" y="1"/>
                    <a:pt x="13" y="2"/>
                    <a:pt x="14" y="2"/>
                  </a:cubicBezTo>
                  <a:cubicBezTo>
                    <a:pt x="22" y="25"/>
                    <a:pt x="16" y="49"/>
                    <a:pt x="0" y="65"/>
                  </a:cubicBezTo>
                  <a:cubicBezTo>
                    <a:pt x="2" y="67"/>
                    <a:pt x="4" y="69"/>
                    <a:pt x="7" y="70"/>
                  </a:cubicBezTo>
                  <a:cubicBezTo>
                    <a:pt x="26" y="84"/>
                    <a:pt x="52" y="86"/>
                    <a:pt x="67" y="88"/>
                  </a:cubicBezTo>
                  <a:cubicBezTo>
                    <a:pt x="69" y="88"/>
                    <a:pt x="70" y="88"/>
                    <a:pt x="71" y="88"/>
                  </a:cubicBezTo>
                  <a:cubicBezTo>
                    <a:pt x="79" y="89"/>
                    <a:pt x="79" y="89"/>
                    <a:pt x="79" y="89"/>
                  </a:cubicBezTo>
                  <a:cubicBezTo>
                    <a:pt x="110" y="92"/>
                    <a:pt x="132" y="94"/>
                    <a:pt x="146" y="94"/>
                  </a:cubicBezTo>
                  <a:cubicBezTo>
                    <a:pt x="156" y="94"/>
                    <a:pt x="175" y="94"/>
                    <a:pt x="179" y="79"/>
                  </a:cubicBezTo>
                  <a:cubicBezTo>
                    <a:pt x="181" y="67"/>
                    <a:pt x="170" y="59"/>
                    <a:pt x="166"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10" name="Group 409"/>
          <p:cNvGrpSpPr/>
          <p:nvPr userDrawn="1"/>
        </p:nvGrpSpPr>
        <p:grpSpPr>
          <a:xfrm>
            <a:off x="2629636" y="7204704"/>
            <a:ext cx="269658" cy="485047"/>
            <a:chOff x="-1671638" y="1866900"/>
            <a:chExt cx="1538288" cy="2767013"/>
          </a:xfrm>
          <a:solidFill>
            <a:schemeClr val="accent2"/>
          </a:solidFill>
        </p:grpSpPr>
        <p:sp>
          <p:nvSpPr>
            <p:cNvPr id="411" name="Freeform 53"/>
            <p:cNvSpPr>
              <a:spLocks/>
            </p:cNvSpPr>
            <p:nvPr/>
          </p:nvSpPr>
          <p:spPr bwMode="auto">
            <a:xfrm>
              <a:off x="-1489075" y="3594100"/>
              <a:ext cx="1173163" cy="1039813"/>
            </a:xfrm>
            <a:custGeom>
              <a:avLst/>
              <a:gdLst>
                <a:gd name="T0" fmla="*/ 169 w 186"/>
                <a:gd name="T1" fmla="*/ 0 h 165"/>
                <a:gd name="T2" fmla="*/ 16 w 186"/>
                <a:gd name="T3" fmla="*/ 0 h 165"/>
                <a:gd name="T4" fmla="*/ 0 w 186"/>
                <a:gd name="T5" fmla="*/ 17 h 165"/>
                <a:gd name="T6" fmla="*/ 0 w 186"/>
                <a:gd name="T7" fmla="*/ 49 h 165"/>
                <a:gd name="T8" fmla="*/ 37 w 186"/>
                <a:gd name="T9" fmla="*/ 99 h 165"/>
                <a:gd name="T10" fmla="*/ 37 w 186"/>
                <a:gd name="T11" fmla="*/ 134 h 165"/>
                <a:gd name="T12" fmla="*/ 68 w 186"/>
                <a:gd name="T13" fmla="*/ 165 h 165"/>
                <a:gd name="T14" fmla="*/ 117 w 186"/>
                <a:gd name="T15" fmla="*/ 165 h 165"/>
                <a:gd name="T16" fmla="*/ 149 w 186"/>
                <a:gd name="T17" fmla="*/ 134 h 165"/>
                <a:gd name="T18" fmla="*/ 149 w 186"/>
                <a:gd name="T19" fmla="*/ 99 h 165"/>
                <a:gd name="T20" fmla="*/ 186 w 186"/>
                <a:gd name="T21" fmla="*/ 49 h 165"/>
                <a:gd name="T22" fmla="*/ 186 w 186"/>
                <a:gd name="T23" fmla="*/ 17 h 165"/>
                <a:gd name="T24" fmla="*/ 169 w 186"/>
                <a:gd name="T25"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6" h="165">
                  <a:moveTo>
                    <a:pt x="169" y="0"/>
                  </a:moveTo>
                  <a:cubicBezTo>
                    <a:pt x="16" y="0"/>
                    <a:pt x="16" y="0"/>
                    <a:pt x="16" y="0"/>
                  </a:cubicBezTo>
                  <a:cubicBezTo>
                    <a:pt x="7" y="0"/>
                    <a:pt x="0" y="7"/>
                    <a:pt x="0" y="17"/>
                  </a:cubicBezTo>
                  <a:cubicBezTo>
                    <a:pt x="0" y="49"/>
                    <a:pt x="0" y="49"/>
                    <a:pt x="0" y="49"/>
                  </a:cubicBezTo>
                  <a:cubicBezTo>
                    <a:pt x="0" y="72"/>
                    <a:pt x="15" y="92"/>
                    <a:pt x="37" y="99"/>
                  </a:cubicBezTo>
                  <a:cubicBezTo>
                    <a:pt x="37" y="134"/>
                    <a:pt x="37" y="134"/>
                    <a:pt x="37" y="134"/>
                  </a:cubicBezTo>
                  <a:cubicBezTo>
                    <a:pt x="37" y="151"/>
                    <a:pt x="51" y="165"/>
                    <a:pt x="68" y="165"/>
                  </a:cubicBezTo>
                  <a:cubicBezTo>
                    <a:pt x="117" y="165"/>
                    <a:pt x="117" y="165"/>
                    <a:pt x="117" y="165"/>
                  </a:cubicBezTo>
                  <a:cubicBezTo>
                    <a:pt x="135" y="165"/>
                    <a:pt x="149" y="151"/>
                    <a:pt x="149" y="134"/>
                  </a:cubicBezTo>
                  <a:cubicBezTo>
                    <a:pt x="149" y="99"/>
                    <a:pt x="149" y="99"/>
                    <a:pt x="149" y="99"/>
                  </a:cubicBezTo>
                  <a:cubicBezTo>
                    <a:pt x="170" y="92"/>
                    <a:pt x="186" y="72"/>
                    <a:pt x="186" y="49"/>
                  </a:cubicBezTo>
                  <a:cubicBezTo>
                    <a:pt x="186" y="17"/>
                    <a:pt x="186" y="17"/>
                    <a:pt x="186" y="17"/>
                  </a:cubicBezTo>
                  <a:cubicBezTo>
                    <a:pt x="186" y="7"/>
                    <a:pt x="178" y="0"/>
                    <a:pt x="16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 name="Freeform 54"/>
            <p:cNvSpPr>
              <a:spLocks/>
            </p:cNvSpPr>
            <p:nvPr/>
          </p:nvSpPr>
          <p:spPr bwMode="auto">
            <a:xfrm>
              <a:off x="-1671638" y="2138363"/>
              <a:ext cx="1538288" cy="698500"/>
            </a:xfrm>
            <a:custGeom>
              <a:avLst/>
              <a:gdLst>
                <a:gd name="T0" fmla="*/ 24 w 244"/>
                <a:gd name="T1" fmla="*/ 111 h 111"/>
                <a:gd name="T2" fmla="*/ 31 w 244"/>
                <a:gd name="T3" fmla="*/ 110 h 111"/>
                <a:gd name="T4" fmla="*/ 226 w 244"/>
                <a:gd name="T5" fmla="*/ 45 h 111"/>
                <a:gd name="T6" fmla="*/ 240 w 244"/>
                <a:gd name="T7" fmla="*/ 18 h 111"/>
                <a:gd name="T8" fmla="*/ 212 w 244"/>
                <a:gd name="T9" fmla="*/ 4 h 111"/>
                <a:gd name="T10" fmla="*/ 18 w 244"/>
                <a:gd name="T11" fmla="*/ 68 h 111"/>
                <a:gd name="T12" fmla="*/ 4 w 244"/>
                <a:gd name="T13" fmla="*/ 96 h 111"/>
                <a:gd name="T14" fmla="*/ 24 w 244"/>
                <a:gd name="T15" fmla="*/ 111 h 1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4" h="111">
                  <a:moveTo>
                    <a:pt x="24" y="111"/>
                  </a:moveTo>
                  <a:cubicBezTo>
                    <a:pt x="27" y="111"/>
                    <a:pt x="29" y="111"/>
                    <a:pt x="31" y="110"/>
                  </a:cubicBezTo>
                  <a:cubicBezTo>
                    <a:pt x="226" y="45"/>
                    <a:pt x="226" y="45"/>
                    <a:pt x="226" y="45"/>
                  </a:cubicBezTo>
                  <a:cubicBezTo>
                    <a:pt x="237" y="42"/>
                    <a:pt x="244" y="29"/>
                    <a:pt x="240" y="18"/>
                  </a:cubicBezTo>
                  <a:cubicBezTo>
                    <a:pt x="236" y="6"/>
                    <a:pt x="224" y="0"/>
                    <a:pt x="212" y="4"/>
                  </a:cubicBezTo>
                  <a:cubicBezTo>
                    <a:pt x="18" y="68"/>
                    <a:pt x="18" y="68"/>
                    <a:pt x="18" y="68"/>
                  </a:cubicBezTo>
                  <a:cubicBezTo>
                    <a:pt x="6" y="72"/>
                    <a:pt x="0" y="84"/>
                    <a:pt x="4" y="96"/>
                  </a:cubicBezTo>
                  <a:cubicBezTo>
                    <a:pt x="7" y="105"/>
                    <a:pt x="15" y="111"/>
                    <a:pt x="24" y="1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3" name="Freeform 55"/>
            <p:cNvSpPr>
              <a:spLocks/>
            </p:cNvSpPr>
            <p:nvPr/>
          </p:nvSpPr>
          <p:spPr bwMode="auto">
            <a:xfrm>
              <a:off x="-1576388" y="1866900"/>
              <a:ext cx="938213" cy="504825"/>
            </a:xfrm>
            <a:custGeom>
              <a:avLst/>
              <a:gdLst>
                <a:gd name="T0" fmla="*/ 24 w 149"/>
                <a:gd name="T1" fmla="*/ 80 h 80"/>
                <a:gd name="T2" fmla="*/ 31 w 149"/>
                <a:gd name="T3" fmla="*/ 78 h 80"/>
                <a:gd name="T4" fmla="*/ 131 w 149"/>
                <a:gd name="T5" fmla="*/ 45 h 80"/>
                <a:gd name="T6" fmla="*/ 145 w 149"/>
                <a:gd name="T7" fmla="*/ 18 h 80"/>
                <a:gd name="T8" fmla="*/ 117 w 149"/>
                <a:gd name="T9" fmla="*/ 4 h 80"/>
                <a:gd name="T10" fmla="*/ 18 w 149"/>
                <a:gd name="T11" fmla="*/ 37 h 80"/>
                <a:gd name="T12" fmla="*/ 4 w 149"/>
                <a:gd name="T13" fmla="*/ 65 h 80"/>
                <a:gd name="T14" fmla="*/ 24 w 149"/>
                <a:gd name="T15" fmla="*/ 80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9" h="80">
                  <a:moveTo>
                    <a:pt x="24" y="80"/>
                  </a:moveTo>
                  <a:cubicBezTo>
                    <a:pt x="27" y="80"/>
                    <a:pt x="29" y="79"/>
                    <a:pt x="31" y="78"/>
                  </a:cubicBezTo>
                  <a:cubicBezTo>
                    <a:pt x="131" y="45"/>
                    <a:pt x="131" y="45"/>
                    <a:pt x="131" y="45"/>
                  </a:cubicBezTo>
                  <a:cubicBezTo>
                    <a:pt x="143" y="42"/>
                    <a:pt x="149" y="29"/>
                    <a:pt x="145" y="18"/>
                  </a:cubicBezTo>
                  <a:cubicBezTo>
                    <a:pt x="141" y="6"/>
                    <a:pt x="129" y="0"/>
                    <a:pt x="117" y="4"/>
                  </a:cubicBezTo>
                  <a:cubicBezTo>
                    <a:pt x="18" y="37"/>
                    <a:pt x="18" y="37"/>
                    <a:pt x="18" y="37"/>
                  </a:cubicBezTo>
                  <a:cubicBezTo>
                    <a:pt x="6" y="41"/>
                    <a:pt x="0" y="53"/>
                    <a:pt x="4" y="65"/>
                  </a:cubicBezTo>
                  <a:cubicBezTo>
                    <a:pt x="7" y="74"/>
                    <a:pt x="15" y="80"/>
                    <a:pt x="24"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 name="Freeform 56"/>
            <p:cNvSpPr>
              <a:spLocks/>
            </p:cNvSpPr>
            <p:nvPr/>
          </p:nvSpPr>
          <p:spPr bwMode="auto">
            <a:xfrm>
              <a:off x="-801688" y="3014663"/>
              <a:ext cx="668338" cy="441325"/>
            </a:xfrm>
            <a:custGeom>
              <a:avLst/>
              <a:gdLst>
                <a:gd name="T0" fmla="*/ 74 w 106"/>
                <a:gd name="T1" fmla="*/ 3 h 70"/>
                <a:gd name="T2" fmla="*/ 35 w 106"/>
                <a:gd name="T3" fmla="*/ 16 h 70"/>
                <a:gd name="T4" fmla="*/ 0 w 106"/>
                <a:gd name="T5" fmla="*/ 69 h 70"/>
                <a:gd name="T6" fmla="*/ 0 w 106"/>
                <a:gd name="T7" fmla="*/ 70 h 70"/>
                <a:gd name="T8" fmla="*/ 44 w 106"/>
                <a:gd name="T9" fmla="*/ 70 h 70"/>
                <a:gd name="T10" fmla="*/ 44 w 106"/>
                <a:gd name="T11" fmla="*/ 69 h 70"/>
                <a:gd name="T12" fmla="*/ 49 w 106"/>
                <a:gd name="T13" fmla="*/ 58 h 70"/>
                <a:gd name="T14" fmla="*/ 88 w 106"/>
                <a:gd name="T15" fmla="*/ 45 h 70"/>
                <a:gd name="T16" fmla="*/ 102 w 106"/>
                <a:gd name="T17" fmla="*/ 17 h 70"/>
                <a:gd name="T18" fmla="*/ 74 w 106"/>
                <a:gd name="T19" fmla="*/ 3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70">
                  <a:moveTo>
                    <a:pt x="74" y="3"/>
                  </a:moveTo>
                  <a:cubicBezTo>
                    <a:pt x="35" y="16"/>
                    <a:pt x="35" y="16"/>
                    <a:pt x="35" y="16"/>
                  </a:cubicBezTo>
                  <a:cubicBezTo>
                    <a:pt x="14" y="23"/>
                    <a:pt x="0" y="45"/>
                    <a:pt x="0" y="69"/>
                  </a:cubicBezTo>
                  <a:cubicBezTo>
                    <a:pt x="0" y="70"/>
                    <a:pt x="0" y="70"/>
                    <a:pt x="0" y="70"/>
                  </a:cubicBezTo>
                  <a:cubicBezTo>
                    <a:pt x="44" y="70"/>
                    <a:pt x="44" y="70"/>
                    <a:pt x="44" y="70"/>
                  </a:cubicBezTo>
                  <a:cubicBezTo>
                    <a:pt x="44" y="69"/>
                    <a:pt x="44" y="69"/>
                    <a:pt x="44" y="69"/>
                  </a:cubicBezTo>
                  <a:cubicBezTo>
                    <a:pt x="44" y="63"/>
                    <a:pt x="47" y="59"/>
                    <a:pt x="49" y="58"/>
                  </a:cubicBezTo>
                  <a:cubicBezTo>
                    <a:pt x="88" y="45"/>
                    <a:pt x="88" y="45"/>
                    <a:pt x="88" y="45"/>
                  </a:cubicBezTo>
                  <a:cubicBezTo>
                    <a:pt x="99" y="41"/>
                    <a:pt x="106" y="29"/>
                    <a:pt x="102" y="17"/>
                  </a:cubicBezTo>
                  <a:cubicBezTo>
                    <a:pt x="98" y="6"/>
                    <a:pt x="86" y="0"/>
                    <a:pt x="7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 name="Freeform 57"/>
            <p:cNvSpPr>
              <a:spLocks/>
            </p:cNvSpPr>
            <p:nvPr/>
          </p:nvSpPr>
          <p:spPr bwMode="auto">
            <a:xfrm>
              <a:off x="-1658938" y="2579688"/>
              <a:ext cx="1525588" cy="876300"/>
            </a:xfrm>
            <a:custGeom>
              <a:avLst/>
              <a:gdLst>
                <a:gd name="T0" fmla="*/ 210 w 242"/>
                <a:gd name="T1" fmla="*/ 3 h 139"/>
                <a:gd name="T2" fmla="*/ 16 w 242"/>
                <a:gd name="T3" fmla="*/ 68 h 139"/>
                <a:gd name="T4" fmla="*/ 1 w 242"/>
                <a:gd name="T5" fmla="*/ 87 h 139"/>
                <a:gd name="T6" fmla="*/ 13 w 242"/>
                <a:gd name="T7" fmla="*/ 108 h 139"/>
                <a:gd name="T8" fmla="*/ 52 w 242"/>
                <a:gd name="T9" fmla="*/ 126 h 139"/>
                <a:gd name="T10" fmla="*/ 60 w 242"/>
                <a:gd name="T11" fmla="*/ 138 h 139"/>
                <a:gd name="T12" fmla="*/ 60 w 242"/>
                <a:gd name="T13" fmla="*/ 139 h 139"/>
                <a:gd name="T14" fmla="*/ 103 w 242"/>
                <a:gd name="T15" fmla="*/ 139 h 139"/>
                <a:gd name="T16" fmla="*/ 103 w 242"/>
                <a:gd name="T17" fmla="*/ 138 h 139"/>
                <a:gd name="T18" fmla="*/ 81 w 242"/>
                <a:gd name="T19" fmla="*/ 92 h 139"/>
                <a:gd name="T20" fmla="*/ 224 w 242"/>
                <a:gd name="T21" fmla="*/ 45 h 139"/>
                <a:gd name="T22" fmla="*/ 238 w 242"/>
                <a:gd name="T23" fmla="*/ 17 h 139"/>
                <a:gd name="T24" fmla="*/ 210 w 242"/>
                <a:gd name="T25" fmla="*/ 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2" h="139">
                  <a:moveTo>
                    <a:pt x="210" y="3"/>
                  </a:moveTo>
                  <a:cubicBezTo>
                    <a:pt x="16" y="68"/>
                    <a:pt x="16" y="68"/>
                    <a:pt x="16" y="68"/>
                  </a:cubicBezTo>
                  <a:cubicBezTo>
                    <a:pt x="7" y="70"/>
                    <a:pt x="1" y="78"/>
                    <a:pt x="1" y="87"/>
                  </a:cubicBezTo>
                  <a:cubicBezTo>
                    <a:pt x="0" y="96"/>
                    <a:pt x="5" y="105"/>
                    <a:pt x="13" y="108"/>
                  </a:cubicBezTo>
                  <a:cubicBezTo>
                    <a:pt x="14" y="108"/>
                    <a:pt x="45" y="123"/>
                    <a:pt x="52" y="126"/>
                  </a:cubicBezTo>
                  <a:cubicBezTo>
                    <a:pt x="57" y="128"/>
                    <a:pt x="60" y="133"/>
                    <a:pt x="60" y="138"/>
                  </a:cubicBezTo>
                  <a:cubicBezTo>
                    <a:pt x="60" y="139"/>
                    <a:pt x="60" y="139"/>
                    <a:pt x="60" y="139"/>
                  </a:cubicBezTo>
                  <a:cubicBezTo>
                    <a:pt x="103" y="139"/>
                    <a:pt x="103" y="139"/>
                    <a:pt x="103" y="139"/>
                  </a:cubicBezTo>
                  <a:cubicBezTo>
                    <a:pt x="103" y="138"/>
                    <a:pt x="103" y="138"/>
                    <a:pt x="103" y="138"/>
                  </a:cubicBezTo>
                  <a:cubicBezTo>
                    <a:pt x="103" y="120"/>
                    <a:pt x="95" y="103"/>
                    <a:pt x="81" y="92"/>
                  </a:cubicBezTo>
                  <a:cubicBezTo>
                    <a:pt x="224" y="45"/>
                    <a:pt x="224" y="45"/>
                    <a:pt x="224" y="45"/>
                  </a:cubicBezTo>
                  <a:cubicBezTo>
                    <a:pt x="235" y="41"/>
                    <a:pt x="242" y="29"/>
                    <a:pt x="238" y="17"/>
                  </a:cubicBezTo>
                  <a:cubicBezTo>
                    <a:pt x="234" y="6"/>
                    <a:pt x="222" y="0"/>
                    <a:pt x="21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03" name="Group 202"/>
          <p:cNvGrpSpPr/>
          <p:nvPr userDrawn="1"/>
        </p:nvGrpSpPr>
        <p:grpSpPr>
          <a:xfrm>
            <a:off x="7526667" y="3498412"/>
            <a:ext cx="414210" cy="407093"/>
            <a:chOff x="7135813" y="1470025"/>
            <a:chExt cx="461963" cy="454025"/>
          </a:xfrm>
          <a:solidFill>
            <a:schemeClr val="accent3"/>
          </a:solidFill>
        </p:grpSpPr>
        <p:sp>
          <p:nvSpPr>
            <p:cNvPr id="204" name="Freeform 14"/>
            <p:cNvSpPr>
              <a:spLocks/>
            </p:cNvSpPr>
            <p:nvPr/>
          </p:nvSpPr>
          <p:spPr bwMode="auto">
            <a:xfrm>
              <a:off x="7135813" y="1470025"/>
              <a:ext cx="390525" cy="454025"/>
            </a:xfrm>
            <a:custGeom>
              <a:avLst/>
              <a:gdLst>
                <a:gd name="T0" fmla="*/ 100 w 172"/>
                <a:gd name="T1" fmla="*/ 110 h 200"/>
                <a:gd name="T2" fmla="*/ 70 w 172"/>
                <a:gd name="T3" fmla="*/ 89 h 200"/>
                <a:gd name="T4" fmla="*/ 38 w 172"/>
                <a:gd name="T5" fmla="*/ 135 h 200"/>
                <a:gd name="T6" fmla="*/ 25 w 172"/>
                <a:gd name="T7" fmla="*/ 137 h 200"/>
                <a:gd name="T8" fmla="*/ 23 w 172"/>
                <a:gd name="T9" fmla="*/ 124 h 200"/>
                <a:gd name="T10" fmla="*/ 86 w 172"/>
                <a:gd name="T11" fmla="*/ 33 h 200"/>
                <a:gd name="T12" fmla="*/ 140 w 172"/>
                <a:gd name="T13" fmla="*/ 24 h 200"/>
                <a:gd name="T14" fmla="*/ 150 w 172"/>
                <a:gd name="T15" fmla="*/ 76 h 200"/>
                <a:gd name="T16" fmla="*/ 161 w 172"/>
                <a:gd name="T17" fmla="*/ 77 h 200"/>
                <a:gd name="T18" fmla="*/ 146 w 172"/>
                <a:gd name="T19" fmla="*/ 16 h 200"/>
                <a:gd name="T20" fmla="*/ 78 w 172"/>
                <a:gd name="T21" fmla="*/ 28 h 200"/>
                <a:gd name="T22" fmla="*/ 15 w 172"/>
                <a:gd name="T23" fmla="*/ 118 h 200"/>
                <a:gd name="T24" fmla="*/ 27 w 172"/>
                <a:gd name="T25" fmla="*/ 185 h 200"/>
                <a:gd name="T26" fmla="*/ 95 w 172"/>
                <a:gd name="T27" fmla="*/ 173 h 200"/>
                <a:gd name="T28" fmla="*/ 102 w 172"/>
                <a:gd name="T29" fmla="*/ 163 h 200"/>
                <a:gd name="T30" fmla="*/ 100 w 172"/>
                <a:gd name="T31" fmla="*/ 11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 h="200">
                  <a:moveTo>
                    <a:pt x="100" y="110"/>
                  </a:moveTo>
                  <a:cubicBezTo>
                    <a:pt x="70" y="89"/>
                    <a:pt x="70" y="89"/>
                    <a:pt x="70" y="89"/>
                  </a:cubicBezTo>
                  <a:cubicBezTo>
                    <a:pt x="38" y="135"/>
                    <a:pt x="38" y="135"/>
                    <a:pt x="38" y="135"/>
                  </a:cubicBezTo>
                  <a:cubicBezTo>
                    <a:pt x="35" y="139"/>
                    <a:pt x="29" y="140"/>
                    <a:pt x="25" y="137"/>
                  </a:cubicBezTo>
                  <a:cubicBezTo>
                    <a:pt x="21" y="134"/>
                    <a:pt x="20" y="129"/>
                    <a:pt x="23" y="124"/>
                  </a:cubicBezTo>
                  <a:cubicBezTo>
                    <a:pt x="86" y="33"/>
                    <a:pt x="86" y="33"/>
                    <a:pt x="86" y="33"/>
                  </a:cubicBezTo>
                  <a:cubicBezTo>
                    <a:pt x="99" y="16"/>
                    <a:pt x="123" y="12"/>
                    <a:pt x="140" y="24"/>
                  </a:cubicBezTo>
                  <a:cubicBezTo>
                    <a:pt x="157" y="36"/>
                    <a:pt x="161" y="59"/>
                    <a:pt x="150" y="76"/>
                  </a:cubicBezTo>
                  <a:cubicBezTo>
                    <a:pt x="154" y="76"/>
                    <a:pt x="158" y="76"/>
                    <a:pt x="161" y="77"/>
                  </a:cubicBezTo>
                  <a:cubicBezTo>
                    <a:pt x="172" y="56"/>
                    <a:pt x="166" y="30"/>
                    <a:pt x="146" y="16"/>
                  </a:cubicBezTo>
                  <a:cubicBezTo>
                    <a:pt x="124" y="0"/>
                    <a:pt x="93" y="6"/>
                    <a:pt x="78" y="28"/>
                  </a:cubicBezTo>
                  <a:cubicBezTo>
                    <a:pt x="15" y="118"/>
                    <a:pt x="15" y="118"/>
                    <a:pt x="15" y="118"/>
                  </a:cubicBezTo>
                  <a:cubicBezTo>
                    <a:pt x="0" y="139"/>
                    <a:pt x="5" y="170"/>
                    <a:pt x="27" y="185"/>
                  </a:cubicBezTo>
                  <a:cubicBezTo>
                    <a:pt x="49" y="200"/>
                    <a:pt x="79" y="195"/>
                    <a:pt x="95" y="173"/>
                  </a:cubicBezTo>
                  <a:cubicBezTo>
                    <a:pt x="102" y="163"/>
                    <a:pt x="102" y="163"/>
                    <a:pt x="102" y="163"/>
                  </a:cubicBezTo>
                  <a:cubicBezTo>
                    <a:pt x="92" y="146"/>
                    <a:pt x="92" y="126"/>
                    <a:pt x="100" y="11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5" name="Freeform 15"/>
            <p:cNvSpPr>
              <a:spLocks/>
            </p:cNvSpPr>
            <p:nvPr/>
          </p:nvSpPr>
          <p:spPr bwMode="auto">
            <a:xfrm>
              <a:off x="7364413" y="1654175"/>
              <a:ext cx="215900" cy="138113"/>
            </a:xfrm>
            <a:custGeom>
              <a:avLst/>
              <a:gdLst>
                <a:gd name="T0" fmla="*/ 95 w 95"/>
                <a:gd name="T1" fmla="*/ 33 h 61"/>
                <a:gd name="T2" fmla="*/ 37 w 95"/>
                <a:gd name="T3" fmla="*/ 7 h 61"/>
                <a:gd name="T4" fmla="*/ 4 w 95"/>
                <a:gd name="T5" fmla="*/ 61 h 61"/>
                <a:gd name="T6" fmla="*/ 95 w 95"/>
                <a:gd name="T7" fmla="*/ 33 h 61"/>
              </a:gdLst>
              <a:ahLst/>
              <a:cxnLst>
                <a:cxn ang="0">
                  <a:pos x="T0" y="T1"/>
                </a:cxn>
                <a:cxn ang="0">
                  <a:pos x="T2" y="T3"/>
                </a:cxn>
                <a:cxn ang="0">
                  <a:pos x="T4" y="T5"/>
                </a:cxn>
                <a:cxn ang="0">
                  <a:pos x="T6" y="T7"/>
                </a:cxn>
              </a:cxnLst>
              <a:rect l="0" t="0" r="r" b="b"/>
              <a:pathLst>
                <a:path w="95" h="61">
                  <a:moveTo>
                    <a:pt x="95" y="33"/>
                  </a:moveTo>
                  <a:cubicBezTo>
                    <a:pt x="85" y="11"/>
                    <a:pt x="60" y="0"/>
                    <a:pt x="37" y="7"/>
                  </a:cubicBezTo>
                  <a:cubicBezTo>
                    <a:pt x="14" y="15"/>
                    <a:pt x="0" y="38"/>
                    <a:pt x="4" y="61"/>
                  </a:cubicBezTo>
                  <a:lnTo>
                    <a:pt x="95" y="33"/>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6" name="Freeform 16"/>
            <p:cNvSpPr>
              <a:spLocks/>
            </p:cNvSpPr>
            <p:nvPr/>
          </p:nvSpPr>
          <p:spPr bwMode="auto">
            <a:xfrm>
              <a:off x="7383463" y="1757363"/>
              <a:ext cx="214313" cy="138113"/>
            </a:xfrm>
            <a:custGeom>
              <a:avLst/>
              <a:gdLst>
                <a:gd name="T0" fmla="*/ 91 w 95"/>
                <a:gd name="T1" fmla="*/ 0 h 61"/>
                <a:gd name="T2" fmla="*/ 0 w 95"/>
                <a:gd name="T3" fmla="*/ 28 h 61"/>
                <a:gd name="T4" fmla="*/ 58 w 95"/>
                <a:gd name="T5" fmla="*/ 54 h 61"/>
                <a:gd name="T6" fmla="*/ 91 w 95"/>
                <a:gd name="T7" fmla="*/ 0 h 61"/>
              </a:gdLst>
              <a:ahLst/>
              <a:cxnLst>
                <a:cxn ang="0">
                  <a:pos x="T0" y="T1"/>
                </a:cxn>
                <a:cxn ang="0">
                  <a:pos x="T2" y="T3"/>
                </a:cxn>
                <a:cxn ang="0">
                  <a:pos x="T4" y="T5"/>
                </a:cxn>
                <a:cxn ang="0">
                  <a:pos x="T6" y="T7"/>
                </a:cxn>
              </a:cxnLst>
              <a:rect l="0" t="0" r="r" b="b"/>
              <a:pathLst>
                <a:path w="95" h="61">
                  <a:moveTo>
                    <a:pt x="91" y="0"/>
                  </a:moveTo>
                  <a:cubicBezTo>
                    <a:pt x="0" y="28"/>
                    <a:pt x="0" y="28"/>
                    <a:pt x="0" y="28"/>
                  </a:cubicBezTo>
                  <a:cubicBezTo>
                    <a:pt x="10" y="50"/>
                    <a:pt x="34" y="61"/>
                    <a:pt x="58" y="54"/>
                  </a:cubicBezTo>
                  <a:cubicBezTo>
                    <a:pt x="81" y="47"/>
                    <a:pt x="95" y="23"/>
                    <a:pt x="9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07" name="Group 206"/>
          <p:cNvGrpSpPr/>
          <p:nvPr userDrawn="1"/>
        </p:nvGrpSpPr>
        <p:grpSpPr>
          <a:xfrm>
            <a:off x="7531648" y="4124076"/>
            <a:ext cx="404248" cy="411365"/>
            <a:chOff x="395288" y="2595563"/>
            <a:chExt cx="450850" cy="458788"/>
          </a:xfrm>
          <a:solidFill>
            <a:schemeClr val="accent3"/>
          </a:solidFill>
        </p:grpSpPr>
        <p:sp>
          <p:nvSpPr>
            <p:cNvPr id="208" name="Freeform 21"/>
            <p:cNvSpPr>
              <a:spLocks noEditPoints="1"/>
            </p:cNvSpPr>
            <p:nvPr/>
          </p:nvSpPr>
          <p:spPr bwMode="auto">
            <a:xfrm>
              <a:off x="395288" y="2595563"/>
              <a:ext cx="450850" cy="458788"/>
            </a:xfrm>
            <a:custGeom>
              <a:avLst/>
              <a:gdLst>
                <a:gd name="T0" fmla="*/ 168 w 199"/>
                <a:gd name="T1" fmla="*/ 0 h 202"/>
                <a:gd name="T2" fmla="*/ 32 w 199"/>
                <a:gd name="T3" fmla="*/ 0 h 202"/>
                <a:gd name="T4" fmla="*/ 0 w 199"/>
                <a:gd name="T5" fmla="*/ 31 h 202"/>
                <a:gd name="T6" fmla="*/ 0 w 199"/>
                <a:gd name="T7" fmla="*/ 140 h 202"/>
                <a:gd name="T8" fmla="*/ 32 w 199"/>
                <a:gd name="T9" fmla="*/ 171 h 202"/>
                <a:gd name="T10" fmla="*/ 71 w 199"/>
                <a:gd name="T11" fmla="*/ 171 h 202"/>
                <a:gd name="T12" fmla="*/ 71 w 199"/>
                <a:gd name="T13" fmla="*/ 191 h 202"/>
                <a:gd name="T14" fmla="*/ 59 w 199"/>
                <a:gd name="T15" fmla="*/ 191 h 202"/>
                <a:gd name="T16" fmla="*/ 48 w 199"/>
                <a:gd name="T17" fmla="*/ 202 h 202"/>
                <a:gd name="T18" fmla="*/ 152 w 199"/>
                <a:gd name="T19" fmla="*/ 202 h 202"/>
                <a:gd name="T20" fmla="*/ 141 w 199"/>
                <a:gd name="T21" fmla="*/ 191 h 202"/>
                <a:gd name="T22" fmla="*/ 129 w 199"/>
                <a:gd name="T23" fmla="*/ 191 h 202"/>
                <a:gd name="T24" fmla="*/ 129 w 199"/>
                <a:gd name="T25" fmla="*/ 171 h 202"/>
                <a:gd name="T26" fmla="*/ 168 w 199"/>
                <a:gd name="T27" fmla="*/ 171 h 202"/>
                <a:gd name="T28" fmla="*/ 199 w 199"/>
                <a:gd name="T29" fmla="*/ 140 h 202"/>
                <a:gd name="T30" fmla="*/ 199 w 199"/>
                <a:gd name="T31" fmla="*/ 31 h 202"/>
                <a:gd name="T32" fmla="*/ 168 w 199"/>
                <a:gd name="T33" fmla="*/ 0 h 202"/>
                <a:gd name="T34" fmla="*/ 172 w 199"/>
                <a:gd name="T35" fmla="*/ 141 h 202"/>
                <a:gd name="T36" fmla="*/ 28 w 199"/>
                <a:gd name="T37" fmla="*/ 141 h 202"/>
                <a:gd name="T38" fmla="*/ 28 w 199"/>
                <a:gd name="T39" fmla="*/ 24 h 202"/>
                <a:gd name="T40" fmla="*/ 172 w 199"/>
                <a:gd name="T41" fmla="*/ 24 h 202"/>
                <a:gd name="T42" fmla="*/ 172 w 199"/>
                <a:gd name="T43" fmla="*/ 141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9" h="202">
                  <a:moveTo>
                    <a:pt x="168" y="0"/>
                  </a:moveTo>
                  <a:cubicBezTo>
                    <a:pt x="32" y="0"/>
                    <a:pt x="32" y="0"/>
                    <a:pt x="32" y="0"/>
                  </a:cubicBezTo>
                  <a:cubicBezTo>
                    <a:pt x="14" y="0"/>
                    <a:pt x="0" y="14"/>
                    <a:pt x="0" y="31"/>
                  </a:cubicBezTo>
                  <a:cubicBezTo>
                    <a:pt x="0" y="140"/>
                    <a:pt x="0" y="140"/>
                    <a:pt x="0" y="140"/>
                  </a:cubicBezTo>
                  <a:cubicBezTo>
                    <a:pt x="0" y="157"/>
                    <a:pt x="14" y="171"/>
                    <a:pt x="32" y="171"/>
                  </a:cubicBezTo>
                  <a:cubicBezTo>
                    <a:pt x="71" y="171"/>
                    <a:pt x="71" y="171"/>
                    <a:pt x="71" y="171"/>
                  </a:cubicBezTo>
                  <a:cubicBezTo>
                    <a:pt x="71" y="191"/>
                    <a:pt x="71" y="191"/>
                    <a:pt x="71" y="191"/>
                  </a:cubicBezTo>
                  <a:cubicBezTo>
                    <a:pt x="59" y="191"/>
                    <a:pt x="59" y="191"/>
                    <a:pt x="59" y="191"/>
                  </a:cubicBezTo>
                  <a:cubicBezTo>
                    <a:pt x="53" y="191"/>
                    <a:pt x="48" y="196"/>
                    <a:pt x="48" y="202"/>
                  </a:cubicBezTo>
                  <a:cubicBezTo>
                    <a:pt x="152" y="202"/>
                    <a:pt x="152" y="202"/>
                    <a:pt x="152" y="202"/>
                  </a:cubicBezTo>
                  <a:cubicBezTo>
                    <a:pt x="152" y="196"/>
                    <a:pt x="147" y="191"/>
                    <a:pt x="141" y="191"/>
                  </a:cubicBezTo>
                  <a:cubicBezTo>
                    <a:pt x="129" y="191"/>
                    <a:pt x="129" y="191"/>
                    <a:pt x="129" y="191"/>
                  </a:cubicBezTo>
                  <a:cubicBezTo>
                    <a:pt x="129" y="171"/>
                    <a:pt x="129" y="171"/>
                    <a:pt x="129" y="171"/>
                  </a:cubicBezTo>
                  <a:cubicBezTo>
                    <a:pt x="168" y="171"/>
                    <a:pt x="168" y="171"/>
                    <a:pt x="168" y="171"/>
                  </a:cubicBezTo>
                  <a:cubicBezTo>
                    <a:pt x="185" y="171"/>
                    <a:pt x="199" y="157"/>
                    <a:pt x="199" y="140"/>
                  </a:cubicBezTo>
                  <a:cubicBezTo>
                    <a:pt x="199" y="31"/>
                    <a:pt x="199" y="31"/>
                    <a:pt x="199" y="31"/>
                  </a:cubicBezTo>
                  <a:cubicBezTo>
                    <a:pt x="199" y="14"/>
                    <a:pt x="185" y="0"/>
                    <a:pt x="168" y="0"/>
                  </a:cubicBezTo>
                  <a:close/>
                  <a:moveTo>
                    <a:pt x="172" y="141"/>
                  </a:moveTo>
                  <a:cubicBezTo>
                    <a:pt x="28" y="141"/>
                    <a:pt x="28" y="141"/>
                    <a:pt x="28" y="141"/>
                  </a:cubicBezTo>
                  <a:cubicBezTo>
                    <a:pt x="28" y="24"/>
                    <a:pt x="28" y="24"/>
                    <a:pt x="28" y="24"/>
                  </a:cubicBezTo>
                  <a:cubicBezTo>
                    <a:pt x="172" y="24"/>
                    <a:pt x="172" y="24"/>
                    <a:pt x="172" y="24"/>
                  </a:cubicBezTo>
                  <a:lnTo>
                    <a:pt x="172" y="141"/>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9" name="Freeform 22"/>
            <p:cNvSpPr>
              <a:spLocks/>
            </p:cNvSpPr>
            <p:nvPr/>
          </p:nvSpPr>
          <p:spPr bwMode="auto">
            <a:xfrm>
              <a:off x="511175" y="2681288"/>
              <a:ext cx="222250" cy="201613"/>
            </a:xfrm>
            <a:custGeom>
              <a:avLst/>
              <a:gdLst>
                <a:gd name="T0" fmla="*/ 94 w 140"/>
                <a:gd name="T1" fmla="*/ 127 h 127"/>
                <a:gd name="T2" fmla="*/ 75 w 140"/>
                <a:gd name="T3" fmla="*/ 46 h 127"/>
                <a:gd name="T4" fmla="*/ 55 w 140"/>
                <a:gd name="T5" fmla="*/ 112 h 127"/>
                <a:gd name="T6" fmla="*/ 31 w 140"/>
                <a:gd name="T7" fmla="*/ 60 h 127"/>
                <a:gd name="T8" fmla="*/ 20 w 140"/>
                <a:gd name="T9" fmla="*/ 80 h 127"/>
                <a:gd name="T10" fmla="*/ 0 w 140"/>
                <a:gd name="T11" fmla="*/ 80 h 127"/>
                <a:gd name="T12" fmla="*/ 0 w 140"/>
                <a:gd name="T13" fmla="*/ 69 h 127"/>
                <a:gd name="T14" fmla="*/ 12 w 140"/>
                <a:gd name="T15" fmla="*/ 69 h 127"/>
                <a:gd name="T16" fmla="*/ 32 w 140"/>
                <a:gd name="T17" fmla="*/ 34 h 127"/>
                <a:gd name="T18" fmla="*/ 54 w 140"/>
                <a:gd name="T19" fmla="*/ 80 h 127"/>
                <a:gd name="T20" fmla="*/ 77 w 140"/>
                <a:gd name="T21" fmla="*/ 0 h 127"/>
                <a:gd name="T22" fmla="*/ 97 w 140"/>
                <a:gd name="T23" fmla="*/ 87 h 127"/>
                <a:gd name="T24" fmla="*/ 104 w 140"/>
                <a:gd name="T25" fmla="*/ 69 h 127"/>
                <a:gd name="T26" fmla="*/ 140 w 140"/>
                <a:gd name="T27" fmla="*/ 69 h 127"/>
                <a:gd name="T28" fmla="*/ 140 w 140"/>
                <a:gd name="T29" fmla="*/ 80 h 127"/>
                <a:gd name="T30" fmla="*/ 112 w 140"/>
                <a:gd name="T31" fmla="*/ 80 h 127"/>
                <a:gd name="T32" fmla="*/ 94 w 140"/>
                <a:gd name="T33"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0" h="127">
                  <a:moveTo>
                    <a:pt x="94" y="127"/>
                  </a:moveTo>
                  <a:lnTo>
                    <a:pt x="75" y="46"/>
                  </a:lnTo>
                  <a:lnTo>
                    <a:pt x="55" y="112"/>
                  </a:lnTo>
                  <a:lnTo>
                    <a:pt x="31" y="60"/>
                  </a:lnTo>
                  <a:lnTo>
                    <a:pt x="20" y="80"/>
                  </a:lnTo>
                  <a:lnTo>
                    <a:pt x="0" y="80"/>
                  </a:lnTo>
                  <a:lnTo>
                    <a:pt x="0" y="69"/>
                  </a:lnTo>
                  <a:lnTo>
                    <a:pt x="12" y="69"/>
                  </a:lnTo>
                  <a:lnTo>
                    <a:pt x="32" y="34"/>
                  </a:lnTo>
                  <a:lnTo>
                    <a:pt x="54" y="80"/>
                  </a:lnTo>
                  <a:lnTo>
                    <a:pt x="77" y="0"/>
                  </a:lnTo>
                  <a:lnTo>
                    <a:pt x="97" y="87"/>
                  </a:lnTo>
                  <a:lnTo>
                    <a:pt x="104" y="69"/>
                  </a:lnTo>
                  <a:lnTo>
                    <a:pt x="140" y="69"/>
                  </a:lnTo>
                  <a:lnTo>
                    <a:pt x="140" y="80"/>
                  </a:lnTo>
                  <a:lnTo>
                    <a:pt x="112" y="80"/>
                  </a:lnTo>
                  <a:lnTo>
                    <a:pt x="94" y="127"/>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13" name="Group 212"/>
          <p:cNvGrpSpPr/>
          <p:nvPr userDrawn="1"/>
        </p:nvGrpSpPr>
        <p:grpSpPr>
          <a:xfrm>
            <a:off x="7580756" y="2868235"/>
            <a:ext cx="306032" cy="461183"/>
            <a:chOff x="2700338" y="2566988"/>
            <a:chExt cx="341313" cy="514350"/>
          </a:xfrm>
          <a:solidFill>
            <a:schemeClr val="accent3"/>
          </a:solidFill>
        </p:grpSpPr>
        <p:sp>
          <p:nvSpPr>
            <p:cNvPr id="214" name="Freeform 25"/>
            <p:cNvSpPr>
              <a:spLocks/>
            </p:cNvSpPr>
            <p:nvPr/>
          </p:nvSpPr>
          <p:spPr bwMode="auto">
            <a:xfrm>
              <a:off x="2700338" y="2566988"/>
              <a:ext cx="333375" cy="514350"/>
            </a:xfrm>
            <a:custGeom>
              <a:avLst/>
              <a:gdLst>
                <a:gd name="T0" fmla="*/ 136 w 147"/>
                <a:gd name="T1" fmla="*/ 30 h 226"/>
                <a:gd name="T2" fmla="*/ 128 w 147"/>
                <a:gd name="T3" fmla="*/ 17 h 226"/>
                <a:gd name="T4" fmla="*/ 94 w 147"/>
                <a:gd name="T5" fmla="*/ 0 h 226"/>
                <a:gd name="T6" fmla="*/ 57 w 147"/>
                <a:gd name="T7" fmla="*/ 0 h 226"/>
                <a:gd name="T8" fmla="*/ 23 w 147"/>
                <a:gd name="T9" fmla="*/ 17 h 226"/>
                <a:gd name="T10" fmla="*/ 14 w 147"/>
                <a:gd name="T11" fmla="*/ 30 h 226"/>
                <a:gd name="T12" fmla="*/ 19 w 147"/>
                <a:gd name="T13" fmla="*/ 98 h 226"/>
                <a:gd name="T14" fmla="*/ 38 w 147"/>
                <a:gd name="T15" fmla="*/ 126 h 226"/>
                <a:gd name="T16" fmla="*/ 69 w 147"/>
                <a:gd name="T17" fmla="*/ 81 h 226"/>
                <a:gd name="T18" fmla="*/ 42 w 147"/>
                <a:gd name="T19" fmla="*/ 41 h 226"/>
                <a:gd name="T20" fmla="*/ 108 w 147"/>
                <a:gd name="T21" fmla="*/ 41 h 226"/>
                <a:gd name="T22" fmla="*/ 0 w 147"/>
                <a:gd name="T23" fmla="*/ 201 h 226"/>
                <a:gd name="T24" fmla="*/ 45 w 147"/>
                <a:gd name="T25" fmla="*/ 226 h 226"/>
                <a:gd name="T26" fmla="*/ 131 w 147"/>
                <a:gd name="T27" fmla="*/ 98 h 226"/>
                <a:gd name="T28" fmla="*/ 136 w 147"/>
                <a:gd name="T29" fmla="*/ 30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7" h="226">
                  <a:moveTo>
                    <a:pt x="136" y="30"/>
                  </a:moveTo>
                  <a:cubicBezTo>
                    <a:pt x="128" y="17"/>
                    <a:pt x="128" y="17"/>
                    <a:pt x="128" y="17"/>
                  </a:cubicBezTo>
                  <a:cubicBezTo>
                    <a:pt x="117" y="2"/>
                    <a:pt x="106" y="0"/>
                    <a:pt x="94" y="0"/>
                  </a:cubicBezTo>
                  <a:cubicBezTo>
                    <a:pt x="57" y="0"/>
                    <a:pt x="57" y="0"/>
                    <a:pt x="57" y="0"/>
                  </a:cubicBezTo>
                  <a:cubicBezTo>
                    <a:pt x="44" y="0"/>
                    <a:pt x="33" y="2"/>
                    <a:pt x="23" y="17"/>
                  </a:cubicBezTo>
                  <a:cubicBezTo>
                    <a:pt x="14" y="30"/>
                    <a:pt x="14" y="30"/>
                    <a:pt x="14" y="30"/>
                  </a:cubicBezTo>
                  <a:cubicBezTo>
                    <a:pt x="3" y="47"/>
                    <a:pt x="5" y="77"/>
                    <a:pt x="19" y="98"/>
                  </a:cubicBezTo>
                  <a:cubicBezTo>
                    <a:pt x="38" y="126"/>
                    <a:pt x="38" y="126"/>
                    <a:pt x="38" y="126"/>
                  </a:cubicBezTo>
                  <a:cubicBezTo>
                    <a:pt x="69" y="81"/>
                    <a:pt x="69" y="81"/>
                    <a:pt x="69" y="81"/>
                  </a:cubicBezTo>
                  <a:cubicBezTo>
                    <a:pt x="42" y="41"/>
                    <a:pt x="42" y="41"/>
                    <a:pt x="42" y="41"/>
                  </a:cubicBezTo>
                  <a:cubicBezTo>
                    <a:pt x="108" y="41"/>
                    <a:pt x="108" y="41"/>
                    <a:pt x="108" y="41"/>
                  </a:cubicBezTo>
                  <a:cubicBezTo>
                    <a:pt x="0" y="201"/>
                    <a:pt x="0" y="201"/>
                    <a:pt x="0" y="201"/>
                  </a:cubicBezTo>
                  <a:cubicBezTo>
                    <a:pt x="45" y="226"/>
                    <a:pt x="45" y="226"/>
                    <a:pt x="45" y="226"/>
                  </a:cubicBezTo>
                  <a:cubicBezTo>
                    <a:pt x="131" y="98"/>
                    <a:pt x="131" y="98"/>
                    <a:pt x="131" y="98"/>
                  </a:cubicBezTo>
                  <a:cubicBezTo>
                    <a:pt x="145" y="77"/>
                    <a:pt x="147" y="47"/>
                    <a:pt x="136" y="3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15" name="Freeform 26"/>
            <p:cNvSpPr>
              <a:spLocks/>
            </p:cNvSpPr>
            <p:nvPr/>
          </p:nvSpPr>
          <p:spPr bwMode="auto">
            <a:xfrm>
              <a:off x="2884488" y="2897188"/>
              <a:ext cx="157163" cy="184150"/>
            </a:xfrm>
            <a:custGeom>
              <a:avLst/>
              <a:gdLst>
                <a:gd name="T0" fmla="*/ 44 w 99"/>
                <a:gd name="T1" fmla="*/ 0 h 116"/>
                <a:gd name="T2" fmla="*/ 0 w 99"/>
                <a:gd name="T3" fmla="*/ 66 h 116"/>
                <a:gd name="T4" fmla="*/ 34 w 99"/>
                <a:gd name="T5" fmla="*/ 116 h 116"/>
                <a:gd name="T6" fmla="*/ 99 w 99"/>
                <a:gd name="T7" fmla="*/ 80 h 116"/>
                <a:gd name="T8" fmla="*/ 44 w 99"/>
                <a:gd name="T9" fmla="*/ 0 h 116"/>
              </a:gdLst>
              <a:ahLst/>
              <a:cxnLst>
                <a:cxn ang="0">
                  <a:pos x="T0" y="T1"/>
                </a:cxn>
                <a:cxn ang="0">
                  <a:pos x="T2" y="T3"/>
                </a:cxn>
                <a:cxn ang="0">
                  <a:pos x="T4" y="T5"/>
                </a:cxn>
                <a:cxn ang="0">
                  <a:pos x="T6" y="T7"/>
                </a:cxn>
                <a:cxn ang="0">
                  <a:pos x="T8" y="T9"/>
                </a:cxn>
              </a:cxnLst>
              <a:rect l="0" t="0" r="r" b="b"/>
              <a:pathLst>
                <a:path w="99" h="116">
                  <a:moveTo>
                    <a:pt x="44" y="0"/>
                  </a:moveTo>
                  <a:lnTo>
                    <a:pt x="0" y="66"/>
                  </a:lnTo>
                  <a:lnTo>
                    <a:pt x="34" y="116"/>
                  </a:lnTo>
                  <a:lnTo>
                    <a:pt x="99" y="80"/>
                  </a:lnTo>
                  <a:lnTo>
                    <a:pt x="44"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38" name="Group 237"/>
          <p:cNvGrpSpPr/>
          <p:nvPr userDrawn="1"/>
        </p:nvGrpSpPr>
        <p:grpSpPr>
          <a:xfrm>
            <a:off x="7592855" y="2160972"/>
            <a:ext cx="281835" cy="468301"/>
            <a:chOff x="4964113" y="3689350"/>
            <a:chExt cx="314325" cy="522288"/>
          </a:xfrm>
          <a:solidFill>
            <a:schemeClr val="accent3"/>
          </a:solidFill>
        </p:grpSpPr>
        <p:sp>
          <p:nvSpPr>
            <p:cNvPr id="239" name="Freeform 54"/>
            <p:cNvSpPr>
              <a:spLocks noEditPoints="1"/>
            </p:cNvSpPr>
            <p:nvPr/>
          </p:nvSpPr>
          <p:spPr bwMode="auto">
            <a:xfrm>
              <a:off x="4964113" y="3851275"/>
              <a:ext cx="314325" cy="360363"/>
            </a:xfrm>
            <a:custGeom>
              <a:avLst/>
              <a:gdLst>
                <a:gd name="T0" fmla="*/ 132 w 139"/>
                <a:gd name="T1" fmla="*/ 37 h 159"/>
                <a:gd name="T2" fmla="*/ 110 w 139"/>
                <a:gd name="T3" fmla="*/ 0 h 159"/>
                <a:gd name="T4" fmla="*/ 28 w 139"/>
                <a:gd name="T5" fmla="*/ 0 h 159"/>
                <a:gd name="T6" fmla="*/ 7 w 139"/>
                <a:gd name="T7" fmla="*/ 37 h 159"/>
                <a:gd name="T8" fmla="*/ 0 w 139"/>
                <a:gd name="T9" fmla="*/ 63 h 159"/>
                <a:gd name="T10" fmla="*/ 0 w 139"/>
                <a:gd name="T11" fmla="*/ 131 h 159"/>
                <a:gd name="T12" fmla="*/ 27 w 139"/>
                <a:gd name="T13" fmla="*/ 159 h 159"/>
                <a:gd name="T14" fmla="*/ 111 w 139"/>
                <a:gd name="T15" fmla="*/ 159 h 159"/>
                <a:gd name="T16" fmla="*/ 139 w 139"/>
                <a:gd name="T17" fmla="*/ 131 h 159"/>
                <a:gd name="T18" fmla="*/ 139 w 139"/>
                <a:gd name="T19" fmla="*/ 63 h 159"/>
                <a:gd name="T20" fmla="*/ 132 w 139"/>
                <a:gd name="T21" fmla="*/ 37 h 159"/>
                <a:gd name="T22" fmla="*/ 128 w 139"/>
                <a:gd name="T23" fmla="*/ 114 h 159"/>
                <a:gd name="T24" fmla="*/ 10 w 139"/>
                <a:gd name="T25" fmla="*/ 114 h 159"/>
                <a:gd name="T26" fmla="*/ 10 w 139"/>
                <a:gd name="T27" fmla="*/ 63 h 159"/>
                <a:gd name="T28" fmla="*/ 128 w 139"/>
                <a:gd name="T29" fmla="*/ 63 h 159"/>
                <a:gd name="T30" fmla="*/ 128 w 139"/>
                <a:gd name="T31" fmla="*/ 114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9" h="159">
                  <a:moveTo>
                    <a:pt x="132" y="37"/>
                  </a:moveTo>
                  <a:cubicBezTo>
                    <a:pt x="110" y="0"/>
                    <a:pt x="110" y="0"/>
                    <a:pt x="110" y="0"/>
                  </a:cubicBezTo>
                  <a:cubicBezTo>
                    <a:pt x="28" y="0"/>
                    <a:pt x="28" y="0"/>
                    <a:pt x="28" y="0"/>
                  </a:cubicBezTo>
                  <a:cubicBezTo>
                    <a:pt x="7" y="37"/>
                    <a:pt x="7" y="37"/>
                    <a:pt x="7" y="37"/>
                  </a:cubicBezTo>
                  <a:cubicBezTo>
                    <a:pt x="3" y="44"/>
                    <a:pt x="0" y="55"/>
                    <a:pt x="0" y="63"/>
                  </a:cubicBezTo>
                  <a:cubicBezTo>
                    <a:pt x="0" y="131"/>
                    <a:pt x="0" y="131"/>
                    <a:pt x="0" y="131"/>
                  </a:cubicBezTo>
                  <a:cubicBezTo>
                    <a:pt x="0" y="146"/>
                    <a:pt x="12" y="159"/>
                    <a:pt x="27" y="159"/>
                  </a:cubicBezTo>
                  <a:cubicBezTo>
                    <a:pt x="111" y="159"/>
                    <a:pt x="111" y="159"/>
                    <a:pt x="111" y="159"/>
                  </a:cubicBezTo>
                  <a:cubicBezTo>
                    <a:pt x="126" y="159"/>
                    <a:pt x="139" y="146"/>
                    <a:pt x="139" y="131"/>
                  </a:cubicBezTo>
                  <a:cubicBezTo>
                    <a:pt x="139" y="63"/>
                    <a:pt x="139" y="63"/>
                    <a:pt x="139" y="63"/>
                  </a:cubicBezTo>
                  <a:cubicBezTo>
                    <a:pt x="139" y="55"/>
                    <a:pt x="135" y="44"/>
                    <a:pt x="132" y="37"/>
                  </a:cubicBezTo>
                  <a:close/>
                  <a:moveTo>
                    <a:pt x="128" y="114"/>
                  </a:moveTo>
                  <a:cubicBezTo>
                    <a:pt x="10" y="114"/>
                    <a:pt x="10" y="114"/>
                    <a:pt x="10" y="114"/>
                  </a:cubicBezTo>
                  <a:cubicBezTo>
                    <a:pt x="10" y="63"/>
                    <a:pt x="10" y="63"/>
                    <a:pt x="10" y="63"/>
                  </a:cubicBezTo>
                  <a:cubicBezTo>
                    <a:pt x="128" y="63"/>
                    <a:pt x="128" y="63"/>
                    <a:pt x="128" y="63"/>
                  </a:cubicBezTo>
                  <a:lnTo>
                    <a:pt x="128" y="11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40" name="Freeform 55"/>
            <p:cNvSpPr>
              <a:spLocks/>
            </p:cNvSpPr>
            <p:nvPr/>
          </p:nvSpPr>
          <p:spPr bwMode="auto">
            <a:xfrm>
              <a:off x="5003800" y="3689350"/>
              <a:ext cx="234950" cy="139700"/>
            </a:xfrm>
            <a:custGeom>
              <a:avLst/>
              <a:gdLst>
                <a:gd name="T0" fmla="*/ 69 w 103"/>
                <a:gd name="T1" fmla="*/ 0 h 61"/>
                <a:gd name="T2" fmla="*/ 33 w 103"/>
                <a:gd name="T3" fmla="*/ 0 h 61"/>
                <a:gd name="T4" fmla="*/ 0 w 103"/>
                <a:gd name="T5" fmla="*/ 28 h 61"/>
                <a:gd name="T6" fmla="*/ 0 w 103"/>
                <a:gd name="T7" fmla="*/ 61 h 61"/>
                <a:gd name="T8" fmla="*/ 103 w 103"/>
                <a:gd name="T9" fmla="*/ 61 h 61"/>
                <a:gd name="T10" fmla="*/ 103 w 103"/>
                <a:gd name="T11" fmla="*/ 28 h 61"/>
                <a:gd name="T12" fmla="*/ 69 w 103"/>
                <a:gd name="T13" fmla="*/ 0 h 61"/>
              </a:gdLst>
              <a:ahLst/>
              <a:cxnLst>
                <a:cxn ang="0">
                  <a:pos x="T0" y="T1"/>
                </a:cxn>
                <a:cxn ang="0">
                  <a:pos x="T2" y="T3"/>
                </a:cxn>
                <a:cxn ang="0">
                  <a:pos x="T4" y="T5"/>
                </a:cxn>
                <a:cxn ang="0">
                  <a:pos x="T6" y="T7"/>
                </a:cxn>
                <a:cxn ang="0">
                  <a:pos x="T8" y="T9"/>
                </a:cxn>
                <a:cxn ang="0">
                  <a:pos x="T10" y="T11"/>
                </a:cxn>
                <a:cxn ang="0">
                  <a:pos x="T12" y="T13"/>
                </a:cxn>
              </a:cxnLst>
              <a:rect l="0" t="0" r="r" b="b"/>
              <a:pathLst>
                <a:path w="103" h="61">
                  <a:moveTo>
                    <a:pt x="69" y="0"/>
                  </a:moveTo>
                  <a:cubicBezTo>
                    <a:pt x="33" y="0"/>
                    <a:pt x="33" y="0"/>
                    <a:pt x="33" y="0"/>
                  </a:cubicBezTo>
                  <a:cubicBezTo>
                    <a:pt x="15" y="0"/>
                    <a:pt x="0" y="12"/>
                    <a:pt x="0" y="28"/>
                  </a:cubicBezTo>
                  <a:cubicBezTo>
                    <a:pt x="0" y="61"/>
                    <a:pt x="0" y="61"/>
                    <a:pt x="0" y="61"/>
                  </a:cubicBezTo>
                  <a:cubicBezTo>
                    <a:pt x="103" y="61"/>
                    <a:pt x="103" y="61"/>
                    <a:pt x="103" y="61"/>
                  </a:cubicBezTo>
                  <a:cubicBezTo>
                    <a:pt x="103" y="28"/>
                    <a:pt x="103" y="28"/>
                    <a:pt x="103" y="28"/>
                  </a:cubicBezTo>
                  <a:cubicBezTo>
                    <a:pt x="103" y="12"/>
                    <a:pt x="88" y="0"/>
                    <a:pt x="6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77" name="Group 576"/>
          <p:cNvGrpSpPr/>
          <p:nvPr userDrawn="1"/>
        </p:nvGrpSpPr>
        <p:grpSpPr>
          <a:xfrm>
            <a:off x="7502540" y="6599791"/>
            <a:ext cx="462465" cy="438419"/>
            <a:chOff x="3114675" y="5580063"/>
            <a:chExt cx="915988" cy="868362"/>
          </a:xfrm>
          <a:solidFill>
            <a:schemeClr val="accent5"/>
          </a:solidFill>
        </p:grpSpPr>
        <p:sp>
          <p:nvSpPr>
            <p:cNvPr id="578" name="Freeform 8"/>
            <p:cNvSpPr>
              <a:spLocks/>
            </p:cNvSpPr>
            <p:nvPr/>
          </p:nvSpPr>
          <p:spPr bwMode="auto">
            <a:xfrm>
              <a:off x="3114675" y="6359525"/>
              <a:ext cx="915988" cy="88900"/>
            </a:xfrm>
            <a:custGeom>
              <a:avLst/>
              <a:gdLst>
                <a:gd name="T0" fmla="*/ 318 w 330"/>
                <a:gd name="T1" fmla="*/ 0 h 32"/>
                <a:gd name="T2" fmla="*/ 12 w 330"/>
                <a:gd name="T3" fmla="*/ 0 h 32"/>
                <a:gd name="T4" fmla="*/ 66 w 330"/>
                <a:gd name="T5" fmla="*/ 32 h 32"/>
                <a:gd name="T6" fmla="*/ 264 w 330"/>
                <a:gd name="T7" fmla="*/ 32 h 32"/>
                <a:gd name="T8" fmla="*/ 318 w 330"/>
                <a:gd name="T9" fmla="*/ 0 h 32"/>
              </a:gdLst>
              <a:ahLst/>
              <a:cxnLst>
                <a:cxn ang="0">
                  <a:pos x="T0" y="T1"/>
                </a:cxn>
                <a:cxn ang="0">
                  <a:pos x="T2" y="T3"/>
                </a:cxn>
                <a:cxn ang="0">
                  <a:pos x="T4" y="T5"/>
                </a:cxn>
                <a:cxn ang="0">
                  <a:pos x="T6" y="T7"/>
                </a:cxn>
                <a:cxn ang="0">
                  <a:pos x="T8" y="T9"/>
                </a:cxn>
              </a:cxnLst>
              <a:rect l="0" t="0" r="r" b="b"/>
              <a:pathLst>
                <a:path w="330" h="32">
                  <a:moveTo>
                    <a:pt x="318" y="0"/>
                  </a:moveTo>
                  <a:cubicBezTo>
                    <a:pt x="12" y="0"/>
                    <a:pt x="12" y="0"/>
                    <a:pt x="12" y="0"/>
                  </a:cubicBezTo>
                  <a:cubicBezTo>
                    <a:pt x="0" y="19"/>
                    <a:pt x="58" y="32"/>
                    <a:pt x="66" y="32"/>
                  </a:cubicBezTo>
                  <a:cubicBezTo>
                    <a:pt x="264" y="32"/>
                    <a:pt x="264" y="32"/>
                    <a:pt x="264" y="32"/>
                  </a:cubicBezTo>
                  <a:cubicBezTo>
                    <a:pt x="272" y="32"/>
                    <a:pt x="330" y="19"/>
                    <a:pt x="31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9" name="Freeform 9"/>
            <p:cNvSpPr>
              <a:spLocks/>
            </p:cNvSpPr>
            <p:nvPr/>
          </p:nvSpPr>
          <p:spPr bwMode="auto">
            <a:xfrm>
              <a:off x="3459163" y="5670550"/>
              <a:ext cx="134938" cy="252413"/>
            </a:xfrm>
            <a:custGeom>
              <a:avLst/>
              <a:gdLst>
                <a:gd name="T0" fmla="*/ 21 w 49"/>
                <a:gd name="T1" fmla="*/ 0 h 91"/>
                <a:gd name="T2" fmla="*/ 11 w 49"/>
                <a:gd name="T3" fmla="*/ 49 h 91"/>
                <a:gd name="T4" fmla="*/ 20 w 49"/>
                <a:gd name="T5" fmla="*/ 91 h 91"/>
                <a:gd name="T6" fmla="*/ 31 w 49"/>
                <a:gd name="T7" fmla="*/ 41 h 91"/>
                <a:gd name="T8" fmla="*/ 21 w 49"/>
                <a:gd name="T9" fmla="*/ 0 h 91"/>
              </a:gdLst>
              <a:ahLst/>
              <a:cxnLst>
                <a:cxn ang="0">
                  <a:pos x="T0" y="T1"/>
                </a:cxn>
                <a:cxn ang="0">
                  <a:pos x="T2" y="T3"/>
                </a:cxn>
                <a:cxn ang="0">
                  <a:pos x="T4" y="T5"/>
                </a:cxn>
                <a:cxn ang="0">
                  <a:pos x="T6" y="T7"/>
                </a:cxn>
                <a:cxn ang="0">
                  <a:pos x="T8" y="T9"/>
                </a:cxn>
              </a:cxnLst>
              <a:rect l="0" t="0" r="r" b="b"/>
              <a:pathLst>
                <a:path w="49" h="91">
                  <a:moveTo>
                    <a:pt x="21" y="0"/>
                  </a:moveTo>
                  <a:cubicBezTo>
                    <a:pt x="0" y="13"/>
                    <a:pt x="2" y="29"/>
                    <a:pt x="11" y="49"/>
                  </a:cubicBezTo>
                  <a:cubicBezTo>
                    <a:pt x="20" y="70"/>
                    <a:pt x="26" y="80"/>
                    <a:pt x="20" y="91"/>
                  </a:cubicBezTo>
                  <a:cubicBezTo>
                    <a:pt x="49" y="74"/>
                    <a:pt x="44" y="58"/>
                    <a:pt x="31" y="41"/>
                  </a:cubicBezTo>
                  <a:cubicBezTo>
                    <a:pt x="17" y="25"/>
                    <a:pt x="16" y="14"/>
                    <a:pt x="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0" name="Freeform 10"/>
            <p:cNvSpPr>
              <a:spLocks/>
            </p:cNvSpPr>
            <p:nvPr/>
          </p:nvSpPr>
          <p:spPr bwMode="auto">
            <a:xfrm>
              <a:off x="3552825" y="5580063"/>
              <a:ext cx="188913" cy="349250"/>
            </a:xfrm>
            <a:custGeom>
              <a:avLst/>
              <a:gdLst>
                <a:gd name="T0" fmla="*/ 29 w 68"/>
                <a:gd name="T1" fmla="*/ 0 h 126"/>
                <a:gd name="T2" fmla="*/ 14 w 68"/>
                <a:gd name="T3" fmla="*/ 68 h 126"/>
                <a:gd name="T4" fmla="*/ 28 w 68"/>
                <a:gd name="T5" fmla="*/ 126 h 126"/>
                <a:gd name="T6" fmla="*/ 42 w 68"/>
                <a:gd name="T7" fmla="*/ 57 h 126"/>
                <a:gd name="T8" fmla="*/ 29 w 68"/>
                <a:gd name="T9" fmla="*/ 0 h 126"/>
              </a:gdLst>
              <a:ahLst/>
              <a:cxnLst>
                <a:cxn ang="0">
                  <a:pos x="T0" y="T1"/>
                </a:cxn>
                <a:cxn ang="0">
                  <a:pos x="T2" y="T3"/>
                </a:cxn>
                <a:cxn ang="0">
                  <a:pos x="T4" y="T5"/>
                </a:cxn>
                <a:cxn ang="0">
                  <a:pos x="T6" y="T7"/>
                </a:cxn>
                <a:cxn ang="0">
                  <a:pos x="T8" y="T9"/>
                </a:cxn>
              </a:cxnLst>
              <a:rect l="0" t="0" r="r" b="b"/>
              <a:pathLst>
                <a:path w="68" h="126">
                  <a:moveTo>
                    <a:pt x="29" y="0"/>
                  </a:moveTo>
                  <a:cubicBezTo>
                    <a:pt x="0" y="19"/>
                    <a:pt x="2" y="40"/>
                    <a:pt x="14" y="68"/>
                  </a:cubicBezTo>
                  <a:cubicBezTo>
                    <a:pt x="27" y="96"/>
                    <a:pt x="36" y="111"/>
                    <a:pt x="28" y="126"/>
                  </a:cubicBezTo>
                  <a:cubicBezTo>
                    <a:pt x="68" y="102"/>
                    <a:pt x="60" y="80"/>
                    <a:pt x="42" y="57"/>
                  </a:cubicBezTo>
                  <a:cubicBezTo>
                    <a:pt x="24" y="34"/>
                    <a:pt x="22" y="19"/>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1" name="Freeform 11"/>
            <p:cNvSpPr>
              <a:spLocks noEditPoints="1"/>
            </p:cNvSpPr>
            <p:nvPr/>
          </p:nvSpPr>
          <p:spPr bwMode="auto">
            <a:xfrm>
              <a:off x="3275013" y="5988050"/>
              <a:ext cx="714375" cy="390525"/>
            </a:xfrm>
            <a:custGeom>
              <a:avLst/>
              <a:gdLst>
                <a:gd name="T0" fmla="*/ 254 w 257"/>
                <a:gd name="T1" fmla="*/ 43 h 141"/>
                <a:gd name="T2" fmla="*/ 210 w 257"/>
                <a:gd name="T3" fmla="*/ 19 h 141"/>
                <a:gd name="T4" fmla="*/ 209 w 257"/>
                <a:gd name="T5" fmla="*/ 7 h 141"/>
                <a:gd name="T6" fmla="*/ 209 w 257"/>
                <a:gd name="T7" fmla="*/ 7 h 141"/>
                <a:gd name="T8" fmla="*/ 201 w 257"/>
                <a:gd name="T9" fmla="*/ 0 h 141"/>
                <a:gd name="T10" fmla="*/ 13 w 257"/>
                <a:gd name="T11" fmla="*/ 0 h 141"/>
                <a:gd name="T12" fmla="*/ 5 w 257"/>
                <a:gd name="T13" fmla="*/ 7 h 141"/>
                <a:gd name="T14" fmla="*/ 5 w 257"/>
                <a:gd name="T15" fmla="*/ 7 h 141"/>
                <a:gd name="T16" fmla="*/ 34 w 257"/>
                <a:gd name="T17" fmla="*/ 136 h 141"/>
                <a:gd name="T18" fmla="*/ 44 w 257"/>
                <a:gd name="T19" fmla="*/ 141 h 141"/>
                <a:gd name="T20" fmla="*/ 170 w 257"/>
                <a:gd name="T21" fmla="*/ 141 h 141"/>
                <a:gd name="T22" fmla="*/ 180 w 257"/>
                <a:gd name="T23" fmla="*/ 136 h 141"/>
                <a:gd name="T24" fmla="*/ 189 w 257"/>
                <a:gd name="T25" fmla="*/ 117 h 141"/>
                <a:gd name="T26" fmla="*/ 190 w 257"/>
                <a:gd name="T27" fmla="*/ 117 h 141"/>
                <a:gd name="T28" fmla="*/ 204 w 257"/>
                <a:gd name="T29" fmla="*/ 109 h 141"/>
                <a:gd name="T30" fmla="*/ 206 w 257"/>
                <a:gd name="T31" fmla="*/ 100 h 141"/>
                <a:gd name="T32" fmla="*/ 254 w 257"/>
                <a:gd name="T33" fmla="*/ 43 h 141"/>
                <a:gd name="T34" fmla="*/ 49 w 257"/>
                <a:gd name="T35" fmla="*/ 128 h 141"/>
                <a:gd name="T36" fmla="*/ 47 w 257"/>
                <a:gd name="T37" fmla="*/ 127 h 141"/>
                <a:gd name="T38" fmla="*/ 19 w 257"/>
                <a:gd name="T39" fmla="*/ 15 h 141"/>
                <a:gd name="T40" fmla="*/ 55 w 257"/>
                <a:gd name="T41" fmla="*/ 15 h 141"/>
                <a:gd name="T42" fmla="*/ 69 w 257"/>
                <a:gd name="T43" fmla="*/ 127 h 141"/>
                <a:gd name="T44" fmla="*/ 71 w 257"/>
                <a:gd name="T45" fmla="*/ 128 h 141"/>
                <a:gd name="T46" fmla="*/ 49 w 257"/>
                <a:gd name="T47" fmla="*/ 128 h 141"/>
                <a:gd name="T48" fmla="*/ 200 w 257"/>
                <a:gd name="T49" fmla="*/ 86 h 141"/>
                <a:gd name="T50" fmla="*/ 209 w 257"/>
                <a:gd name="T51" fmla="*/ 43 h 141"/>
                <a:gd name="T52" fmla="*/ 220 w 257"/>
                <a:gd name="T53" fmla="*/ 40 h 141"/>
                <a:gd name="T54" fmla="*/ 232 w 257"/>
                <a:gd name="T55" fmla="*/ 51 h 141"/>
                <a:gd name="T56" fmla="*/ 200 w 257"/>
                <a:gd name="T57" fmla="*/ 86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57" h="141">
                  <a:moveTo>
                    <a:pt x="254" y="43"/>
                  </a:moveTo>
                  <a:cubicBezTo>
                    <a:pt x="251" y="28"/>
                    <a:pt x="235" y="9"/>
                    <a:pt x="210" y="19"/>
                  </a:cubicBezTo>
                  <a:cubicBezTo>
                    <a:pt x="210" y="15"/>
                    <a:pt x="209" y="11"/>
                    <a:pt x="209" y="7"/>
                  </a:cubicBezTo>
                  <a:cubicBezTo>
                    <a:pt x="209" y="7"/>
                    <a:pt x="209" y="7"/>
                    <a:pt x="209" y="7"/>
                  </a:cubicBezTo>
                  <a:cubicBezTo>
                    <a:pt x="208" y="3"/>
                    <a:pt x="205" y="0"/>
                    <a:pt x="201" y="0"/>
                  </a:cubicBezTo>
                  <a:cubicBezTo>
                    <a:pt x="13" y="0"/>
                    <a:pt x="13" y="0"/>
                    <a:pt x="13" y="0"/>
                  </a:cubicBezTo>
                  <a:cubicBezTo>
                    <a:pt x="9" y="0"/>
                    <a:pt x="5" y="3"/>
                    <a:pt x="5" y="7"/>
                  </a:cubicBezTo>
                  <a:cubicBezTo>
                    <a:pt x="5" y="7"/>
                    <a:pt x="5" y="7"/>
                    <a:pt x="5" y="7"/>
                  </a:cubicBezTo>
                  <a:cubicBezTo>
                    <a:pt x="0" y="73"/>
                    <a:pt x="23" y="127"/>
                    <a:pt x="34" y="136"/>
                  </a:cubicBezTo>
                  <a:cubicBezTo>
                    <a:pt x="37" y="138"/>
                    <a:pt x="41" y="141"/>
                    <a:pt x="44" y="141"/>
                  </a:cubicBezTo>
                  <a:cubicBezTo>
                    <a:pt x="170" y="141"/>
                    <a:pt x="170" y="141"/>
                    <a:pt x="170" y="141"/>
                  </a:cubicBezTo>
                  <a:cubicBezTo>
                    <a:pt x="173" y="141"/>
                    <a:pt x="177" y="138"/>
                    <a:pt x="180" y="136"/>
                  </a:cubicBezTo>
                  <a:cubicBezTo>
                    <a:pt x="183" y="134"/>
                    <a:pt x="186" y="125"/>
                    <a:pt x="189" y="117"/>
                  </a:cubicBezTo>
                  <a:cubicBezTo>
                    <a:pt x="189" y="117"/>
                    <a:pt x="190" y="117"/>
                    <a:pt x="190" y="117"/>
                  </a:cubicBezTo>
                  <a:cubicBezTo>
                    <a:pt x="196" y="119"/>
                    <a:pt x="203" y="115"/>
                    <a:pt x="204" y="109"/>
                  </a:cubicBezTo>
                  <a:cubicBezTo>
                    <a:pt x="205" y="104"/>
                    <a:pt x="204" y="103"/>
                    <a:pt x="206" y="100"/>
                  </a:cubicBezTo>
                  <a:cubicBezTo>
                    <a:pt x="248" y="75"/>
                    <a:pt x="257" y="64"/>
                    <a:pt x="254" y="43"/>
                  </a:cubicBezTo>
                  <a:close/>
                  <a:moveTo>
                    <a:pt x="49" y="128"/>
                  </a:moveTo>
                  <a:cubicBezTo>
                    <a:pt x="49" y="128"/>
                    <a:pt x="48" y="128"/>
                    <a:pt x="47" y="127"/>
                  </a:cubicBezTo>
                  <a:cubicBezTo>
                    <a:pt x="41" y="122"/>
                    <a:pt x="17" y="72"/>
                    <a:pt x="19" y="15"/>
                  </a:cubicBezTo>
                  <a:cubicBezTo>
                    <a:pt x="55" y="15"/>
                    <a:pt x="55" y="15"/>
                    <a:pt x="55" y="15"/>
                  </a:cubicBezTo>
                  <a:cubicBezTo>
                    <a:pt x="53" y="72"/>
                    <a:pt x="66" y="122"/>
                    <a:pt x="69" y="127"/>
                  </a:cubicBezTo>
                  <a:cubicBezTo>
                    <a:pt x="70" y="128"/>
                    <a:pt x="70" y="128"/>
                    <a:pt x="71" y="128"/>
                  </a:cubicBezTo>
                  <a:lnTo>
                    <a:pt x="49" y="128"/>
                  </a:lnTo>
                  <a:close/>
                  <a:moveTo>
                    <a:pt x="200" y="86"/>
                  </a:moveTo>
                  <a:cubicBezTo>
                    <a:pt x="204" y="75"/>
                    <a:pt x="208" y="55"/>
                    <a:pt x="209" y="43"/>
                  </a:cubicBezTo>
                  <a:cubicBezTo>
                    <a:pt x="213" y="39"/>
                    <a:pt x="218" y="39"/>
                    <a:pt x="220" y="40"/>
                  </a:cubicBezTo>
                  <a:cubicBezTo>
                    <a:pt x="225" y="40"/>
                    <a:pt x="231" y="44"/>
                    <a:pt x="232" y="51"/>
                  </a:cubicBezTo>
                  <a:cubicBezTo>
                    <a:pt x="234" y="60"/>
                    <a:pt x="221" y="74"/>
                    <a:pt x="200"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85" name="Group 584"/>
          <p:cNvGrpSpPr/>
          <p:nvPr userDrawn="1"/>
        </p:nvGrpSpPr>
        <p:grpSpPr>
          <a:xfrm>
            <a:off x="7494789" y="7338017"/>
            <a:ext cx="477966" cy="323583"/>
            <a:chOff x="4513263" y="5789613"/>
            <a:chExt cx="973138" cy="658813"/>
          </a:xfrm>
          <a:solidFill>
            <a:schemeClr val="accent5"/>
          </a:solidFill>
        </p:grpSpPr>
        <p:sp>
          <p:nvSpPr>
            <p:cNvPr id="586" name="Rectangle 585"/>
            <p:cNvSpPr>
              <a:spLocks noChangeArrowheads="1"/>
            </p:cNvSpPr>
            <p:nvPr/>
          </p:nvSpPr>
          <p:spPr bwMode="auto">
            <a:xfrm>
              <a:off x="4975225" y="6000750"/>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7" name="Freeform 586"/>
            <p:cNvSpPr>
              <a:spLocks noEditPoints="1"/>
            </p:cNvSpPr>
            <p:nvPr/>
          </p:nvSpPr>
          <p:spPr bwMode="auto">
            <a:xfrm>
              <a:off x="4513263" y="5789613"/>
              <a:ext cx="973138" cy="658813"/>
            </a:xfrm>
            <a:custGeom>
              <a:avLst/>
              <a:gdLst>
                <a:gd name="T0" fmla="*/ 237 w 350"/>
                <a:gd name="T1" fmla="*/ 55 h 237"/>
                <a:gd name="T2" fmla="*/ 237 w 350"/>
                <a:gd name="T3" fmla="*/ 64 h 237"/>
                <a:gd name="T4" fmla="*/ 94 w 350"/>
                <a:gd name="T5" fmla="*/ 64 h 237"/>
                <a:gd name="T6" fmla="*/ 94 w 350"/>
                <a:gd name="T7" fmla="*/ 55 h 237"/>
                <a:gd name="T8" fmla="*/ 94 w 350"/>
                <a:gd name="T9" fmla="*/ 55 h 237"/>
                <a:gd name="T10" fmla="*/ 135 w 350"/>
                <a:gd name="T11" fmla="*/ 37 h 237"/>
                <a:gd name="T12" fmla="*/ 152 w 350"/>
                <a:gd name="T13" fmla="*/ 23 h 237"/>
                <a:gd name="T14" fmla="*/ 150 w 350"/>
                <a:gd name="T15" fmla="*/ 15 h 237"/>
                <a:gd name="T16" fmla="*/ 166 w 350"/>
                <a:gd name="T17" fmla="*/ 0 h 237"/>
                <a:gd name="T18" fmla="*/ 181 w 350"/>
                <a:gd name="T19" fmla="*/ 15 h 237"/>
                <a:gd name="T20" fmla="*/ 179 w 350"/>
                <a:gd name="T21" fmla="*/ 23 h 237"/>
                <a:gd name="T22" fmla="*/ 196 w 350"/>
                <a:gd name="T23" fmla="*/ 37 h 237"/>
                <a:gd name="T24" fmla="*/ 237 w 350"/>
                <a:gd name="T25" fmla="*/ 55 h 237"/>
                <a:gd name="T26" fmla="*/ 343 w 350"/>
                <a:gd name="T27" fmla="*/ 139 h 237"/>
                <a:gd name="T28" fmla="*/ 342 w 350"/>
                <a:gd name="T29" fmla="*/ 140 h 237"/>
                <a:gd name="T30" fmla="*/ 274 w 350"/>
                <a:gd name="T31" fmla="*/ 197 h 237"/>
                <a:gd name="T32" fmla="*/ 264 w 350"/>
                <a:gd name="T33" fmla="*/ 197 h 237"/>
                <a:gd name="T34" fmla="*/ 232 w 350"/>
                <a:gd name="T35" fmla="*/ 225 h 237"/>
                <a:gd name="T36" fmla="*/ 232 w 350"/>
                <a:gd name="T37" fmla="*/ 225 h 237"/>
                <a:gd name="T38" fmla="*/ 244 w 350"/>
                <a:gd name="T39" fmla="*/ 237 h 237"/>
                <a:gd name="T40" fmla="*/ 88 w 350"/>
                <a:gd name="T41" fmla="*/ 237 h 237"/>
                <a:gd name="T42" fmla="*/ 99 w 350"/>
                <a:gd name="T43" fmla="*/ 225 h 237"/>
                <a:gd name="T44" fmla="*/ 99 w 350"/>
                <a:gd name="T45" fmla="*/ 225 h 237"/>
                <a:gd name="T46" fmla="*/ 59 w 350"/>
                <a:gd name="T47" fmla="*/ 182 h 237"/>
                <a:gd name="T48" fmla="*/ 20 w 350"/>
                <a:gd name="T49" fmla="*/ 110 h 237"/>
                <a:gd name="T50" fmla="*/ 2 w 350"/>
                <a:gd name="T51" fmla="*/ 58 h 237"/>
                <a:gd name="T52" fmla="*/ 26 w 350"/>
                <a:gd name="T53" fmla="*/ 51 h 237"/>
                <a:gd name="T54" fmla="*/ 54 w 350"/>
                <a:gd name="T55" fmla="*/ 97 h 237"/>
                <a:gd name="T56" fmla="*/ 58 w 350"/>
                <a:gd name="T57" fmla="*/ 106 h 237"/>
                <a:gd name="T58" fmla="*/ 94 w 350"/>
                <a:gd name="T59" fmla="*/ 75 h 237"/>
                <a:gd name="T60" fmla="*/ 237 w 350"/>
                <a:gd name="T61" fmla="*/ 75 h 237"/>
                <a:gd name="T62" fmla="*/ 253 w 350"/>
                <a:gd name="T63" fmla="*/ 83 h 237"/>
                <a:gd name="T64" fmla="*/ 257 w 350"/>
                <a:gd name="T65" fmla="*/ 87 h 237"/>
                <a:gd name="T66" fmla="*/ 307 w 350"/>
                <a:gd name="T67" fmla="*/ 65 h 237"/>
                <a:gd name="T68" fmla="*/ 312 w 350"/>
                <a:gd name="T69" fmla="*/ 66 h 237"/>
                <a:gd name="T70" fmla="*/ 340 w 350"/>
                <a:gd name="T71" fmla="*/ 87 h 237"/>
                <a:gd name="T72" fmla="*/ 343 w 350"/>
                <a:gd name="T73" fmla="*/ 139 h 237"/>
                <a:gd name="T74" fmla="*/ 120 w 350"/>
                <a:gd name="T75" fmla="*/ 212 h 237"/>
                <a:gd name="T76" fmla="*/ 91 w 350"/>
                <a:gd name="T77" fmla="*/ 136 h 237"/>
                <a:gd name="T78" fmla="*/ 115 w 350"/>
                <a:gd name="T79" fmla="*/ 88 h 237"/>
                <a:gd name="T80" fmla="*/ 97 w 350"/>
                <a:gd name="T81" fmla="*/ 88 h 237"/>
                <a:gd name="T82" fmla="*/ 63 w 350"/>
                <a:gd name="T83" fmla="*/ 136 h 237"/>
                <a:gd name="T84" fmla="*/ 102 w 350"/>
                <a:gd name="T85" fmla="*/ 212 h 237"/>
                <a:gd name="T86" fmla="*/ 120 w 350"/>
                <a:gd name="T87" fmla="*/ 212 h 237"/>
                <a:gd name="T88" fmla="*/ 306 w 350"/>
                <a:gd name="T89" fmla="*/ 88 h 237"/>
                <a:gd name="T90" fmla="*/ 272 w 350"/>
                <a:gd name="T91" fmla="*/ 108 h 237"/>
                <a:gd name="T92" fmla="*/ 268 w 350"/>
                <a:gd name="T93" fmla="*/ 175 h 237"/>
                <a:gd name="T94" fmla="*/ 321 w 350"/>
                <a:gd name="T95" fmla="*/ 133 h 237"/>
                <a:gd name="T96" fmla="*/ 306 w 350"/>
                <a:gd name="T97" fmla="*/ 88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50" h="237">
                  <a:moveTo>
                    <a:pt x="237" y="55"/>
                  </a:moveTo>
                  <a:cubicBezTo>
                    <a:pt x="237" y="64"/>
                    <a:pt x="237" y="64"/>
                    <a:pt x="237" y="64"/>
                  </a:cubicBezTo>
                  <a:cubicBezTo>
                    <a:pt x="94" y="64"/>
                    <a:pt x="94" y="64"/>
                    <a:pt x="94" y="64"/>
                  </a:cubicBezTo>
                  <a:cubicBezTo>
                    <a:pt x="94" y="55"/>
                    <a:pt x="94" y="55"/>
                    <a:pt x="94" y="55"/>
                  </a:cubicBezTo>
                  <a:cubicBezTo>
                    <a:pt x="94" y="55"/>
                    <a:pt x="94" y="55"/>
                    <a:pt x="94" y="55"/>
                  </a:cubicBezTo>
                  <a:cubicBezTo>
                    <a:pt x="95" y="40"/>
                    <a:pt x="122" y="43"/>
                    <a:pt x="135" y="37"/>
                  </a:cubicBezTo>
                  <a:cubicBezTo>
                    <a:pt x="148" y="31"/>
                    <a:pt x="152" y="23"/>
                    <a:pt x="152" y="23"/>
                  </a:cubicBezTo>
                  <a:cubicBezTo>
                    <a:pt x="151" y="20"/>
                    <a:pt x="150" y="18"/>
                    <a:pt x="150" y="15"/>
                  </a:cubicBezTo>
                  <a:cubicBezTo>
                    <a:pt x="150" y="7"/>
                    <a:pt x="157" y="0"/>
                    <a:pt x="166" y="0"/>
                  </a:cubicBezTo>
                  <a:cubicBezTo>
                    <a:pt x="174" y="0"/>
                    <a:pt x="181" y="7"/>
                    <a:pt x="181" y="15"/>
                  </a:cubicBezTo>
                  <a:cubicBezTo>
                    <a:pt x="181" y="18"/>
                    <a:pt x="181" y="21"/>
                    <a:pt x="179" y="23"/>
                  </a:cubicBezTo>
                  <a:cubicBezTo>
                    <a:pt x="180" y="25"/>
                    <a:pt x="185" y="32"/>
                    <a:pt x="196" y="37"/>
                  </a:cubicBezTo>
                  <a:cubicBezTo>
                    <a:pt x="210" y="43"/>
                    <a:pt x="237" y="40"/>
                    <a:pt x="237" y="55"/>
                  </a:cubicBezTo>
                  <a:close/>
                  <a:moveTo>
                    <a:pt x="343" y="139"/>
                  </a:moveTo>
                  <a:cubicBezTo>
                    <a:pt x="343" y="140"/>
                    <a:pt x="342" y="140"/>
                    <a:pt x="342" y="140"/>
                  </a:cubicBezTo>
                  <a:cubicBezTo>
                    <a:pt x="328" y="182"/>
                    <a:pt x="289" y="193"/>
                    <a:pt x="274" y="197"/>
                  </a:cubicBezTo>
                  <a:cubicBezTo>
                    <a:pt x="271" y="198"/>
                    <a:pt x="267" y="198"/>
                    <a:pt x="264" y="197"/>
                  </a:cubicBezTo>
                  <a:cubicBezTo>
                    <a:pt x="256" y="209"/>
                    <a:pt x="245" y="219"/>
                    <a:pt x="232" y="225"/>
                  </a:cubicBezTo>
                  <a:cubicBezTo>
                    <a:pt x="232" y="225"/>
                    <a:pt x="232" y="225"/>
                    <a:pt x="232" y="225"/>
                  </a:cubicBezTo>
                  <a:cubicBezTo>
                    <a:pt x="239" y="225"/>
                    <a:pt x="244" y="230"/>
                    <a:pt x="244" y="237"/>
                  </a:cubicBezTo>
                  <a:cubicBezTo>
                    <a:pt x="88" y="237"/>
                    <a:pt x="88" y="237"/>
                    <a:pt x="88" y="237"/>
                  </a:cubicBezTo>
                  <a:cubicBezTo>
                    <a:pt x="88" y="230"/>
                    <a:pt x="93" y="225"/>
                    <a:pt x="99" y="225"/>
                  </a:cubicBezTo>
                  <a:cubicBezTo>
                    <a:pt x="99" y="225"/>
                    <a:pt x="99" y="225"/>
                    <a:pt x="99" y="225"/>
                  </a:cubicBezTo>
                  <a:cubicBezTo>
                    <a:pt x="81" y="216"/>
                    <a:pt x="67" y="200"/>
                    <a:pt x="59" y="182"/>
                  </a:cubicBezTo>
                  <a:cubicBezTo>
                    <a:pt x="46" y="179"/>
                    <a:pt x="17" y="159"/>
                    <a:pt x="20" y="110"/>
                  </a:cubicBezTo>
                  <a:cubicBezTo>
                    <a:pt x="22" y="63"/>
                    <a:pt x="9" y="72"/>
                    <a:pt x="2" y="58"/>
                  </a:cubicBezTo>
                  <a:cubicBezTo>
                    <a:pt x="0" y="54"/>
                    <a:pt x="11" y="48"/>
                    <a:pt x="26" y="51"/>
                  </a:cubicBezTo>
                  <a:cubicBezTo>
                    <a:pt x="38" y="53"/>
                    <a:pt x="45" y="52"/>
                    <a:pt x="54" y="97"/>
                  </a:cubicBezTo>
                  <a:cubicBezTo>
                    <a:pt x="54" y="101"/>
                    <a:pt x="56" y="104"/>
                    <a:pt x="58" y="106"/>
                  </a:cubicBezTo>
                  <a:cubicBezTo>
                    <a:pt x="65" y="92"/>
                    <a:pt x="77" y="82"/>
                    <a:pt x="94" y="75"/>
                  </a:cubicBezTo>
                  <a:cubicBezTo>
                    <a:pt x="237" y="75"/>
                    <a:pt x="237" y="75"/>
                    <a:pt x="237" y="75"/>
                  </a:cubicBezTo>
                  <a:cubicBezTo>
                    <a:pt x="243" y="77"/>
                    <a:pt x="248" y="80"/>
                    <a:pt x="253" y="83"/>
                  </a:cubicBezTo>
                  <a:cubicBezTo>
                    <a:pt x="254" y="84"/>
                    <a:pt x="256" y="86"/>
                    <a:pt x="257" y="87"/>
                  </a:cubicBezTo>
                  <a:cubicBezTo>
                    <a:pt x="269" y="69"/>
                    <a:pt x="286" y="61"/>
                    <a:pt x="307" y="65"/>
                  </a:cubicBezTo>
                  <a:cubicBezTo>
                    <a:pt x="309" y="65"/>
                    <a:pt x="311" y="65"/>
                    <a:pt x="312" y="66"/>
                  </a:cubicBezTo>
                  <a:cubicBezTo>
                    <a:pt x="324" y="69"/>
                    <a:pt x="334" y="76"/>
                    <a:pt x="340" y="87"/>
                  </a:cubicBezTo>
                  <a:cubicBezTo>
                    <a:pt x="345" y="97"/>
                    <a:pt x="350" y="114"/>
                    <a:pt x="343" y="139"/>
                  </a:cubicBezTo>
                  <a:close/>
                  <a:moveTo>
                    <a:pt x="120" y="212"/>
                  </a:moveTo>
                  <a:cubicBezTo>
                    <a:pt x="102" y="198"/>
                    <a:pt x="90" y="167"/>
                    <a:pt x="91" y="136"/>
                  </a:cubicBezTo>
                  <a:cubicBezTo>
                    <a:pt x="92" y="123"/>
                    <a:pt x="96" y="99"/>
                    <a:pt x="115" y="88"/>
                  </a:cubicBezTo>
                  <a:cubicBezTo>
                    <a:pt x="97" y="88"/>
                    <a:pt x="97" y="88"/>
                    <a:pt x="97" y="88"/>
                  </a:cubicBezTo>
                  <a:cubicBezTo>
                    <a:pt x="69" y="99"/>
                    <a:pt x="64" y="123"/>
                    <a:pt x="63" y="136"/>
                  </a:cubicBezTo>
                  <a:cubicBezTo>
                    <a:pt x="61" y="167"/>
                    <a:pt x="77" y="198"/>
                    <a:pt x="102" y="212"/>
                  </a:cubicBezTo>
                  <a:lnTo>
                    <a:pt x="120" y="212"/>
                  </a:lnTo>
                  <a:close/>
                  <a:moveTo>
                    <a:pt x="306" y="88"/>
                  </a:moveTo>
                  <a:cubicBezTo>
                    <a:pt x="303" y="87"/>
                    <a:pt x="283" y="81"/>
                    <a:pt x="272" y="108"/>
                  </a:cubicBezTo>
                  <a:cubicBezTo>
                    <a:pt x="281" y="129"/>
                    <a:pt x="278" y="153"/>
                    <a:pt x="268" y="175"/>
                  </a:cubicBezTo>
                  <a:cubicBezTo>
                    <a:pt x="282" y="171"/>
                    <a:pt x="310" y="162"/>
                    <a:pt x="321" y="133"/>
                  </a:cubicBezTo>
                  <a:cubicBezTo>
                    <a:pt x="329" y="105"/>
                    <a:pt x="319" y="91"/>
                    <a:pt x="306"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91" name="Group 590"/>
          <p:cNvGrpSpPr/>
          <p:nvPr userDrawn="1"/>
        </p:nvGrpSpPr>
        <p:grpSpPr>
          <a:xfrm>
            <a:off x="7504306" y="6084141"/>
            <a:ext cx="458932" cy="407744"/>
            <a:chOff x="1733550" y="2919413"/>
            <a:chExt cx="825500" cy="733425"/>
          </a:xfrm>
          <a:solidFill>
            <a:schemeClr val="accent5"/>
          </a:solidFill>
        </p:grpSpPr>
        <p:sp>
          <p:nvSpPr>
            <p:cNvPr id="592" name="Freeform 18"/>
            <p:cNvSpPr>
              <a:spLocks/>
            </p:cNvSpPr>
            <p:nvPr/>
          </p:nvSpPr>
          <p:spPr bwMode="auto">
            <a:xfrm>
              <a:off x="1733550" y="2927350"/>
              <a:ext cx="725488" cy="725488"/>
            </a:xfrm>
            <a:custGeom>
              <a:avLst/>
              <a:gdLst>
                <a:gd name="T0" fmla="*/ 248 w 261"/>
                <a:gd name="T1" fmla="*/ 131 h 261"/>
                <a:gd name="T2" fmla="*/ 131 w 261"/>
                <a:gd name="T3" fmla="*/ 248 h 261"/>
                <a:gd name="T4" fmla="*/ 14 w 261"/>
                <a:gd name="T5" fmla="*/ 131 h 261"/>
                <a:gd name="T6" fmla="*/ 131 w 261"/>
                <a:gd name="T7" fmla="*/ 14 h 261"/>
                <a:gd name="T8" fmla="*/ 189 w 261"/>
                <a:gd name="T9" fmla="*/ 30 h 261"/>
                <a:gd name="T10" fmla="*/ 196 w 261"/>
                <a:gd name="T11" fmla="*/ 18 h 261"/>
                <a:gd name="T12" fmla="*/ 131 w 261"/>
                <a:gd name="T13" fmla="*/ 0 h 261"/>
                <a:gd name="T14" fmla="*/ 0 w 261"/>
                <a:gd name="T15" fmla="*/ 131 h 261"/>
                <a:gd name="T16" fmla="*/ 131 w 261"/>
                <a:gd name="T17" fmla="*/ 261 h 261"/>
                <a:gd name="T18" fmla="*/ 261 w 261"/>
                <a:gd name="T19" fmla="*/ 131 h 261"/>
                <a:gd name="T20" fmla="*/ 248 w 261"/>
                <a:gd name="T21" fmla="*/ 131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1" h="261">
                  <a:moveTo>
                    <a:pt x="248" y="131"/>
                  </a:moveTo>
                  <a:cubicBezTo>
                    <a:pt x="248" y="195"/>
                    <a:pt x="195" y="248"/>
                    <a:pt x="131" y="248"/>
                  </a:cubicBezTo>
                  <a:cubicBezTo>
                    <a:pt x="67" y="248"/>
                    <a:pt x="14" y="195"/>
                    <a:pt x="14" y="131"/>
                  </a:cubicBezTo>
                  <a:cubicBezTo>
                    <a:pt x="14" y="66"/>
                    <a:pt x="67" y="14"/>
                    <a:pt x="131" y="14"/>
                  </a:cubicBezTo>
                  <a:cubicBezTo>
                    <a:pt x="152" y="14"/>
                    <a:pt x="172" y="20"/>
                    <a:pt x="189" y="30"/>
                  </a:cubicBezTo>
                  <a:cubicBezTo>
                    <a:pt x="196" y="18"/>
                    <a:pt x="196" y="18"/>
                    <a:pt x="196" y="18"/>
                  </a:cubicBezTo>
                  <a:cubicBezTo>
                    <a:pt x="177" y="7"/>
                    <a:pt x="155" y="0"/>
                    <a:pt x="131" y="0"/>
                  </a:cubicBezTo>
                  <a:cubicBezTo>
                    <a:pt x="59" y="0"/>
                    <a:pt x="0" y="59"/>
                    <a:pt x="0" y="131"/>
                  </a:cubicBezTo>
                  <a:cubicBezTo>
                    <a:pt x="0" y="203"/>
                    <a:pt x="59" y="261"/>
                    <a:pt x="131" y="261"/>
                  </a:cubicBezTo>
                  <a:cubicBezTo>
                    <a:pt x="203" y="261"/>
                    <a:pt x="261" y="203"/>
                    <a:pt x="261" y="131"/>
                  </a:cubicBezTo>
                  <a:lnTo>
                    <a:pt x="248" y="1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3" name="Freeform 19"/>
            <p:cNvSpPr>
              <a:spLocks/>
            </p:cNvSpPr>
            <p:nvPr/>
          </p:nvSpPr>
          <p:spPr bwMode="auto">
            <a:xfrm>
              <a:off x="2359025" y="2919413"/>
              <a:ext cx="200025" cy="314325"/>
            </a:xfrm>
            <a:custGeom>
              <a:avLst/>
              <a:gdLst>
                <a:gd name="T0" fmla="*/ 58 w 72"/>
                <a:gd name="T1" fmla="*/ 113 h 113"/>
                <a:gd name="T2" fmla="*/ 72 w 72"/>
                <a:gd name="T3" fmla="*/ 113 h 113"/>
                <a:gd name="T4" fmla="*/ 7 w 72"/>
                <a:gd name="T5" fmla="*/ 0 h 113"/>
                <a:gd name="T6" fmla="*/ 0 w 72"/>
                <a:gd name="T7" fmla="*/ 12 h 113"/>
                <a:gd name="T8" fmla="*/ 58 w 72"/>
                <a:gd name="T9" fmla="*/ 113 h 113"/>
              </a:gdLst>
              <a:ahLst/>
              <a:cxnLst>
                <a:cxn ang="0">
                  <a:pos x="T0" y="T1"/>
                </a:cxn>
                <a:cxn ang="0">
                  <a:pos x="T2" y="T3"/>
                </a:cxn>
                <a:cxn ang="0">
                  <a:pos x="T4" y="T5"/>
                </a:cxn>
                <a:cxn ang="0">
                  <a:pos x="T6" y="T7"/>
                </a:cxn>
                <a:cxn ang="0">
                  <a:pos x="T8" y="T9"/>
                </a:cxn>
              </a:cxnLst>
              <a:rect l="0" t="0" r="r" b="b"/>
              <a:pathLst>
                <a:path w="72" h="113">
                  <a:moveTo>
                    <a:pt x="58" y="113"/>
                  </a:moveTo>
                  <a:cubicBezTo>
                    <a:pt x="72" y="113"/>
                    <a:pt x="72" y="113"/>
                    <a:pt x="72" y="113"/>
                  </a:cubicBezTo>
                  <a:cubicBezTo>
                    <a:pt x="72" y="65"/>
                    <a:pt x="46" y="23"/>
                    <a:pt x="7" y="0"/>
                  </a:cubicBezTo>
                  <a:cubicBezTo>
                    <a:pt x="0" y="12"/>
                    <a:pt x="0" y="12"/>
                    <a:pt x="0" y="12"/>
                  </a:cubicBezTo>
                  <a:cubicBezTo>
                    <a:pt x="35" y="32"/>
                    <a:pt x="58" y="70"/>
                    <a:pt x="58" y="1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4" name="Freeform 20"/>
            <p:cNvSpPr>
              <a:spLocks noEditPoints="1"/>
            </p:cNvSpPr>
            <p:nvPr/>
          </p:nvSpPr>
          <p:spPr bwMode="auto">
            <a:xfrm>
              <a:off x="2195513" y="2986088"/>
              <a:ext cx="287338" cy="247650"/>
            </a:xfrm>
            <a:custGeom>
              <a:avLst/>
              <a:gdLst>
                <a:gd name="T0" fmla="*/ 52 w 104"/>
                <a:gd name="T1" fmla="*/ 0 h 89"/>
                <a:gd name="T2" fmla="*/ 0 w 104"/>
                <a:gd name="T3" fmla="*/ 89 h 89"/>
                <a:gd name="T4" fmla="*/ 104 w 104"/>
                <a:gd name="T5" fmla="*/ 89 h 89"/>
                <a:gd name="T6" fmla="*/ 52 w 104"/>
                <a:gd name="T7" fmla="*/ 0 h 89"/>
                <a:gd name="T8" fmla="*/ 38 w 104"/>
                <a:gd name="T9" fmla="*/ 72 h 89"/>
                <a:gd name="T10" fmla="*/ 26 w 104"/>
                <a:gd name="T11" fmla="*/ 69 h 89"/>
                <a:gd name="T12" fmla="*/ 29 w 104"/>
                <a:gd name="T13" fmla="*/ 56 h 89"/>
                <a:gd name="T14" fmla="*/ 41 w 104"/>
                <a:gd name="T15" fmla="*/ 60 h 89"/>
                <a:gd name="T16" fmla="*/ 38 w 104"/>
                <a:gd name="T17" fmla="*/ 72 h 89"/>
                <a:gd name="T18" fmla="*/ 80 w 104"/>
                <a:gd name="T19" fmla="*/ 75 h 89"/>
                <a:gd name="T20" fmla="*/ 64 w 104"/>
                <a:gd name="T21" fmla="*/ 70 h 89"/>
                <a:gd name="T22" fmla="*/ 68 w 104"/>
                <a:gd name="T23" fmla="*/ 54 h 89"/>
                <a:gd name="T24" fmla="*/ 84 w 104"/>
                <a:gd name="T25" fmla="*/ 59 h 89"/>
                <a:gd name="T26" fmla="*/ 80 w 104"/>
                <a:gd name="T27" fmla="*/ 7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4" h="89">
                  <a:moveTo>
                    <a:pt x="52" y="0"/>
                  </a:moveTo>
                  <a:cubicBezTo>
                    <a:pt x="0" y="89"/>
                    <a:pt x="0" y="89"/>
                    <a:pt x="0" y="89"/>
                  </a:cubicBezTo>
                  <a:cubicBezTo>
                    <a:pt x="104" y="89"/>
                    <a:pt x="104" y="89"/>
                    <a:pt x="104" y="89"/>
                  </a:cubicBezTo>
                  <a:cubicBezTo>
                    <a:pt x="104" y="51"/>
                    <a:pt x="83" y="18"/>
                    <a:pt x="52" y="0"/>
                  </a:cubicBezTo>
                  <a:close/>
                  <a:moveTo>
                    <a:pt x="38" y="72"/>
                  </a:moveTo>
                  <a:cubicBezTo>
                    <a:pt x="34" y="74"/>
                    <a:pt x="28" y="73"/>
                    <a:pt x="26" y="69"/>
                  </a:cubicBezTo>
                  <a:cubicBezTo>
                    <a:pt x="23" y="64"/>
                    <a:pt x="25" y="59"/>
                    <a:pt x="29" y="56"/>
                  </a:cubicBezTo>
                  <a:cubicBezTo>
                    <a:pt x="33" y="54"/>
                    <a:pt x="39" y="55"/>
                    <a:pt x="41" y="60"/>
                  </a:cubicBezTo>
                  <a:cubicBezTo>
                    <a:pt x="43" y="64"/>
                    <a:pt x="42" y="69"/>
                    <a:pt x="38" y="72"/>
                  </a:cubicBezTo>
                  <a:close/>
                  <a:moveTo>
                    <a:pt x="80" y="75"/>
                  </a:moveTo>
                  <a:cubicBezTo>
                    <a:pt x="74" y="78"/>
                    <a:pt x="67" y="76"/>
                    <a:pt x="64" y="70"/>
                  </a:cubicBezTo>
                  <a:cubicBezTo>
                    <a:pt x="60" y="65"/>
                    <a:pt x="62" y="58"/>
                    <a:pt x="68" y="54"/>
                  </a:cubicBezTo>
                  <a:cubicBezTo>
                    <a:pt x="73" y="51"/>
                    <a:pt x="81" y="53"/>
                    <a:pt x="84" y="59"/>
                  </a:cubicBezTo>
                  <a:cubicBezTo>
                    <a:pt x="87" y="64"/>
                    <a:pt x="85" y="71"/>
                    <a:pt x="80"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5" name="Freeform 21"/>
            <p:cNvSpPr>
              <a:spLocks noEditPoints="1"/>
            </p:cNvSpPr>
            <p:nvPr/>
          </p:nvSpPr>
          <p:spPr bwMode="auto">
            <a:xfrm>
              <a:off x="1811338" y="3005138"/>
              <a:ext cx="571500" cy="571500"/>
            </a:xfrm>
            <a:custGeom>
              <a:avLst/>
              <a:gdLst>
                <a:gd name="T0" fmla="*/ 103 w 206"/>
                <a:gd name="T1" fmla="*/ 103 h 206"/>
                <a:gd name="T2" fmla="*/ 154 w 206"/>
                <a:gd name="T3" fmla="*/ 13 h 206"/>
                <a:gd name="T4" fmla="*/ 103 w 206"/>
                <a:gd name="T5" fmla="*/ 0 h 206"/>
                <a:gd name="T6" fmla="*/ 0 w 206"/>
                <a:gd name="T7" fmla="*/ 103 h 206"/>
                <a:gd name="T8" fmla="*/ 103 w 206"/>
                <a:gd name="T9" fmla="*/ 206 h 206"/>
                <a:gd name="T10" fmla="*/ 206 w 206"/>
                <a:gd name="T11" fmla="*/ 103 h 206"/>
                <a:gd name="T12" fmla="*/ 103 w 206"/>
                <a:gd name="T13" fmla="*/ 103 h 206"/>
                <a:gd name="T14" fmla="*/ 95 w 206"/>
                <a:gd name="T15" fmla="*/ 28 h 206"/>
                <a:gd name="T16" fmla="*/ 109 w 206"/>
                <a:gd name="T17" fmla="*/ 32 h 206"/>
                <a:gd name="T18" fmla="*/ 105 w 206"/>
                <a:gd name="T19" fmla="*/ 46 h 206"/>
                <a:gd name="T20" fmla="*/ 91 w 206"/>
                <a:gd name="T21" fmla="*/ 42 h 206"/>
                <a:gd name="T22" fmla="*/ 95 w 206"/>
                <a:gd name="T23" fmla="*/ 28 h 206"/>
                <a:gd name="T24" fmla="*/ 102 w 206"/>
                <a:gd name="T25" fmla="*/ 187 h 206"/>
                <a:gd name="T26" fmla="*/ 86 w 206"/>
                <a:gd name="T27" fmla="*/ 183 h 206"/>
                <a:gd name="T28" fmla="*/ 91 w 206"/>
                <a:gd name="T29" fmla="*/ 167 h 206"/>
                <a:gd name="T30" fmla="*/ 107 w 206"/>
                <a:gd name="T31" fmla="*/ 172 h 206"/>
                <a:gd name="T32" fmla="*/ 102 w 206"/>
                <a:gd name="T33" fmla="*/ 187 h 206"/>
                <a:gd name="T34" fmla="*/ 51 w 206"/>
                <a:gd name="T35" fmla="*/ 112 h 206"/>
                <a:gd name="T36" fmla="*/ 33 w 206"/>
                <a:gd name="T37" fmla="*/ 107 h 206"/>
                <a:gd name="T38" fmla="*/ 38 w 206"/>
                <a:gd name="T39" fmla="*/ 89 h 206"/>
                <a:gd name="T40" fmla="*/ 56 w 206"/>
                <a:gd name="T41" fmla="*/ 94 h 206"/>
                <a:gd name="T42" fmla="*/ 51 w 206"/>
                <a:gd name="T43" fmla="*/ 112 h 206"/>
                <a:gd name="T44" fmla="*/ 52 w 206"/>
                <a:gd name="T45" fmla="*/ 64 h 206"/>
                <a:gd name="T46" fmla="*/ 39 w 206"/>
                <a:gd name="T47" fmla="*/ 60 h 206"/>
                <a:gd name="T48" fmla="*/ 43 w 206"/>
                <a:gd name="T49" fmla="*/ 48 h 206"/>
                <a:gd name="T50" fmla="*/ 55 w 206"/>
                <a:gd name="T51" fmla="*/ 51 h 206"/>
                <a:gd name="T52" fmla="*/ 52 w 206"/>
                <a:gd name="T53" fmla="*/ 64 h 206"/>
                <a:gd name="T54" fmla="*/ 91 w 206"/>
                <a:gd name="T55" fmla="*/ 85 h 206"/>
                <a:gd name="T56" fmla="*/ 78 w 206"/>
                <a:gd name="T57" fmla="*/ 82 h 206"/>
                <a:gd name="T58" fmla="*/ 82 w 206"/>
                <a:gd name="T59" fmla="*/ 70 h 206"/>
                <a:gd name="T60" fmla="*/ 94 w 206"/>
                <a:gd name="T61" fmla="*/ 73 h 206"/>
                <a:gd name="T62" fmla="*/ 91 w 206"/>
                <a:gd name="T63" fmla="*/ 85 h 206"/>
                <a:gd name="T64" fmla="*/ 112 w 206"/>
                <a:gd name="T65" fmla="*/ 143 h 206"/>
                <a:gd name="T66" fmla="*/ 100 w 206"/>
                <a:gd name="T67" fmla="*/ 140 h 206"/>
                <a:gd name="T68" fmla="*/ 104 w 206"/>
                <a:gd name="T69" fmla="*/ 128 h 206"/>
                <a:gd name="T70" fmla="*/ 116 w 206"/>
                <a:gd name="T71" fmla="*/ 131 h 206"/>
                <a:gd name="T72" fmla="*/ 112 w 206"/>
                <a:gd name="T73" fmla="*/ 143 h 206"/>
                <a:gd name="T74" fmla="*/ 42 w 206"/>
                <a:gd name="T75" fmla="*/ 150 h 206"/>
                <a:gd name="T76" fmla="*/ 30 w 206"/>
                <a:gd name="T77" fmla="*/ 147 h 206"/>
                <a:gd name="T78" fmla="*/ 33 w 206"/>
                <a:gd name="T79" fmla="*/ 134 h 206"/>
                <a:gd name="T80" fmla="*/ 46 w 206"/>
                <a:gd name="T81" fmla="*/ 138 h 206"/>
                <a:gd name="T82" fmla="*/ 42 w 206"/>
                <a:gd name="T83" fmla="*/ 150 h 206"/>
                <a:gd name="T84" fmla="*/ 168 w 206"/>
                <a:gd name="T85" fmla="*/ 155 h 206"/>
                <a:gd name="T86" fmla="*/ 150 w 206"/>
                <a:gd name="T87" fmla="*/ 150 h 206"/>
                <a:gd name="T88" fmla="*/ 155 w 206"/>
                <a:gd name="T89" fmla="*/ 131 h 206"/>
                <a:gd name="T90" fmla="*/ 173 w 206"/>
                <a:gd name="T91" fmla="*/ 136 h 206"/>
                <a:gd name="T92" fmla="*/ 168 w 206"/>
                <a:gd name="T93" fmla="*/ 155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06" h="206">
                  <a:moveTo>
                    <a:pt x="103" y="103"/>
                  </a:moveTo>
                  <a:cubicBezTo>
                    <a:pt x="154" y="13"/>
                    <a:pt x="154" y="13"/>
                    <a:pt x="154" y="13"/>
                  </a:cubicBezTo>
                  <a:cubicBezTo>
                    <a:pt x="139" y="5"/>
                    <a:pt x="122" y="0"/>
                    <a:pt x="103" y="0"/>
                  </a:cubicBezTo>
                  <a:cubicBezTo>
                    <a:pt x="46" y="0"/>
                    <a:pt x="0" y="46"/>
                    <a:pt x="0" y="103"/>
                  </a:cubicBezTo>
                  <a:cubicBezTo>
                    <a:pt x="0" y="160"/>
                    <a:pt x="46" y="206"/>
                    <a:pt x="103" y="206"/>
                  </a:cubicBezTo>
                  <a:cubicBezTo>
                    <a:pt x="160" y="206"/>
                    <a:pt x="206" y="160"/>
                    <a:pt x="206" y="103"/>
                  </a:cubicBezTo>
                  <a:lnTo>
                    <a:pt x="103" y="103"/>
                  </a:lnTo>
                  <a:close/>
                  <a:moveTo>
                    <a:pt x="95" y="28"/>
                  </a:moveTo>
                  <a:cubicBezTo>
                    <a:pt x="100" y="25"/>
                    <a:pt x="106" y="27"/>
                    <a:pt x="109" y="32"/>
                  </a:cubicBezTo>
                  <a:cubicBezTo>
                    <a:pt x="112" y="37"/>
                    <a:pt x="110" y="43"/>
                    <a:pt x="105" y="46"/>
                  </a:cubicBezTo>
                  <a:cubicBezTo>
                    <a:pt x="101" y="49"/>
                    <a:pt x="94" y="47"/>
                    <a:pt x="91" y="42"/>
                  </a:cubicBezTo>
                  <a:cubicBezTo>
                    <a:pt x="89" y="37"/>
                    <a:pt x="90" y="31"/>
                    <a:pt x="95" y="28"/>
                  </a:cubicBezTo>
                  <a:close/>
                  <a:moveTo>
                    <a:pt x="102" y="187"/>
                  </a:moveTo>
                  <a:cubicBezTo>
                    <a:pt x="97" y="191"/>
                    <a:pt x="90" y="189"/>
                    <a:pt x="86" y="183"/>
                  </a:cubicBezTo>
                  <a:cubicBezTo>
                    <a:pt x="83" y="178"/>
                    <a:pt x="85" y="171"/>
                    <a:pt x="91" y="167"/>
                  </a:cubicBezTo>
                  <a:cubicBezTo>
                    <a:pt x="96" y="164"/>
                    <a:pt x="103" y="166"/>
                    <a:pt x="107" y="172"/>
                  </a:cubicBezTo>
                  <a:cubicBezTo>
                    <a:pt x="110" y="177"/>
                    <a:pt x="108" y="184"/>
                    <a:pt x="102" y="187"/>
                  </a:cubicBezTo>
                  <a:close/>
                  <a:moveTo>
                    <a:pt x="51" y="112"/>
                  </a:moveTo>
                  <a:cubicBezTo>
                    <a:pt x="45" y="116"/>
                    <a:pt x="36" y="114"/>
                    <a:pt x="33" y="107"/>
                  </a:cubicBezTo>
                  <a:cubicBezTo>
                    <a:pt x="29" y="101"/>
                    <a:pt x="31" y="93"/>
                    <a:pt x="38" y="89"/>
                  </a:cubicBezTo>
                  <a:cubicBezTo>
                    <a:pt x="44" y="85"/>
                    <a:pt x="52" y="87"/>
                    <a:pt x="56" y="94"/>
                  </a:cubicBezTo>
                  <a:cubicBezTo>
                    <a:pt x="60" y="100"/>
                    <a:pt x="58" y="109"/>
                    <a:pt x="51" y="112"/>
                  </a:cubicBezTo>
                  <a:close/>
                  <a:moveTo>
                    <a:pt x="52" y="64"/>
                  </a:moveTo>
                  <a:cubicBezTo>
                    <a:pt x="47" y="66"/>
                    <a:pt x="42" y="65"/>
                    <a:pt x="39" y="60"/>
                  </a:cubicBezTo>
                  <a:cubicBezTo>
                    <a:pt x="37" y="56"/>
                    <a:pt x="38" y="51"/>
                    <a:pt x="43" y="48"/>
                  </a:cubicBezTo>
                  <a:cubicBezTo>
                    <a:pt x="47" y="46"/>
                    <a:pt x="52" y="47"/>
                    <a:pt x="55" y="51"/>
                  </a:cubicBezTo>
                  <a:cubicBezTo>
                    <a:pt x="57" y="56"/>
                    <a:pt x="56" y="61"/>
                    <a:pt x="52" y="64"/>
                  </a:cubicBezTo>
                  <a:close/>
                  <a:moveTo>
                    <a:pt x="91" y="85"/>
                  </a:moveTo>
                  <a:cubicBezTo>
                    <a:pt x="86" y="88"/>
                    <a:pt x="81" y="86"/>
                    <a:pt x="78" y="82"/>
                  </a:cubicBezTo>
                  <a:cubicBezTo>
                    <a:pt x="76" y="78"/>
                    <a:pt x="77" y="72"/>
                    <a:pt x="82" y="70"/>
                  </a:cubicBezTo>
                  <a:cubicBezTo>
                    <a:pt x="86" y="67"/>
                    <a:pt x="91" y="69"/>
                    <a:pt x="94" y="73"/>
                  </a:cubicBezTo>
                  <a:cubicBezTo>
                    <a:pt x="96" y="77"/>
                    <a:pt x="95" y="83"/>
                    <a:pt x="91" y="85"/>
                  </a:cubicBezTo>
                  <a:close/>
                  <a:moveTo>
                    <a:pt x="112" y="143"/>
                  </a:moveTo>
                  <a:cubicBezTo>
                    <a:pt x="108" y="146"/>
                    <a:pt x="103" y="144"/>
                    <a:pt x="100" y="140"/>
                  </a:cubicBezTo>
                  <a:cubicBezTo>
                    <a:pt x="98" y="136"/>
                    <a:pt x="99" y="130"/>
                    <a:pt x="104" y="128"/>
                  </a:cubicBezTo>
                  <a:cubicBezTo>
                    <a:pt x="108" y="125"/>
                    <a:pt x="113" y="127"/>
                    <a:pt x="116" y="131"/>
                  </a:cubicBezTo>
                  <a:cubicBezTo>
                    <a:pt x="118" y="135"/>
                    <a:pt x="117" y="141"/>
                    <a:pt x="112" y="143"/>
                  </a:cubicBezTo>
                  <a:close/>
                  <a:moveTo>
                    <a:pt x="42" y="150"/>
                  </a:moveTo>
                  <a:cubicBezTo>
                    <a:pt x="38" y="152"/>
                    <a:pt x="33" y="151"/>
                    <a:pt x="30" y="147"/>
                  </a:cubicBezTo>
                  <a:cubicBezTo>
                    <a:pt x="28" y="142"/>
                    <a:pt x="29" y="137"/>
                    <a:pt x="33" y="134"/>
                  </a:cubicBezTo>
                  <a:cubicBezTo>
                    <a:pt x="38" y="132"/>
                    <a:pt x="43" y="133"/>
                    <a:pt x="46" y="138"/>
                  </a:cubicBezTo>
                  <a:cubicBezTo>
                    <a:pt x="48" y="142"/>
                    <a:pt x="47" y="147"/>
                    <a:pt x="42" y="150"/>
                  </a:cubicBezTo>
                  <a:close/>
                  <a:moveTo>
                    <a:pt x="168" y="155"/>
                  </a:moveTo>
                  <a:cubicBezTo>
                    <a:pt x="162" y="159"/>
                    <a:pt x="153" y="157"/>
                    <a:pt x="150" y="150"/>
                  </a:cubicBezTo>
                  <a:cubicBezTo>
                    <a:pt x="146" y="144"/>
                    <a:pt x="148" y="135"/>
                    <a:pt x="155" y="131"/>
                  </a:cubicBezTo>
                  <a:cubicBezTo>
                    <a:pt x="161" y="128"/>
                    <a:pt x="169" y="130"/>
                    <a:pt x="173" y="136"/>
                  </a:cubicBezTo>
                  <a:cubicBezTo>
                    <a:pt x="177" y="143"/>
                    <a:pt x="175" y="151"/>
                    <a:pt x="168" y="1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02" name="Group 601"/>
          <p:cNvGrpSpPr/>
          <p:nvPr userDrawn="1"/>
        </p:nvGrpSpPr>
        <p:grpSpPr>
          <a:xfrm>
            <a:off x="7549041" y="5389932"/>
            <a:ext cx="369463" cy="442020"/>
            <a:chOff x="4646613" y="4210050"/>
            <a:chExt cx="703263" cy="841375"/>
          </a:xfrm>
          <a:solidFill>
            <a:schemeClr val="accent5"/>
          </a:solidFill>
        </p:grpSpPr>
        <p:sp>
          <p:nvSpPr>
            <p:cNvPr id="603" name="Freeform 27"/>
            <p:cNvSpPr>
              <a:spLocks noEditPoints="1"/>
            </p:cNvSpPr>
            <p:nvPr/>
          </p:nvSpPr>
          <p:spPr bwMode="auto">
            <a:xfrm>
              <a:off x="4646613" y="4210050"/>
              <a:ext cx="703263" cy="841375"/>
            </a:xfrm>
            <a:custGeom>
              <a:avLst/>
              <a:gdLst>
                <a:gd name="T0" fmla="*/ 206 w 253"/>
                <a:gd name="T1" fmla="*/ 294 h 303"/>
                <a:gd name="T2" fmla="*/ 137 w 253"/>
                <a:gd name="T3" fmla="*/ 269 h 303"/>
                <a:gd name="T4" fmla="*/ 137 w 253"/>
                <a:gd name="T5" fmla="*/ 209 h 303"/>
                <a:gd name="T6" fmla="*/ 144 w 253"/>
                <a:gd name="T7" fmla="*/ 200 h 303"/>
                <a:gd name="T8" fmla="*/ 206 w 253"/>
                <a:gd name="T9" fmla="*/ 15 h 303"/>
                <a:gd name="T10" fmla="*/ 189 w 253"/>
                <a:gd name="T11" fmla="*/ 0 h 303"/>
                <a:gd name="T12" fmla="*/ 63 w 253"/>
                <a:gd name="T13" fmla="*/ 0 h 303"/>
                <a:gd name="T14" fmla="*/ 46 w 253"/>
                <a:gd name="T15" fmla="*/ 15 h 303"/>
                <a:gd name="T16" fmla="*/ 108 w 253"/>
                <a:gd name="T17" fmla="*/ 200 h 303"/>
                <a:gd name="T18" fmla="*/ 115 w 253"/>
                <a:gd name="T19" fmla="*/ 209 h 303"/>
                <a:gd name="T20" fmla="*/ 115 w 253"/>
                <a:gd name="T21" fmla="*/ 269 h 303"/>
                <a:gd name="T22" fmla="*/ 46 w 253"/>
                <a:gd name="T23" fmla="*/ 294 h 303"/>
                <a:gd name="T24" fmla="*/ 42 w 253"/>
                <a:gd name="T25" fmla="*/ 298 h 303"/>
                <a:gd name="T26" fmla="*/ 46 w 253"/>
                <a:gd name="T27" fmla="*/ 303 h 303"/>
                <a:gd name="T28" fmla="*/ 126 w 253"/>
                <a:gd name="T29" fmla="*/ 303 h 303"/>
                <a:gd name="T30" fmla="*/ 206 w 253"/>
                <a:gd name="T31" fmla="*/ 303 h 303"/>
                <a:gd name="T32" fmla="*/ 210 w 253"/>
                <a:gd name="T33" fmla="*/ 298 h 303"/>
                <a:gd name="T34" fmla="*/ 206 w 253"/>
                <a:gd name="T35" fmla="*/ 294 h 303"/>
                <a:gd name="T36" fmla="*/ 110 w 253"/>
                <a:gd name="T37" fmla="*/ 178 h 303"/>
                <a:gd name="T38" fmla="*/ 63 w 253"/>
                <a:gd name="T39" fmla="*/ 150 h 303"/>
                <a:gd name="T40" fmla="*/ 57 w 253"/>
                <a:gd name="T41" fmla="*/ 23 h 303"/>
                <a:gd name="T42" fmla="*/ 68 w 253"/>
                <a:gd name="T43" fmla="*/ 13 h 303"/>
                <a:gd name="T44" fmla="*/ 126 w 253"/>
                <a:gd name="T45" fmla="*/ 13 h 303"/>
                <a:gd name="T46" fmla="*/ 184 w 253"/>
                <a:gd name="T47" fmla="*/ 13 h 303"/>
                <a:gd name="T48" fmla="*/ 196 w 253"/>
                <a:gd name="T49" fmla="*/ 25 h 303"/>
                <a:gd name="T50" fmla="*/ 189 w 253"/>
                <a:gd name="T51" fmla="*/ 150 h 303"/>
                <a:gd name="T52" fmla="*/ 142 w 253"/>
                <a:gd name="T53" fmla="*/ 178 h 303"/>
                <a:gd name="T54" fmla="*/ 110 w 253"/>
                <a:gd name="T55" fmla="*/ 178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3" h="303">
                  <a:moveTo>
                    <a:pt x="206" y="294"/>
                  </a:moveTo>
                  <a:cubicBezTo>
                    <a:pt x="206" y="294"/>
                    <a:pt x="179" y="297"/>
                    <a:pt x="137" y="269"/>
                  </a:cubicBezTo>
                  <a:cubicBezTo>
                    <a:pt x="137" y="269"/>
                    <a:pt x="137" y="239"/>
                    <a:pt x="137" y="209"/>
                  </a:cubicBezTo>
                  <a:cubicBezTo>
                    <a:pt x="137" y="204"/>
                    <a:pt x="140" y="201"/>
                    <a:pt x="144" y="200"/>
                  </a:cubicBezTo>
                  <a:cubicBezTo>
                    <a:pt x="175" y="195"/>
                    <a:pt x="253" y="151"/>
                    <a:pt x="206" y="15"/>
                  </a:cubicBezTo>
                  <a:cubicBezTo>
                    <a:pt x="204" y="10"/>
                    <a:pt x="199" y="0"/>
                    <a:pt x="189" y="0"/>
                  </a:cubicBezTo>
                  <a:cubicBezTo>
                    <a:pt x="63" y="0"/>
                    <a:pt x="63" y="0"/>
                    <a:pt x="63" y="0"/>
                  </a:cubicBezTo>
                  <a:cubicBezTo>
                    <a:pt x="53" y="0"/>
                    <a:pt x="48" y="10"/>
                    <a:pt x="46" y="15"/>
                  </a:cubicBezTo>
                  <a:cubicBezTo>
                    <a:pt x="0" y="151"/>
                    <a:pt x="77" y="195"/>
                    <a:pt x="108" y="200"/>
                  </a:cubicBezTo>
                  <a:cubicBezTo>
                    <a:pt x="112" y="201"/>
                    <a:pt x="115" y="204"/>
                    <a:pt x="115" y="209"/>
                  </a:cubicBezTo>
                  <a:cubicBezTo>
                    <a:pt x="115" y="239"/>
                    <a:pt x="115" y="269"/>
                    <a:pt x="115" y="269"/>
                  </a:cubicBezTo>
                  <a:cubicBezTo>
                    <a:pt x="73" y="297"/>
                    <a:pt x="46" y="294"/>
                    <a:pt x="46" y="294"/>
                  </a:cubicBezTo>
                  <a:cubicBezTo>
                    <a:pt x="44" y="294"/>
                    <a:pt x="42" y="296"/>
                    <a:pt x="42" y="298"/>
                  </a:cubicBezTo>
                  <a:cubicBezTo>
                    <a:pt x="42" y="301"/>
                    <a:pt x="44" y="303"/>
                    <a:pt x="46" y="303"/>
                  </a:cubicBezTo>
                  <a:cubicBezTo>
                    <a:pt x="46" y="303"/>
                    <a:pt x="81" y="303"/>
                    <a:pt x="126" y="303"/>
                  </a:cubicBezTo>
                  <a:cubicBezTo>
                    <a:pt x="171" y="303"/>
                    <a:pt x="206" y="303"/>
                    <a:pt x="206" y="303"/>
                  </a:cubicBezTo>
                  <a:cubicBezTo>
                    <a:pt x="209" y="303"/>
                    <a:pt x="210" y="301"/>
                    <a:pt x="210" y="298"/>
                  </a:cubicBezTo>
                  <a:cubicBezTo>
                    <a:pt x="210" y="296"/>
                    <a:pt x="209" y="294"/>
                    <a:pt x="206" y="294"/>
                  </a:cubicBezTo>
                  <a:close/>
                  <a:moveTo>
                    <a:pt x="110" y="178"/>
                  </a:moveTo>
                  <a:cubicBezTo>
                    <a:pt x="99" y="178"/>
                    <a:pt x="78" y="171"/>
                    <a:pt x="63" y="150"/>
                  </a:cubicBezTo>
                  <a:cubicBezTo>
                    <a:pt x="48" y="129"/>
                    <a:pt x="32" y="95"/>
                    <a:pt x="57" y="23"/>
                  </a:cubicBezTo>
                  <a:cubicBezTo>
                    <a:pt x="58" y="20"/>
                    <a:pt x="61" y="13"/>
                    <a:pt x="68" y="13"/>
                  </a:cubicBezTo>
                  <a:cubicBezTo>
                    <a:pt x="126" y="13"/>
                    <a:pt x="126" y="13"/>
                    <a:pt x="126" y="13"/>
                  </a:cubicBezTo>
                  <a:cubicBezTo>
                    <a:pt x="184" y="13"/>
                    <a:pt x="184" y="13"/>
                    <a:pt x="184" y="13"/>
                  </a:cubicBezTo>
                  <a:cubicBezTo>
                    <a:pt x="192" y="13"/>
                    <a:pt x="195" y="23"/>
                    <a:pt x="196" y="25"/>
                  </a:cubicBezTo>
                  <a:cubicBezTo>
                    <a:pt x="221" y="97"/>
                    <a:pt x="204" y="129"/>
                    <a:pt x="189" y="150"/>
                  </a:cubicBezTo>
                  <a:cubicBezTo>
                    <a:pt x="174" y="171"/>
                    <a:pt x="153" y="178"/>
                    <a:pt x="142" y="178"/>
                  </a:cubicBezTo>
                  <a:lnTo>
                    <a:pt x="11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4" name="Freeform 28"/>
            <p:cNvSpPr>
              <a:spLocks/>
            </p:cNvSpPr>
            <p:nvPr/>
          </p:nvSpPr>
          <p:spPr bwMode="auto">
            <a:xfrm>
              <a:off x="4786313" y="4357688"/>
              <a:ext cx="423863" cy="314325"/>
            </a:xfrm>
            <a:custGeom>
              <a:avLst/>
              <a:gdLst>
                <a:gd name="T0" fmla="*/ 141 w 153"/>
                <a:gd name="T1" fmla="*/ 0 h 113"/>
                <a:gd name="T2" fmla="*/ 42 w 153"/>
                <a:gd name="T3" fmla="*/ 0 h 113"/>
                <a:gd name="T4" fmla="*/ 48 w 153"/>
                <a:gd name="T5" fmla="*/ 82 h 113"/>
                <a:gd name="T6" fmla="*/ 65 w 153"/>
                <a:gd name="T7" fmla="*/ 100 h 113"/>
                <a:gd name="T8" fmla="*/ 33 w 153"/>
                <a:gd name="T9" fmla="*/ 82 h 113"/>
                <a:gd name="T10" fmla="*/ 23 w 153"/>
                <a:gd name="T11" fmla="*/ 0 h 113"/>
                <a:gd name="T12" fmla="*/ 11 w 153"/>
                <a:gd name="T13" fmla="*/ 0 h 113"/>
                <a:gd name="T14" fmla="*/ 23 w 153"/>
                <a:gd name="T15" fmla="*/ 89 h 113"/>
                <a:gd name="T16" fmla="*/ 60 w 153"/>
                <a:gd name="T17" fmla="*/ 113 h 113"/>
                <a:gd name="T18" fmla="*/ 92 w 153"/>
                <a:gd name="T19" fmla="*/ 113 h 113"/>
                <a:gd name="T20" fmla="*/ 129 w 153"/>
                <a:gd name="T21" fmla="*/ 89 h 113"/>
                <a:gd name="T22" fmla="*/ 141 w 153"/>
                <a:gd name="T23"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3" h="113">
                  <a:moveTo>
                    <a:pt x="141" y="0"/>
                  </a:moveTo>
                  <a:cubicBezTo>
                    <a:pt x="42" y="0"/>
                    <a:pt x="42" y="0"/>
                    <a:pt x="42" y="0"/>
                  </a:cubicBezTo>
                  <a:cubicBezTo>
                    <a:pt x="35" y="42"/>
                    <a:pt x="42" y="69"/>
                    <a:pt x="48" y="82"/>
                  </a:cubicBezTo>
                  <a:cubicBezTo>
                    <a:pt x="55" y="97"/>
                    <a:pt x="60" y="96"/>
                    <a:pt x="65" y="100"/>
                  </a:cubicBezTo>
                  <a:cubicBezTo>
                    <a:pt x="53" y="99"/>
                    <a:pt x="43" y="97"/>
                    <a:pt x="33" y="82"/>
                  </a:cubicBezTo>
                  <a:cubicBezTo>
                    <a:pt x="24" y="69"/>
                    <a:pt x="16" y="40"/>
                    <a:pt x="23" y="0"/>
                  </a:cubicBezTo>
                  <a:cubicBezTo>
                    <a:pt x="11" y="0"/>
                    <a:pt x="11" y="0"/>
                    <a:pt x="11" y="0"/>
                  </a:cubicBezTo>
                  <a:cubicBezTo>
                    <a:pt x="0" y="48"/>
                    <a:pt x="11" y="73"/>
                    <a:pt x="23" y="89"/>
                  </a:cubicBezTo>
                  <a:cubicBezTo>
                    <a:pt x="35" y="107"/>
                    <a:pt x="53" y="113"/>
                    <a:pt x="60" y="113"/>
                  </a:cubicBezTo>
                  <a:cubicBezTo>
                    <a:pt x="92" y="113"/>
                    <a:pt x="92" y="113"/>
                    <a:pt x="92" y="113"/>
                  </a:cubicBezTo>
                  <a:cubicBezTo>
                    <a:pt x="99" y="113"/>
                    <a:pt x="117" y="107"/>
                    <a:pt x="129" y="89"/>
                  </a:cubicBezTo>
                  <a:cubicBezTo>
                    <a:pt x="143" y="71"/>
                    <a:pt x="153" y="47"/>
                    <a:pt x="1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74" name="Freeform 28"/>
          <p:cNvSpPr>
            <a:spLocks noEditPoints="1"/>
          </p:cNvSpPr>
          <p:nvPr userDrawn="1"/>
        </p:nvSpPr>
        <p:spPr bwMode="auto">
          <a:xfrm>
            <a:off x="5555292" y="4133985"/>
            <a:ext cx="439128" cy="439128"/>
          </a:xfrm>
          <a:custGeom>
            <a:avLst/>
            <a:gdLst>
              <a:gd name="T0" fmla="*/ 109 w 429"/>
              <a:gd name="T1" fmla="*/ 405 h 429"/>
              <a:gd name="T2" fmla="*/ 282 w 429"/>
              <a:gd name="T3" fmla="*/ 207 h 429"/>
              <a:gd name="T4" fmla="*/ 322 w 429"/>
              <a:gd name="T5" fmla="*/ 214 h 429"/>
              <a:gd name="T6" fmla="*/ 397 w 429"/>
              <a:gd name="T7" fmla="*/ 183 h 429"/>
              <a:gd name="T8" fmla="*/ 429 w 429"/>
              <a:gd name="T9" fmla="*/ 107 h 429"/>
              <a:gd name="T10" fmla="*/ 426 w 429"/>
              <a:gd name="T11" fmla="*/ 85 h 429"/>
              <a:gd name="T12" fmla="*/ 411 w 429"/>
              <a:gd name="T13" fmla="*/ 75 h 429"/>
              <a:gd name="T14" fmla="*/ 404 w 429"/>
              <a:gd name="T15" fmla="*/ 79 h 429"/>
              <a:gd name="T16" fmla="*/ 362 w 429"/>
              <a:gd name="T17" fmla="*/ 121 h 429"/>
              <a:gd name="T18" fmla="*/ 308 w 429"/>
              <a:gd name="T19" fmla="*/ 67 h 429"/>
              <a:gd name="T20" fmla="*/ 350 w 429"/>
              <a:gd name="T21" fmla="*/ 25 h 429"/>
              <a:gd name="T22" fmla="*/ 350 w 429"/>
              <a:gd name="T23" fmla="*/ 6 h 429"/>
              <a:gd name="T24" fmla="*/ 322 w 429"/>
              <a:gd name="T25" fmla="*/ 0 h 429"/>
              <a:gd name="T26" fmla="*/ 302 w 429"/>
              <a:gd name="T27" fmla="*/ 2 h 429"/>
              <a:gd name="T28" fmla="*/ 246 w 429"/>
              <a:gd name="T29" fmla="*/ 32 h 429"/>
              <a:gd name="T30" fmla="*/ 215 w 429"/>
              <a:gd name="T31" fmla="*/ 107 h 429"/>
              <a:gd name="T32" fmla="*/ 222 w 429"/>
              <a:gd name="T33" fmla="*/ 147 h 429"/>
              <a:gd name="T34" fmla="*/ 24 w 429"/>
              <a:gd name="T35" fmla="*/ 321 h 429"/>
              <a:gd name="T36" fmla="*/ 18 w 429"/>
              <a:gd name="T37" fmla="*/ 326 h 429"/>
              <a:gd name="T38" fmla="*/ 0 w 429"/>
              <a:gd name="T39" fmla="*/ 368 h 429"/>
              <a:gd name="T40" fmla="*/ 18 w 429"/>
              <a:gd name="T41" fmla="*/ 411 h 429"/>
              <a:gd name="T42" fmla="*/ 61 w 429"/>
              <a:gd name="T43" fmla="*/ 429 h 429"/>
              <a:gd name="T44" fmla="*/ 103 w 429"/>
              <a:gd name="T45" fmla="*/ 411 h 429"/>
              <a:gd name="T46" fmla="*/ 109 w 429"/>
              <a:gd name="T47" fmla="*/ 405 h 429"/>
              <a:gd name="T48" fmla="*/ 61 w 429"/>
              <a:gd name="T49" fmla="*/ 348 h 429"/>
              <a:gd name="T50" fmla="*/ 75 w 429"/>
              <a:gd name="T51" fmla="*/ 354 h 429"/>
              <a:gd name="T52" fmla="*/ 81 w 429"/>
              <a:gd name="T53" fmla="*/ 368 h 429"/>
              <a:gd name="T54" fmla="*/ 75 w 429"/>
              <a:gd name="T55" fmla="*/ 383 h 429"/>
              <a:gd name="T56" fmla="*/ 61 w 429"/>
              <a:gd name="T57" fmla="*/ 388 h 429"/>
              <a:gd name="T58" fmla="*/ 46 w 429"/>
              <a:gd name="T59" fmla="*/ 383 h 429"/>
              <a:gd name="T60" fmla="*/ 41 w 429"/>
              <a:gd name="T61" fmla="*/ 368 h 429"/>
              <a:gd name="T62" fmla="*/ 46 w 429"/>
              <a:gd name="T63" fmla="*/ 354 h 429"/>
              <a:gd name="T64" fmla="*/ 61 w 429"/>
              <a:gd name="T65" fmla="*/ 348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29" h="429">
                <a:moveTo>
                  <a:pt x="109" y="405"/>
                </a:moveTo>
                <a:cubicBezTo>
                  <a:pt x="282" y="207"/>
                  <a:pt x="282" y="207"/>
                  <a:pt x="282" y="207"/>
                </a:cubicBezTo>
                <a:cubicBezTo>
                  <a:pt x="294" y="212"/>
                  <a:pt x="308" y="214"/>
                  <a:pt x="322" y="214"/>
                </a:cubicBezTo>
                <a:cubicBezTo>
                  <a:pt x="351" y="214"/>
                  <a:pt x="378" y="202"/>
                  <a:pt x="397" y="183"/>
                </a:cubicBezTo>
                <a:cubicBezTo>
                  <a:pt x="417" y="164"/>
                  <a:pt x="429" y="137"/>
                  <a:pt x="429" y="107"/>
                </a:cubicBezTo>
                <a:cubicBezTo>
                  <a:pt x="429" y="100"/>
                  <a:pt x="428" y="93"/>
                  <a:pt x="426" y="85"/>
                </a:cubicBezTo>
                <a:cubicBezTo>
                  <a:pt x="425" y="78"/>
                  <a:pt x="418" y="74"/>
                  <a:pt x="411" y="75"/>
                </a:cubicBezTo>
                <a:cubicBezTo>
                  <a:pt x="408" y="76"/>
                  <a:pt x="406" y="77"/>
                  <a:pt x="404" y="79"/>
                </a:cubicBezTo>
                <a:cubicBezTo>
                  <a:pt x="362" y="121"/>
                  <a:pt x="362" y="121"/>
                  <a:pt x="362" y="121"/>
                </a:cubicBezTo>
                <a:cubicBezTo>
                  <a:pt x="308" y="67"/>
                  <a:pt x="308" y="67"/>
                  <a:pt x="308" y="67"/>
                </a:cubicBezTo>
                <a:cubicBezTo>
                  <a:pt x="350" y="25"/>
                  <a:pt x="350" y="25"/>
                  <a:pt x="350" y="25"/>
                </a:cubicBezTo>
                <a:cubicBezTo>
                  <a:pt x="356" y="20"/>
                  <a:pt x="356" y="11"/>
                  <a:pt x="350" y="6"/>
                </a:cubicBezTo>
                <a:cubicBezTo>
                  <a:pt x="345" y="0"/>
                  <a:pt x="330" y="0"/>
                  <a:pt x="322" y="0"/>
                </a:cubicBezTo>
                <a:cubicBezTo>
                  <a:pt x="317" y="0"/>
                  <a:pt x="308" y="1"/>
                  <a:pt x="302" y="2"/>
                </a:cubicBezTo>
                <a:cubicBezTo>
                  <a:pt x="280" y="6"/>
                  <a:pt x="261" y="17"/>
                  <a:pt x="246" y="32"/>
                </a:cubicBezTo>
                <a:cubicBezTo>
                  <a:pt x="227" y="51"/>
                  <a:pt x="215" y="78"/>
                  <a:pt x="215" y="107"/>
                </a:cubicBezTo>
                <a:cubicBezTo>
                  <a:pt x="215" y="121"/>
                  <a:pt x="217" y="135"/>
                  <a:pt x="222" y="147"/>
                </a:cubicBezTo>
                <a:cubicBezTo>
                  <a:pt x="24" y="321"/>
                  <a:pt x="24" y="321"/>
                  <a:pt x="24" y="321"/>
                </a:cubicBezTo>
                <a:cubicBezTo>
                  <a:pt x="22" y="322"/>
                  <a:pt x="20" y="324"/>
                  <a:pt x="18" y="326"/>
                </a:cubicBezTo>
                <a:cubicBezTo>
                  <a:pt x="7" y="337"/>
                  <a:pt x="0" y="352"/>
                  <a:pt x="0" y="368"/>
                </a:cubicBezTo>
                <a:cubicBezTo>
                  <a:pt x="0" y="385"/>
                  <a:pt x="7" y="400"/>
                  <a:pt x="18" y="411"/>
                </a:cubicBezTo>
                <a:cubicBezTo>
                  <a:pt x="29" y="422"/>
                  <a:pt x="44" y="429"/>
                  <a:pt x="61" y="429"/>
                </a:cubicBezTo>
                <a:cubicBezTo>
                  <a:pt x="77" y="429"/>
                  <a:pt x="92" y="422"/>
                  <a:pt x="103" y="411"/>
                </a:cubicBezTo>
                <a:cubicBezTo>
                  <a:pt x="105" y="409"/>
                  <a:pt x="107" y="407"/>
                  <a:pt x="109" y="405"/>
                </a:cubicBezTo>
                <a:close/>
                <a:moveTo>
                  <a:pt x="61" y="348"/>
                </a:moveTo>
                <a:cubicBezTo>
                  <a:pt x="66" y="348"/>
                  <a:pt x="71" y="351"/>
                  <a:pt x="75" y="354"/>
                </a:cubicBezTo>
                <a:cubicBezTo>
                  <a:pt x="78" y="358"/>
                  <a:pt x="81" y="363"/>
                  <a:pt x="81" y="368"/>
                </a:cubicBezTo>
                <a:cubicBezTo>
                  <a:pt x="81" y="374"/>
                  <a:pt x="78" y="379"/>
                  <a:pt x="75" y="383"/>
                </a:cubicBezTo>
                <a:cubicBezTo>
                  <a:pt x="71" y="386"/>
                  <a:pt x="66" y="388"/>
                  <a:pt x="61" y="388"/>
                </a:cubicBezTo>
                <a:cubicBezTo>
                  <a:pt x="55" y="388"/>
                  <a:pt x="50" y="386"/>
                  <a:pt x="46" y="383"/>
                </a:cubicBezTo>
                <a:cubicBezTo>
                  <a:pt x="43" y="379"/>
                  <a:pt x="41" y="374"/>
                  <a:pt x="41" y="368"/>
                </a:cubicBezTo>
                <a:cubicBezTo>
                  <a:pt x="41" y="363"/>
                  <a:pt x="43" y="358"/>
                  <a:pt x="46" y="354"/>
                </a:cubicBezTo>
                <a:cubicBezTo>
                  <a:pt x="50" y="351"/>
                  <a:pt x="55" y="348"/>
                  <a:pt x="61" y="348"/>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275" name="Freeform 35"/>
          <p:cNvSpPr>
            <a:spLocks noEditPoints="1"/>
          </p:cNvSpPr>
          <p:nvPr userDrawn="1"/>
        </p:nvSpPr>
        <p:spPr bwMode="auto">
          <a:xfrm>
            <a:off x="5600609" y="3437271"/>
            <a:ext cx="348494" cy="465517"/>
          </a:xfrm>
          <a:custGeom>
            <a:avLst/>
            <a:gdLst>
              <a:gd name="T0" fmla="*/ 167 w 334"/>
              <a:gd name="T1" fmla="*/ 446 h 446"/>
              <a:gd name="T2" fmla="*/ 156 w 334"/>
              <a:gd name="T3" fmla="*/ 440 h 446"/>
              <a:gd name="T4" fmla="*/ 46 w 334"/>
              <a:gd name="T5" fmla="*/ 286 h 446"/>
              <a:gd name="T6" fmla="*/ 41 w 334"/>
              <a:gd name="T7" fmla="*/ 279 h 446"/>
              <a:gd name="T8" fmla="*/ 13 w 334"/>
              <a:gd name="T9" fmla="*/ 232 h 446"/>
              <a:gd name="T10" fmla="*/ 3 w 334"/>
              <a:gd name="T11" fmla="*/ 200 h 446"/>
              <a:gd name="T12" fmla="*/ 0 w 334"/>
              <a:gd name="T13" fmla="*/ 167 h 446"/>
              <a:gd name="T14" fmla="*/ 49 w 334"/>
              <a:gd name="T15" fmla="*/ 49 h 446"/>
              <a:gd name="T16" fmla="*/ 103 w 334"/>
              <a:gd name="T17" fmla="*/ 13 h 446"/>
              <a:gd name="T18" fmla="*/ 167 w 334"/>
              <a:gd name="T19" fmla="*/ 0 h 446"/>
              <a:gd name="T20" fmla="*/ 231 w 334"/>
              <a:gd name="T21" fmla="*/ 13 h 446"/>
              <a:gd name="T22" fmla="*/ 285 w 334"/>
              <a:gd name="T23" fmla="*/ 49 h 446"/>
              <a:gd name="T24" fmla="*/ 334 w 334"/>
              <a:gd name="T25" fmla="*/ 167 h 446"/>
              <a:gd name="T26" fmla="*/ 331 w 334"/>
              <a:gd name="T27" fmla="*/ 200 h 446"/>
              <a:gd name="T28" fmla="*/ 321 w 334"/>
              <a:gd name="T29" fmla="*/ 232 h 446"/>
              <a:gd name="T30" fmla="*/ 292 w 334"/>
              <a:gd name="T31" fmla="*/ 279 h 446"/>
              <a:gd name="T32" fmla="*/ 287 w 334"/>
              <a:gd name="T33" fmla="*/ 286 h 446"/>
              <a:gd name="T34" fmla="*/ 178 w 334"/>
              <a:gd name="T35" fmla="*/ 440 h 446"/>
              <a:gd name="T36" fmla="*/ 167 w 334"/>
              <a:gd name="T37" fmla="*/ 446 h 446"/>
              <a:gd name="T38" fmla="*/ 167 w 334"/>
              <a:gd name="T39" fmla="*/ 69 h 446"/>
              <a:gd name="T40" fmla="*/ 69 w 334"/>
              <a:gd name="T41" fmla="*/ 167 h 446"/>
              <a:gd name="T42" fmla="*/ 167 w 334"/>
              <a:gd name="T43" fmla="*/ 265 h 446"/>
              <a:gd name="T44" fmla="*/ 264 w 334"/>
              <a:gd name="T45" fmla="*/ 167 h 446"/>
              <a:gd name="T46" fmla="*/ 167 w 334"/>
              <a:gd name="T47" fmla="*/ 69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34" h="446">
                <a:moveTo>
                  <a:pt x="167" y="446"/>
                </a:moveTo>
                <a:cubicBezTo>
                  <a:pt x="163" y="446"/>
                  <a:pt x="158" y="444"/>
                  <a:pt x="156" y="440"/>
                </a:cubicBezTo>
                <a:cubicBezTo>
                  <a:pt x="46" y="286"/>
                  <a:pt x="46" y="286"/>
                  <a:pt x="46" y="286"/>
                </a:cubicBezTo>
                <a:cubicBezTo>
                  <a:pt x="44" y="282"/>
                  <a:pt x="43" y="281"/>
                  <a:pt x="41" y="279"/>
                </a:cubicBezTo>
                <a:cubicBezTo>
                  <a:pt x="31" y="264"/>
                  <a:pt x="20" y="250"/>
                  <a:pt x="13" y="232"/>
                </a:cubicBezTo>
                <a:cubicBezTo>
                  <a:pt x="9" y="222"/>
                  <a:pt x="5" y="211"/>
                  <a:pt x="3" y="200"/>
                </a:cubicBezTo>
                <a:cubicBezTo>
                  <a:pt x="1" y="189"/>
                  <a:pt x="0" y="178"/>
                  <a:pt x="0" y="167"/>
                </a:cubicBezTo>
                <a:cubicBezTo>
                  <a:pt x="0" y="121"/>
                  <a:pt x="18" y="79"/>
                  <a:pt x="49" y="49"/>
                </a:cubicBezTo>
                <a:cubicBezTo>
                  <a:pt x="64" y="33"/>
                  <a:pt x="82" y="21"/>
                  <a:pt x="103" y="13"/>
                </a:cubicBezTo>
                <a:cubicBezTo>
                  <a:pt x="123" y="4"/>
                  <a:pt x="144" y="0"/>
                  <a:pt x="167" y="0"/>
                </a:cubicBezTo>
                <a:cubicBezTo>
                  <a:pt x="189" y="0"/>
                  <a:pt x="211" y="4"/>
                  <a:pt x="231" y="13"/>
                </a:cubicBezTo>
                <a:cubicBezTo>
                  <a:pt x="251" y="21"/>
                  <a:pt x="270" y="33"/>
                  <a:pt x="285" y="49"/>
                </a:cubicBezTo>
                <a:cubicBezTo>
                  <a:pt x="315" y="79"/>
                  <a:pt x="334" y="121"/>
                  <a:pt x="334" y="167"/>
                </a:cubicBezTo>
                <a:cubicBezTo>
                  <a:pt x="334" y="178"/>
                  <a:pt x="333" y="189"/>
                  <a:pt x="331" y="200"/>
                </a:cubicBezTo>
                <a:cubicBezTo>
                  <a:pt x="328" y="211"/>
                  <a:pt x="325" y="222"/>
                  <a:pt x="321" y="232"/>
                </a:cubicBezTo>
                <a:cubicBezTo>
                  <a:pt x="313" y="250"/>
                  <a:pt x="303" y="264"/>
                  <a:pt x="292" y="279"/>
                </a:cubicBezTo>
                <a:cubicBezTo>
                  <a:pt x="291" y="281"/>
                  <a:pt x="290" y="282"/>
                  <a:pt x="287" y="286"/>
                </a:cubicBezTo>
                <a:cubicBezTo>
                  <a:pt x="178" y="440"/>
                  <a:pt x="178" y="440"/>
                  <a:pt x="178" y="440"/>
                </a:cubicBezTo>
                <a:cubicBezTo>
                  <a:pt x="175" y="444"/>
                  <a:pt x="171" y="446"/>
                  <a:pt x="167" y="446"/>
                </a:cubicBezTo>
                <a:close/>
                <a:moveTo>
                  <a:pt x="167" y="69"/>
                </a:moveTo>
                <a:cubicBezTo>
                  <a:pt x="113" y="69"/>
                  <a:pt x="69" y="113"/>
                  <a:pt x="69" y="167"/>
                </a:cubicBezTo>
                <a:cubicBezTo>
                  <a:pt x="69" y="221"/>
                  <a:pt x="113" y="265"/>
                  <a:pt x="167" y="265"/>
                </a:cubicBezTo>
                <a:cubicBezTo>
                  <a:pt x="221" y="265"/>
                  <a:pt x="264" y="221"/>
                  <a:pt x="264" y="167"/>
                </a:cubicBezTo>
                <a:cubicBezTo>
                  <a:pt x="264" y="113"/>
                  <a:pt x="221" y="69"/>
                  <a:pt x="167" y="69"/>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26" name="Group 325"/>
          <p:cNvGrpSpPr/>
          <p:nvPr userDrawn="1"/>
        </p:nvGrpSpPr>
        <p:grpSpPr>
          <a:xfrm>
            <a:off x="5550548" y="2795441"/>
            <a:ext cx="448616" cy="418555"/>
            <a:chOff x="14200188" y="3206750"/>
            <a:chExt cx="615950" cy="574675"/>
          </a:xfrm>
          <a:solidFill>
            <a:schemeClr val="tx2"/>
          </a:solidFill>
        </p:grpSpPr>
        <p:sp>
          <p:nvSpPr>
            <p:cNvPr id="327" name="Freeform 83"/>
            <p:cNvSpPr>
              <a:spLocks/>
            </p:cNvSpPr>
            <p:nvPr/>
          </p:nvSpPr>
          <p:spPr bwMode="auto">
            <a:xfrm>
              <a:off x="14287500" y="3317875"/>
              <a:ext cx="73025" cy="60325"/>
            </a:xfrm>
            <a:custGeom>
              <a:avLst/>
              <a:gdLst>
                <a:gd name="T0" fmla="*/ 0 w 25"/>
                <a:gd name="T1" fmla="*/ 13 h 21"/>
                <a:gd name="T2" fmla="*/ 0 w 25"/>
                <a:gd name="T3" fmla="*/ 21 h 21"/>
                <a:gd name="T4" fmla="*/ 25 w 25"/>
                <a:gd name="T5" fmla="*/ 21 h 21"/>
                <a:gd name="T6" fmla="*/ 25 w 25"/>
                <a:gd name="T7" fmla="*/ 13 h 21"/>
                <a:gd name="T8" fmla="*/ 13 w 25"/>
                <a:gd name="T9" fmla="*/ 0 h 21"/>
                <a:gd name="T10" fmla="*/ 0 w 25"/>
                <a:gd name="T11" fmla="*/ 13 h 21"/>
              </a:gdLst>
              <a:ahLst/>
              <a:cxnLst>
                <a:cxn ang="0">
                  <a:pos x="T0" y="T1"/>
                </a:cxn>
                <a:cxn ang="0">
                  <a:pos x="T2" y="T3"/>
                </a:cxn>
                <a:cxn ang="0">
                  <a:pos x="T4" y="T5"/>
                </a:cxn>
                <a:cxn ang="0">
                  <a:pos x="T6" y="T7"/>
                </a:cxn>
                <a:cxn ang="0">
                  <a:pos x="T8" y="T9"/>
                </a:cxn>
                <a:cxn ang="0">
                  <a:pos x="T10" y="T11"/>
                </a:cxn>
              </a:cxnLst>
              <a:rect l="0" t="0" r="r" b="b"/>
              <a:pathLst>
                <a:path w="25" h="21">
                  <a:moveTo>
                    <a:pt x="0" y="13"/>
                  </a:moveTo>
                  <a:cubicBezTo>
                    <a:pt x="0" y="21"/>
                    <a:pt x="0" y="21"/>
                    <a:pt x="0" y="21"/>
                  </a:cubicBezTo>
                  <a:cubicBezTo>
                    <a:pt x="25" y="21"/>
                    <a:pt x="25" y="21"/>
                    <a:pt x="25" y="21"/>
                  </a:cubicBezTo>
                  <a:cubicBezTo>
                    <a:pt x="25" y="13"/>
                    <a:pt x="25" y="13"/>
                    <a:pt x="25" y="13"/>
                  </a:cubicBezTo>
                  <a:cubicBezTo>
                    <a:pt x="25" y="6"/>
                    <a:pt x="20" y="0"/>
                    <a:pt x="13" y="0"/>
                  </a:cubicBezTo>
                  <a:cubicBezTo>
                    <a:pt x="6" y="0"/>
                    <a:pt x="0" y="6"/>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Freeform 84"/>
            <p:cNvSpPr>
              <a:spLocks/>
            </p:cNvSpPr>
            <p:nvPr/>
          </p:nvSpPr>
          <p:spPr bwMode="auto">
            <a:xfrm>
              <a:off x="14658975" y="3317875"/>
              <a:ext cx="73025" cy="60325"/>
            </a:xfrm>
            <a:custGeom>
              <a:avLst/>
              <a:gdLst>
                <a:gd name="T0" fmla="*/ 12 w 25"/>
                <a:gd name="T1" fmla="*/ 0 h 21"/>
                <a:gd name="T2" fmla="*/ 0 w 25"/>
                <a:gd name="T3" fmla="*/ 13 h 21"/>
                <a:gd name="T4" fmla="*/ 0 w 25"/>
                <a:gd name="T5" fmla="*/ 21 h 21"/>
                <a:gd name="T6" fmla="*/ 25 w 25"/>
                <a:gd name="T7" fmla="*/ 21 h 21"/>
                <a:gd name="T8" fmla="*/ 25 w 25"/>
                <a:gd name="T9" fmla="*/ 13 h 21"/>
                <a:gd name="T10" fmla="*/ 12 w 25"/>
                <a:gd name="T11" fmla="*/ 0 h 21"/>
              </a:gdLst>
              <a:ahLst/>
              <a:cxnLst>
                <a:cxn ang="0">
                  <a:pos x="T0" y="T1"/>
                </a:cxn>
                <a:cxn ang="0">
                  <a:pos x="T2" y="T3"/>
                </a:cxn>
                <a:cxn ang="0">
                  <a:pos x="T4" y="T5"/>
                </a:cxn>
                <a:cxn ang="0">
                  <a:pos x="T6" y="T7"/>
                </a:cxn>
                <a:cxn ang="0">
                  <a:pos x="T8" y="T9"/>
                </a:cxn>
                <a:cxn ang="0">
                  <a:pos x="T10" y="T11"/>
                </a:cxn>
              </a:cxnLst>
              <a:rect l="0" t="0" r="r" b="b"/>
              <a:pathLst>
                <a:path w="25" h="21">
                  <a:moveTo>
                    <a:pt x="12" y="0"/>
                  </a:moveTo>
                  <a:cubicBezTo>
                    <a:pt x="5" y="0"/>
                    <a:pt x="0" y="6"/>
                    <a:pt x="0" y="13"/>
                  </a:cubicBezTo>
                  <a:cubicBezTo>
                    <a:pt x="0" y="21"/>
                    <a:pt x="0" y="21"/>
                    <a:pt x="0" y="21"/>
                  </a:cubicBezTo>
                  <a:cubicBezTo>
                    <a:pt x="25" y="21"/>
                    <a:pt x="25" y="21"/>
                    <a:pt x="25" y="21"/>
                  </a:cubicBezTo>
                  <a:cubicBezTo>
                    <a:pt x="25" y="13"/>
                    <a:pt x="25" y="13"/>
                    <a:pt x="25" y="13"/>
                  </a:cubicBezTo>
                  <a:cubicBezTo>
                    <a:pt x="25" y="6"/>
                    <a:pt x="19" y="0"/>
                    <a:pt x="1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9" name="Freeform 85"/>
            <p:cNvSpPr>
              <a:spLocks noEditPoints="1"/>
            </p:cNvSpPr>
            <p:nvPr/>
          </p:nvSpPr>
          <p:spPr bwMode="auto">
            <a:xfrm>
              <a:off x="14220825" y="3413125"/>
              <a:ext cx="574675" cy="368300"/>
            </a:xfrm>
            <a:custGeom>
              <a:avLst/>
              <a:gdLst>
                <a:gd name="T0" fmla="*/ 177 w 198"/>
                <a:gd name="T1" fmla="*/ 59 h 127"/>
                <a:gd name="T2" fmla="*/ 187 w 198"/>
                <a:gd name="T3" fmla="*/ 59 h 127"/>
                <a:gd name="T4" fmla="*/ 198 w 198"/>
                <a:gd name="T5" fmla="*/ 48 h 127"/>
                <a:gd name="T6" fmla="*/ 198 w 198"/>
                <a:gd name="T7" fmla="*/ 11 h 127"/>
                <a:gd name="T8" fmla="*/ 187 w 198"/>
                <a:gd name="T9" fmla="*/ 0 h 127"/>
                <a:gd name="T10" fmla="*/ 187 w 198"/>
                <a:gd name="T11" fmla="*/ 0 h 127"/>
                <a:gd name="T12" fmla="*/ 187 w 198"/>
                <a:gd name="T13" fmla="*/ 0 h 127"/>
                <a:gd name="T14" fmla="*/ 18 w 198"/>
                <a:gd name="T15" fmla="*/ 0 h 127"/>
                <a:gd name="T16" fmla="*/ 11 w 198"/>
                <a:gd name="T17" fmla="*/ 0 h 127"/>
                <a:gd name="T18" fmla="*/ 0 w 198"/>
                <a:gd name="T19" fmla="*/ 11 h 127"/>
                <a:gd name="T20" fmla="*/ 0 w 198"/>
                <a:gd name="T21" fmla="*/ 48 h 127"/>
                <a:gd name="T22" fmla="*/ 11 w 198"/>
                <a:gd name="T23" fmla="*/ 59 h 127"/>
                <a:gd name="T24" fmla="*/ 26 w 198"/>
                <a:gd name="T25" fmla="*/ 59 h 127"/>
                <a:gd name="T26" fmla="*/ 26 w 198"/>
                <a:gd name="T27" fmla="*/ 112 h 127"/>
                <a:gd name="T28" fmla="*/ 14 w 198"/>
                <a:gd name="T29" fmla="*/ 118 h 127"/>
                <a:gd name="T30" fmla="*/ 4 w 198"/>
                <a:gd name="T31" fmla="*/ 127 h 127"/>
                <a:gd name="T32" fmla="*/ 37 w 198"/>
                <a:gd name="T33" fmla="*/ 127 h 127"/>
                <a:gd name="T34" fmla="*/ 71 w 198"/>
                <a:gd name="T35" fmla="*/ 127 h 127"/>
                <a:gd name="T36" fmla="*/ 61 w 198"/>
                <a:gd name="T37" fmla="*/ 118 h 127"/>
                <a:gd name="T38" fmla="*/ 48 w 198"/>
                <a:gd name="T39" fmla="*/ 112 h 127"/>
                <a:gd name="T40" fmla="*/ 48 w 198"/>
                <a:gd name="T41" fmla="*/ 59 h 127"/>
                <a:gd name="T42" fmla="*/ 151 w 198"/>
                <a:gd name="T43" fmla="*/ 59 h 127"/>
                <a:gd name="T44" fmla="*/ 151 w 198"/>
                <a:gd name="T45" fmla="*/ 112 h 127"/>
                <a:gd name="T46" fmla="*/ 139 w 198"/>
                <a:gd name="T47" fmla="*/ 118 h 127"/>
                <a:gd name="T48" fmla="*/ 128 w 198"/>
                <a:gd name="T49" fmla="*/ 127 h 127"/>
                <a:gd name="T50" fmla="*/ 162 w 198"/>
                <a:gd name="T51" fmla="*/ 127 h 127"/>
                <a:gd name="T52" fmla="*/ 195 w 198"/>
                <a:gd name="T53" fmla="*/ 127 h 127"/>
                <a:gd name="T54" fmla="*/ 185 w 198"/>
                <a:gd name="T55" fmla="*/ 118 h 127"/>
                <a:gd name="T56" fmla="*/ 173 w 198"/>
                <a:gd name="T57" fmla="*/ 112 h 127"/>
                <a:gd name="T58" fmla="*/ 173 w 198"/>
                <a:gd name="T59" fmla="*/ 59 h 127"/>
                <a:gd name="T60" fmla="*/ 177 w 198"/>
                <a:gd name="T61" fmla="*/ 59 h 127"/>
                <a:gd name="T62" fmla="*/ 47 w 198"/>
                <a:gd name="T63" fmla="*/ 43 h 127"/>
                <a:gd name="T64" fmla="*/ 17 w 198"/>
                <a:gd name="T65" fmla="*/ 43 h 127"/>
                <a:gd name="T66" fmla="*/ 33 w 198"/>
                <a:gd name="T67" fmla="*/ 15 h 127"/>
                <a:gd name="T68" fmla="*/ 64 w 198"/>
                <a:gd name="T69" fmla="*/ 15 h 127"/>
                <a:gd name="T70" fmla="*/ 47 w 198"/>
                <a:gd name="T71" fmla="*/ 43 h 127"/>
                <a:gd name="T72" fmla="*/ 107 w 198"/>
                <a:gd name="T73" fmla="*/ 43 h 127"/>
                <a:gd name="T74" fmla="*/ 77 w 198"/>
                <a:gd name="T75" fmla="*/ 43 h 127"/>
                <a:gd name="T76" fmla="*/ 93 w 198"/>
                <a:gd name="T77" fmla="*/ 15 h 127"/>
                <a:gd name="T78" fmla="*/ 123 w 198"/>
                <a:gd name="T79" fmla="*/ 15 h 127"/>
                <a:gd name="T80" fmla="*/ 107 w 198"/>
                <a:gd name="T81" fmla="*/ 43 h 127"/>
                <a:gd name="T82" fmla="*/ 166 w 198"/>
                <a:gd name="T83" fmla="*/ 43 h 127"/>
                <a:gd name="T84" fmla="*/ 136 w 198"/>
                <a:gd name="T85" fmla="*/ 43 h 127"/>
                <a:gd name="T86" fmla="*/ 152 w 198"/>
                <a:gd name="T87" fmla="*/ 15 h 127"/>
                <a:gd name="T88" fmla="*/ 183 w 198"/>
                <a:gd name="T89" fmla="*/ 15 h 127"/>
                <a:gd name="T90" fmla="*/ 166 w 198"/>
                <a:gd name="T91" fmla="*/ 4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27">
                  <a:moveTo>
                    <a:pt x="177" y="59"/>
                  </a:moveTo>
                  <a:cubicBezTo>
                    <a:pt x="187" y="59"/>
                    <a:pt x="187" y="59"/>
                    <a:pt x="187" y="59"/>
                  </a:cubicBezTo>
                  <a:cubicBezTo>
                    <a:pt x="193" y="59"/>
                    <a:pt x="198" y="54"/>
                    <a:pt x="198" y="48"/>
                  </a:cubicBezTo>
                  <a:cubicBezTo>
                    <a:pt x="198" y="11"/>
                    <a:pt x="198" y="11"/>
                    <a:pt x="198" y="11"/>
                  </a:cubicBezTo>
                  <a:cubicBezTo>
                    <a:pt x="198" y="5"/>
                    <a:pt x="193" y="0"/>
                    <a:pt x="187" y="0"/>
                  </a:cubicBezTo>
                  <a:cubicBezTo>
                    <a:pt x="187" y="0"/>
                    <a:pt x="187" y="0"/>
                    <a:pt x="187" y="0"/>
                  </a:cubicBezTo>
                  <a:cubicBezTo>
                    <a:pt x="187" y="0"/>
                    <a:pt x="187" y="0"/>
                    <a:pt x="187" y="0"/>
                  </a:cubicBezTo>
                  <a:cubicBezTo>
                    <a:pt x="18" y="0"/>
                    <a:pt x="18" y="0"/>
                    <a:pt x="18" y="0"/>
                  </a:cubicBezTo>
                  <a:cubicBezTo>
                    <a:pt x="11" y="0"/>
                    <a:pt x="11" y="0"/>
                    <a:pt x="11" y="0"/>
                  </a:cubicBezTo>
                  <a:cubicBezTo>
                    <a:pt x="5" y="0"/>
                    <a:pt x="0" y="5"/>
                    <a:pt x="0" y="11"/>
                  </a:cubicBezTo>
                  <a:cubicBezTo>
                    <a:pt x="0" y="48"/>
                    <a:pt x="0" y="48"/>
                    <a:pt x="0" y="48"/>
                  </a:cubicBezTo>
                  <a:cubicBezTo>
                    <a:pt x="0" y="54"/>
                    <a:pt x="5" y="59"/>
                    <a:pt x="11" y="59"/>
                  </a:cubicBezTo>
                  <a:cubicBezTo>
                    <a:pt x="26" y="59"/>
                    <a:pt x="26" y="59"/>
                    <a:pt x="26" y="59"/>
                  </a:cubicBezTo>
                  <a:cubicBezTo>
                    <a:pt x="26" y="112"/>
                    <a:pt x="26" y="112"/>
                    <a:pt x="26" y="112"/>
                  </a:cubicBezTo>
                  <a:cubicBezTo>
                    <a:pt x="25" y="115"/>
                    <a:pt x="21" y="118"/>
                    <a:pt x="14" y="118"/>
                  </a:cubicBezTo>
                  <a:cubicBezTo>
                    <a:pt x="8" y="118"/>
                    <a:pt x="4" y="123"/>
                    <a:pt x="4" y="127"/>
                  </a:cubicBezTo>
                  <a:cubicBezTo>
                    <a:pt x="37" y="127"/>
                    <a:pt x="37" y="127"/>
                    <a:pt x="37" y="127"/>
                  </a:cubicBezTo>
                  <a:cubicBezTo>
                    <a:pt x="71" y="127"/>
                    <a:pt x="71" y="127"/>
                    <a:pt x="71" y="127"/>
                  </a:cubicBezTo>
                  <a:cubicBezTo>
                    <a:pt x="71" y="123"/>
                    <a:pt x="67" y="118"/>
                    <a:pt x="61" y="118"/>
                  </a:cubicBezTo>
                  <a:cubicBezTo>
                    <a:pt x="54" y="118"/>
                    <a:pt x="50" y="115"/>
                    <a:pt x="48" y="112"/>
                  </a:cubicBezTo>
                  <a:cubicBezTo>
                    <a:pt x="48" y="59"/>
                    <a:pt x="48" y="59"/>
                    <a:pt x="48" y="59"/>
                  </a:cubicBezTo>
                  <a:cubicBezTo>
                    <a:pt x="151" y="59"/>
                    <a:pt x="151" y="59"/>
                    <a:pt x="151" y="59"/>
                  </a:cubicBezTo>
                  <a:cubicBezTo>
                    <a:pt x="151" y="112"/>
                    <a:pt x="151" y="112"/>
                    <a:pt x="151" y="112"/>
                  </a:cubicBezTo>
                  <a:cubicBezTo>
                    <a:pt x="149" y="115"/>
                    <a:pt x="145" y="118"/>
                    <a:pt x="139" y="118"/>
                  </a:cubicBezTo>
                  <a:cubicBezTo>
                    <a:pt x="132" y="118"/>
                    <a:pt x="128" y="123"/>
                    <a:pt x="128" y="127"/>
                  </a:cubicBezTo>
                  <a:cubicBezTo>
                    <a:pt x="162" y="127"/>
                    <a:pt x="162" y="127"/>
                    <a:pt x="162" y="127"/>
                  </a:cubicBezTo>
                  <a:cubicBezTo>
                    <a:pt x="195" y="127"/>
                    <a:pt x="195" y="127"/>
                    <a:pt x="195" y="127"/>
                  </a:cubicBezTo>
                  <a:cubicBezTo>
                    <a:pt x="195" y="123"/>
                    <a:pt x="191" y="118"/>
                    <a:pt x="185" y="118"/>
                  </a:cubicBezTo>
                  <a:cubicBezTo>
                    <a:pt x="178" y="118"/>
                    <a:pt x="174" y="115"/>
                    <a:pt x="173" y="112"/>
                  </a:cubicBezTo>
                  <a:cubicBezTo>
                    <a:pt x="173" y="59"/>
                    <a:pt x="173" y="59"/>
                    <a:pt x="173" y="59"/>
                  </a:cubicBezTo>
                  <a:lnTo>
                    <a:pt x="177" y="59"/>
                  </a:lnTo>
                  <a:close/>
                  <a:moveTo>
                    <a:pt x="47" y="43"/>
                  </a:moveTo>
                  <a:cubicBezTo>
                    <a:pt x="17" y="43"/>
                    <a:pt x="17" y="43"/>
                    <a:pt x="17" y="43"/>
                  </a:cubicBezTo>
                  <a:cubicBezTo>
                    <a:pt x="33" y="15"/>
                    <a:pt x="33" y="15"/>
                    <a:pt x="33" y="15"/>
                  </a:cubicBezTo>
                  <a:cubicBezTo>
                    <a:pt x="64" y="15"/>
                    <a:pt x="64" y="15"/>
                    <a:pt x="64" y="15"/>
                  </a:cubicBezTo>
                  <a:lnTo>
                    <a:pt x="47" y="43"/>
                  </a:lnTo>
                  <a:close/>
                  <a:moveTo>
                    <a:pt x="107" y="43"/>
                  </a:moveTo>
                  <a:cubicBezTo>
                    <a:pt x="77" y="43"/>
                    <a:pt x="77" y="43"/>
                    <a:pt x="77" y="43"/>
                  </a:cubicBezTo>
                  <a:cubicBezTo>
                    <a:pt x="93" y="15"/>
                    <a:pt x="93" y="15"/>
                    <a:pt x="93" y="15"/>
                  </a:cubicBezTo>
                  <a:cubicBezTo>
                    <a:pt x="123" y="15"/>
                    <a:pt x="123" y="15"/>
                    <a:pt x="123" y="15"/>
                  </a:cubicBezTo>
                  <a:lnTo>
                    <a:pt x="107" y="43"/>
                  </a:lnTo>
                  <a:close/>
                  <a:moveTo>
                    <a:pt x="166" y="43"/>
                  </a:moveTo>
                  <a:cubicBezTo>
                    <a:pt x="136" y="43"/>
                    <a:pt x="136" y="43"/>
                    <a:pt x="136" y="43"/>
                  </a:cubicBezTo>
                  <a:cubicBezTo>
                    <a:pt x="152" y="15"/>
                    <a:pt x="152" y="15"/>
                    <a:pt x="152" y="15"/>
                  </a:cubicBezTo>
                  <a:cubicBezTo>
                    <a:pt x="183" y="15"/>
                    <a:pt x="183" y="15"/>
                    <a:pt x="183" y="15"/>
                  </a:cubicBezTo>
                  <a:lnTo>
                    <a:pt x="166"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86"/>
            <p:cNvSpPr>
              <a:spLocks/>
            </p:cNvSpPr>
            <p:nvPr/>
          </p:nvSpPr>
          <p:spPr bwMode="auto">
            <a:xfrm>
              <a:off x="14200188" y="3206750"/>
              <a:ext cx="246063" cy="128588"/>
            </a:xfrm>
            <a:custGeom>
              <a:avLst/>
              <a:gdLst>
                <a:gd name="T0" fmla="*/ 84 w 85"/>
                <a:gd name="T1" fmla="*/ 34 h 44"/>
                <a:gd name="T2" fmla="*/ 69 w 85"/>
                <a:gd name="T3" fmla="*/ 31 h 44"/>
                <a:gd name="T4" fmla="*/ 67 w 85"/>
                <a:gd name="T5" fmla="*/ 28 h 44"/>
                <a:gd name="T6" fmla="*/ 71 w 85"/>
                <a:gd name="T7" fmla="*/ 13 h 44"/>
                <a:gd name="T8" fmla="*/ 69 w 85"/>
                <a:gd name="T9" fmla="*/ 12 h 44"/>
                <a:gd name="T10" fmla="*/ 56 w 85"/>
                <a:gd name="T11" fmla="*/ 15 h 44"/>
                <a:gd name="T12" fmla="*/ 52 w 85"/>
                <a:gd name="T13" fmla="*/ 13 h 44"/>
                <a:gd name="T14" fmla="*/ 44 w 85"/>
                <a:gd name="T15" fmla="*/ 1 h 44"/>
                <a:gd name="T16" fmla="*/ 43 w 85"/>
                <a:gd name="T17" fmla="*/ 0 h 44"/>
                <a:gd name="T18" fmla="*/ 41 w 85"/>
                <a:gd name="T19" fmla="*/ 1 h 44"/>
                <a:gd name="T20" fmla="*/ 33 w 85"/>
                <a:gd name="T21" fmla="*/ 13 h 44"/>
                <a:gd name="T22" fmla="*/ 29 w 85"/>
                <a:gd name="T23" fmla="*/ 15 h 44"/>
                <a:gd name="T24" fmla="*/ 17 w 85"/>
                <a:gd name="T25" fmla="*/ 12 h 44"/>
                <a:gd name="T26" fmla="*/ 15 w 85"/>
                <a:gd name="T27" fmla="*/ 13 h 44"/>
                <a:gd name="T28" fmla="*/ 18 w 85"/>
                <a:gd name="T29" fmla="*/ 28 h 44"/>
                <a:gd name="T30" fmla="*/ 16 w 85"/>
                <a:gd name="T31" fmla="*/ 31 h 44"/>
                <a:gd name="T32" fmla="*/ 2 w 85"/>
                <a:gd name="T33" fmla="*/ 34 h 44"/>
                <a:gd name="T34" fmla="*/ 1 w 85"/>
                <a:gd name="T35" fmla="*/ 36 h 44"/>
                <a:gd name="T36" fmla="*/ 9 w 85"/>
                <a:gd name="T37" fmla="*/ 43 h 44"/>
                <a:gd name="T38" fmla="*/ 18 w 85"/>
                <a:gd name="T39" fmla="*/ 41 h 44"/>
                <a:gd name="T40" fmla="*/ 25 w 85"/>
                <a:gd name="T41" fmla="*/ 39 h 44"/>
                <a:gd name="T42" fmla="*/ 29 w 85"/>
                <a:gd name="T43" fmla="*/ 30 h 44"/>
                <a:gd name="T44" fmla="*/ 29 w 85"/>
                <a:gd name="T45" fmla="*/ 30 h 44"/>
                <a:gd name="T46" fmla="*/ 29 w 85"/>
                <a:gd name="T47" fmla="*/ 28 h 44"/>
                <a:gd name="T48" fmla="*/ 29 w 85"/>
                <a:gd name="T49" fmla="*/ 28 h 44"/>
                <a:gd name="T50" fmla="*/ 29 w 85"/>
                <a:gd name="T51" fmla="*/ 26 h 44"/>
                <a:gd name="T52" fmla="*/ 30 w 85"/>
                <a:gd name="T53" fmla="*/ 26 h 44"/>
                <a:gd name="T54" fmla="*/ 42 w 85"/>
                <a:gd name="T55" fmla="*/ 19 h 44"/>
                <a:gd name="T56" fmla="*/ 43 w 85"/>
                <a:gd name="T57" fmla="*/ 19 h 44"/>
                <a:gd name="T58" fmla="*/ 43 w 85"/>
                <a:gd name="T59" fmla="*/ 19 h 44"/>
                <a:gd name="T60" fmla="*/ 55 w 85"/>
                <a:gd name="T61" fmla="*/ 26 h 44"/>
                <a:gd name="T62" fmla="*/ 57 w 85"/>
                <a:gd name="T63" fmla="*/ 26 h 44"/>
                <a:gd name="T64" fmla="*/ 56 w 85"/>
                <a:gd name="T65" fmla="*/ 28 h 44"/>
                <a:gd name="T66" fmla="*/ 56 w 85"/>
                <a:gd name="T67" fmla="*/ 28 h 44"/>
                <a:gd name="T68" fmla="*/ 56 w 85"/>
                <a:gd name="T69" fmla="*/ 30 h 44"/>
                <a:gd name="T70" fmla="*/ 56 w 85"/>
                <a:gd name="T71" fmla="*/ 30 h 44"/>
                <a:gd name="T72" fmla="*/ 61 w 85"/>
                <a:gd name="T73" fmla="*/ 39 h 44"/>
                <a:gd name="T74" fmla="*/ 68 w 85"/>
                <a:gd name="T75" fmla="*/ 41 h 44"/>
                <a:gd name="T76" fmla="*/ 76 w 85"/>
                <a:gd name="T77" fmla="*/ 43 h 44"/>
                <a:gd name="T78" fmla="*/ 84 w 85"/>
                <a:gd name="T79" fmla="*/ 36 h 44"/>
                <a:gd name="T80" fmla="*/ 84 w 85"/>
                <a:gd name="T81" fmla="*/ 3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5" h="44">
                  <a:moveTo>
                    <a:pt x="84" y="34"/>
                  </a:moveTo>
                  <a:cubicBezTo>
                    <a:pt x="69" y="31"/>
                    <a:pt x="69" y="31"/>
                    <a:pt x="69" y="31"/>
                  </a:cubicBezTo>
                  <a:cubicBezTo>
                    <a:pt x="68" y="30"/>
                    <a:pt x="67" y="29"/>
                    <a:pt x="67" y="28"/>
                  </a:cubicBezTo>
                  <a:cubicBezTo>
                    <a:pt x="71" y="13"/>
                    <a:pt x="71" y="13"/>
                    <a:pt x="71" y="13"/>
                  </a:cubicBezTo>
                  <a:cubicBezTo>
                    <a:pt x="71" y="12"/>
                    <a:pt x="70" y="11"/>
                    <a:pt x="69" y="12"/>
                  </a:cubicBezTo>
                  <a:cubicBezTo>
                    <a:pt x="56" y="15"/>
                    <a:pt x="56" y="15"/>
                    <a:pt x="56" y="15"/>
                  </a:cubicBezTo>
                  <a:cubicBezTo>
                    <a:pt x="55" y="15"/>
                    <a:pt x="53" y="14"/>
                    <a:pt x="52" y="13"/>
                  </a:cubicBezTo>
                  <a:cubicBezTo>
                    <a:pt x="44" y="1"/>
                    <a:pt x="44" y="1"/>
                    <a:pt x="44" y="1"/>
                  </a:cubicBezTo>
                  <a:cubicBezTo>
                    <a:pt x="44" y="1"/>
                    <a:pt x="43" y="0"/>
                    <a:pt x="43" y="0"/>
                  </a:cubicBezTo>
                  <a:cubicBezTo>
                    <a:pt x="42" y="0"/>
                    <a:pt x="42" y="1"/>
                    <a:pt x="41" y="1"/>
                  </a:cubicBezTo>
                  <a:cubicBezTo>
                    <a:pt x="33" y="13"/>
                    <a:pt x="33" y="13"/>
                    <a:pt x="33" y="13"/>
                  </a:cubicBezTo>
                  <a:cubicBezTo>
                    <a:pt x="32" y="14"/>
                    <a:pt x="31" y="15"/>
                    <a:pt x="29" y="15"/>
                  </a:cubicBezTo>
                  <a:cubicBezTo>
                    <a:pt x="17" y="12"/>
                    <a:pt x="17" y="12"/>
                    <a:pt x="17" y="12"/>
                  </a:cubicBezTo>
                  <a:cubicBezTo>
                    <a:pt x="15" y="11"/>
                    <a:pt x="15" y="12"/>
                    <a:pt x="15" y="13"/>
                  </a:cubicBezTo>
                  <a:cubicBezTo>
                    <a:pt x="18" y="28"/>
                    <a:pt x="18" y="28"/>
                    <a:pt x="18" y="28"/>
                  </a:cubicBezTo>
                  <a:cubicBezTo>
                    <a:pt x="19" y="29"/>
                    <a:pt x="18" y="30"/>
                    <a:pt x="16" y="31"/>
                  </a:cubicBezTo>
                  <a:cubicBezTo>
                    <a:pt x="2" y="34"/>
                    <a:pt x="2" y="34"/>
                    <a:pt x="2" y="34"/>
                  </a:cubicBezTo>
                  <a:cubicBezTo>
                    <a:pt x="1" y="34"/>
                    <a:pt x="0" y="35"/>
                    <a:pt x="1" y="36"/>
                  </a:cubicBezTo>
                  <a:cubicBezTo>
                    <a:pt x="1" y="36"/>
                    <a:pt x="9" y="42"/>
                    <a:pt x="9" y="43"/>
                  </a:cubicBezTo>
                  <a:cubicBezTo>
                    <a:pt x="10" y="44"/>
                    <a:pt x="18" y="41"/>
                    <a:pt x="18" y="41"/>
                  </a:cubicBezTo>
                  <a:cubicBezTo>
                    <a:pt x="21" y="40"/>
                    <a:pt x="23" y="39"/>
                    <a:pt x="25" y="39"/>
                  </a:cubicBezTo>
                  <a:cubicBezTo>
                    <a:pt x="27" y="37"/>
                    <a:pt x="29" y="34"/>
                    <a:pt x="29" y="30"/>
                  </a:cubicBezTo>
                  <a:cubicBezTo>
                    <a:pt x="29" y="30"/>
                    <a:pt x="29" y="30"/>
                    <a:pt x="29" y="30"/>
                  </a:cubicBezTo>
                  <a:cubicBezTo>
                    <a:pt x="29" y="30"/>
                    <a:pt x="29" y="29"/>
                    <a:pt x="29" y="28"/>
                  </a:cubicBezTo>
                  <a:cubicBezTo>
                    <a:pt x="29" y="28"/>
                    <a:pt x="29" y="28"/>
                    <a:pt x="29" y="28"/>
                  </a:cubicBezTo>
                  <a:cubicBezTo>
                    <a:pt x="29" y="27"/>
                    <a:pt x="29" y="26"/>
                    <a:pt x="29" y="26"/>
                  </a:cubicBezTo>
                  <a:cubicBezTo>
                    <a:pt x="29" y="26"/>
                    <a:pt x="30" y="26"/>
                    <a:pt x="30" y="26"/>
                  </a:cubicBezTo>
                  <a:cubicBezTo>
                    <a:pt x="35" y="26"/>
                    <a:pt x="40" y="23"/>
                    <a:pt x="42" y="19"/>
                  </a:cubicBezTo>
                  <a:cubicBezTo>
                    <a:pt x="43" y="19"/>
                    <a:pt x="43" y="19"/>
                    <a:pt x="43" y="19"/>
                  </a:cubicBezTo>
                  <a:cubicBezTo>
                    <a:pt x="43" y="19"/>
                    <a:pt x="43" y="19"/>
                    <a:pt x="43" y="19"/>
                  </a:cubicBezTo>
                  <a:cubicBezTo>
                    <a:pt x="46" y="23"/>
                    <a:pt x="51" y="26"/>
                    <a:pt x="55" y="26"/>
                  </a:cubicBezTo>
                  <a:cubicBezTo>
                    <a:pt x="56" y="26"/>
                    <a:pt x="56" y="26"/>
                    <a:pt x="57" y="26"/>
                  </a:cubicBezTo>
                  <a:cubicBezTo>
                    <a:pt x="56" y="26"/>
                    <a:pt x="56" y="27"/>
                    <a:pt x="56" y="28"/>
                  </a:cubicBezTo>
                  <a:cubicBezTo>
                    <a:pt x="56" y="28"/>
                    <a:pt x="56" y="28"/>
                    <a:pt x="56" y="28"/>
                  </a:cubicBezTo>
                  <a:cubicBezTo>
                    <a:pt x="56" y="29"/>
                    <a:pt x="56" y="30"/>
                    <a:pt x="56" y="30"/>
                  </a:cubicBezTo>
                  <a:cubicBezTo>
                    <a:pt x="56" y="30"/>
                    <a:pt x="56" y="30"/>
                    <a:pt x="56" y="30"/>
                  </a:cubicBezTo>
                  <a:cubicBezTo>
                    <a:pt x="57" y="34"/>
                    <a:pt x="58" y="37"/>
                    <a:pt x="61" y="39"/>
                  </a:cubicBezTo>
                  <a:cubicBezTo>
                    <a:pt x="62" y="39"/>
                    <a:pt x="65" y="40"/>
                    <a:pt x="68" y="41"/>
                  </a:cubicBezTo>
                  <a:cubicBezTo>
                    <a:pt x="68" y="41"/>
                    <a:pt x="75" y="44"/>
                    <a:pt x="76" y="43"/>
                  </a:cubicBezTo>
                  <a:cubicBezTo>
                    <a:pt x="77" y="42"/>
                    <a:pt x="84" y="36"/>
                    <a:pt x="84" y="36"/>
                  </a:cubicBezTo>
                  <a:cubicBezTo>
                    <a:pt x="85" y="35"/>
                    <a:pt x="85" y="34"/>
                    <a:pt x="84"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Freeform 87"/>
            <p:cNvSpPr>
              <a:spLocks/>
            </p:cNvSpPr>
            <p:nvPr/>
          </p:nvSpPr>
          <p:spPr bwMode="auto">
            <a:xfrm>
              <a:off x="14568488" y="3206750"/>
              <a:ext cx="247650" cy="128588"/>
            </a:xfrm>
            <a:custGeom>
              <a:avLst/>
              <a:gdLst>
                <a:gd name="T0" fmla="*/ 2 w 85"/>
                <a:gd name="T1" fmla="*/ 34 h 44"/>
                <a:gd name="T2" fmla="*/ 16 w 85"/>
                <a:gd name="T3" fmla="*/ 31 h 44"/>
                <a:gd name="T4" fmla="*/ 18 w 85"/>
                <a:gd name="T5" fmla="*/ 28 h 44"/>
                <a:gd name="T6" fmla="*/ 15 w 85"/>
                <a:gd name="T7" fmla="*/ 13 h 44"/>
                <a:gd name="T8" fmla="*/ 17 w 85"/>
                <a:gd name="T9" fmla="*/ 12 h 44"/>
                <a:gd name="T10" fmla="*/ 29 w 85"/>
                <a:gd name="T11" fmla="*/ 15 h 44"/>
                <a:gd name="T12" fmla="*/ 33 w 85"/>
                <a:gd name="T13" fmla="*/ 13 h 44"/>
                <a:gd name="T14" fmla="*/ 41 w 85"/>
                <a:gd name="T15" fmla="*/ 1 h 44"/>
                <a:gd name="T16" fmla="*/ 43 w 85"/>
                <a:gd name="T17" fmla="*/ 0 h 44"/>
                <a:gd name="T18" fmla="*/ 44 w 85"/>
                <a:gd name="T19" fmla="*/ 1 h 44"/>
                <a:gd name="T20" fmla="*/ 52 w 85"/>
                <a:gd name="T21" fmla="*/ 13 h 44"/>
                <a:gd name="T22" fmla="*/ 56 w 85"/>
                <a:gd name="T23" fmla="*/ 15 h 44"/>
                <a:gd name="T24" fmla="*/ 69 w 85"/>
                <a:gd name="T25" fmla="*/ 12 h 44"/>
                <a:gd name="T26" fmla="*/ 71 w 85"/>
                <a:gd name="T27" fmla="*/ 13 h 44"/>
                <a:gd name="T28" fmla="*/ 67 w 85"/>
                <a:gd name="T29" fmla="*/ 28 h 44"/>
                <a:gd name="T30" fmla="*/ 69 w 85"/>
                <a:gd name="T31" fmla="*/ 31 h 44"/>
                <a:gd name="T32" fmla="*/ 83 w 85"/>
                <a:gd name="T33" fmla="*/ 34 h 44"/>
                <a:gd name="T34" fmla="*/ 84 w 85"/>
                <a:gd name="T35" fmla="*/ 36 h 44"/>
                <a:gd name="T36" fmla="*/ 76 w 85"/>
                <a:gd name="T37" fmla="*/ 43 h 44"/>
                <a:gd name="T38" fmla="*/ 68 w 85"/>
                <a:gd name="T39" fmla="*/ 41 h 44"/>
                <a:gd name="T40" fmla="*/ 61 w 85"/>
                <a:gd name="T41" fmla="*/ 39 h 44"/>
                <a:gd name="T42" fmla="*/ 56 w 85"/>
                <a:gd name="T43" fmla="*/ 30 h 44"/>
                <a:gd name="T44" fmla="*/ 56 w 85"/>
                <a:gd name="T45" fmla="*/ 30 h 44"/>
                <a:gd name="T46" fmla="*/ 56 w 85"/>
                <a:gd name="T47" fmla="*/ 28 h 44"/>
                <a:gd name="T48" fmla="*/ 56 w 85"/>
                <a:gd name="T49" fmla="*/ 28 h 44"/>
                <a:gd name="T50" fmla="*/ 56 w 85"/>
                <a:gd name="T51" fmla="*/ 26 h 44"/>
                <a:gd name="T52" fmla="*/ 55 w 85"/>
                <a:gd name="T53" fmla="*/ 26 h 44"/>
                <a:gd name="T54" fmla="*/ 43 w 85"/>
                <a:gd name="T55" fmla="*/ 19 h 44"/>
                <a:gd name="T56" fmla="*/ 43 w 85"/>
                <a:gd name="T57" fmla="*/ 19 h 44"/>
                <a:gd name="T58" fmla="*/ 42 w 85"/>
                <a:gd name="T59" fmla="*/ 19 h 44"/>
                <a:gd name="T60" fmla="*/ 30 w 85"/>
                <a:gd name="T61" fmla="*/ 26 h 44"/>
                <a:gd name="T62" fmla="*/ 29 w 85"/>
                <a:gd name="T63" fmla="*/ 26 h 44"/>
                <a:gd name="T64" fmla="*/ 29 w 85"/>
                <a:gd name="T65" fmla="*/ 28 h 44"/>
                <a:gd name="T66" fmla="*/ 29 w 85"/>
                <a:gd name="T67" fmla="*/ 28 h 44"/>
                <a:gd name="T68" fmla="*/ 29 w 85"/>
                <a:gd name="T69" fmla="*/ 30 h 44"/>
                <a:gd name="T70" fmla="*/ 29 w 85"/>
                <a:gd name="T71" fmla="*/ 30 h 44"/>
                <a:gd name="T72" fmla="*/ 25 w 85"/>
                <a:gd name="T73" fmla="*/ 39 h 44"/>
                <a:gd name="T74" fmla="*/ 18 w 85"/>
                <a:gd name="T75" fmla="*/ 41 h 44"/>
                <a:gd name="T76" fmla="*/ 9 w 85"/>
                <a:gd name="T77" fmla="*/ 43 h 44"/>
                <a:gd name="T78" fmla="*/ 1 w 85"/>
                <a:gd name="T79" fmla="*/ 36 h 44"/>
                <a:gd name="T80" fmla="*/ 2 w 85"/>
                <a:gd name="T81" fmla="*/ 3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5" h="44">
                  <a:moveTo>
                    <a:pt x="2" y="34"/>
                  </a:moveTo>
                  <a:cubicBezTo>
                    <a:pt x="16" y="31"/>
                    <a:pt x="16" y="31"/>
                    <a:pt x="16" y="31"/>
                  </a:cubicBezTo>
                  <a:cubicBezTo>
                    <a:pt x="18" y="30"/>
                    <a:pt x="18" y="29"/>
                    <a:pt x="18" y="28"/>
                  </a:cubicBezTo>
                  <a:cubicBezTo>
                    <a:pt x="15" y="13"/>
                    <a:pt x="15" y="13"/>
                    <a:pt x="15" y="13"/>
                  </a:cubicBezTo>
                  <a:cubicBezTo>
                    <a:pt x="15" y="12"/>
                    <a:pt x="15" y="11"/>
                    <a:pt x="17" y="12"/>
                  </a:cubicBezTo>
                  <a:cubicBezTo>
                    <a:pt x="29" y="15"/>
                    <a:pt x="29" y="15"/>
                    <a:pt x="29" y="15"/>
                  </a:cubicBezTo>
                  <a:cubicBezTo>
                    <a:pt x="31" y="15"/>
                    <a:pt x="32" y="14"/>
                    <a:pt x="33" y="13"/>
                  </a:cubicBezTo>
                  <a:cubicBezTo>
                    <a:pt x="41" y="1"/>
                    <a:pt x="41" y="1"/>
                    <a:pt x="41" y="1"/>
                  </a:cubicBezTo>
                  <a:cubicBezTo>
                    <a:pt x="42" y="1"/>
                    <a:pt x="42" y="0"/>
                    <a:pt x="43" y="0"/>
                  </a:cubicBezTo>
                  <a:cubicBezTo>
                    <a:pt x="43" y="0"/>
                    <a:pt x="44" y="1"/>
                    <a:pt x="44" y="1"/>
                  </a:cubicBezTo>
                  <a:cubicBezTo>
                    <a:pt x="52" y="13"/>
                    <a:pt x="52" y="13"/>
                    <a:pt x="52" y="13"/>
                  </a:cubicBezTo>
                  <a:cubicBezTo>
                    <a:pt x="53" y="14"/>
                    <a:pt x="55" y="15"/>
                    <a:pt x="56" y="15"/>
                  </a:cubicBezTo>
                  <a:cubicBezTo>
                    <a:pt x="69" y="12"/>
                    <a:pt x="69" y="12"/>
                    <a:pt x="69" y="12"/>
                  </a:cubicBezTo>
                  <a:cubicBezTo>
                    <a:pt x="70" y="11"/>
                    <a:pt x="71" y="12"/>
                    <a:pt x="71" y="13"/>
                  </a:cubicBezTo>
                  <a:cubicBezTo>
                    <a:pt x="67" y="28"/>
                    <a:pt x="67" y="28"/>
                    <a:pt x="67" y="28"/>
                  </a:cubicBezTo>
                  <a:cubicBezTo>
                    <a:pt x="67" y="29"/>
                    <a:pt x="68" y="30"/>
                    <a:pt x="69" y="31"/>
                  </a:cubicBezTo>
                  <a:cubicBezTo>
                    <a:pt x="83" y="34"/>
                    <a:pt x="83" y="34"/>
                    <a:pt x="83" y="34"/>
                  </a:cubicBezTo>
                  <a:cubicBezTo>
                    <a:pt x="85" y="34"/>
                    <a:pt x="85" y="35"/>
                    <a:pt x="84" y="36"/>
                  </a:cubicBezTo>
                  <a:cubicBezTo>
                    <a:pt x="84" y="36"/>
                    <a:pt x="77" y="42"/>
                    <a:pt x="76" y="43"/>
                  </a:cubicBezTo>
                  <a:cubicBezTo>
                    <a:pt x="75" y="44"/>
                    <a:pt x="68" y="41"/>
                    <a:pt x="68" y="41"/>
                  </a:cubicBezTo>
                  <a:cubicBezTo>
                    <a:pt x="65" y="40"/>
                    <a:pt x="62" y="39"/>
                    <a:pt x="61" y="39"/>
                  </a:cubicBezTo>
                  <a:cubicBezTo>
                    <a:pt x="58" y="37"/>
                    <a:pt x="57" y="34"/>
                    <a:pt x="56" y="30"/>
                  </a:cubicBezTo>
                  <a:cubicBezTo>
                    <a:pt x="56" y="30"/>
                    <a:pt x="56" y="30"/>
                    <a:pt x="56" y="30"/>
                  </a:cubicBezTo>
                  <a:cubicBezTo>
                    <a:pt x="56" y="30"/>
                    <a:pt x="56" y="29"/>
                    <a:pt x="56" y="28"/>
                  </a:cubicBezTo>
                  <a:cubicBezTo>
                    <a:pt x="56" y="28"/>
                    <a:pt x="56" y="28"/>
                    <a:pt x="56" y="28"/>
                  </a:cubicBezTo>
                  <a:cubicBezTo>
                    <a:pt x="56" y="27"/>
                    <a:pt x="56" y="26"/>
                    <a:pt x="56" y="26"/>
                  </a:cubicBezTo>
                  <a:cubicBezTo>
                    <a:pt x="56" y="26"/>
                    <a:pt x="56" y="26"/>
                    <a:pt x="55" y="26"/>
                  </a:cubicBezTo>
                  <a:cubicBezTo>
                    <a:pt x="50" y="26"/>
                    <a:pt x="46" y="23"/>
                    <a:pt x="43" y="19"/>
                  </a:cubicBezTo>
                  <a:cubicBezTo>
                    <a:pt x="43" y="19"/>
                    <a:pt x="43" y="19"/>
                    <a:pt x="43" y="19"/>
                  </a:cubicBezTo>
                  <a:cubicBezTo>
                    <a:pt x="42" y="19"/>
                    <a:pt x="42" y="19"/>
                    <a:pt x="42" y="19"/>
                  </a:cubicBezTo>
                  <a:cubicBezTo>
                    <a:pt x="40" y="23"/>
                    <a:pt x="35" y="26"/>
                    <a:pt x="30" y="26"/>
                  </a:cubicBezTo>
                  <a:cubicBezTo>
                    <a:pt x="30" y="26"/>
                    <a:pt x="29" y="26"/>
                    <a:pt x="29" y="26"/>
                  </a:cubicBezTo>
                  <a:cubicBezTo>
                    <a:pt x="29" y="26"/>
                    <a:pt x="29" y="27"/>
                    <a:pt x="29" y="28"/>
                  </a:cubicBezTo>
                  <a:cubicBezTo>
                    <a:pt x="29" y="28"/>
                    <a:pt x="29" y="28"/>
                    <a:pt x="29" y="28"/>
                  </a:cubicBezTo>
                  <a:cubicBezTo>
                    <a:pt x="29" y="29"/>
                    <a:pt x="29" y="30"/>
                    <a:pt x="29" y="30"/>
                  </a:cubicBezTo>
                  <a:cubicBezTo>
                    <a:pt x="29" y="30"/>
                    <a:pt x="29" y="30"/>
                    <a:pt x="29" y="30"/>
                  </a:cubicBezTo>
                  <a:cubicBezTo>
                    <a:pt x="29" y="34"/>
                    <a:pt x="27" y="37"/>
                    <a:pt x="25" y="39"/>
                  </a:cubicBezTo>
                  <a:cubicBezTo>
                    <a:pt x="23" y="39"/>
                    <a:pt x="21" y="40"/>
                    <a:pt x="18" y="41"/>
                  </a:cubicBezTo>
                  <a:cubicBezTo>
                    <a:pt x="18" y="41"/>
                    <a:pt x="10" y="44"/>
                    <a:pt x="9" y="43"/>
                  </a:cubicBezTo>
                  <a:cubicBezTo>
                    <a:pt x="8" y="42"/>
                    <a:pt x="1" y="36"/>
                    <a:pt x="1" y="36"/>
                  </a:cubicBezTo>
                  <a:cubicBezTo>
                    <a:pt x="0" y="35"/>
                    <a:pt x="1" y="34"/>
                    <a:pt x="2"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47" name="Group 346"/>
          <p:cNvGrpSpPr/>
          <p:nvPr userDrawn="1"/>
        </p:nvGrpSpPr>
        <p:grpSpPr>
          <a:xfrm>
            <a:off x="5524810" y="2148544"/>
            <a:ext cx="500093" cy="404522"/>
            <a:chOff x="14150975" y="4705350"/>
            <a:chExt cx="714375" cy="577851"/>
          </a:xfrm>
          <a:solidFill>
            <a:schemeClr val="tx2"/>
          </a:solidFill>
        </p:grpSpPr>
        <p:sp>
          <p:nvSpPr>
            <p:cNvPr id="348" name="Freeform 92"/>
            <p:cNvSpPr>
              <a:spLocks/>
            </p:cNvSpPr>
            <p:nvPr/>
          </p:nvSpPr>
          <p:spPr bwMode="auto">
            <a:xfrm>
              <a:off x="14368463" y="4784725"/>
              <a:ext cx="233363" cy="277813"/>
            </a:xfrm>
            <a:custGeom>
              <a:avLst/>
              <a:gdLst>
                <a:gd name="T0" fmla="*/ 4 w 80"/>
                <a:gd name="T1" fmla="*/ 96 h 96"/>
                <a:gd name="T2" fmla="*/ 42 w 80"/>
                <a:gd name="T3" fmla="*/ 96 h 96"/>
                <a:gd name="T4" fmla="*/ 58 w 80"/>
                <a:gd name="T5" fmla="*/ 87 h 96"/>
                <a:gd name="T6" fmla="*/ 77 w 80"/>
                <a:gd name="T7" fmla="*/ 54 h 96"/>
                <a:gd name="T8" fmla="*/ 77 w 80"/>
                <a:gd name="T9" fmla="*/ 36 h 96"/>
                <a:gd name="T10" fmla="*/ 58 w 80"/>
                <a:gd name="T11" fmla="*/ 3 h 96"/>
                <a:gd name="T12" fmla="*/ 55 w 80"/>
                <a:gd name="T13" fmla="*/ 0 h 96"/>
                <a:gd name="T14" fmla="*/ 0 w 80"/>
                <a:gd name="T15" fmla="*/ 96 h 96"/>
                <a:gd name="T16" fmla="*/ 4 w 80"/>
                <a:gd name="T17"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96">
                  <a:moveTo>
                    <a:pt x="4" y="96"/>
                  </a:moveTo>
                  <a:cubicBezTo>
                    <a:pt x="42" y="96"/>
                    <a:pt x="42" y="96"/>
                    <a:pt x="42" y="96"/>
                  </a:cubicBezTo>
                  <a:cubicBezTo>
                    <a:pt x="48" y="96"/>
                    <a:pt x="55" y="92"/>
                    <a:pt x="58" y="87"/>
                  </a:cubicBezTo>
                  <a:cubicBezTo>
                    <a:pt x="77" y="54"/>
                    <a:pt x="77" y="54"/>
                    <a:pt x="77" y="54"/>
                  </a:cubicBezTo>
                  <a:cubicBezTo>
                    <a:pt x="80" y="49"/>
                    <a:pt x="80" y="41"/>
                    <a:pt x="77" y="36"/>
                  </a:cubicBezTo>
                  <a:cubicBezTo>
                    <a:pt x="58" y="3"/>
                    <a:pt x="58" y="3"/>
                    <a:pt x="58" y="3"/>
                  </a:cubicBezTo>
                  <a:cubicBezTo>
                    <a:pt x="57" y="2"/>
                    <a:pt x="56" y="1"/>
                    <a:pt x="55" y="0"/>
                  </a:cubicBezTo>
                  <a:cubicBezTo>
                    <a:pt x="0" y="96"/>
                    <a:pt x="0" y="96"/>
                    <a:pt x="0" y="96"/>
                  </a:cubicBezTo>
                  <a:cubicBezTo>
                    <a:pt x="2" y="96"/>
                    <a:pt x="3" y="96"/>
                    <a:pt x="4"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9" name="Freeform 93"/>
            <p:cNvSpPr>
              <a:spLocks/>
            </p:cNvSpPr>
            <p:nvPr/>
          </p:nvSpPr>
          <p:spPr bwMode="auto">
            <a:xfrm>
              <a:off x="14162088" y="4705350"/>
              <a:ext cx="331788" cy="334963"/>
            </a:xfrm>
            <a:custGeom>
              <a:avLst/>
              <a:gdLst>
                <a:gd name="T0" fmla="*/ 114 w 114"/>
                <a:gd name="T1" fmla="*/ 19 h 115"/>
                <a:gd name="T2" fmla="*/ 113 w 114"/>
                <a:gd name="T3" fmla="*/ 19 h 115"/>
                <a:gd name="T4" fmla="*/ 37 w 114"/>
                <a:gd name="T5" fmla="*/ 1 h 115"/>
                <a:gd name="T6" fmla="*/ 22 w 114"/>
                <a:gd name="T7" fmla="*/ 8 h 115"/>
                <a:gd name="T8" fmla="*/ 3 w 114"/>
                <a:gd name="T9" fmla="*/ 41 h 115"/>
                <a:gd name="T10" fmla="*/ 5 w 114"/>
                <a:gd name="T11" fmla="*/ 58 h 115"/>
                <a:gd name="T12" fmla="*/ 57 w 114"/>
                <a:gd name="T13" fmla="*/ 115 h 115"/>
                <a:gd name="T14" fmla="*/ 58 w 114"/>
                <a:gd name="T15" fmla="*/ 115 h 115"/>
                <a:gd name="T16" fmla="*/ 114 w 114"/>
                <a:gd name="T17" fmla="*/ 1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15">
                  <a:moveTo>
                    <a:pt x="114" y="19"/>
                  </a:moveTo>
                  <a:cubicBezTo>
                    <a:pt x="113" y="19"/>
                    <a:pt x="113" y="19"/>
                    <a:pt x="113" y="19"/>
                  </a:cubicBezTo>
                  <a:cubicBezTo>
                    <a:pt x="37" y="1"/>
                    <a:pt x="37" y="1"/>
                    <a:pt x="37" y="1"/>
                  </a:cubicBezTo>
                  <a:cubicBezTo>
                    <a:pt x="32" y="0"/>
                    <a:pt x="24" y="3"/>
                    <a:pt x="22" y="8"/>
                  </a:cubicBezTo>
                  <a:cubicBezTo>
                    <a:pt x="3" y="41"/>
                    <a:pt x="3" y="41"/>
                    <a:pt x="3" y="41"/>
                  </a:cubicBezTo>
                  <a:cubicBezTo>
                    <a:pt x="0" y="46"/>
                    <a:pt x="1" y="54"/>
                    <a:pt x="5" y="58"/>
                  </a:cubicBezTo>
                  <a:cubicBezTo>
                    <a:pt x="57" y="115"/>
                    <a:pt x="57" y="115"/>
                    <a:pt x="57" y="115"/>
                  </a:cubicBezTo>
                  <a:cubicBezTo>
                    <a:pt x="57" y="115"/>
                    <a:pt x="58" y="115"/>
                    <a:pt x="58" y="115"/>
                  </a:cubicBezTo>
                  <a:lnTo>
                    <a:pt x="114"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0" name="Freeform 94"/>
            <p:cNvSpPr>
              <a:spLocks noEditPoints="1"/>
            </p:cNvSpPr>
            <p:nvPr/>
          </p:nvSpPr>
          <p:spPr bwMode="auto">
            <a:xfrm>
              <a:off x="14150975" y="4935538"/>
              <a:ext cx="714375" cy="347663"/>
            </a:xfrm>
            <a:custGeom>
              <a:avLst/>
              <a:gdLst>
                <a:gd name="T0" fmla="*/ 242 w 246"/>
                <a:gd name="T1" fmla="*/ 75 h 120"/>
                <a:gd name="T2" fmla="*/ 242 w 246"/>
                <a:gd name="T3" fmla="*/ 68 h 120"/>
                <a:gd name="T4" fmla="*/ 242 w 246"/>
                <a:gd name="T5" fmla="*/ 68 h 120"/>
                <a:gd name="T6" fmla="*/ 242 w 246"/>
                <a:gd name="T7" fmla="*/ 50 h 120"/>
                <a:gd name="T8" fmla="*/ 239 w 246"/>
                <a:gd name="T9" fmla="*/ 38 h 120"/>
                <a:gd name="T10" fmla="*/ 224 w 246"/>
                <a:gd name="T11" fmla="*/ 6 h 120"/>
                <a:gd name="T12" fmla="*/ 215 w 246"/>
                <a:gd name="T13" fmla="*/ 0 h 120"/>
                <a:gd name="T14" fmla="*/ 169 w 246"/>
                <a:gd name="T15" fmla="*/ 0 h 120"/>
                <a:gd name="T16" fmla="*/ 162 w 246"/>
                <a:gd name="T17" fmla="*/ 6 h 120"/>
                <a:gd name="T18" fmla="*/ 162 w 246"/>
                <a:gd name="T19" fmla="*/ 54 h 120"/>
                <a:gd name="T20" fmla="*/ 159 w 246"/>
                <a:gd name="T21" fmla="*/ 57 h 120"/>
                <a:gd name="T22" fmla="*/ 56 w 246"/>
                <a:gd name="T23" fmla="*/ 57 h 120"/>
                <a:gd name="T24" fmla="*/ 17 w 246"/>
                <a:gd name="T25" fmla="*/ 15 h 120"/>
                <a:gd name="T26" fmla="*/ 5 w 246"/>
                <a:gd name="T27" fmla="*/ 24 h 120"/>
                <a:gd name="T28" fmla="*/ 5 w 246"/>
                <a:gd name="T29" fmla="*/ 75 h 120"/>
                <a:gd name="T30" fmla="*/ 0 w 246"/>
                <a:gd name="T31" fmla="*/ 81 h 120"/>
                <a:gd name="T32" fmla="*/ 0 w 246"/>
                <a:gd name="T33" fmla="*/ 91 h 120"/>
                <a:gd name="T34" fmla="*/ 6 w 246"/>
                <a:gd name="T35" fmla="*/ 97 h 120"/>
                <a:gd name="T36" fmla="*/ 26 w 246"/>
                <a:gd name="T37" fmla="*/ 97 h 120"/>
                <a:gd name="T38" fmla="*/ 26 w 246"/>
                <a:gd name="T39" fmla="*/ 98 h 120"/>
                <a:gd name="T40" fmla="*/ 48 w 246"/>
                <a:gd name="T41" fmla="*/ 120 h 120"/>
                <a:gd name="T42" fmla="*/ 70 w 246"/>
                <a:gd name="T43" fmla="*/ 98 h 120"/>
                <a:gd name="T44" fmla="*/ 70 w 246"/>
                <a:gd name="T45" fmla="*/ 97 h 120"/>
                <a:gd name="T46" fmla="*/ 79 w 246"/>
                <a:gd name="T47" fmla="*/ 97 h 120"/>
                <a:gd name="T48" fmla="*/ 101 w 246"/>
                <a:gd name="T49" fmla="*/ 120 h 120"/>
                <a:gd name="T50" fmla="*/ 123 w 246"/>
                <a:gd name="T51" fmla="*/ 98 h 120"/>
                <a:gd name="T52" fmla="*/ 123 w 246"/>
                <a:gd name="T53" fmla="*/ 97 h 120"/>
                <a:gd name="T54" fmla="*/ 167 w 246"/>
                <a:gd name="T55" fmla="*/ 97 h 120"/>
                <a:gd name="T56" fmla="*/ 167 w 246"/>
                <a:gd name="T57" fmla="*/ 98 h 120"/>
                <a:gd name="T58" fmla="*/ 189 w 246"/>
                <a:gd name="T59" fmla="*/ 120 h 120"/>
                <a:gd name="T60" fmla="*/ 211 w 246"/>
                <a:gd name="T61" fmla="*/ 98 h 120"/>
                <a:gd name="T62" fmla="*/ 211 w 246"/>
                <a:gd name="T63" fmla="*/ 98 h 120"/>
                <a:gd name="T64" fmla="*/ 240 w 246"/>
                <a:gd name="T65" fmla="*/ 97 h 120"/>
                <a:gd name="T66" fmla="*/ 246 w 246"/>
                <a:gd name="T67" fmla="*/ 91 h 120"/>
                <a:gd name="T68" fmla="*/ 246 w 246"/>
                <a:gd name="T69" fmla="*/ 81 h 120"/>
                <a:gd name="T70" fmla="*/ 242 w 246"/>
                <a:gd name="T71" fmla="*/ 75 h 120"/>
                <a:gd name="T72" fmla="*/ 48 w 246"/>
                <a:gd name="T73" fmla="*/ 107 h 120"/>
                <a:gd name="T74" fmla="*/ 38 w 246"/>
                <a:gd name="T75" fmla="*/ 97 h 120"/>
                <a:gd name="T76" fmla="*/ 48 w 246"/>
                <a:gd name="T77" fmla="*/ 88 h 120"/>
                <a:gd name="T78" fmla="*/ 57 w 246"/>
                <a:gd name="T79" fmla="*/ 98 h 120"/>
                <a:gd name="T80" fmla="*/ 48 w 246"/>
                <a:gd name="T81" fmla="*/ 107 h 120"/>
                <a:gd name="T82" fmla="*/ 101 w 246"/>
                <a:gd name="T83" fmla="*/ 107 h 120"/>
                <a:gd name="T84" fmla="*/ 91 w 246"/>
                <a:gd name="T85" fmla="*/ 98 h 120"/>
                <a:gd name="T86" fmla="*/ 101 w 246"/>
                <a:gd name="T87" fmla="*/ 88 h 120"/>
                <a:gd name="T88" fmla="*/ 110 w 246"/>
                <a:gd name="T89" fmla="*/ 98 h 120"/>
                <a:gd name="T90" fmla="*/ 101 w 246"/>
                <a:gd name="T91" fmla="*/ 107 h 120"/>
                <a:gd name="T92" fmla="*/ 189 w 246"/>
                <a:gd name="T93" fmla="*/ 107 h 120"/>
                <a:gd name="T94" fmla="*/ 180 w 246"/>
                <a:gd name="T95" fmla="*/ 97 h 120"/>
                <a:gd name="T96" fmla="*/ 189 w 246"/>
                <a:gd name="T97" fmla="*/ 88 h 120"/>
                <a:gd name="T98" fmla="*/ 199 w 246"/>
                <a:gd name="T99" fmla="*/ 98 h 120"/>
                <a:gd name="T100" fmla="*/ 189 w 246"/>
                <a:gd name="T101" fmla="*/ 107 h 120"/>
                <a:gd name="T102" fmla="*/ 219 w 246"/>
                <a:gd name="T103" fmla="*/ 43 h 120"/>
                <a:gd name="T104" fmla="*/ 183 w 246"/>
                <a:gd name="T105" fmla="*/ 43 h 120"/>
                <a:gd name="T106" fmla="*/ 177 w 246"/>
                <a:gd name="T107" fmla="*/ 37 h 120"/>
                <a:gd name="T108" fmla="*/ 177 w 246"/>
                <a:gd name="T109" fmla="*/ 21 h 120"/>
                <a:gd name="T110" fmla="*/ 183 w 246"/>
                <a:gd name="T111" fmla="*/ 15 h 120"/>
                <a:gd name="T112" fmla="*/ 206 w 246"/>
                <a:gd name="T113" fmla="*/ 15 h 120"/>
                <a:gd name="T114" fmla="*/ 214 w 246"/>
                <a:gd name="T115" fmla="*/ 20 h 120"/>
                <a:gd name="T116" fmla="*/ 222 w 246"/>
                <a:gd name="T117" fmla="*/ 38 h 120"/>
                <a:gd name="T118" fmla="*/ 219 w 246"/>
                <a:gd name="T119" fmla="*/ 43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6" h="120">
                  <a:moveTo>
                    <a:pt x="242" y="75"/>
                  </a:moveTo>
                  <a:cubicBezTo>
                    <a:pt x="242" y="68"/>
                    <a:pt x="242" y="68"/>
                    <a:pt x="242" y="68"/>
                  </a:cubicBezTo>
                  <a:cubicBezTo>
                    <a:pt x="242" y="68"/>
                    <a:pt x="242" y="68"/>
                    <a:pt x="242" y="68"/>
                  </a:cubicBezTo>
                  <a:cubicBezTo>
                    <a:pt x="242" y="50"/>
                    <a:pt x="242" y="50"/>
                    <a:pt x="242" y="50"/>
                  </a:cubicBezTo>
                  <a:cubicBezTo>
                    <a:pt x="242" y="47"/>
                    <a:pt x="240" y="41"/>
                    <a:pt x="239" y="38"/>
                  </a:cubicBezTo>
                  <a:cubicBezTo>
                    <a:pt x="224" y="6"/>
                    <a:pt x="224" y="6"/>
                    <a:pt x="224" y="6"/>
                  </a:cubicBezTo>
                  <a:cubicBezTo>
                    <a:pt x="223" y="3"/>
                    <a:pt x="219" y="0"/>
                    <a:pt x="215" y="0"/>
                  </a:cubicBezTo>
                  <a:cubicBezTo>
                    <a:pt x="169" y="0"/>
                    <a:pt x="169" y="0"/>
                    <a:pt x="169" y="0"/>
                  </a:cubicBezTo>
                  <a:cubicBezTo>
                    <a:pt x="165" y="0"/>
                    <a:pt x="162" y="3"/>
                    <a:pt x="162" y="6"/>
                  </a:cubicBezTo>
                  <a:cubicBezTo>
                    <a:pt x="162" y="54"/>
                    <a:pt x="162" y="54"/>
                    <a:pt x="162" y="54"/>
                  </a:cubicBezTo>
                  <a:cubicBezTo>
                    <a:pt x="162" y="56"/>
                    <a:pt x="161" y="57"/>
                    <a:pt x="159" y="57"/>
                  </a:cubicBezTo>
                  <a:cubicBezTo>
                    <a:pt x="56" y="57"/>
                    <a:pt x="56" y="57"/>
                    <a:pt x="56" y="57"/>
                  </a:cubicBezTo>
                  <a:cubicBezTo>
                    <a:pt x="17" y="15"/>
                    <a:pt x="17" y="15"/>
                    <a:pt x="17" y="15"/>
                  </a:cubicBezTo>
                  <a:cubicBezTo>
                    <a:pt x="5" y="24"/>
                    <a:pt x="5" y="24"/>
                    <a:pt x="5" y="24"/>
                  </a:cubicBezTo>
                  <a:cubicBezTo>
                    <a:pt x="5" y="75"/>
                    <a:pt x="5" y="75"/>
                    <a:pt x="5" y="75"/>
                  </a:cubicBezTo>
                  <a:cubicBezTo>
                    <a:pt x="2" y="76"/>
                    <a:pt x="0" y="78"/>
                    <a:pt x="0" y="81"/>
                  </a:cubicBezTo>
                  <a:cubicBezTo>
                    <a:pt x="0" y="91"/>
                    <a:pt x="0" y="91"/>
                    <a:pt x="0" y="91"/>
                  </a:cubicBezTo>
                  <a:cubicBezTo>
                    <a:pt x="0" y="95"/>
                    <a:pt x="3" y="97"/>
                    <a:pt x="6" y="97"/>
                  </a:cubicBezTo>
                  <a:cubicBezTo>
                    <a:pt x="26" y="97"/>
                    <a:pt x="26" y="97"/>
                    <a:pt x="26" y="97"/>
                  </a:cubicBezTo>
                  <a:cubicBezTo>
                    <a:pt x="26" y="98"/>
                    <a:pt x="26" y="98"/>
                    <a:pt x="26" y="98"/>
                  </a:cubicBezTo>
                  <a:cubicBezTo>
                    <a:pt x="26" y="110"/>
                    <a:pt x="36" y="120"/>
                    <a:pt x="48" y="120"/>
                  </a:cubicBezTo>
                  <a:cubicBezTo>
                    <a:pt x="60" y="120"/>
                    <a:pt x="70" y="110"/>
                    <a:pt x="70" y="98"/>
                  </a:cubicBezTo>
                  <a:cubicBezTo>
                    <a:pt x="70" y="97"/>
                    <a:pt x="70" y="97"/>
                    <a:pt x="70" y="97"/>
                  </a:cubicBezTo>
                  <a:cubicBezTo>
                    <a:pt x="79" y="97"/>
                    <a:pt x="79" y="97"/>
                    <a:pt x="79" y="97"/>
                  </a:cubicBezTo>
                  <a:cubicBezTo>
                    <a:pt x="79" y="110"/>
                    <a:pt x="89" y="120"/>
                    <a:pt x="101" y="120"/>
                  </a:cubicBezTo>
                  <a:cubicBezTo>
                    <a:pt x="113" y="120"/>
                    <a:pt x="123" y="110"/>
                    <a:pt x="123" y="98"/>
                  </a:cubicBezTo>
                  <a:cubicBezTo>
                    <a:pt x="123" y="97"/>
                    <a:pt x="123" y="97"/>
                    <a:pt x="123" y="97"/>
                  </a:cubicBezTo>
                  <a:cubicBezTo>
                    <a:pt x="167" y="97"/>
                    <a:pt x="167" y="97"/>
                    <a:pt x="167" y="97"/>
                  </a:cubicBezTo>
                  <a:cubicBezTo>
                    <a:pt x="167" y="98"/>
                    <a:pt x="167" y="98"/>
                    <a:pt x="167" y="98"/>
                  </a:cubicBezTo>
                  <a:cubicBezTo>
                    <a:pt x="167" y="110"/>
                    <a:pt x="177" y="120"/>
                    <a:pt x="189" y="120"/>
                  </a:cubicBezTo>
                  <a:cubicBezTo>
                    <a:pt x="202" y="120"/>
                    <a:pt x="211" y="110"/>
                    <a:pt x="211" y="98"/>
                  </a:cubicBezTo>
                  <a:cubicBezTo>
                    <a:pt x="211" y="98"/>
                    <a:pt x="211" y="98"/>
                    <a:pt x="211" y="98"/>
                  </a:cubicBezTo>
                  <a:cubicBezTo>
                    <a:pt x="240" y="97"/>
                    <a:pt x="240" y="97"/>
                    <a:pt x="240" y="97"/>
                  </a:cubicBezTo>
                  <a:cubicBezTo>
                    <a:pt x="244" y="97"/>
                    <a:pt x="246" y="95"/>
                    <a:pt x="246" y="91"/>
                  </a:cubicBezTo>
                  <a:cubicBezTo>
                    <a:pt x="246" y="81"/>
                    <a:pt x="246" y="81"/>
                    <a:pt x="246" y="81"/>
                  </a:cubicBezTo>
                  <a:cubicBezTo>
                    <a:pt x="246" y="78"/>
                    <a:pt x="244" y="76"/>
                    <a:pt x="242" y="75"/>
                  </a:cubicBezTo>
                  <a:close/>
                  <a:moveTo>
                    <a:pt x="48" y="107"/>
                  </a:moveTo>
                  <a:cubicBezTo>
                    <a:pt x="43" y="107"/>
                    <a:pt x="38" y="103"/>
                    <a:pt x="38" y="97"/>
                  </a:cubicBezTo>
                  <a:cubicBezTo>
                    <a:pt x="38" y="92"/>
                    <a:pt x="43" y="88"/>
                    <a:pt x="48" y="88"/>
                  </a:cubicBezTo>
                  <a:cubicBezTo>
                    <a:pt x="53" y="88"/>
                    <a:pt x="57" y="92"/>
                    <a:pt x="57" y="98"/>
                  </a:cubicBezTo>
                  <a:cubicBezTo>
                    <a:pt x="57" y="103"/>
                    <a:pt x="53" y="107"/>
                    <a:pt x="48" y="107"/>
                  </a:cubicBezTo>
                  <a:close/>
                  <a:moveTo>
                    <a:pt x="101" y="107"/>
                  </a:moveTo>
                  <a:cubicBezTo>
                    <a:pt x="96" y="107"/>
                    <a:pt x="91" y="103"/>
                    <a:pt x="91" y="98"/>
                  </a:cubicBezTo>
                  <a:cubicBezTo>
                    <a:pt x="91" y="92"/>
                    <a:pt x="96" y="88"/>
                    <a:pt x="101" y="88"/>
                  </a:cubicBezTo>
                  <a:cubicBezTo>
                    <a:pt x="106" y="88"/>
                    <a:pt x="110" y="92"/>
                    <a:pt x="110" y="98"/>
                  </a:cubicBezTo>
                  <a:cubicBezTo>
                    <a:pt x="110" y="103"/>
                    <a:pt x="106" y="107"/>
                    <a:pt x="101" y="107"/>
                  </a:cubicBezTo>
                  <a:close/>
                  <a:moveTo>
                    <a:pt x="189" y="107"/>
                  </a:moveTo>
                  <a:cubicBezTo>
                    <a:pt x="184" y="107"/>
                    <a:pt x="180" y="103"/>
                    <a:pt x="180" y="97"/>
                  </a:cubicBezTo>
                  <a:cubicBezTo>
                    <a:pt x="180" y="92"/>
                    <a:pt x="184" y="88"/>
                    <a:pt x="189" y="88"/>
                  </a:cubicBezTo>
                  <a:cubicBezTo>
                    <a:pt x="195" y="88"/>
                    <a:pt x="199" y="92"/>
                    <a:pt x="199" y="98"/>
                  </a:cubicBezTo>
                  <a:cubicBezTo>
                    <a:pt x="199" y="103"/>
                    <a:pt x="195" y="107"/>
                    <a:pt x="189" y="107"/>
                  </a:cubicBezTo>
                  <a:close/>
                  <a:moveTo>
                    <a:pt x="219" y="43"/>
                  </a:moveTo>
                  <a:cubicBezTo>
                    <a:pt x="183" y="43"/>
                    <a:pt x="183" y="43"/>
                    <a:pt x="183" y="43"/>
                  </a:cubicBezTo>
                  <a:cubicBezTo>
                    <a:pt x="180" y="43"/>
                    <a:pt x="177" y="40"/>
                    <a:pt x="177" y="37"/>
                  </a:cubicBezTo>
                  <a:cubicBezTo>
                    <a:pt x="177" y="21"/>
                    <a:pt x="177" y="21"/>
                    <a:pt x="177" y="21"/>
                  </a:cubicBezTo>
                  <a:cubicBezTo>
                    <a:pt x="177" y="18"/>
                    <a:pt x="180" y="15"/>
                    <a:pt x="183" y="15"/>
                  </a:cubicBezTo>
                  <a:cubicBezTo>
                    <a:pt x="206" y="15"/>
                    <a:pt x="206" y="15"/>
                    <a:pt x="206" y="15"/>
                  </a:cubicBezTo>
                  <a:cubicBezTo>
                    <a:pt x="209" y="15"/>
                    <a:pt x="213" y="17"/>
                    <a:pt x="214" y="20"/>
                  </a:cubicBezTo>
                  <a:cubicBezTo>
                    <a:pt x="222" y="38"/>
                    <a:pt x="222" y="38"/>
                    <a:pt x="222" y="38"/>
                  </a:cubicBezTo>
                  <a:cubicBezTo>
                    <a:pt x="223" y="41"/>
                    <a:pt x="222" y="43"/>
                    <a:pt x="219"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82" name="Group 581"/>
          <p:cNvGrpSpPr/>
          <p:nvPr userDrawn="1"/>
        </p:nvGrpSpPr>
        <p:grpSpPr>
          <a:xfrm>
            <a:off x="5642913" y="6648792"/>
            <a:ext cx="263886" cy="465993"/>
            <a:chOff x="1906588" y="4213225"/>
            <a:chExt cx="474663" cy="838201"/>
          </a:xfrm>
          <a:solidFill>
            <a:schemeClr val="accent5"/>
          </a:solidFill>
        </p:grpSpPr>
        <p:sp>
          <p:nvSpPr>
            <p:cNvPr id="583" name="Freeform 12"/>
            <p:cNvSpPr>
              <a:spLocks noEditPoints="1"/>
            </p:cNvSpPr>
            <p:nvPr/>
          </p:nvSpPr>
          <p:spPr bwMode="auto">
            <a:xfrm>
              <a:off x="1906588" y="4213225"/>
              <a:ext cx="474663" cy="493713"/>
            </a:xfrm>
            <a:custGeom>
              <a:avLst/>
              <a:gdLst>
                <a:gd name="T0" fmla="*/ 157 w 171"/>
                <a:gd name="T1" fmla="*/ 124 h 178"/>
                <a:gd name="T2" fmla="*/ 134 w 171"/>
                <a:gd name="T3" fmla="*/ 78 h 178"/>
                <a:gd name="T4" fmla="*/ 128 w 171"/>
                <a:gd name="T5" fmla="*/ 62 h 178"/>
                <a:gd name="T6" fmla="*/ 99 w 171"/>
                <a:gd name="T7" fmla="*/ 31 h 178"/>
                <a:gd name="T8" fmla="*/ 78 w 171"/>
                <a:gd name="T9" fmla="*/ 8 h 178"/>
                <a:gd name="T10" fmla="*/ 57 w 171"/>
                <a:gd name="T11" fmla="*/ 34 h 178"/>
                <a:gd name="T12" fmla="*/ 31 w 171"/>
                <a:gd name="T13" fmla="*/ 94 h 178"/>
                <a:gd name="T14" fmla="*/ 15 w 171"/>
                <a:gd name="T15" fmla="*/ 152 h 178"/>
                <a:gd name="T16" fmla="*/ 87 w 171"/>
                <a:gd name="T17" fmla="*/ 178 h 178"/>
                <a:gd name="T18" fmla="*/ 162 w 171"/>
                <a:gd name="T19" fmla="*/ 157 h 178"/>
                <a:gd name="T20" fmla="*/ 157 w 171"/>
                <a:gd name="T21" fmla="*/ 124 h 178"/>
                <a:gd name="T22" fmla="*/ 67 w 171"/>
                <a:gd name="T23" fmla="*/ 34 h 178"/>
                <a:gd name="T24" fmla="*/ 78 w 171"/>
                <a:gd name="T25" fmla="*/ 21 h 178"/>
                <a:gd name="T26" fmla="*/ 83 w 171"/>
                <a:gd name="T27" fmla="*/ 36 h 178"/>
                <a:gd name="T28" fmla="*/ 93 w 171"/>
                <a:gd name="T29" fmla="*/ 56 h 178"/>
                <a:gd name="T30" fmla="*/ 87 w 171"/>
                <a:gd name="T31" fmla="*/ 57 h 178"/>
                <a:gd name="T32" fmla="*/ 67 w 171"/>
                <a:gd name="T33" fmla="*/ 34 h 178"/>
                <a:gd name="T34" fmla="*/ 39 w 171"/>
                <a:gd name="T35" fmla="*/ 57 h 178"/>
                <a:gd name="T36" fmla="*/ 55 w 171"/>
                <a:gd name="T37" fmla="*/ 44 h 178"/>
                <a:gd name="T38" fmla="*/ 73 w 171"/>
                <a:gd name="T39" fmla="*/ 71 h 178"/>
                <a:gd name="T40" fmla="*/ 130 w 171"/>
                <a:gd name="T41" fmla="*/ 92 h 178"/>
                <a:gd name="T42" fmla="*/ 58 w 171"/>
                <a:gd name="T43" fmla="*/ 84 h 178"/>
                <a:gd name="T44" fmla="*/ 39 w 171"/>
                <a:gd name="T45" fmla="*/ 57 h 178"/>
                <a:gd name="T46" fmla="*/ 54 w 171"/>
                <a:gd name="T47" fmla="*/ 147 h 178"/>
                <a:gd name="T48" fmla="*/ 19 w 171"/>
                <a:gd name="T49" fmla="*/ 121 h 178"/>
                <a:gd name="T50" fmla="*/ 39 w 171"/>
                <a:gd name="T51" fmla="*/ 102 h 178"/>
                <a:gd name="T52" fmla="*/ 39 w 171"/>
                <a:gd name="T53" fmla="*/ 102 h 178"/>
                <a:gd name="T54" fmla="*/ 88 w 171"/>
                <a:gd name="T55" fmla="*/ 112 h 178"/>
                <a:gd name="T56" fmla="*/ 132 w 171"/>
                <a:gd name="T57" fmla="*/ 116 h 178"/>
                <a:gd name="T58" fmla="*/ 153 w 171"/>
                <a:gd name="T59" fmla="*/ 140 h 178"/>
                <a:gd name="T60" fmla="*/ 54 w 171"/>
                <a:gd name="T61" fmla="*/ 14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1" h="178">
                  <a:moveTo>
                    <a:pt x="157" y="124"/>
                  </a:moveTo>
                  <a:cubicBezTo>
                    <a:pt x="161" y="115"/>
                    <a:pt x="157" y="89"/>
                    <a:pt x="134" y="78"/>
                  </a:cubicBezTo>
                  <a:cubicBezTo>
                    <a:pt x="135" y="71"/>
                    <a:pt x="132" y="64"/>
                    <a:pt x="128" y="62"/>
                  </a:cubicBezTo>
                  <a:cubicBezTo>
                    <a:pt x="118" y="56"/>
                    <a:pt x="104" y="47"/>
                    <a:pt x="99" y="31"/>
                  </a:cubicBezTo>
                  <a:cubicBezTo>
                    <a:pt x="93" y="0"/>
                    <a:pt x="85" y="6"/>
                    <a:pt x="78" y="8"/>
                  </a:cubicBezTo>
                  <a:cubicBezTo>
                    <a:pt x="72" y="11"/>
                    <a:pt x="55" y="23"/>
                    <a:pt x="57" y="34"/>
                  </a:cubicBezTo>
                  <a:cubicBezTo>
                    <a:pt x="42" y="33"/>
                    <a:pt x="11" y="57"/>
                    <a:pt x="31" y="94"/>
                  </a:cubicBezTo>
                  <a:cubicBezTo>
                    <a:pt x="0" y="108"/>
                    <a:pt x="6" y="138"/>
                    <a:pt x="15" y="152"/>
                  </a:cubicBezTo>
                  <a:cubicBezTo>
                    <a:pt x="31" y="175"/>
                    <a:pt x="55" y="178"/>
                    <a:pt x="87" y="178"/>
                  </a:cubicBezTo>
                  <a:cubicBezTo>
                    <a:pt x="130" y="178"/>
                    <a:pt x="156" y="170"/>
                    <a:pt x="162" y="157"/>
                  </a:cubicBezTo>
                  <a:cubicBezTo>
                    <a:pt x="171" y="139"/>
                    <a:pt x="162" y="128"/>
                    <a:pt x="157" y="124"/>
                  </a:cubicBezTo>
                  <a:close/>
                  <a:moveTo>
                    <a:pt x="67" y="34"/>
                  </a:moveTo>
                  <a:cubicBezTo>
                    <a:pt x="68" y="27"/>
                    <a:pt x="73" y="21"/>
                    <a:pt x="78" y="21"/>
                  </a:cubicBezTo>
                  <a:cubicBezTo>
                    <a:pt x="83" y="21"/>
                    <a:pt x="84" y="21"/>
                    <a:pt x="83" y="36"/>
                  </a:cubicBezTo>
                  <a:cubicBezTo>
                    <a:pt x="83" y="45"/>
                    <a:pt x="90" y="52"/>
                    <a:pt x="93" y="56"/>
                  </a:cubicBezTo>
                  <a:cubicBezTo>
                    <a:pt x="97" y="61"/>
                    <a:pt x="107" y="64"/>
                    <a:pt x="87" y="57"/>
                  </a:cubicBezTo>
                  <a:cubicBezTo>
                    <a:pt x="71" y="52"/>
                    <a:pt x="65" y="41"/>
                    <a:pt x="67" y="34"/>
                  </a:cubicBezTo>
                  <a:close/>
                  <a:moveTo>
                    <a:pt x="39" y="57"/>
                  </a:moveTo>
                  <a:cubicBezTo>
                    <a:pt x="43" y="48"/>
                    <a:pt x="51" y="45"/>
                    <a:pt x="55" y="44"/>
                  </a:cubicBezTo>
                  <a:cubicBezTo>
                    <a:pt x="55" y="54"/>
                    <a:pt x="60" y="68"/>
                    <a:pt x="73" y="71"/>
                  </a:cubicBezTo>
                  <a:cubicBezTo>
                    <a:pt x="82" y="73"/>
                    <a:pt x="125" y="76"/>
                    <a:pt x="130" y="92"/>
                  </a:cubicBezTo>
                  <a:cubicBezTo>
                    <a:pt x="95" y="80"/>
                    <a:pt x="95" y="94"/>
                    <a:pt x="58" y="84"/>
                  </a:cubicBezTo>
                  <a:cubicBezTo>
                    <a:pt x="45" y="81"/>
                    <a:pt x="33" y="69"/>
                    <a:pt x="39" y="57"/>
                  </a:cubicBezTo>
                  <a:close/>
                  <a:moveTo>
                    <a:pt x="54" y="147"/>
                  </a:moveTo>
                  <a:cubicBezTo>
                    <a:pt x="36" y="148"/>
                    <a:pt x="17" y="134"/>
                    <a:pt x="19" y="121"/>
                  </a:cubicBezTo>
                  <a:cubicBezTo>
                    <a:pt x="21" y="114"/>
                    <a:pt x="29" y="104"/>
                    <a:pt x="39" y="102"/>
                  </a:cubicBezTo>
                  <a:cubicBezTo>
                    <a:pt x="39" y="102"/>
                    <a:pt x="39" y="102"/>
                    <a:pt x="39" y="102"/>
                  </a:cubicBezTo>
                  <a:cubicBezTo>
                    <a:pt x="49" y="117"/>
                    <a:pt x="81" y="113"/>
                    <a:pt x="88" y="112"/>
                  </a:cubicBezTo>
                  <a:cubicBezTo>
                    <a:pt x="118" y="107"/>
                    <a:pt x="118" y="112"/>
                    <a:pt x="132" y="116"/>
                  </a:cubicBezTo>
                  <a:cubicBezTo>
                    <a:pt x="137" y="118"/>
                    <a:pt x="152" y="130"/>
                    <a:pt x="153" y="140"/>
                  </a:cubicBezTo>
                  <a:cubicBezTo>
                    <a:pt x="119" y="121"/>
                    <a:pt x="84" y="147"/>
                    <a:pt x="54"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4" name="Freeform 583"/>
            <p:cNvSpPr>
              <a:spLocks/>
            </p:cNvSpPr>
            <p:nvPr/>
          </p:nvSpPr>
          <p:spPr bwMode="auto">
            <a:xfrm>
              <a:off x="1970088" y="4729163"/>
              <a:ext cx="352425" cy="322263"/>
            </a:xfrm>
            <a:custGeom>
              <a:avLst/>
              <a:gdLst>
                <a:gd name="T0" fmla="*/ 60 w 127"/>
                <a:gd name="T1" fmla="*/ 8 h 116"/>
                <a:gd name="T2" fmla="*/ 0 w 127"/>
                <a:gd name="T3" fmla="*/ 0 h 116"/>
                <a:gd name="T4" fmla="*/ 57 w 127"/>
                <a:gd name="T5" fmla="*/ 110 h 116"/>
                <a:gd name="T6" fmla="*/ 64 w 127"/>
                <a:gd name="T7" fmla="*/ 116 h 116"/>
                <a:gd name="T8" fmla="*/ 71 w 127"/>
                <a:gd name="T9" fmla="*/ 110 h 116"/>
                <a:gd name="T10" fmla="*/ 127 w 127"/>
                <a:gd name="T11" fmla="*/ 0 h 116"/>
                <a:gd name="T12" fmla="*/ 60 w 127"/>
                <a:gd name="T13" fmla="*/ 8 h 116"/>
              </a:gdLst>
              <a:ahLst/>
              <a:cxnLst>
                <a:cxn ang="0">
                  <a:pos x="T0" y="T1"/>
                </a:cxn>
                <a:cxn ang="0">
                  <a:pos x="T2" y="T3"/>
                </a:cxn>
                <a:cxn ang="0">
                  <a:pos x="T4" y="T5"/>
                </a:cxn>
                <a:cxn ang="0">
                  <a:pos x="T6" y="T7"/>
                </a:cxn>
                <a:cxn ang="0">
                  <a:pos x="T8" y="T9"/>
                </a:cxn>
                <a:cxn ang="0">
                  <a:pos x="T10" y="T11"/>
                </a:cxn>
                <a:cxn ang="0">
                  <a:pos x="T12" y="T13"/>
                </a:cxn>
              </a:cxnLst>
              <a:rect l="0" t="0" r="r" b="b"/>
              <a:pathLst>
                <a:path w="127" h="116">
                  <a:moveTo>
                    <a:pt x="60" y="8"/>
                  </a:moveTo>
                  <a:cubicBezTo>
                    <a:pt x="42" y="8"/>
                    <a:pt x="20" y="7"/>
                    <a:pt x="0" y="0"/>
                  </a:cubicBezTo>
                  <a:cubicBezTo>
                    <a:pt x="57" y="110"/>
                    <a:pt x="57" y="110"/>
                    <a:pt x="57" y="110"/>
                  </a:cubicBezTo>
                  <a:cubicBezTo>
                    <a:pt x="58" y="114"/>
                    <a:pt x="61" y="116"/>
                    <a:pt x="64" y="116"/>
                  </a:cubicBezTo>
                  <a:cubicBezTo>
                    <a:pt x="67" y="116"/>
                    <a:pt x="69" y="114"/>
                    <a:pt x="71" y="110"/>
                  </a:cubicBezTo>
                  <a:cubicBezTo>
                    <a:pt x="127" y="0"/>
                    <a:pt x="127" y="0"/>
                    <a:pt x="127" y="0"/>
                  </a:cubicBezTo>
                  <a:cubicBezTo>
                    <a:pt x="103" y="7"/>
                    <a:pt x="72" y="8"/>
                    <a:pt x="6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08" name="Group 607"/>
          <p:cNvGrpSpPr/>
          <p:nvPr userDrawn="1"/>
        </p:nvGrpSpPr>
        <p:grpSpPr>
          <a:xfrm>
            <a:off x="5581882" y="6092181"/>
            <a:ext cx="385948" cy="361521"/>
            <a:chOff x="6046788" y="5743575"/>
            <a:chExt cx="752475" cy="704850"/>
          </a:xfrm>
          <a:solidFill>
            <a:schemeClr val="accent5"/>
          </a:solidFill>
        </p:grpSpPr>
        <p:sp>
          <p:nvSpPr>
            <p:cNvPr id="609" name="Oval 35"/>
            <p:cNvSpPr>
              <a:spLocks noChangeArrowheads="1"/>
            </p:cNvSpPr>
            <p:nvPr/>
          </p:nvSpPr>
          <p:spPr bwMode="auto">
            <a:xfrm>
              <a:off x="6327775" y="6018213"/>
              <a:ext cx="79375" cy="809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0" name="Oval 36"/>
            <p:cNvSpPr>
              <a:spLocks noChangeArrowheads="1"/>
            </p:cNvSpPr>
            <p:nvPr/>
          </p:nvSpPr>
          <p:spPr bwMode="auto">
            <a:xfrm>
              <a:off x="6407150" y="5867400"/>
              <a:ext cx="61913" cy="587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1" name="Oval 37"/>
            <p:cNvSpPr>
              <a:spLocks noChangeArrowheads="1"/>
            </p:cNvSpPr>
            <p:nvPr/>
          </p:nvSpPr>
          <p:spPr bwMode="auto">
            <a:xfrm>
              <a:off x="6161088" y="6056313"/>
              <a:ext cx="52388" cy="539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2" name="Oval 38"/>
            <p:cNvSpPr>
              <a:spLocks noChangeArrowheads="1"/>
            </p:cNvSpPr>
            <p:nvPr/>
          </p:nvSpPr>
          <p:spPr bwMode="auto">
            <a:xfrm>
              <a:off x="6276975" y="5915025"/>
              <a:ext cx="50800" cy="508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3" name="Oval 39"/>
            <p:cNvSpPr>
              <a:spLocks noChangeArrowheads="1"/>
            </p:cNvSpPr>
            <p:nvPr/>
          </p:nvSpPr>
          <p:spPr bwMode="auto">
            <a:xfrm>
              <a:off x="6496050" y="5976938"/>
              <a:ext cx="50800"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4" name="Oval 40"/>
            <p:cNvSpPr>
              <a:spLocks noChangeArrowheads="1"/>
            </p:cNvSpPr>
            <p:nvPr/>
          </p:nvSpPr>
          <p:spPr bwMode="auto">
            <a:xfrm>
              <a:off x="6616700" y="6043613"/>
              <a:ext cx="79375" cy="793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5" name="Freeform 41"/>
            <p:cNvSpPr>
              <a:spLocks noEditPoints="1"/>
            </p:cNvSpPr>
            <p:nvPr/>
          </p:nvSpPr>
          <p:spPr bwMode="auto">
            <a:xfrm>
              <a:off x="6046788" y="5743575"/>
              <a:ext cx="752475" cy="704850"/>
            </a:xfrm>
            <a:custGeom>
              <a:avLst/>
              <a:gdLst>
                <a:gd name="T0" fmla="*/ 233 w 271"/>
                <a:gd name="T1" fmla="*/ 68 h 254"/>
                <a:gd name="T2" fmla="*/ 181 w 271"/>
                <a:gd name="T3" fmla="*/ 34 h 254"/>
                <a:gd name="T4" fmla="*/ 180 w 271"/>
                <a:gd name="T5" fmla="*/ 34 h 254"/>
                <a:gd name="T6" fmla="*/ 156 w 271"/>
                <a:gd name="T7" fmla="*/ 15 h 254"/>
                <a:gd name="T8" fmla="*/ 141 w 271"/>
                <a:gd name="T9" fmla="*/ 0 h 254"/>
                <a:gd name="T10" fmla="*/ 93 w 271"/>
                <a:gd name="T11" fmla="*/ 35 h 254"/>
                <a:gd name="T12" fmla="*/ 39 w 271"/>
                <a:gd name="T13" fmla="*/ 68 h 254"/>
                <a:gd name="T14" fmla="*/ 0 w 271"/>
                <a:gd name="T15" fmla="*/ 118 h 254"/>
                <a:gd name="T16" fmla="*/ 22 w 271"/>
                <a:gd name="T17" fmla="*/ 163 h 254"/>
                <a:gd name="T18" fmla="*/ 44 w 271"/>
                <a:gd name="T19" fmla="*/ 239 h 254"/>
                <a:gd name="T20" fmla="*/ 61 w 271"/>
                <a:gd name="T21" fmla="*/ 254 h 254"/>
                <a:gd name="T22" fmla="*/ 209 w 271"/>
                <a:gd name="T23" fmla="*/ 254 h 254"/>
                <a:gd name="T24" fmla="*/ 226 w 271"/>
                <a:gd name="T25" fmla="*/ 239 h 254"/>
                <a:gd name="T26" fmla="*/ 248 w 271"/>
                <a:gd name="T27" fmla="*/ 163 h 254"/>
                <a:gd name="T28" fmla="*/ 271 w 271"/>
                <a:gd name="T29" fmla="*/ 118 h 254"/>
                <a:gd name="T30" fmla="*/ 233 w 271"/>
                <a:gd name="T31" fmla="*/ 68 h 254"/>
                <a:gd name="T32" fmla="*/ 225 w 271"/>
                <a:gd name="T33" fmla="*/ 153 h 254"/>
                <a:gd name="T34" fmla="*/ 219 w 271"/>
                <a:gd name="T35" fmla="*/ 151 h 254"/>
                <a:gd name="T36" fmla="*/ 195 w 271"/>
                <a:gd name="T37" fmla="*/ 144 h 254"/>
                <a:gd name="T38" fmla="*/ 171 w 271"/>
                <a:gd name="T39" fmla="*/ 151 h 254"/>
                <a:gd name="T40" fmla="*/ 165 w 271"/>
                <a:gd name="T41" fmla="*/ 153 h 254"/>
                <a:gd name="T42" fmla="*/ 159 w 271"/>
                <a:gd name="T43" fmla="*/ 151 h 254"/>
                <a:gd name="T44" fmla="*/ 135 w 271"/>
                <a:gd name="T45" fmla="*/ 144 h 254"/>
                <a:gd name="T46" fmla="*/ 111 w 271"/>
                <a:gd name="T47" fmla="*/ 151 h 254"/>
                <a:gd name="T48" fmla="*/ 105 w 271"/>
                <a:gd name="T49" fmla="*/ 153 h 254"/>
                <a:gd name="T50" fmla="*/ 98 w 271"/>
                <a:gd name="T51" fmla="*/ 151 h 254"/>
                <a:gd name="T52" fmla="*/ 75 w 271"/>
                <a:gd name="T53" fmla="*/ 144 h 254"/>
                <a:gd name="T54" fmla="*/ 54 w 271"/>
                <a:gd name="T55" fmla="*/ 149 h 254"/>
                <a:gd name="T56" fmla="*/ 52 w 271"/>
                <a:gd name="T57" fmla="*/ 151 h 254"/>
                <a:gd name="T58" fmla="*/ 41 w 271"/>
                <a:gd name="T59" fmla="*/ 153 h 254"/>
                <a:gd name="T60" fmla="*/ 41 w 271"/>
                <a:gd name="T61" fmla="*/ 153 h 254"/>
                <a:gd name="T62" fmla="*/ 15 w 271"/>
                <a:gd name="T63" fmla="*/ 118 h 254"/>
                <a:gd name="T64" fmla="*/ 46 w 271"/>
                <a:gd name="T65" fmla="*/ 82 h 254"/>
                <a:gd name="T66" fmla="*/ 52 w 271"/>
                <a:gd name="T67" fmla="*/ 77 h 254"/>
                <a:gd name="T68" fmla="*/ 95 w 271"/>
                <a:gd name="T69" fmla="*/ 50 h 254"/>
                <a:gd name="T70" fmla="*/ 104 w 271"/>
                <a:gd name="T71" fmla="*/ 46 h 254"/>
                <a:gd name="T72" fmla="*/ 140 w 271"/>
                <a:gd name="T73" fmla="*/ 15 h 254"/>
                <a:gd name="T74" fmla="*/ 140 w 271"/>
                <a:gd name="T75" fmla="*/ 16 h 254"/>
                <a:gd name="T76" fmla="*/ 179 w 271"/>
                <a:gd name="T77" fmla="*/ 49 h 254"/>
                <a:gd name="T78" fmla="*/ 221 w 271"/>
                <a:gd name="T79" fmla="*/ 78 h 254"/>
                <a:gd name="T80" fmla="*/ 226 w 271"/>
                <a:gd name="T81" fmla="*/ 82 h 254"/>
                <a:gd name="T82" fmla="*/ 255 w 271"/>
                <a:gd name="T83" fmla="*/ 118 h 254"/>
                <a:gd name="T84" fmla="*/ 225 w 271"/>
                <a:gd name="T85" fmla="*/ 153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71" h="254">
                  <a:moveTo>
                    <a:pt x="233" y="68"/>
                  </a:moveTo>
                  <a:cubicBezTo>
                    <a:pt x="224" y="51"/>
                    <a:pt x="202" y="36"/>
                    <a:pt x="181" y="34"/>
                  </a:cubicBezTo>
                  <a:cubicBezTo>
                    <a:pt x="180" y="34"/>
                    <a:pt x="180" y="34"/>
                    <a:pt x="180" y="34"/>
                  </a:cubicBezTo>
                  <a:cubicBezTo>
                    <a:pt x="164" y="33"/>
                    <a:pt x="156" y="26"/>
                    <a:pt x="156" y="15"/>
                  </a:cubicBezTo>
                  <a:cubicBezTo>
                    <a:pt x="155" y="6"/>
                    <a:pt x="150" y="0"/>
                    <a:pt x="141" y="0"/>
                  </a:cubicBezTo>
                  <a:cubicBezTo>
                    <a:pt x="126" y="0"/>
                    <a:pt x="104" y="18"/>
                    <a:pt x="93" y="35"/>
                  </a:cubicBezTo>
                  <a:cubicBezTo>
                    <a:pt x="69" y="32"/>
                    <a:pt x="47" y="46"/>
                    <a:pt x="39" y="68"/>
                  </a:cubicBezTo>
                  <a:cubicBezTo>
                    <a:pt x="16" y="74"/>
                    <a:pt x="0" y="94"/>
                    <a:pt x="0" y="118"/>
                  </a:cubicBezTo>
                  <a:cubicBezTo>
                    <a:pt x="0" y="142"/>
                    <a:pt x="9" y="157"/>
                    <a:pt x="22" y="163"/>
                  </a:cubicBezTo>
                  <a:cubicBezTo>
                    <a:pt x="44" y="239"/>
                    <a:pt x="44" y="239"/>
                    <a:pt x="44" y="239"/>
                  </a:cubicBezTo>
                  <a:cubicBezTo>
                    <a:pt x="47" y="254"/>
                    <a:pt x="60" y="254"/>
                    <a:pt x="61" y="254"/>
                  </a:cubicBezTo>
                  <a:cubicBezTo>
                    <a:pt x="209" y="254"/>
                    <a:pt x="209" y="254"/>
                    <a:pt x="209" y="254"/>
                  </a:cubicBezTo>
                  <a:cubicBezTo>
                    <a:pt x="210" y="254"/>
                    <a:pt x="223" y="254"/>
                    <a:pt x="226" y="239"/>
                  </a:cubicBezTo>
                  <a:cubicBezTo>
                    <a:pt x="248" y="163"/>
                    <a:pt x="248" y="163"/>
                    <a:pt x="248" y="163"/>
                  </a:cubicBezTo>
                  <a:cubicBezTo>
                    <a:pt x="262" y="156"/>
                    <a:pt x="271" y="140"/>
                    <a:pt x="271" y="118"/>
                  </a:cubicBezTo>
                  <a:cubicBezTo>
                    <a:pt x="271" y="95"/>
                    <a:pt x="255" y="75"/>
                    <a:pt x="233" y="68"/>
                  </a:cubicBezTo>
                  <a:close/>
                  <a:moveTo>
                    <a:pt x="225" y="153"/>
                  </a:moveTo>
                  <a:cubicBezTo>
                    <a:pt x="222" y="153"/>
                    <a:pt x="221" y="153"/>
                    <a:pt x="219" y="151"/>
                  </a:cubicBezTo>
                  <a:cubicBezTo>
                    <a:pt x="214" y="148"/>
                    <a:pt x="207" y="144"/>
                    <a:pt x="195" y="144"/>
                  </a:cubicBezTo>
                  <a:cubicBezTo>
                    <a:pt x="183" y="144"/>
                    <a:pt x="175" y="148"/>
                    <a:pt x="171" y="151"/>
                  </a:cubicBezTo>
                  <a:cubicBezTo>
                    <a:pt x="168" y="153"/>
                    <a:pt x="168" y="153"/>
                    <a:pt x="165" y="153"/>
                  </a:cubicBezTo>
                  <a:cubicBezTo>
                    <a:pt x="162" y="153"/>
                    <a:pt x="161" y="153"/>
                    <a:pt x="159" y="151"/>
                  </a:cubicBezTo>
                  <a:cubicBezTo>
                    <a:pt x="154" y="148"/>
                    <a:pt x="147" y="144"/>
                    <a:pt x="135" y="144"/>
                  </a:cubicBezTo>
                  <a:cubicBezTo>
                    <a:pt x="123" y="144"/>
                    <a:pt x="115" y="148"/>
                    <a:pt x="111" y="151"/>
                  </a:cubicBezTo>
                  <a:cubicBezTo>
                    <a:pt x="108" y="153"/>
                    <a:pt x="108" y="153"/>
                    <a:pt x="105" y="153"/>
                  </a:cubicBezTo>
                  <a:cubicBezTo>
                    <a:pt x="102" y="153"/>
                    <a:pt x="101" y="153"/>
                    <a:pt x="98" y="151"/>
                  </a:cubicBezTo>
                  <a:cubicBezTo>
                    <a:pt x="94" y="148"/>
                    <a:pt x="87" y="144"/>
                    <a:pt x="75" y="144"/>
                  </a:cubicBezTo>
                  <a:cubicBezTo>
                    <a:pt x="65" y="144"/>
                    <a:pt x="58" y="147"/>
                    <a:pt x="54" y="149"/>
                  </a:cubicBezTo>
                  <a:cubicBezTo>
                    <a:pt x="53" y="150"/>
                    <a:pt x="53" y="150"/>
                    <a:pt x="52" y="151"/>
                  </a:cubicBezTo>
                  <a:cubicBezTo>
                    <a:pt x="48" y="152"/>
                    <a:pt x="45" y="153"/>
                    <a:pt x="41" y="153"/>
                  </a:cubicBezTo>
                  <a:cubicBezTo>
                    <a:pt x="41" y="153"/>
                    <a:pt x="41" y="153"/>
                    <a:pt x="41" y="153"/>
                  </a:cubicBezTo>
                  <a:cubicBezTo>
                    <a:pt x="35" y="153"/>
                    <a:pt x="15" y="150"/>
                    <a:pt x="15" y="118"/>
                  </a:cubicBezTo>
                  <a:cubicBezTo>
                    <a:pt x="15" y="100"/>
                    <a:pt x="28" y="85"/>
                    <a:pt x="46" y="82"/>
                  </a:cubicBezTo>
                  <a:cubicBezTo>
                    <a:pt x="49" y="82"/>
                    <a:pt x="51" y="79"/>
                    <a:pt x="52" y="77"/>
                  </a:cubicBezTo>
                  <a:cubicBezTo>
                    <a:pt x="57" y="58"/>
                    <a:pt x="76" y="46"/>
                    <a:pt x="95" y="50"/>
                  </a:cubicBezTo>
                  <a:cubicBezTo>
                    <a:pt x="99" y="51"/>
                    <a:pt x="102" y="50"/>
                    <a:pt x="104" y="46"/>
                  </a:cubicBezTo>
                  <a:cubicBezTo>
                    <a:pt x="112" y="31"/>
                    <a:pt x="132" y="17"/>
                    <a:pt x="140" y="15"/>
                  </a:cubicBezTo>
                  <a:cubicBezTo>
                    <a:pt x="140" y="15"/>
                    <a:pt x="140" y="16"/>
                    <a:pt x="140" y="16"/>
                  </a:cubicBezTo>
                  <a:cubicBezTo>
                    <a:pt x="141" y="35"/>
                    <a:pt x="155" y="47"/>
                    <a:pt x="179" y="49"/>
                  </a:cubicBezTo>
                  <a:cubicBezTo>
                    <a:pt x="197" y="51"/>
                    <a:pt x="215" y="64"/>
                    <a:pt x="221" y="78"/>
                  </a:cubicBezTo>
                  <a:cubicBezTo>
                    <a:pt x="222" y="80"/>
                    <a:pt x="224" y="82"/>
                    <a:pt x="226" y="82"/>
                  </a:cubicBezTo>
                  <a:cubicBezTo>
                    <a:pt x="243" y="86"/>
                    <a:pt x="255" y="101"/>
                    <a:pt x="255" y="118"/>
                  </a:cubicBezTo>
                  <a:cubicBezTo>
                    <a:pt x="255" y="153"/>
                    <a:pt x="232" y="153"/>
                    <a:pt x="225" y="1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616" name="Freeform 42"/>
          <p:cNvSpPr>
            <a:spLocks/>
          </p:cNvSpPr>
          <p:nvPr userDrawn="1"/>
        </p:nvSpPr>
        <p:spPr bwMode="auto">
          <a:xfrm>
            <a:off x="5531711" y="5367071"/>
            <a:ext cx="486291" cy="435103"/>
          </a:xfrm>
          <a:custGeom>
            <a:avLst/>
            <a:gdLst>
              <a:gd name="T0" fmla="*/ 269 w 315"/>
              <a:gd name="T1" fmla="*/ 246 h 282"/>
              <a:gd name="T2" fmla="*/ 269 w 315"/>
              <a:gd name="T3" fmla="*/ 246 h 282"/>
              <a:gd name="T4" fmla="*/ 269 w 315"/>
              <a:gd name="T5" fmla="*/ 274 h 282"/>
              <a:gd name="T6" fmla="*/ 241 w 315"/>
              <a:gd name="T7" fmla="*/ 274 h 282"/>
              <a:gd name="T8" fmla="*/ 241 w 315"/>
              <a:gd name="T9" fmla="*/ 274 h 282"/>
              <a:gd name="T10" fmla="*/ 156 w 315"/>
              <a:gd name="T11" fmla="*/ 181 h 282"/>
              <a:gd name="T12" fmla="*/ 69 w 315"/>
              <a:gd name="T13" fmla="*/ 274 h 282"/>
              <a:gd name="T14" fmla="*/ 69 w 315"/>
              <a:gd name="T15" fmla="*/ 274 h 282"/>
              <a:gd name="T16" fmla="*/ 41 w 315"/>
              <a:gd name="T17" fmla="*/ 274 h 282"/>
              <a:gd name="T18" fmla="*/ 41 w 315"/>
              <a:gd name="T19" fmla="*/ 247 h 282"/>
              <a:gd name="T20" fmla="*/ 135 w 315"/>
              <a:gd name="T21" fmla="*/ 160 h 282"/>
              <a:gd name="T22" fmla="*/ 110 w 315"/>
              <a:gd name="T23" fmla="*/ 132 h 282"/>
              <a:gd name="T24" fmla="*/ 38 w 315"/>
              <a:gd name="T25" fmla="*/ 110 h 282"/>
              <a:gd name="T26" fmla="*/ 19 w 315"/>
              <a:gd name="T27" fmla="*/ 24 h 282"/>
              <a:gd name="T28" fmla="*/ 105 w 315"/>
              <a:gd name="T29" fmla="*/ 43 h 282"/>
              <a:gd name="T30" fmla="*/ 127 w 315"/>
              <a:gd name="T31" fmla="*/ 115 h 282"/>
              <a:gd name="T32" fmla="*/ 156 w 315"/>
              <a:gd name="T33" fmla="*/ 141 h 282"/>
              <a:gd name="T34" fmla="*/ 184 w 315"/>
              <a:gd name="T35" fmla="*/ 117 h 282"/>
              <a:gd name="T36" fmla="*/ 190 w 315"/>
              <a:gd name="T37" fmla="*/ 69 h 282"/>
              <a:gd name="T38" fmla="*/ 269 w 315"/>
              <a:gd name="T39" fmla="*/ 7 h 282"/>
              <a:gd name="T40" fmla="*/ 221 w 315"/>
              <a:gd name="T41" fmla="*/ 65 h 282"/>
              <a:gd name="T42" fmla="*/ 219 w 315"/>
              <a:gd name="T43" fmla="*/ 77 h 282"/>
              <a:gd name="T44" fmla="*/ 231 w 315"/>
              <a:gd name="T45" fmla="*/ 75 h 282"/>
              <a:gd name="T46" fmla="*/ 289 w 315"/>
              <a:gd name="T47" fmla="*/ 27 h 282"/>
              <a:gd name="T48" fmla="*/ 241 w 315"/>
              <a:gd name="T49" fmla="*/ 85 h 282"/>
              <a:gd name="T50" fmla="*/ 239 w 315"/>
              <a:gd name="T51" fmla="*/ 97 h 282"/>
              <a:gd name="T52" fmla="*/ 251 w 315"/>
              <a:gd name="T53" fmla="*/ 95 h 282"/>
              <a:gd name="T54" fmla="*/ 308 w 315"/>
              <a:gd name="T55" fmla="*/ 47 h 282"/>
              <a:gd name="T56" fmla="*/ 246 w 315"/>
              <a:gd name="T57" fmla="*/ 125 h 282"/>
              <a:gd name="T58" fmla="*/ 199 w 315"/>
              <a:gd name="T59" fmla="*/ 132 h 282"/>
              <a:gd name="T60" fmla="*/ 175 w 315"/>
              <a:gd name="T61" fmla="*/ 159 h 282"/>
              <a:gd name="T62" fmla="*/ 269 w 315"/>
              <a:gd name="T63" fmla="*/ 246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15" h="282">
                <a:moveTo>
                  <a:pt x="269" y="246"/>
                </a:moveTo>
                <a:cubicBezTo>
                  <a:pt x="269" y="246"/>
                  <a:pt x="269" y="246"/>
                  <a:pt x="269" y="246"/>
                </a:cubicBezTo>
                <a:cubicBezTo>
                  <a:pt x="277" y="254"/>
                  <a:pt x="277" y="266"/>
                  <a:pt x="269" y="274"/>
                </a:cubicBezTo>
                <a:cubicBezTo>
                  <a:pt x="261" y="282"/>
                  <a:pt x="249" y="282"/>
                  <a:pt x="241" y="274"/>
                </a:cubicBezTo>
                <a:cubicBezTo>
                  <a:pt x="241" y="274"/>
                  <a:pt x="241" y="274"/>
                  <a:pt x="241" y="274"/>
                </a:cubicBezTo>
                <a:cubicBezTo>
                  <a:pt x="222" y="255"/>
                  <a:pt x="186" y="214"/>
                  <a:pt x="156" y="181"/>
                </a:cubicBezTo>
                <a:cubicBezTo>
                  <a:pt x="126" y="215"/>
                  <a:pt x="89" y="255"/>
                  <a:pt x="69" y="274"/>
                </a:cubicBezTo>
                <a:cubicBezTo>
                  <a:pt x="69" y="274"/>
                  <a:pt x="69" y="274"/>
                  <a:pt x="69" y="274"/>
                </a:cubicBezTo>
                <a:cubicBezTo>
                  <a:pt x="62" y="282"/>
                  <a:pt x="49" y="282"/>
                  <a:pt x="41" y="274"/>
                </a:cubicBezTo>
                <a:cubicBezTo>
                  <a:pt x="34" y="267"/>
                  <a:pt x="34" y="254"/>
                  <a:pt x="41" y="247"/>
                </a:cubicBezTo>
                <a:cubicBezTo>
                  <a:pt x="61" y="227"/>
                  <a:pt x="101" y="190"/>
                  <a:pt x="135" y="160"/>
                </a:cubicBezTo>
                <a:cubicBezTo>
                  <a:pt x="123" y="146"/>
                  <a:pt x="113" y="136"/>
                  <a:pt x="110" y="132"/>
                </a:cubicBezTo>
                <a:cubicBezTo>
                  <a:pt x="91" y="142"/>
                  <a:pt x="63" y="135"/>
                  <a:pt x="38" y="110"/>
                </a:cubicBezTo>
                <a:cubicBezTo>
                  <a:pt x="9" y="81"/>
                  <a:pt x="0" y="42"/>
                  <a:pt x="19" y="24"/>
                </a:cubicBezTo>
                <a:cubicBezTo>
                  <a:pt x="37" y="5"/>
                  <a:pt x="76" y="14"/>
                  <a:pt x="105" y="43"/>
                </a:cubicBezTo>
                <a:cubicBezTo>
                  <a:pt x="130" y="68"/>
                  <a:pt x="137" y="96"/>
                  <a:pt x="127" y="115"/>
                </a:cubicBezTo>
                <a:cubicBezTo>
                  <a:pt x="131" y="119"/>
                  <a:pt x="142" y="128"/>
                  <a:pt x="156" y="141"/>
                </a:cubicBezTo>
                <a:cubicBezTo>
                  <a:pt x="168" y="130"/>
                  <a:pt x="178" y="122"/>
                  <a:pt x="184" y="117"/>
                </a:cubicBezTo>
                <a:cubicBezTo>
                  <a:pt x="175" y="101"/>
                  <a:pt x="178" y="82"/>
                  <a:pt x="190" y="69"/>
                </a:cubicBezTo>
                <a:cubicBezTo>
                  <a:pt x="190" y="69"/>
                  <a:pt x="261" y="0"/>
                  <a:pt x="269" y="7"/>
                </a:cubicBezTo>
                <a:cubicBezTo>
                  <a:pt x="277" y="15"/>
                  <a:pt x="221" y="65"/>
                  <a:pt x="221" y="65"/>
                </a:cubicBezTo>
                <a:cubicBezTo>
                  <a:pt x="217" y="69"/>
                  <a:pt x="216" y="74"/>
                  <a:pt x="219" y="77"/>
                </a:cubicBezTo>
                <a:cubicBezTo>
                  <a:pt x="222" y="80"/>
                  <a:pt x="227" y="79"/>
                  <a:pt x="231" y="75"/>
                </a:cubicBezTo>
                <a:cubicBezTo>
                  <a:pt x="231" y="75"/>
                  <a:pt x="281" y="20"/>
                  <a:pt x="289" y="27"/>
                </a:cubicBezTo>
                <a:cubicBezTo>
                  <a:pt x="296" y="35"/>
                  <a:pt x="241" y="85"/>
                  <a:pt x="241" y="85"/>
                </a:cubicBezTo>
                <a:cubicBezTo>
                  <a:pt x="237" y="89"/>
                  <a:pt x="236" y="94"/>
                  <a:pt x="239" y="97"/>
                </a:cubicBezTo>
                <a:cubicBezTo>
                  <a:pt x="241" y="99"/>
                  <a:pt x="247" y="98"/>
                  <a:pt x="251" y="95"/>
                </a:cubicBezTo>
                <a:cubicBezTo>
                  <a:pt x="251" y="95"/>
                  <a:pt x="302" y="40"/>
                  <a:pt x="308" y="47"/>
                </a:cubicBezTo>
                <a:cubicBezTo>
                  <a:pt x="315" y="53"/>
                  <a:pt x="246" y="125"/>
                  <a:pt x="246" y="125"/>
                </a:cubicBezTo>
                <a:cubicBezTo>
                  <a:pt x="234" y="138"/>
                  <a:pt x="214" y="140"/>
                  <a:pt x="199" y="132"/>
                </a:cubicBezTo>
                <a:cubicBezTo>
                  <a:pt x="194" y="138"/>
                  <a:pt x="186" y="147"/>
                  <a:pt x="175" y="159"/>
                </a:cubicBezTo>
                <a:cubicBezTo>
                  <a:pt x="209" y="189"/>
                  <a:pt x="249" y="226"/>
                  <a:pt x="269" y="246"/>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617" name="Group 616"/>
          <p:cNvGrpSpPr/>
          <p:nvPr userDrawn="1"/>
        </p:nvGrpSpPr>
        <p:grpSpPr>
          <a:xfrm>
            <a:off x="5617855" y="7260509"/>
            <a:ext cx="314003" cy="463833"/>
            <a:chOff x="6165850" y="4127500"/>
            <a:chExt cx="625475" cy="923925"/>
          </a:xfrm>
          <a:solidFill>
            <a:schemeClr val="accent5"/>
          </a:solidFill>
        </p:grpSpPr>
        <p:sp>
          <p:nvSpPr>
            <p:cNvPr id="618" name="Freeform 43"/>
            <p:cNvSpPr>
              <a:spLocks noEditPoints="1"/>
            </p:cNvSpPr>
            <p:nvPr/>
          </p:nvSpPr>
          <p:spPr bwMode="auto">
            <a:xfrm>
              <a:off x="6165850" y="4127500"/>
              <a:ext cx="625475" cy="923925"/>
            </a:xfrm>
            <a:custGeom>
              <a:avLst/>
              <a:gdLst>
                <a:gd name="T0" fmla="*/ 207 w 225"/>
                <a:gd name="T1" fmla="*/ 99 h 333"/>
                <a:gd name="T2" fmla="*/ 179 w 225"/>
                <a:gd name="T3" fmla="*/ 88 h 333"/>
                <a:gd name="T4" fmla="*/ 156 w 225"/>
                <a:gd name="T5" fmla="*/ 94 h 333"/>
                <a:gd name="T6" fmla="*/ 157 w 225"/>
                <a:gd name="T7" fmla="*/ 88 h 333"/>
                <a:gd name="T8" fmla="*/ 162 w 225"/>
                <a:gd name="T9" fmla="*/ 63 h 333"/>
                <a:gd name="T10" fmla="*/ 168 w 225"/>
                <a:gd name="T11" fmla="*/ 63 h 333"/>
                <a:gd name="T12" fmla="*/ 176 w 225"/>
                <a:gd name="T13" fmla="*/ 55 h 333"/>
                <a:gd name="T14" fmla="*/ 168 w 225"/>
                <a:gd name="T15" fmla="*/ 47 h 333"/>
                <a:gd name="T16" fmla="*/ 166 w 225"/>
                <a:gd name="T17" fmla="*/ 47 h 333"/>
                <a:gd name="T18" fmla="*/ 126 w 225"/>
                <a:gd name="T19" fmla="*/ 17 h 333"/>
                <a:gd name="T20" fmla="*/ 108 w 225"/>
                <a:gd name="T21" fmla="*/ 1 h 333"/>
                <a:gd name="T22" fmla="*/ 85 w 225"/>
                <a:gd name="T23" fmla="*/ 16 h 333"/>
                <a:gd name="T24" fmla="*/ 62 w 225"/>
                <a:gd name="T25" fmla="*/ 9 h 333"/>
                <a:gd name="T26" fmla="*/ 42 w 225"/>
                <a:gd name="T27" fmla="*/ 23 h 333"/>
                <a:gd name="T28" fmla="*/ 11 w 225"/>
                <a:gd name="T29" fmla="*/ 47 h 333"/>
                <a:gd name="T30" fmla="*/ 8 w 225"/>
                <a:gd name="T31" fmla="*/ 47 h 333"/>
                <a:gd name="T32" fmla="*/ 0 w 225"/>
                <a:gd name="T33" fmla="*/ 55 h 333"/>
                <a:gd name="T34" fmla="*/ 8 w 225"/>
                <a:gd name="T35" fmla="*/ 63 h 333"/>
                <a:gd name="T36" fmla="*/ 14 w 225"/>
                <a:gd name="T37" fmla="*/ 63 h 333"/>
                <a:gd name="T38" fmla="*/ 19 w 225"/>
                <a:gd name="T39" fmla="*/ 88 h 333"/>
                <a:gd name="T40" fmla="*/ 21 w 225"/>
                <a:gd name="T41" fmla="*/ 207 h 333"/>
                <a:gd name="T42" fmla="*/ 65 w 225"/>
                <a:gd name="T43" fmla="*/ 246 h 333"/>
                <a:gd name="T44" fmla="*/ 57 w 225"/>
                <a:gd name="T45" fmla="*/ 266 h 333"/>
                <a:gd name="T46" fmla="*/ 65 w 225"/>
                <a:gd name="T47" fmla="*/ 279 h 333"/>
                <a:gd name="T48" fmla="*/ 69 w 225"/>
                <a:gd name="T49" fmla="*/ 291 h 333"/>
                <a:gd name="T50" fmla="*/ 68 w 225"/>
                <a:gd name="T51" fmla="*/ 296 h 333"/>
                <a:gd name="T52" fmla="*/ 19 w 225"/>
                <a:gd name="T53" fmla="*/ 325 h 333"/>
                <a:gd name="T54" fmla="*/ 15 w 225"/>
                <a:gd name="T55" fmla="*/ 329 h 333"/>
                <a:gd name="T56" fmla="*/ 19 w 225"/>
                <a:gd name="T57" fmla="*/ 333 h 333"/>
                <a:gd name="T58" fmla="*/ 88 w 225"/>
                <a:gd name="T59" fmla="*/ 333 h 333"/>
                <a:gd name="T60" fmla="*/ 157 w 225"/>
                <a:gd name="T61" fmla="*/ 333 h 333"/>
                <a:gd name="T62" fmla="*/ 161 w 225"/>
                <a:gd name="T63" fmla="*/ 329 h 333"/>
                <a:gd name="T64" fmla="*/ 157 w 225"/>
                <a:gd name="T65" fmla="*/ 325 h 333"/>
                <a:gd name="T66" fmla="*/ 108 w 225"/>
                <a:gd name="T67" fmla="*/ 296 h 333"/>
                <a:gd name="T68" fmla="*/ 107 w 225"/>
                <a:gd name="T69" fmla="*/ 291 h 333"/>
                <a:gd name="T70" fmla="*/ 111 w 225"/>
                <a:gd name="T71" fmla="*/ 279 h 333"/>
                <a:gd name="T72" fmla="*/ 119 w 225"/>
                <a:gd name="T73" fmla="*/ 266 h 333"/>
                <a:gd name="T74" fmla="*/ 111 w 225"/>
                <a:gd name="T75" fmla="*/ 246 h 333"/>
                <a:gd name="T76" fmla="*/ 155 w 225"/>
                <a:gd name="T77" fmla="*/ 207 h 333"/>
                <a:gd name="T78" fmla="*/ 155 w 225"/>
                <a:gd name="T79" fmla="*/ 201 h 333"/>
                <a:gd name="T80" fmla="*/ 217 w 225"/>
                <a:gd name="T81" fmla="*/ 154 h 333"/>
                <a:gd name="T82" fmla="*/ 207 w 225"/>
                <a:gd name="T83" fmla="*/ 99 h 333"/>
                <a:gd name="T84" fmla="*/ 143 w 225"/>
                <a:gd name="T85" fmla="*/ 87 h 333"/>
                <a:gd name="T86" fmla="*/ 141 w 225"/>
                <a:gd name="T87" fmla="*/ 155 h 333"/>
                <a:gd name="T88" fmla="*/ 140 w 225"/>
                <a:gd name="T89" fmla="*/ 206 h 333"/>
                <a:gd name="T90" fmla="*/ 111 w 225"/>
                <a:gd name="T91" fmla="*/ 232 h 333"/>
                <a:gd name="T92" fmla="*/ 65 w 225"/>
                <a:gd name="T93" fmla="*/ 232 h 333"/>
                <a:gd name="T94" fmla="*/ 36 w 225"/>
                <a:gd name="T95" fmla="*/ 206 h 333"/>
                <a:gd name="T96" fmla="*/ 35 w 225"/>
                <a:gd name="T97" fmla="*/ 155 h 333"/>
                <a:gd name="T98" fmla="*/ 33 w 225"/>
                <a:gd name="T99" fmla="*/ 87 h 333"/>
                <a:gd name="T100" fmla="*/ 28 w 225"/>
                <a:gd name="T101" fmla="*/ 61 h 333"/>
                <a:gd name="T102" fmla="*/ 148 w 225"/>
                <a:gd name="T103" fmla="*/ 61 h 333"/>
                <a:gd name="T104" fmla="*/ 143 w 225"/>
                <a:gd name="T105" fmla="*/ 87 h 333"/>
                <a:gd name="T106" fmla="*/ 156 w 225"/>
                <a:gd name="T107" fmla="*/ 183 h 333"/>
                <a:gd name="T108" fmla="*/ 156 w 225"/>
                <a:gd name="T109" fmla="*/ 115 h 333"/>
                <a:gd name="T110" fmla="*/ 190 w 225"/>
                <a:gd name="T111" fmla="*/ 119 h 333"/>
                <a:gd name="T112" fmla="*/ 156 w 225"/>
                <a:gd name="T113" fmla="*/ 18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5" h="333">
                  <a:moveTo>
                    <a:pt x="207" y="99"/>
                  </a:moveTo>
                  <a:cubicBezTo>
                    <a:pt x="199" y="91"/>
                    <a:pt x="189" y="88"/>
                    <a:pt x="179" y="88"/>
                  </a:cubicBezTo>
                  <a:cubicBezTo>
                    <a:pt x="170" y="88"/>
                    <a:pt x="163" y="90"/>
                    <a:pt x="156" y="94"/>
                  </a:cubicBezTo>
                  <a:cubicBezTo>
                    <a:pt x="157" y="92"/>
                    <a:pt x="157" y="90"/>
                    <a:pt x="157" y="88"/>
                  </a:cubicBezTo>
                  <a:cubicBezTo>
                    <a:pt x="158" y="78"/>
                    <a:pt x="160" y="70"/>
                    <a:pt x="162" y="63"/>
                  </a:cubicBezTo>
                  <a:cubicBezTo>
                    <a:pt x="168" y="63"/>
                    <a:pt x="168" y="63"/>
                    <a:pt x="168" y="63"/>
                  </a:cubicBezTo>
                  <a:cubicBezTo>
                    <a:pt x="172" y="63"/>
                    <a:pt x="176" y="59"/>
                    <a:pt x="176" y="55"/>
                  </a:cubicBezTo>
                  <a:cubicBezTo>
                    <a:pt x="176" y="50"/>
                    <a:pt x="172" y="47"/>
                    <a:pt x="168" y="47"/>
                  </a:cubicBezTo>
                  <a:cubicBezTo>
                    <a:pt x="166" y="47"/>
                    <a:pt x="166" y="47"/>
                    <a:pt x="166" y="47"/>
                  </a:cubicBezTo>
                  <a:cubicBezTo>
                    <a:pt x="169" y="34"/>
                    <a:pt x="158" y="19"/>
                    <a:pt x="126" y="17"/>
                  </a:cubicBezTo>
                  <a:cubicBezTo>
                    <a:pt x="119" y="17"/>
                    <a:pt x="119" y="3"/>
                    <a:pt x="108" y="1"/>
                  </a:cubicBezTo>
                  <a:cubicBezTo>
                    <a:pt x="100" y="0"/>
                    <a:pt x="96" y="16"/>
                    <a:pt x="85" y="16"/>
                  </a:cubicBezTo>
                  <a:cubicBezTo>
                    <a:pt x="74" y="16"/>
                    <a:pt x="73" y="7"/>
                    <a:pt x="62" y="9"/>
                  </a:cubicBezTo>
                  <a:cubicBezTo>
                    <a:pt x="51" y="11"/>
                    <a:pt x="54" y="25"/>
                    <a:pt x="42" y="23"/>
                  </a:cubicBezTo>
                  <a:cubicBezTo>
                    <a:pt x="23" y="19"/>
                    <a:pt x="9" y="34"/>
                    <a:pt x="11" y="47"/>
                  </a:cubicBezTo>
                  <a:cubicBezTo>
                    <a:pt x="8" y="47"/>
                    <a:pt x="8" y="47"/>
                    <a:pt x="8" y="47"/>
                  </a:cubicBezTo>
                  <a:cubicBezTo>
                    <a:pt x="4" y="47"/>
                    <a:pt x="0" y="50"/>
                    <a:pt x="0" y="55"/>
                  </a:cubicBezTo>
                  <a:cubicBezTo>
                    <a:pt x="0" y="59"/>
                    <a:pt x="4" y="63"/>
                    <a:pt x="8" y="63"/>
                  </a:cubicBezTo>
                  <a:cubicBezTo>
                    <a:pt x="14" y="63"/>
                    <a:pt x="14" y="63"/>
                    <a:pt x="14" y="63"/>
                  </a:cubicBezTo>
                  <a:cubicBezTo>
                    <a:pt x="16" y="70"/>
                    <a:pt x="18" y="78"/>
                    <a:pt x="19" y="88"/>
                  </a:cubicBezTo>
                  <a:cubicBezTo>
                    <a:pt x="23" y="126"/>
                    <a:pt x="18" y="179"/>
                    <a:pt x="21" y="207"/>
                  </a:cubicBezTo>
                  <a:cubicBezTo>
                    <a:pt x="24" y="232"/>
                    <a:pt x="45" y="246"/>
                    <a:pt x="65" y="246"/>
                  </a:cubicBezTo>
                  <a:cubicBezTo>
                    <a:pt x="61" y="257"/>
                    <a:pt x="57" y="261"/>
                    <a:pt x="57" y="266"/>
                  </a:cubicBezTo>
                  <a:cubicBezTo>
                    <a:pt x="57" y="271"/>
                    <a:pt x="60" y="274"/>
                    <a:pt x="65" y="279"/>
                  </a:cubicBezTo>
                  <a:cubicBezTo>
                    <a:pt x="66" y="281"/>
                    <a:pt x="68" y="285"/>
                    <a:pt x="69" y="291"/>
                  </a:cubicBezTo>
                  <a:cubicBezTo>
                    <a:pt x="69" y="292"/>
                    <a:pt x="69" y="295"/>
                    <a:pt x="68" y="296"/>
                  </a:cubicBezTo>
                  <a:cubicBezTo>
                    <a:pt x="51" y="313"/>
                    <a:pt x="19" y="325"/>
                    <a:pt x="19" y="325"/>
                  </a:cubicBezTo>
                  <a:cubicBezTo>
                    <a:pt x="17" y="325"/>
                    <a:pt x="15" y="327"/>
                    <a:pt x="15" y="329"/>
                  </a:cubicBezTo>
                  <a:cubicBezTo>
                    <a:pt x="15" y="331"/>
                    <a:pt x="17" y="333"/>
                    <a:pt x="19" y="333"/>
                  </a:cubicBezTo>
                  <a:cubicBezTo>
                    <a:pt x="19" y="333"/>
                    <a:pt x="53" y="333"/>
                    <a:pt x="88" y="333"/>
                  </a:cubicBezTo>
                  <a:cubicBezTo>
                    <a:pt x="122" y="333"/>
                    <a:pt x="157" y="333"/>
                    <a:pt x="157" y="333"/>
                  </a:cubicBezTo>
                  <a:cubicBezTo>
                    <a:pt x="159" y="333"/>
                    <a:pt x="161" y="331"/>
                    <a:pt x="161" y="329"/>
                  </a:cubicBezTo>
                  <a:cubicBezTo>
                    <a:pt x="161" y="327"/>
                    <a:pt x="159" y="325"/>
                    <a:pt x="157" y="325"/>
                  </a:cubicBezTo>
                  <a:cubicBezTo>
                    <a:pt x="157" y="325"/>
                    <a:pt x="125" y="313"/>
                    <a:pt x="108" y="296"/>
                  </a:cubicBezTo>
                  <a:cubicBezTo>
                    <a:pt x="107" y="295"/>
                    <a:pt x="107" y="292"/>
                    <a:pt x="107" y="291"/>
                  </a:cubicBezTo>
                  <a:cubicBezTo>
                    <a:pt x="108" y="285"/>
                    <a:pt x="110" y="281"/>
                    <a:pt x="111" y="279"/>
                  </a:cubicBezTo>
                  <a:cubicBezTo>
                    <a:pt x="115" y="274"/>
                    <a:pt x="119" y="271"/>
                    <a:pt x="119" y="266"/>
                  </a:cubicBezTo>
                  <a:cubicBezTo>
                    <a:pt x="119" y="261"/>
                    <a:pt x="115" y="257"/>
                    <a:pt x="111" y="246"/>
                  </a:cubicBezTo>
                  <a:cubicBezTo>
                    <a:pt x="131" y="246"/>
                    <a:pt x="152" y="232"/>
                    <a:pt x="155" y="207"/>
                  </a:cubicBezTo>
                  <a:cubicBezTo>
                    <a:pt x="155" y="205"/>
                    <a:pt x="155" y="203"/>
                    <a:pt x="155" y="201"/>
                  </a:cubicBezTo>
                  <a:cubicBezTo>
                    <a:pt x="186" y="200"/>
                    <a:pt x="209" y="176"/>
                    <a:pt x="217" y="154"/>
                  </a:cubicBezTo>
                  <a:cubicBezTo>
                    <a:pt x="225" y="133"/>
                    <a:pt x="221" y="111"/>
                    <a:pt x="207" y="99"/>
                  </a:cubicBezTo>
                  <a:close/>
                  <a:moveTo>
                    <a:pt x="143" y="87"/>
                  </a:moveTo>
                  <a:cubicBezTo>
                    <a:pt x="141" y="108"/>
                    <a:pt x="141" y="132"/>
                    <a:pt x="141" y="155"/>
                  </a:cubicBezTo>
                  <a:cubicBezTo>
                    <a:pt x="141" y="174"/>
                    <a:pt x="142" y="193"/>
                    <a:pt x="140" y="206"/>
                  </a:cubicBezTo>
                  <a:cubicBezTo>
                    <a:pt x="139" y="222"/>
                    <a:pt x="124" y="232"/>
                    <a:pt x="111" y="232"/>
                  </a:cubicBezTo>
                  <a:cubicBezTo>
                    <a:pt x="65" y="232"/>
                    <a:pt x="65" y="232"/>
                    <a:pt x="65" y="232"/>
                  </a:cubicBezTo>
                  <a:cubicBezTo>
                    <a:pt x="52" y="232"/>
                    <a:pt x="37" y="222"/>
                    <a:pt x="36" y="206"/>
                  </a:cubicBezTo>
                  <a:cubicBezTo>
                    <a:pt x="34" y="193"/>
                    <a:pt x="34" y="174"/>
                    <a:pt x="35" y="155"/>
                  </a:cubicBezTo>
                  <a:cubicBezTo>
                    <a:pt x="35" y="132"/>
                    <a:pt x="35" y="108"/>
                    <a:pt x="33" y="87"/>
                  </a:cubicBezTo>
                  <a:cubicBezTo>
                    <a:pt x="32" y="76"/>
                    <a:pt x="30" y="68"/>
                    <a:pt x="28" y="61"/>
                  </a:cubicBezTo>
                  <a:cubicBezTo>
                    <a:pt x="148" y="61"/>
                    <a:pt x="148" y="61"/>
                    <a:pt x="148" y="61"/>
                  </a:cubicBezTo>
                  <a:cubicBezTo>
                    <a:pt x="146" y="68"/>
                    <a:pt x="144" y="76"/>
                    <a:pt x="143" y="87"/>
                  </a:cubicBezTo>
                  <a:close/>
                  <a:moveTo>
                    <a:pt x="156" y="183"/>
                  </a:moveTo>
                  <a:cubicBezTo>
                    <a:pt x="156" y="163"/>
                    <a:pt x="155" y="138"/>
                    <a:pt x="156" y="115"/>
                  </a:cubicBezTo>
                  <a:cubicBezTo>
                    <a:pt x="165" y="107"/>
                    <a:pt x="181" y="106"/>
                    <a:pt x="190" y="119"/>
                  </a:cubicBezTo>
                  <a:cubicBezTo>
                    <a:pt x="207" y="144"/>
                    <a:pt x="193" y="182"/>
                    <a:pt x="156"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9" name="Freeform 44"/>
            <p:cNvSpPr>
              <a:spLocks/>
            </p:cNvSpPr>
            <p:nvPr/>
          </p:nvSpPr>
          <p:spPr bwMode="auto">
            <a:xfrm>
              <a:off x="6288088" y="4387850"/>
              <a:ext cx="244475" cy="355600"/>
            </a:xfrm>
            <a:custGeom>
              <a:avLst/>
              <a:gdLst>
                <a:gd name="T0" fmla="*/ 1 w 88"/>
                <a:gd name="T1" fmla="*/ 61 h 128"/>
                <a:gd name="T2" fmla="*/ 2 w 88"/>
                <a:gd name="T3" fmla="*/ 111 h 128"/>
                <a:gd name="T4" fmla="*/ 21 w 88"/>
                <a:gd name="T5" fmla="*/ 128 h 128"/>
                <a:gd name="T6" fmla="*/ 67 w 88"/>
                <a:gd name="T7" fmla="*/ 128 h 128"/>
                <a:gd name="T8" fmla="*/ 86 w 88"/>
                <a:gd name="T9" fmla="*/ 111 h 128"/>
                <a:gd name="T10" fmla="*/ 87 w 88"/>
                <a:gd name="T11" fmla="*/ 61 h 128"/>
                <a:gd name="T12" fmla="*/ 88 w 88"/>
                <a:gd name="T13" fmla="*/ 0 h 128"/>
                <a:gd name="T14" fmla="*/ 26 w 88"/>
                <a:gd name="T15" fmla="*/ 0 h 128"/>
                <a:gd name="T16" fmla="*/ 26 w 88"/>
                <a:gd name="T17" fmla="*/ 61 h 128"/>
                <a:gd name="T18" fmla="*/ 26 w 88"/>
                <a:gd name="T19" fmla="*/ 110 h 128"/>
                <a:gd name="T20" fmla="*/ 31 w 88"/>
                <a:gd name="T21" fmla="*/ 118 h 128"/>
                <a:gd name="T22" fmla="*/ 21 w 88"/>
                <a:gd name="T23" fmla="*/ 118 h 128"/>
                <a:gd name="T24" fmla="*/ 12 w 88"/>
                <a:gd name="T25" fmla="*/ 110 h 128"/>
                <a:gd name="T26" fmla="*/ 11 w 88"/>
                <a:gd name="T27" fmla="*/ 61 h 128"/>
                <a:gd name="T28" fmla="*/ 11 w 88"/>
                <a:gd name="T29" fmla="*/ 0 h 128"/>
                <a:gd name="T30" fmla="*/ 0 w 88"/>
                <a:gd name="T31" fmla="*/ 0 h 128"/>
                <a:gd name="T32" fmla="*/ 1 w 88"/>
                <a:gd name="T33" fmla="*/ 6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8" h="128">
                  <a:moveTo>
                    <a:pt x="1" y="61"/>
                  </a:moveTo>
                  <a:cubicBezTo>
                    <a:pt x="1" y="80"/>
                    <a:pt x="0" y="99"/>
                    <a:pt x="2" y="111"/>
                  </a:cubicBezTo>
                  <a:cubicBezTo>
                    <a:pt x="3" y="121"/>
                    <a:pt x="12" y="128"/>
                    <a:pt x="21" y="128"/>
                  </a:cubicBezTo>
                  <a:cubicBezTo>
                    <a:pt x="67" y="128"/>
                    <a:pt x="67" y="128"/>
                    <a:pt x="67" y="128"/>
                  </a:cubicBezTo>
                  <a:cubicBezTo>
                    <a:pt x="76" y="128"/>
                    <a:pt x="85" y="121"/>
                    <a:pt x="86" y="111"/>
                  </a:cubicBezTo>
                  <a:cubicBezTo>
                    <a:pt x="88" y="99"/>
                    <a:pt x="87" y="80"/>
                    <a:pt x="87" y="61"/>
                  </a:cubicBezTo>
                  <a:cubicBezTo>
                    <a:pt x="87" y="40"/>
                    <a:pt x="87" y="19"/>
                    <a:pt x="88" y="0"/>
                  </a:cubicBezTo>
                  <a:cubicBezTo>
                    <a:pt x="26" y="0"/>
                    <a:pt x="26" y="0"/>
                    <a:pt x="26" y="0"/>
                  </a:cubicBezTo>
                  <a:cubicBezTo>
                    <a:pt x="26" y="17"/>
                    <a:pt x="26" y="46"/>
                    <a:pt x="26" y="61"/>
                  </a:cubicBezTo>
                  <a:cubicBezTo>
                    <a:pt x="26" y="80"/>
                    <a:pt x="26" y="98"/>
                    <a:pt x="26" y="110"/>
                  </a:cubicBezTo>
                  <a:cubicBezTo>
                    <a:pt x="26" y="115"/>
                    <a:pt x="29" y="118"/>
                    <a:pt x="31" y="118"/>
                  </a:cubicBezTo>
                  <a:cubicBezTo>
                    <a:pt x="21" y="118"/>
                    <a:pt x="21" y="118"/>
                    <a:pt x="21" y="118"/>
                  </a:cubicBezTo>
                  <a:cubicBezTo>
                    <a:pt x="17" y="118"/>
                    <a:pt x="12" y="115"/>
                    <a:pt x="12" y="110"/>
                  </a:cubicBezTo>
                  <a:cubicBezTo>
                    <a:pt x="10" y="98"/>
                    <a:pt x="11" y="80"/>
                    <a:pt x="11" y="61"/>
                  </a:cubicBezTo>
                  <a:cubicBezTo>
                    <a:pt x="11" y="46"/>
                    <a:pt x="11" y="17"/>
                    <a:pt x="11" y="0"/>
                  </a:cubicBezTo>
                  <a:cubicBezTo>
                    <a:pt x="0" y="0"/>
                    <a:pt x="0" y="0"/>
                    <a:pt x="0" y="0"/>
                  </a:cubicBezTo>
                  <a:cubicBezTo>
                    <a:pt x="1" y="19"/>
                    <a:pt x="1" y="40"/>
                    <a:pt x="1"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90" name="Group 289"/>
          <p:cNvGrpSpPr/>
          <p:nvPr userDrawn="1"/>
        </p:nvGrpSpPr>
        <p:grpSpPr>
          <a:xfrm>
            <a:off x="6519476" y="3444411"/>
            <a:ext cx="480740" cy="424083"/>
            <a:chOff x="9783763" y="574675"/>
            <a:chExt cx="915988" cy="808038"/>
          </a:xfrm>
          <a:solidFill>
            <a:schemeClr val="tx2"/>
          </a:solidFill>
        </p:grpSpPr>
        <p:grpSp>
          <p:nvGrpSpPr>
            <p:cNvPr id="291" name="Group 290"/>
            <p:cNvGrpSpPr/>
            <p:nvPr/>
          </p:nvGrpSpPr>
          <p:grpSpPr>
            <a:xfrm>
              <a:off x="10063163" y="574675"/>
              <a:ext cx="636588" cy="525463"/>
              <a:chOff x="10063163" y="574675"/>
              <a:chExt cx="636588" cy="525463"/>
            </a:xfrm>
            <a:grpFill/>
          </p:grpSpPr>
          <p:sp>
            <p:nvSpPr>
              <p:cNvPr id="293" name="Freeform 46"/>
              <p:cNvSpPr>
                <a:spLocks/>
              </p:cNvSpPr>
              <p:nvPr/>
            </p:nvSpPr>
            <p:spPr bwMode="auto">
              <a:xfrm>
                <a:off x="10098088" y="574675"/>
                <a:ext cx="601663" cy="419100"/>
              </a:xfrm>
              <a:custGeom>
                <a:avLst/>
                <a:gdLst>
                  <a:gd name="T0" fmla="*/ 202 w 207"/>
                  <a:gd name="T1" fmla="*/ 86 h 144"/>
                  <a:gd name="T2" fmla="*/ 186 w 207"/>
                  <a:gd name="T3" fmla="*/ 70 h 144"/>
                  <a:gd name="T4" fmla="*/ 170 w 207"/>
                  <a:gd name="T5" fmla="*/ 70 h 144"/>
                  <a:gd name="T6" fmla="*/ 169 w 207"/>
                  <a:gd name="T7" fmla="*/ 70 h 144"/>
                  <a:gd name="T8" fmla="*/ 115 w 207"/>
                  <a:gd name="T9" fmla="*/ 16 h 144"/>
                  <a:gd name="T10" fmla="*/ 87 w 207"/>
                  <a:gd name="T11" fmla="*/ 4 h 144"/>
                  <a:gd name="T12" fmla="*/ 11 w 207"/>
                  <a:gd name="T13" fmla="*/ 1 h 144"/>
                  <a:gd name="T14" fmla="*/ 9 w 207"/>
                  <a:gd name="T15" fmla="*/ 11 h 144"/>
                  <a:gd name="T16" fmla="*/ 70 w 207"/>
                  <a:gd name="T17" fmla="*/ 44 h 144"/>
                  <a:gd name="T18" fmla="*/ 133 w 207"/>
                  <a:gd name="T19" fmla="*/ 106 h 144"/>
                  <a:gd name="T20" fmla="*/ 132 w 207"/>
                  <a:gd name="T21" fmla="*/ 107 h 144"/>
                  <a:gd name="T22" fmla="*/ 132 w 207"/>
                  <a:gd name="T23" fmla="*/ 123 h 144"/>
                  <a:gd name="T24" fmla="*/ 149 w 207"/>
                  <a:gd name="T25" fmla="*/ 139 h 144"/>
                  <a:gd name="T26" fmla="*/ 165 w 207"/>
                  <a:gd name="T27" fmla="*/ 139 h 144"/>
                  <a:gd name="T28" fmla="*/ 202 w 207"/>
                  <a:gd name="T29" fmla="*/ 102 h 144"/>
                  <a:gd name="T30" fmla="*/ 202 w 207"/>
                  <a:gd name="T31" fmla="*/ 8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7" h="144">
                    <a:moveTo>
                      <a:pt x="202" y="86"/>
                    </a:moveTo>
                    <a:cubicBezTo>
                      <a:pt x="186" y="70"/>
                      <a:pt x="186" y="70"/>
                      <a:pt x="186" y="70"/>
                    </a:cubicBezTo>
                    <a:cubicBezTo>
                      <a:pt x="181" y="65"/>
                      <a:pt x="174" y="65"/>
                      <a:pt x="170" y="70"/>
                    </a:cubicBezTo>
                    <a:cubicBezTo>
                      <a:pt x="169" y="70"/>
                      <a:pt x="169" y="70"/>
                      <a:pt x="169" y="70"/>
                    </a:cubicBezTo>
                    <a:cubicBezTo>
                      <a:pt x="115" y="16"/>
                      <a:pt x="115" y="16"/>
                      <a:pt x="115" y="16"/>
                    </a:cubicBezTo>
                    <a:cubicBezTo>
                      <a:pt x="105" y="6"/>
                      <a:pt x="96" y="4"/>
                      <a:pt x="87" y="4"/>
                    </a:cubicBezTo>
                    <a:cubicBezTo>
                      <a:pt x="11" y="1"/>
                      <a:pt x="11" y="1"/>
                      <a:pt x="11" y="1"/>
                    </a:cubicBezTo>
                    <a:cubicBezTo>
                      <a:pt x="1" y="0"/>
                      <a:pt x="0" y="7"/>
                      <a:pt x="9" y="11"/>
                    </a:cubicBezTo>
                    <a:cubicBezTo>
                      <a:pt x="9" y="11"/>
                      <a:pt x="58" y="32"/>
                      <a:pt x="70" y="44"/>
                    </a:cubicBezTo>
                    <a:cubicBezTo>
                      <a:pt x="79" y="52"/>
                      <a:pt x="133" y="106"/>
                      <a:pt x="133" y="106"/>
                    </a:cubicBezTo>
                    <a:cubicBezTo>
                      <a:pt x="132" y="107"/>
                      <a:pt x="132" y="107"/>
                      <a:pt x="132" y="107"/>
                    </a:cubicBezTo>
                    <a:cubicBezTo>
                      <a:pt x="128" y="111"/>
                      <a:pt x="128" y="119"/>
                      <a:pt x="132" y="123"/>
                    </a:cubicBezTo>
                    <a:cubicBezTo>
                      <a:pt x="149" y="139"/>
                      <a:pt x="149" y="139"/>
                      <a:pt x="149" y="139"/>
                    </a:cubicBezTo>
                    <a:cubicBezTo>
                      <a:pt x="153" y="144"/>
                      <a:pt x="160" y="144"/>
                      <a:pt x="165" y="139"/>
                    </a:cubicBezTo>
                    <a:cubicBezTo>
                      <a:pt x="202" y="102"/>
                      <a:pt x="202" y="102"/>
                      <a:pt x="202" y="102"/>
                    </a:cubicBezTo>
                    <a:cubicBezTo>
                      <a:pt x="207" y="98"/>
                      <a:pt x="207" y="90"/>
                      <a:pt x="202"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4" name="Freeform 47"/>
              <p:cNvSpPr>
                <a:spLocks/>
              </p:cNvSpPr>
              <p:nvPr/>
            </p:nvSpPr>
            <p:spPr bwMode="auto">
              <a:xfrm>
                <a:off x="10063163" y="777875"/>
                <a:ext cx="325438" cy="322263"/>
              </a:xfrm>
              <a:custGeom>
                <a:avLst/>
                <a:gdLst>
                  <a:gd name="T0" fmla="*/ 0 w 205"/>
                  <a:gd name="T1" fmla="*/ 159 h 203"/>
                  <a:gd name="T2" fmla="*/ 46 w 205"/>
                  <a:gd name="T3" fmla="*/ 203 h 203"/>
                  <a:gd name="T4" fmla="*/ 205 w 205"/>
                  <a:gd name="T5" fmla="*/ 46 h 203"/>
                  <a:gd name="T6" fmla="*/ 159 w 205"/>
                  <a:gd name="T7" fmla="*/ 0 h 203"/>
                  <a:gd name="T8" fmla="*/ 0 w 205"/>
                  <a:gd name="T9" fmla="*/ 159 h 203"/>
                </a:gdLst>
                <a:ahLst/>
                <a:cxnLst>
                  <a:cxn ang="0">
                    <a:pos x="T0" y="T1"/>
                  </a:cxn>
                  <a:cxn ang="0">
                    <a:pos x="T2" y="T3"/>
                  </a:cxn>
                  <a:cxn ang="0">
                    <a:pos x="T4" y="T5"/>
                  </a:cxn>
                  <a:cxn ang="0">
                    <a:pos x="T6" y="T7"/>
                  </a:cxn>
                  <a:cxn ang="0">
                    <a:pos x="T8" y="T9"/>
                  </a:cxn>
                </a:cxnLst>
                <a:rect l="0" t="0" r="r" b="b"/>
                <a:pathLst>
                  <a:path w="205" h="203">
                    <a:moveTo>
                      <a:pt x="0" y="159"/>
                    </a:moveTo>
                    <a:lnTo>
                      <a:pt x="46" y="203"/>
                    </a:lnTo>
                    <a:lnTo>
                      <a:pt x="205" y="46"/>
                    </a:lnTo>
                    <a:lnTo>
                      <a:pt x="159" y="0"/>
                    </a:lnTo>
                    <a:lnTo>
                      <a:pt x="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92" name="Freeform 48"/>
            <p:cNvSpPr>
              <a:spLocks noEditPoints="1"/>
            </p:cNvSpPr>
            <p:nvPr/>
          </p:nvSpPr>
          <p:spPr bwMode="auto">
            <a:xfrm>
              <a:off x="9783763" y="979488"/>
              <a:ext cx="403225" cy="403225"/>
            </a:xfrm>
            <a:custGeom>
              <a:avLst/>
              <a:gdLst>
                <a:gd name="T0" fmla="*/ 132 w 139"/>
                <a:gd name="T1" fmla="*/ 27 h 139"/>
                <a:gd name="T2" fmla="*/ 112 w 139"/>
                <a:gd name="T3" fmla="*/ 7 h 139"/>
                <a:gd name="T4" fmla="*/ 86 w 139"/>
                <a:gd name="T5" fmla="*/ 7 h 139"/>
                <a:gd name="T6" fmla="*/ 7 w 139"/>
                <a:gd name="T7" fmla="*/ 86 h 139"/>
                <a:gd name="T8" fmla="*/ 7 w 139"/>
                <a:gd name="T9" fmla="*/ 112 h 139"/>
                <a:gd name="T10" fmla="*/ 27 w 139"/>
                <a:gd name="T11" fmla="*/ 132 h 139"/>
                <a:gd name="T12" fmla="*/ 53 w 139"/>
                <a:gd name="T13" fmla="*/ 132 h 139"/>
                <a:gd name="T14" fmla="*/ 132 w 139"/>
                <a:gd name="T15" fmla="*/ 53 h 139"/>
                <a:gd name="T16" fmla="*/ 132 w 139"/>
                <a:gd name="T17" fmla="*/ 27 h 139"/>
                <a:gd name="T18" fmla="*/ 27 w 139"/>
                <a:gd name="T19" fmla="*/ 100 h 139"/>
                <a:gd name="T20" fmla="*/ 21 w 139"/>
                <a:gd name="T21" fmla="*/ 94 h 139"/>
                <a:gd name="T22" fmla="*/ 92 w 139"/>
                <a:gd name="T23" fmla="*/ 23 h 139"/>
                <a:gd name="T24" fmla="*/ 99 w 139"/>
                <a:gd name="T25" fmla="*/ 29 h 139"/>
                <a:gd name="T26" fmla="*/ 27 w 139"/>
                <a:gd name="T27" fmla="*/ 100 h 139"/>
                <a:gd name="T28" fmla="*/ 45 w 139"/>
                <a:gd name="T29" fmla="*/ 118 h 139"/>
                <a:gd name="T30" fmla="*/ 39 w 139"/>
                <a:gd name="T31" fmla="*/ 112 h 139"/>
                <a:gd name="T32" fmla="*/ 110 w 139"/>
                <a:gd name="T33" fmla="*/ 40 h 139"/>
                <a:gd name="T34" fmla="*/ 116 w 139"/>
                <a:gd name="T35" fmla="*/ 46 h 139"/>
                <a:gd name="T36" fmla="*/ 45 w 139"/>
                <a:gd name="T37" fmla="*/ 118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9" h="139">
                  <a:moveTo>
                    <a:pt x="132" y="27"/>
                  </a:moveTo>
                  <a:cubicBezTo>
                    <a:pt x="112" y="7"/>
                    <a:pt x="112" y="7"/>
                    <a:pt x="112" y="7"/>
                  </a:cubicBezTo>
                  <a:cubicBezTo>
                    <a:pt x="104" y="0"/>
                    <a:pt x="93" y="0"/>
                    <a:pt x="86" y="7"/>
                  </a:cubicBezTo>
                  <a:cubicBezTo>
                    <a:pt x="7" y="86"/>
                    <a:pt x="7" y="86"/>
                    <a:pt x="7" y="86"/>
                  </a:cubicBezTo>
                  <a:cubicBezTo>
                    <a:pt x="0" y="93"/>
                    <a:pt x="0" y="104"/>
                    <a:pt x="7" y="112"/>
                  </a:cubicBezTo>
                  <a:cubicBezTo>
                    <a:pt x="27" y="132"/>
                    <a:pt x="27" y="132"/>
                    <a:pt x="27" y="132"/>
                  </a:cubicBezTo>
                  <a:cubicBezTo>
                    <a:pt x="34" y="139"/>
                    <a:pt x="46" y="139"/>
                    <a:pt x="53" y="132"/>
                  </a:cubicBezTo>
                  <a:cubicBezTo>
                    <a:pt x="132" y="53"/>
                    <a:pt x="132" y="53"/>
                    <a:pt x="132" y="53"/>
                  </a:cubicBezTo>
                  <a:cubicBezTo>
                    <a:pt x="139" y="46"/>
                    <a:pt x="139" y="34"/>
                    <a:pt x="132" y="27"/>
                  </a:cubicBezTo>
                  <a:close/>
                  <a:moveTo>
                    <a:pt x="27" y="100"/>
                  </a:moveTo>
                  <a:cubicBezTo>
                    <a:pt x="21" y="94"/>
                    <a:pt x="21" y="94"/>
                    <a:pt x="21" y="94"/>
                  </a:cubicBezTo>
                  <a:cubicBezTo>
                    <a:pt x="92" y="23"/>
                    <a:pt x="92" y="23"/>
                    <a:pt x="92" y="23"/>
                  </a:cubicBezTo>
                  <a:cubicBezTo>
                    <a:pt x="99" y="29"/>
                    <a:pt x="99" y="29"/>
                    <a:pt x="99" y="29"/>
                  </a:cubicBezTo>
                  <a:lnTo>
                    <a:pt x="27" y="100"/>
                  </a:lnTo>
                  <a:close/>
                  <a:moveTo>
                    <a:pt x="45" y="118"/>
                  </a:moveTo>
                  <a:cubicBezTo>
                    <a:pt x="39" y="112"/>
                    <a:pt x="39" y="112"/>
                    <a:pt x="39" y="112"/>
                  </a:cubicBezTo>
                  <a:cubicBezTo>
                    <a:pt x="110" y="40"/>
                    <a:pt x="110" y="40"/>
                    <a:pt x="110" y="40"/>
                  </a:cubicBezTo>
                  <a:cubicBezTo>
                    <a:pt x="116" y="46"/>
                    <a:pt x="116" y="46"/>
                    <a:pt x="116" y="46"/>
                  </a:cubicBezTo>
                  <a:lnTo>
                    <a:pt x="45" y="1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95" name="Group 294"/>
          <p:cNvGrpSpPr/>
          <p:nvPr userDrawn="1"/>
        </p:nvGrpSpPr>
        <p:grpSpPr>
          <a:xfrm>
            <a:off x="6486794" y="2146241"/>
            <a:ext cx="546104" cy="427151"/>
            <a:chOff x="13857288" y="623888"/>
            <a:chExt cx="962025" cy="752475"/>
          </a:xfrm>
          <a:solidFill>
            <a:schemeClr val="tx2"/>
          </a:solidFill>
        </p:grpSpPr>
        <p:sp>
          <p:nvSpPr>
            <p:cNvPr id="296" name="Freeform 51"/>
            <p:cNvSpPr>
              <a:spLocks noEditPoints="1"/>
            </p:cNvSpPr>
            <p:nvPr/>
          </p:nvSpPr>
          <p:spPr bwMode="auto">
            <a:xfrm>
              <a:off x="14136688" y="1254125"/>
              <a:ext cx="606425" cy="122238"/>
            </a:xfrm>
            <a:custGeom>
              <a:avLst/>
              <a:gdLst>
                <a:gd name="T0" fmla="*/ 188 w 209"/>
                <a:gd name="T1" fmla="*/ 0 h 42"/>
                <a:gd name="T2" fmla="*/ 21 w 209"/>
                <a:gd name="T3" fmla="*/ 0 h 42"/>
                <a:gd name="T4" fmla="*/ 0 w 209"/>
                <a:gd name="T5" fmla="*/ 21 h 42"/>
                <a:gd name="T6" fmla="*/ 21 w 209"/>
                <a:gd name="T7" fmla="*/ 42 h 42"/>
                <a:gd name="T8" fmla="*/ 188 w 209"/>
                <a:gd name="T9" fmla="*/ 42 h 42"/>
                <a:gd name="T10" fmla="*/ 209 w 209"/>
                <a:gd name="T11" fmla="*/ 21 h 42"/>
                <a:gd name="T12" fmla="*/ 188 w 209"/>
                <a:gd name="T13" fmla="*/ 0 h 42"/>
                <a:gd name="T14" fmla="*/ 162 w 209"/>
                <a:gd name="T15" fmla="*/ 22 h 42"/>
                <a:gd name="T16" fmla="*/ 159 w 209"/>
                <a:gd name="T17" fmla="*/ 25 h 42"/>
                <a:gd name="T18" fmla="*/ 50 w 209"/>
                <a:gd name="T19" fmla="*/ 25 h 42"/>
                <a:gd name="T20" fmla="*/ 47 w 209"/>
                <a:gd name="T21" fmla="*/ 22 h 42"/>
                <a:gd name="T22" fmla="*/ 47 w 209"/>
                <a:gd name="T23" fmla="*/ 20 h 42"/>
                <a:gd name="T24" fmla="*/ 50 w 209"/>
                <a:gd name="T25" fmla="*/ 16 h 42"/>
                <a:gd name="T26" fmla="*/ 159 w 209"/>
                <a:gd name="T27" fmla="*/ 16 h 42"/>
                <a:gd name="T28" fmla="*/ 162 w 209"/>
                <a:gd name="T29" fmla="*/ 20 h 42"/>
                <a:gd name="T30" fmla="*/ 162 w 209"/>
                <a:gd name="T31" fmla="*/ 2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9" h="42">
                  <a:moveTo>
                    <a:pt x="188" y="0"/>
                  </a:moveTo>
                  <a:cubicBezTo>
                    <a:pt x="21" y="0"/>
                    <a:pt x="21" y="0"/>
                    <a:pt x="21" y="0"/>
                  </a:cubicBezTo>
                  <a:cubicBezTo>
                    <a:pt x="10" y="0"/>
                    <a:pt x="0" y="9"/>
                    <a:pt x="0" y="21"/>
                  </a:cubicBezTo>
                  <a:cubicBezTo>
                    <a:pt x="0" y="32"/>
                    <a:pt x="10" y="42"/>
                    <a:pt x="21" y="42"/>
                  </a:cubicBezTo>
                  <a:cubicBezTo>
                    <a:pt x="188" y="42"/>
                    <a:pt x="188" y="42"/>
                    <a:pt x="188" y="42"/>
                  </a:cubicBezTo>
                  <a:cubicBezTo>
                    <a:pt x="200" y="42"/>
                    <a:pt x="209" y="32"/>
                    <a:pt x="209" y="21"/>
                  </a:cubicBezTo>
                  <a:cubicBezTo>
                    <a:pt x="209" y="9"/>
                    <a:pt x="200" y="0"/>
                    <a:pt x="188" y="0"/>
                  </a:cubicBezTo>
                  <a:close/>
                  <a:moveTo>
                    <a:pt x="162" y="22"/>
                  </a:moveTo>
                  <a:cubicBezTo>
                    <a:pt x="162" y="24"/>
                    <a:pt x="161" y="25"/>
                    <a:pt x="159" y="25"/>
                  </a:cubicBezTo>
                  <a:cubicBezTo>
                    <a:pt x="50" y="25"/>
                    <a:pt x="50" y="25"/>
                    <a:pt x="50" y="25"/>
                  </a:cubicBezTo>
                  <a:cubicBezTo>
                    <a:pt x="49" y="25"/>
                    <a:pt x="47" y="24"/>
                    <a:pt x="47" y="22"/>
                  </a:cubicBezTo>
                  <a:cubicBezTo>
                    <a:pt x="47" y="20"/>
                    <a:pt x="47" y="20"/>
                    <a:pt x="47" y="20"/>
                  </a:cubicBezTo>
                  <a:cubicBezTo>
                    <a:pt x="47" y="18"/>
                    <a:pt x="49" y="16"/>
                    <a:pt x="50" y="16"/>
                  </a:cubicBezTo>
                  <a:cubicBezTo>
                    <a:pt x="159" y="16"/>
                    <a:pt x="159" y="16"/>
                    <a:pt x="159" y="16"/>
                  </a:cubicBezTo>
                  <a:cubicBezTo>
                    <a:pt x="161" y="16"/>
                    <a:pt x="162" y="18"/>
                    <a:pt x="162" y="20"/>
                  </a:cubicBezTo>
                  <a:lnTo>
                    <a:pt x="162"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7" name="Freeform 52"/>
            <p:cNvSpPr>
              <a:spLocks/>
            </p:cNvSpPr>
            <p:nvPr/>
          </p:nvSpPr>
          <p:spPr bwMode="auto">
            <a:xfrm>
              <a:off x="13892213" y="661988"/>
              <a:ext cx="25400" cy="360363"/>
            </a:xfrm>
            <a:custGeom>
              <a:avLst/>
              <a:gdLst>
                <a:gd name="T0" fmla="*/ 5 w 9"/>
                <a:gd name="T1" fmla="*/ 123 h 124"/>
                <a:gd name="T2" fmla="*/ 9 w 9"/>
                <a:gd name="T3" fmla="*/ 124 h 124"/>
                <a:gd name="T4" fmla="*/ 9 w 9"/>
                <a:gd name="T5" fmla="*/ 5 h 124"/>
                <a:gd name="T6" fmla="*/ 6 w 9"/>
                <a:gd name="T7" fmla="*/ 0 h 124"/>
                <a:gd name="T8" fmla="*/ 6 w 9"/>
                <a:gd name="T9" fmla="*/ 0 h 124"/>
                <a:gd name="T10" fmla="*/ 0 w 9"/>
                <a:gd name="T11" fmla="*/ 0 h 124"/>
                <a:gd name="T12" fmla="*/ 0 w 9"/>
                <a:gd name="T13" fmla="*/ 124 h 124"/>
                <a:gd name="T14" fmla="*/ 5 w 9"/>
                <a:gd name="T15" fmla="*/ 123 h 1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24">
                  <a:moveTo>
                    <a:pt x="5" y="123"/>
                  </a:moveTo>
                  <a:cubicBezTo>
                    <a:pt x="6" y="123"/>
                    <a:pt x="8" y="124"/>
                    <a:pt x="9" y="124"/>
                  </a:cubicBezTo>
                  <a:cubicBezTo>
                    <a:pt x="9" y="5"/>
                    <a:pt x="9" y="5"/>
                    <a:pt x="9" y="5"/>
                  </a:cubicBezTo>
                  <a:cubicBezTo>
                    <a:pt x="8" y="4"/>
                    <a:pt x="6" y="2"/>
                    <a:pt x="6" y="0"/>
                  </a:cubicBezTo>
                  <a:cubicBezTo>
                    <a:pt x="6" y="0"/>
                    <a:pt x="6" y="0"/>
                    <a:pt x="6" y="0"/>
                  </a:cubicBezTo>
                  <a:cubicBezTo>
                    <a:pt x="0" y="0"/>
                    <a:pt x="0" y="0"/>
                    <a:pt x="0" y="0"/>
                  </a:cubicBezTo>
                  <a:cubicBezTo>
                    <a:pt x="0" y="124"/>
                    <a:pt x="0" y="124"/>
                    <a:pt x="0" y="124"/>
                  </a:cubicBezTo>
                  <a:cubicBezTo>
                    <a:pt x="1" y="124"/>
                    <a:pt x="3" y="123"/>
                    <a:pt x="5"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8" name="Freeform 53"/>
            <p:cNvSpPr>
              <a:spLocks noEditPoints="1"/>
            </p:cNvSpPr>
            <p:nvPr/>
          </p:nvSpPr>
          <p:spPr bwMode="auto">
            <a:xfrm>
              <a:off x="13889038" y="623888"/>
              <a:ext cx="930275" cy="584200"/>
            </a:xfrm>
            <a:custGeom>
              <a:avLst/>
              <a:gdLst>
                <a:gd name="T0" fmla="*/ 317 w 320"/>
                <a:gd name="T1" fmla="*/ 135 h 201"/>
                <a:gd name="T2" fmla="*/ 317 w 320"/>
                <a:gd name="T3" fmla="*/ 135 h 201"/>
                <a:gd name="T4" fmla="*/ 316 w 320"/>
                <a:gd name="T5" fmla="*/ 134 h 201"/>
                <a:gd name="T6" fmla="*/ 316 w 320"/>
                <a:gd name="T7" fmla="*/ 134 h 201"/>
                <a:gd name="T8" fmla="*/ 20 w 320"/>
                <a:gd name="T9" fmla="*/ 2 h 201"/>
                <a:gd name="T10" fmla="*/ 18 w 320"/>
                <a:gd name="T11" fmla="*/ 1 h 201"/>
                <a:gd name="T12" fmla="*/ 17 w 320"/>
                <a:gd name="T13" fmla="*/ 1 h 201"/>
                <a:gd name="T14" fmla="*/ 17 w 320"/>
                <a:gd name="T15" fmla="*/ 1 h 201"/>
                <a:gd name="T16" fmla="*/ 5 w 320"/>
                <a:gd name="T17" fmla="*/ 4 h 201"/>
                <a:gd name="T18" fmla="*/ 4 w 320"/>
                <a:gd name="T19" fmla="*/ 22 h 201"/>
                <a:gd name="T20" fmla="*/ 130 w 320"/>
                <a:gd name="T21" fmla="*/ 171 h 201"/>
                <a:gd name="T22" fmla="*/ 130 w 320"/>
                <a:gd name="T23" fmla="*/ 171 h 201"/>
                <a:gd name="T24" fmla="*/ 122 w 320"/>
                <a:gd name="T25" fmla="*/ 194 h 201"/>
                <a:gd name="T26" fmla="*/ 128 w 320"/>
                <a:gd name="T27" fmla="*/ 201 h 201"/>
                <a:gd name="T28" fmla="*/ 307 w 320"/>
                <a:gd name="T29" fmla="*/ 201 h 201"/>
                <a:gd name="T30" fmla="*/ 320 w 320"/>
                <a:gd name="T31" fmla="*/ 188 h 201"/>
                <a:gd name="T32" fmla="*/ 320 w 320"/>
                <a:gd name="T33" fmla="*/ 139 h 201"/>
                <a:gd name="T34" fmla="*/ 317 w 320"/>
                <a:gd name="T35" fmla="*/ 135 h 201"/>
                <a:gd name="T36" fmla="*/ 42 w 320"/>
                <a:gd name="T37" fmla="*/ 24 h 201"/>
                <a:gd name="T38" fmla="*/ 290 w 320"/>
                <a:gd name="T39" fmla="*/ 134 h 201"/>
                <a:gd name="T40" fmla="*/ 153 w 320"/>
                <a:gd name="T41" fmla="*/ 134 h 201"/>
                <a:gd name="T42" fmla="*/ 42 w 320"/>
                <a:gd name="T43" fmla="*/ 24 h 201"/>
                <a:gd name="T44" fmla="*/ 200 w 320"/>
                <a:gd name="T45" fmla="*/ 181 h 201"/>
                <a:gd name="T46" fmla="*/ 195 w 320"/>
                <a:gd name="T47" fmla="*/ 186 h 201"/>
                <a:gd name="T48" fmla="*/ 140 w 320"/>
                <a:gd name="T49" fmla="*/ 186 h 201"/>
                <a:gd name="T50" fmla="*/ 154 w 320"/>
                <a:gd name="T51" fmla="*/ 148 h 201"/>
                <a:gd name="T52" fmla="*/ 195 w 320"/>
                <a:gd name="T53" fmla="*/ 148 h 201"/>
                <a:gd name="T54" fmla="*/ 200 w 320"/>
                <a:gd name="T55" fmla="*/ 154 h 201"/>
                <a:gd name="T56" fmla="*/ 200 w 320"/>
                <a:gd name="T57" fmla="*/ 18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20" h="201">
                  <a:moveTo>
                    <a:pt x="317" y="135"/>
                  </a:moveTo>
                  <a:cubicBezTo>
                    <a:pt x="317" y="135"/>
                    <a:pt x="317" y="135"/>
                    <a:pt x="317" y="135"/>
                  </a:cubicBezTo>
                  <a:cubicBezTo>
                    <a:pt x="316" y="134"/>
                    <a:pt x="316" y="134"/>
                    <a:pt x="316" y="134"/>
                  </a:cubicBezTo>
                  <a:cubicBezTo>
                    <a:pt x="316" y="134"/>
                    <a:pt x="316" y="134"/>
                    <a:pt x="316" y="134"/>
                  </a:cubicBezTo>
                  <a:cubicBezTo>
                    <a:pt x="20" y="2"/>
                    <a:pt x="20" y="2"/>
                    <a:pt x="20" y="2"/>
                  </a:cubicBezTo>
                  <a:cubicBezTo>
                    <a:pt x="19" y="2"/>
                    <a:pt x="18" y="2"/>
                    <a:pt x="18" y="1"/>
                  </a:cubicBezTo>
                  <a:cubicBezTo>
                    <a:pt x="17" y="1"/>
                    <a:pt x="17" y="1"/>
                    <a:pt x="17" y="1"/>
                  </a:cubicBezTo>
                  <a:cubicBezTo>
                    <a:pt x="17" y="1"/>
                    <a:pt x="17" y="1"/>
                    <a:pt x="17" y="1"/>
                  </a:cubicBezTo>
                  <a:cubicBezTo>
                    <a:pt x="13" y="0"/>
                    <a:pt x="8" y="1"/>
                    <a:pt x="5" y="4"/>
                  </a:cubicBezTo>
                  <a:cubicBezTo>
                    <a:pt x="0" y="9"/>
                    <a:pt x="0" y="17"/>
                    <a:pt x="4" y="22"/>
                  </a:cubicBezTo>
                  <a:cubicBezTo>
                    <a:pt x="130" y="171"/>
                    <a:pt x="130" y="171"/>
                    <a:pt x="130" y="171"/>
                  </a:cubicBezTo>
                  <a:cubicBezTo>
                    <a:pt x="130" y="171"/>
                    <a:pt x="130" y="171"/>
                    <a:pt x="130" y="171"/>
                  </a:cubicBezTo>
                  <a:cubicBezTo>
                    <a:pt x="122" y="194"/>
                    <a:pt x="122" y="194"/>
                    <a:pt x="122" y="194"/>
                  </a:cubicBezTo>
                  <a:cubicBezTo>
                    <a:pt x="121" y="197"/>
                    <a:pt x="123" y="201"/>
                    <a:pt x="128" y="201"/>
                  </a:cubicBezTo>
                  <a:cubicBezTo>
                    <a:pt x="307" y="201"/>
                    <a:pt x="307" y="201"/>
                    <a:pt x="307" y="201"/>
                  </a:cubicBezTo>
                  <a:cubicBezTo>
                    <a:pt x="315" y="201"/>
                    <a:pt x="320" y="197"/>
                    <a:pt x="320" y="188"/>
                  </a:cubicBezTo>
                  <a:cubicBezTo>
                    <a:pt x="320" y="139"/>
                    <a:pt x="320" y="139"/>
                    <a:pt x="320" y="139"/>
                  </a:cubicBezTo>
                  <a:cubicBezTo>
                    <a:pt x="320" y="137"/>
                    <a:pt x="318" y="135"/>
                    <a:pt x="317" y="135"/>
                  </a:cubicBezTo>
                  <a:close/>
                  <a:moveTo>
                    <a:pt x="42" y="24"/>
                  </a:moveTo>
                  <a:cubicBezTo>
                    <a:pt x="290" y="134"/>
                    <a:pt x="290" y="134"/>
                    <a:pt x="290" y="134"/>
                  </a:cubicBezTo>
                  <a:cubicBezTo>
                    <a:pt x="153" y="134"/>
                    <a:pt x="153" y="134"/>
                    <a:pt x="153" y="134"/>
                  </a:cubicBezTo>
                  <a:lnTo>
                    <a:pt x="42" y="24"/>
                  </a:lnTo>
                  <a:close/>
                  <a:moveTo>
                    <a:pt x="200" y="181"/>
                  </a:moveTo>
                  <a:cubicBezTo>
                    <a:pt x="200" y="185"/>
                    <a:pt x="199" y="186"/>
                    <a:pt x="195" y="186"/>
                  </a:cubicBezTo>
                  <a:cubicBezTo>
                    <a:pt x="140" y="186"/>
                    <a:pt x="140" y="186"/>
                    <a:pt x="140" y="186"/>
                  </a:cubicBezTo>
                  <a:cubicBezTo>
                    <a:pt x="154" y="148"/>
                    <a:pt x="154" y="148"/>
                    <a:pt x="154" y="148"/>
                  </a:cubicBezTo>
                  <a:cubicBezTo>
                    <a:pt x="195" y="148"/>
                    <a:pt x="195" y="148"/>
                    <a:pt x="195" y="148"/>
                  </a:cubicBezTo>
                  <a:cubicBezTo>
                    <a:pt x="199" y="148"/>
                    <a:pt x="200" y="150"/>
                    <a:pt x="200" y="154"/>
                  </a:cubicBezTo>
                  <a:lnTo>
                    <a:pt x="200" y="1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9" name="Freeform 54"/>
            <p:cNvSpPr>
              <a:spLocks/>
            </p:cNvSpPr>
            <p:nvPr/>
          </p:nvSpPr>
          <p:spPr bwMode="auto">
            <a:xfrm>
              <a:off x="13857288" y="1042988"/>
              <a:ext cx="98425" cy="101600"/>
            </a:xfrm>
            <a:custGeom>
              <a:avLst/>
              <a:gdLst>
                <a:gd name="T0" fmla="*/ 33 w 34"/>
                <a:gd name="T1" fmla="*/ 20 h 35"/>
                <a:gd name="T2" fmla="*/ 33 w 34"/>
                <a:gd name="T3" fmla="*/ 20 h 35"/>
                <a:gd name="T4" fmla="*/ 29 w 34"/>
                <a:gd name="T5" fmla="*/ 18 h 35"/>
                <a:gd name="T6" fmla="*/ 29 w 34"/>
                <a:gd name="T7" fmla="*/ 18 h 35"/>
                <a:gd name="T8" fmla="*/ 25 w 34"/>
                <a:gd name="T9" fmla="*/ 20 h 35"/>
                <a:gd name="T10" fmla="*/ 18 w 34"/>
                <a:gd name="T11" fmla="*/ 25 h 35"/>
                <a:gd name="T12" fmla="*/ 10 w 34"/>
                <a:gd name="T13" fmla="*/ 17 h 35"/>
                <a:gd name="T14" fmla="*/ 17 w 34"/>
                <a:gd name="T15" fmla="*/ 9 h 35"/>
                <a:gd name="T16" fmla="*/ 17 w 34"/>
                <a:gd name="T17" fmla="*/ 9 h 35"/>
                <a:gd name="T18" fmla="*/ 18 w 34"/>
                <a:gd name="T19" fmla="*/ 9 h 35"/>
                <a:gd name="T20" fmla="*/ 18 w 34"/>
                <a:gd name="T21" fmla="*/ 10 h 35"/>
                <a:gd name="T22" fmla="*/ 18 w 34"/>
                <a:gd name="T23" fmla="*/ 10 h 35"/>
                <a:gd name="T24" fmla="*/ 21 w 34"/>
                <a:gd name="T25" fmla="*/ 8 h 35"/>
                <a:gd name="T26" fmla="*/ 23 w 34"/>
                <a:gd name="T27" fmla="*/ 5 h 35"/>
                <a:gd name="T28" fmla="*/ 23 w 34"/>
                <a:gd name="T29" fmla="*/ 5 h 35"/>
                <a:gd name="T30" fmla="*/ 19 w 34"/>
                <a:gd name="T31" fmla="*/ 0 h 35"/>
                <a:gd name="T32" fmla="*/ 18 w 34"/>
                <a:gd name="T33" fmla="*/ 0 h 35"/>
                <a:gd name="T34" fmla="*/ 0 w 34"/>
                <a:gd name="T35" fmla="*/ 17 h 35"/>
                <a:gd name="T36" fmla="*/ 18 w 34"/>
                <a:gd name="T37" fmla="*/ 35 h 35"/>
                <a:gd name="T38" fmla="*/ 34 w 34"/>
                <a:gd name="T39" fmla="*/ 24 h 35"/>
                <a:gd name="T40" fmla="*/ 34 w 34"/>
                <a:gd name="T41" fmla="*/ 22 h 35"/>
                <a:gd name="T42" fmla="*/ 33 w 34"/>
                <a:gd name="T43" fmla="*/ 2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 h="35">
                  <a:moveTo>
                    <a:pt x="33" y="20"/>
                  </a:moveTo>
                  <a:cubicBezTo>
                    <a:pt x="33" y="20"/>
                    <a:pt x="33" y="20"/>
                    <a:pt x="33" y="20"/>
                  </a:cubicBezTo>
                  <a:cubicBezTo>
                    <a:pt x="32" y="18"/>
                    <a:pt x="31" y="18"/>
                    <a:pt x="29" y="18"/>
                  </a:cubicBezTo>
                  <a:cubicBezTo>
                    <a:pt x="29" y="18"/>
                    <a:pt x="29" y="18"/>
                    <a:pt x="29" y="18"/>
                  </a:cubicBezTo>
                  <a:cubicBezTo>
                    <a:pt x="27" y="18"/>
                    <a:pt x="25" y="19"/>
                    <a:pt x="25" y="20"/>
                  </a:cubicBezTo>
                  <a:cubicBezTo>
                    <a:pt x="24" y="23"/>
                    <a:pt x="21" y="25"/>
                    <a:pt x="18" y="25"/>
                  </a:cubicBezTo>
                  <a:cubicBezTo>
                    <a:pt x="13" y="25"/>
                    <a:pt x="10" y="22"/>
                    <a:pt x="10" y="17"/>
                  </a:cubicBezTo>
                  <a:cubicBezTo>
                    <a:pt x="10" y="13"/>
                    <a:pt x="13" y="10"/>
                    <a:pt x="17" y="9"/>
                  </a:cubicBezTo>
                  <a:cubicBezTo>
                    <a:pt x="17" y="9"/>
                    <a:pt x="17" y="9"/>
                    <a:pt x="17" y="9"/>
                  </a:cubicBezTo>
                  <a:cubicBezTo>
                    <a:pt x="17" y="9"/>
                    <a:pt x="18" y="9"/>
                    <a:pt x="18" y="9"/>
                  </a:cubicBezTo>
                  <a:cubicBezTo>
                    <a:pt x="18" y="9"/>
                    <a:pt x="18" y="9"/>
                    <a:pt x="18" y="10"/>
                  </a:cubicBezTo>
                  <a:cubicBezTo>
                    <a:pt x="18" y="10"/>
                    <a:pt x="18" y="10"/>
                    <a:pt x="18" y="10"/>
                  </a:cubicBezTo>
                  <a:cubicBezTo>
                    <a:pt x="19" y="10"/>
                    <a:pt x="21" y="9"/>
                    <a:pt x="21" y="8"/>
                  </a:cubicBezTo>
                  <a:cubicBezTo>
                    <a:pt x="22" y="7"/>
                    <a:pt x="23" y="6"/>
                    <a:pt x="23" y="5"/>
                  </a:cubicBezTo>
                  <a:cubicBezTo>
                    <a:pt x="23" y="5"/>
                    <a:pt x="23" y="5"/>
                    <a:pt x="23" y="5"/>
                  </a:cubicBezTo>
                  <a:cubicBezTo>
                    <a:pt x="23" y="2"/>
                    <a:pt x="21" y="0"/>
                    <a:pt x="19" y="0"/>
                  </a:cubicBezTo>
                  <a:cubicBezTo>
                    <a:pt x="18" y="0"/>
                    <a:pt x="18" y="0"/>
                    <a:pt x="18" y="0"/>
                  </a:cubicBezTo>
                  <a:cubicBezTo>
                    <a:pt x="8" y="0"/>
                    <a:pt x="0" y="8"/>
                    <a:pt x="0" y="17"/>
                  </a:cubicBezTo>
                  <a:cubicBezTo>
                    <a:pt x="0" y="27"/>
                    <a:pt x="8" y="35"/>
                    <a:pt x="18" y="35"/>
                  </a:cubicBezTo>
                  <a:cubicBezTo>
                    <a:pt x="25" y="35"/>
                    <a:pt x="31" y="30"/>
                    <a:pt x="34" y="24"/>
                  </a:cubicBezTo>
                  <a:cubicBezTo>
                    <a:pt x="34" y="23"/>
                    <a:pt x="34" y="23"/>
                    <a:pt x="34" y="22"/>
                  </a:cubicBezTo>
                  <a:cubicBezTo>
                    <a:pt x="34" y="21"/>
                    <a:pt x="34" y="20"/>
                    <a:pt x="33"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17" name="Freeform 72"/>
          <p:cNvSpPr>
            <a:spLocks noEditPoints="1"/>
          </p:cNvSpPr>
          <p:nvPr userDrawn="1"/>
        </p:nvSpPr>
        <p:spPr bwMode="auto">
          <a:xfrm>
            <a:off x="6560975" y="4111662"/>
            <a:ext cx="397742" cy="455554"/>
          </a:xfrm>
          <a:custGeom>
            <a:avLst/>
            <a:gdLst>
              <a:gd name="T0" fmla="*/ 180 w 188"/>
              <a:gd name="T1" fmla="*/ 146 h 215"/>
              <a:gd name="T2" fmla="*/ 153 w 188"/>
              <a:gd name="T3" fmla="*/ 146 h 215"/>
              <a:gd name="T4" fmla="*/ 125 w 188"/>
              <a:gd name="T5" fmla="*/ 80 h 215"/>
              <a:gd name="T6" fmla="*/ 125 w 188"/>
              <a:gd name="T7" fmla="*/ 80 h 215"/>
              <a:gd name="T8" fmla="*/ 130 w 188"/>
              <a:gd name="T9" fmla="*/ 61 h 215"/>
              <a:gd name="T10" fmla="*/ 110 w 188"/>
              <a:gd name="T11" fmla="*/ 29 h 215"/>
              <a:gd name="T12" fmla="*/ 106 w 188"/>
              <a:gd name="T13" fmla="*/ 27 h 215"/>
              <a:gd name="T14" fmla="*/ 106 w 188"/>
              <a:gd name="T15" fmla="*/ 5 h 215"/>
              <a:gd name="T16" fmla="*/ 100 w 188"/>
              <a:gd name="T17" fmla="*/ 0 h 215"/>
              <a:gd name="T18" fmla="*/ 94 w 188"/>
              <a:gd name="T19" fmla="*/ 0 h 215"/>
              <a:gd name="T20" fmla="*/ 88 w 188"/>
              <a:gd name="T21" fmla="*/ 0 h 215"/>
              <a:gd name="T22" fmla="*/ 82 w 188"/>
              <a:gd name="T23" fmla="*/ 5 h 215"/>
              <a:gd name="T24" fmla="*/ 82 w 188"/>
              <a:gd name="T25" fmla="*/ 27 h 215"/>
              <a:gd name="T26" fmla="*/ 79 w 188"/>
              <a:gd name="T27" fmla="*/ 29 h 215"/>
              <a:gd name="T28" fmla="*/ 58 w 188"/>
              <a:gd name="T29" fmla="*/ 61 h 215"/>
              <a:gd name="T30" fmla="*/ 63 w 188"/>
              <a:gd name="T31" fmla="*/ 80 h 215"/>
              <a:gd name="T32" fmla="*/ 64 w 188"/>
              <a:gd name="T33" fmla="*/ 80 h 215"/>
              <a:gd name="T34" fmla="*/ 36 w 188"/>
              <a:gd name="T35" fmla="*/ 146 h 215"/>
              <a:gd name="T36" fmla="*/ 8 w 188"/>
              <a:gd name="T37" fmla="*/ 146 h 215"/>
              <a:gd name="T38" fmla="*/ 0 w 188"/>
              <a:gd name="T39" fmla="*/ 154 h 215"/>
              <a:gd name="T40" fmla="*/ 8 w 188"/>
              <a:gd name="T41" fmla="*/ 161 h 215"/>
              <a:gd name="T42" fmla="*/ 29 w 188"/>
              <a:gd name="T43" fmla="*/ 161 h 215"/>
              <a:gd name="T44" fmla="*/ 21 w 188"/>
              <a:gd name="T45" fmla="*/ 181 h 215"/>
              <a:gd name="T46" fmla="*/ 24 w 188"/>
              <a:gd name="T47" fmla="*/ 197 h 215"/>
              <a:gd name="T48" fmla="*/ 22 w 188"/>
              <a:gd name="T49" fmla="*/ 203 h 215"/>
              <a:gd name="T50" fmla="*/ 24 w 188"/>
              <a:gd name="T51" fmla="*/ 215 h 215"/>
              <a:gd name="T52" fmla="*/ 33 w 188"/>
              <a:gd name="T53" fmla="*/ 207 h 215"/>
              <a:gd name="T54" fmla="*/ 36 w 188"/>
              <a:gd name="T55" fmla="*/ 201 h 215"/>
              <a:gd name="T56" fmla="*/ 49 w 188"/>
              <a:gd name="T57" fmla="*/ 191 h 215"/>
              <a:gd name="T58" fmla="*/ 61 w 188"/>
              <a:gd name="T59" fmla="*/ 161 h 215"/>
              <a:gd name="T60" fmla="*/ 86 w 188"/>
              <a:gd name="T61" fmla="*/ 161 h 215"/>
              <a:gd name="T62" fmla="*/ 86 w 188"/>
              <a:gd name="T63" fmla="*/ 163 h 215"/>
              <a:gd name="T64" fmla="*/ 94 w 188"/>
              <a:gd name="T65" fmla="*/ 170 h 215"/>
              <a:gd name="T66" fmla="*/ 102 w 188"/>
              <a:gd name="T67" fmla="*/ 163 h 215"/>
              <a:gd name="T68" fmla="*/ 102 w 188"/>
              <a:gd name="T69" fmla="*/ 161 h 215"/>
              <a:gd name="T70" fmla="*/ 127 w 188"/>
              <a:gd name="T71" fmla="*/ 161 h 215"/>
              <a:gd name="T72" fmla="*/ 140 w 188"/>
              <a:gd name="T73" fmla="*/ 191 h 215"/>
              <a:gd name="T74" fmla="*/ 153 w 188"/>
              <a:gd name="T75" fmla="*/ 201 h 215"/>
              <a:gd name="T76" fmla="*/ 156 w 188"/>
              <a:gd name="T77" fmla="*/ 207 h 215"/>
              <a:gd name="T78" fmla="*/ 165 w 188"/>
              <a:gd name="T79" fmla="*/ 215 h 215"/>
              <a:gd name="T80" fmla="*/ 167 w 188"/>
              <a:gd name="T81" fmla="*/ 203 h 215"/>
              <a:gd name="T82" fmla="*/ 164 w 188"/>
              <a:gd name="T83" fmla="*/ 197 h 215"/>
              <a:gd name="T84" fmla="*/ 168 w 188"/>
              <a:gd name="T85" fmla="*/ 181 h 215"/>
              <a:gd name="T86" fmla="*/ 160 w 188"/>
              <a:gd name="T87" fmla="*/ 161 h 215"/>
              <a:gd name="T88" fmla="*/ 180 w 188"/>
              <a:gd name="T89" fmla="*/ 161 h 215"/>
              <a:gd name="T90" fmla="*/ 188 w 188"/>
              <a:gd name="T91" fmla="*/ 154 h 215"/>
              <a:gd name="T92" fmla="*/ 180 w 188"/>
              <a:gd name="T93" fmla="*/ 146 h 215"/>
              <a:gd name="T94" fmla="*/ 94 w 188"/>
              <a:gd name="T95" fmla="*/ 41 h 215"/>
              <a:gd name="T96" fmla="*/ 115 w 188"/>
              <a:gd name="T97" fmla="*/ 61 h 215"/>
              <a:gd name="T98" fmla="*/ 94 w 188"/>
              <a:gd name="T99" fmla="*/ 82 h 215"/>
              <a:gd name="T100" fmla="*/ 74 w 188"/>
              <a:gd name="T101" fmla="*/ 61 h 215"/>
              <a:gd name="T102" fmla="*/ 94 w 188"/>
              <a:gd name="T103" fmla="*/ 41 h 215"/>
              <a:gd name="T104" fmla="*/ 102 w 188"/>
              <a:gd name="T105" fmla="*/ 146 h 215"/>
              <a:gd name="T106" fmla="*/ 102 w 188"/>
              <a:gd name="T107" fmla="*/ 142 h 215"/>
              <a:gd name="T108" fmla="*/ 94 w 188"/>
              <a:gd name="T109" fmla="*/ 135 h 215"/>
              <a:gd name="T110" fmla="*/ 86 w 188"/>
              <a:gd name="T111" fmla="*/ 142 h 215"/>
              <a:gd name="T112" fmla="*/ 86 w 188"/>
              <a:gd name="T113" fmla="*/ 146 h 215"/>
              <a:gd name="T114" fmla="*/ 68 w 188"/>
              <a:gd name="T115" fmla="*/ 146 h 215"/>
              <a:gd name="T116" fmla="*/ 90 w 188"/>
              <a:gd name="T117" fmla="*/ 97 h 215"/>
              <a:gd name="T118" fmla="*/ 94 w 188"/>
              <a:gd name="T119" fmla="*/ 97 h 215"/>
              <a:gd name="T120" fmla="*/ 98 w 188"/>
              <a:gd name="T121" fmla="*/ 97 h 215"/>
              <a:gd name="T122" fmla="*/ 120 w 188"/>
              <a:gd name="T123" fmla="*/ 146 h 215"/>
              <a:gd name="T124" fmla="*/ 102 w 188"/>
              <a:gd name="T125" fmla="*/ 146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8" h="215">
                <a:moveTo>
                  <a:pt x="180" y="146"/>
                </a:moveTo>
                <a:cubicBezTo>
                  <a:pt x="153" y="146"/>
                  <a:pt x="153" y="146"/>
                  <a:pt x="153" y="146"/>
                </a:cubicBezTo>
                <a:cubicBezTo>
                  <a:pt x="125" y="80"/>
                  <a:pt x="125" y="80"/>
                  <a:pt x="125" y="80"/>
                </a:cubicBezTo>
                <a:cubicBezTo>
                  <a:pt x="125" y="80"/>
                  <a:pt x="125" y="80"/>
                  <a:pt x="125" y="80"/>
                </a:cubicBezTo>
                <a:cubicBezTo>
                  <a:pt x="128" y="74"/>
                  <a:pt x="130" y="68"/>
                  <a:pt x="130" y="61"/>
                </a:cubicBezTo>
                <a:cubicBezTo>
                  <a:pt x="130" y="47"/>
                  <a:pt x="122" y="35"/>
                  <a:pt x="110" y="29"/>
                </a:cubicBezTo>
                <a:cubicBezTo>
                  <a:pt x="109" y="28"/>
                  <a:pt x="107" y="28"/>
                  <a:pt x="106" y="27"/>
                </a:cubicBezTo>
                <a:cubicBezTo>
                  <a:pt x="106" y="5"/>
                  <a:pt x="106" y="5"/>
                  <a:pt x="106" y="5"/>
                </a:cubicBezTo>
                <a:cubicBezTo>
                  <a:pt x="106" y="2"/>
                  <a:pt x="104" y="0"/>
                  <a:pt x="100" y="0"/>
                </a:cubicBezTo>
                <a:cubicBezTo>
                  <a:pt x="94" y="0"/>
                  <a:pt x="94" y="0"/>
                  <a:pt x="94" y="0"/>
                </a:cubicBezTo>
                <a:cubicBezTo>
                  <a:pt x="88" y="0"/>
                  <a:pt x="88" y="0"/>
                  <a:pt x="88" y="0"/>
                </a:cubicBezTo>
                <a:cubicBezTo>
                  <a:pt x="85" y="0"/>
                  <a:pt x="82" y="2"/>
                  <a:pt x="82" y="5"/>
                </a:cubicBezTo>
                <a:cubicBezTo>
                  <a:pt x="82" y="27"/>
                  <a:pt x="82" y="27"/>
                  <a:pt x="82" y="27"/>
                </a:cubicBezTo>
                <a:cubicBezTo>
                  <a:pt x="81" y="28"/>
                  <a:pt x="80" y="28"/>
                  <a:pt x="79" y="29"/>
                </a:cubicBezTo>
                <a:cubicBezTo>
                  <a:pt x="67" y="35"/>
                  <a:pt x="58" y="47"/>
                  <a:pt x="58" y="61"/>
                </a:cubicBezTo>
                <a:cubicBezTo>
                  <a:pt x="58" y="68"/>
                  <a:pt x="60" y="74"/>
                  <a:pt x="63" y="80"/>
                </a:cubicBezTo>
                <a:cubicBezTo>
                  <a:pt x="63" y="80"/>
                  <a:pt x="63" y="80"/>
                  <a:pt x="64" y="80"/>
                </a:cubicBezTo>
                <a:cubicBezTo>
                  <a:pt x="36" y="146"/>
                  <a:pt x="36" y="146"/>
                  <a:pt x="36" y="146"/>
                </a:cubicBezTo>
                <a:cubicBezTo>
                  <a:pt x="8" y="146"/>
                  <a:pt x="8" y="146"/>
                  <a:pt x="8" y="146"/>
                </a:cubicBezTo>
                <a:cubicBezTo>
                  <a:pt x="4" y="146"/>
                  <a:pt x="0" y="149"/>
                  <a:pt x="0" y="154"/>
                </a:cubicBezTo>
                <a:cubicBezTo>
                  <a:pt x="0" y="158"/>
                  <a:pt x="4" y="161"/>
                  <a:pt x="8" y="161"/>
                </a:cubicBezTo>
                <a:cubicBezTo>
                  <a:pt x="29" y="161"/>
                  <a:pt x="29" y="161"/>
                  <a:pt x="29" y="161"/>
                </a:cubicBezTo>
                <a:cubicBezTo>
                  <a:pt x="21" y="181"/>
                  <a:pt x="21" y="181"/>
                  <a:pt x="21" y="181"/>
                </a:cubicBezTo>
                <a:cubicBezTo>
                  <a:pt x="18" y="187"/>
                  <a:pt x="20" y="193"/>
                  <a:pt x="24" y="197"/>
                </a:cubicBezTo>
                <a:cubicBezTo>
                  <a:pt x="22" y="203"/>
                  <a:pt x="22" y="203"/>
                  <a:pt x="22" y="203"/>
                </a:cubicBezTo>
                <a:cubicBezTo>
                  <a:pt x="24" y="215"/>
                  <a:pt x="24" y="215"/>
                  <a:pt x="24" y="215"/>
                </a:cubicBezTo>
                <a:cubicBezTo>
                  <a:pt x="33" y="207"/>
                  <a:pt x="33" y="207"/>
                  <a:pt x="33" y="207"/>
                </a:cubicBezTo>
                <a:cubicBezTo>
                  <a:pt x="36" y="201"/>
                  <a:pt x="36" y="201"/>
                  <a:pt x="36" y="201"/>
                </a:cubicBezTo>
                <a:cubicBezTo>
                  <a:pt x="41" y="201"/>
                  <a:pt x="47" y="197"/>
                  <a:pt x="49" y="191"/>
                </a:cubicBezTo>
                <a:cubicBezTo>
                  <a:pt x="61" y="161"/>
                  <a:pt x="61" y="161"/>
                  <a:pt x="61" y="161"/>
                </a:cubicBezTo>
                <a:cubicBezTo>
                  <a:pt x="86" y="161"/>
                  <a:pt x="86" y="161"/>
                  <a:pt x="86" y="161"/>
                </a:cubicBezTo>
                <a:cubicBezTo>
                  <a:pt x="86" y="163"/>
                  <a:pt x="86" y="163"/>
                  <a:pt x="86" y="163"/>
                </a:cubicBezTo>
                <a:cubicBezTo>
                  <a:pt x="86" y="168"/>
                  <a:pt x="90" y="170"/>
                  <a:pt x="94" y="170"/>
                </a:cubicBezTo>
                <a:cubicBezTo>
                  <a:pt x="99" y="170"/>
                  <a:pt x="102" y="168"/>
                  <a:pt x="102" y="163"/>
                </a:cubicBezTo>
                <a:cubicBezTo>
                  <a:pt x="102" y="161"/>
                  <a:pt x="102" y="161"/>
                  <a:pt x="102" y="161"/>
                </a:cubicBezTo>
                <a:cubicBezTo>
                  <a:pt x="127" y="161"/>
                  <a:pt x="127" y="161"/>
                  <a:pt x="127" y="161"/>
                </a:cubicBezTo>
                <a:cubicBezTo>
                  <a:pt x="140" y="191"/>
                  <a:pt x="140" y="191"/>
                  <a:pt x="140" y="191"/>
                </a:cubicBezTo>
                <a:cubicBezTo>
                  <a:pt x="142" y="197"/>
                  <a:pt x="147" y="201"/>
                  <a:pt x="153" y="201"/>
                </a:cubicBezTo>
                <a:cubicBezTo>
                  <a:pt x="156" y="207"/>
                  <a:pt x="156" y="207"/>
                  <a:pt x="156" y="207"/>
                </a:cubicBezTo>
                <a:cubicBezTo>
                  <a:pt x="165" y="215"/>
                  <a:pt x="165" y="215"/>
                  <a:pt x="165" y="215"/>
                </a:cubicBezTo>
                <a:cubicBezTo>
                  <a:pt x="167" y="203"/>
                  <a:pt x="167" y="203"/>
                  <a:pt x="167" y="203"/>
                </a:cubicBezTo>
                <a:cubicBezTo>
                  <a:pt x="164" y="197"/>
                  <a:pt x="164" y="197"/>
                  <a:pt x="164" y="197"/>
                </a:cubicBezTo>
                <a:cubicBezTo>
                  <a:pt x="168" y="193"/>
                  <a:pt x="170" y="187"/>
                  <a:pt x="168" y="181"/>
                </a:cubicBezTo>
                <a:cubicBezTo>
                  <a:pt x="160" y="161"/>
                  <a:pt x="160" y="161"/>
                  <a:pt x="160" y="161"/>
                </a:cubicBezTo>
                <a:cubicBezTo>
                  <a:pt x="180" y="161"/>
                  <a:pt x="180" y="161"/>
                  <a:pt x="180" y="161"/>
                </a:cubicBezTo>
                <a:cubicBezTo>
                  <a:pt x="185" y="161"/>
                  <a:pt x="188" y="158"/>
                  <a:pt x="188" y="154"/>
                </a:cubicBezTo>
                <a:cubicBezTo>
                  <a:pt x="188" y="149"/>
                  <a:pt x="185" y="146"/>
                  <a:pt x="180" y="146"/>
                </a:cubicBezTo>
                <a:close/>
                <a:moveTo>
                  <a:pt x="94" y="41"/>
                </a:moveTo>
                <a:cubicBezTo>
                  <a:pt x="105" y="41"/>
                  <a:pt x="115" y="50"/>
                  <a:pt x="115" y="61"/>
                </a:cubicBezTo>
                <a:cubicBezTo>
                  <a:pt x="115" y="72"/>
                  <a:pt x="105" y="82"/>
                  <a:pt x="94" y="82"/>
                </a:cubicBezTo>
                <a:cubicBezTo>
                  <a:pt x="83" y="82"/>
                  <a:pt x="74" y="72"/>
                  <a:pt x="74" y="61"/>
                </a:cubicBezTo>
                <a:cubicBezTo>
                  <a:pt x="74" y="50"/>
                  <a:pt x="83" y="41"/>
                  <a:pt x="94" y="41"/>
                </a:cubicBezTo>
                <a:close/>
                <a:moveTo>
                  <a:pt x="102" y="146"/>
                </a:moveTo>
                <a:cubicBezTo>
                  <a:pt x="102" y="142"/>
                  <a:pt x="102" y="142"/>
                  <a:pt x="102" y="142"/>
                </a:cubicBezTo>
                <a:cubicBezTo>
                  <a:pt x="102" y="137"/>
                  <a:pt x="99" y="135"/>
                  <a:pt x="94" y="135"/>
                </a:cubicBezTo>
                <a:cubicBezTo>
                  <a:pt x="90" y="135"/>
                  <a:pt x="86" y="137"/>
                  <a:pt x="86" y="142"/>
                </a:cubicBezTo>
                <a:cubicBezTo>
                  <a:pt x="86" y="146"/>
                  <a:pt x="86" y="146"/>
                  <a:pt x="86" y="146"/>
                </a:cubicBezTo>
                <a:cubicBezTo>
                  <a:pt x="68" y="146"/>
                  <a:pt x="68" y="146"/>
                  <a:pt x="68" y="146"/>
                </a:cubicBezTo>
                <a:cubicBezTo>
                  <a:pt x="90" y="97"/>
                  <a:pt x="90" y="97"/>
                  <a:pt x="90" y="97"/>
                </a:cubicBezTo>
                <a:cubicBezTo>
                  <a:pt x="92" y="97"/>
                  <a:pt x="93" y="97"/>
                  <a:pt x="94" y="97"/>
                </a:cubicBezTo>
                <a:cubicBezTo>
                  <a:pt x="96" y="97"/>
                  <a:pt x="97" y="97"/>
                  <a:pt x="98" y="97"/>
                </a:cubicBezTo>
                <a:cubicBezTo>
                  <a:pt x="120" y="146"/>
                  <a:pt x="120" y="146"/>
                  <a:pt x="120" y="146"/>
                </a:cubicBezTo>
                <a:lnTo>
                  <a:pt x="102" y="146"/>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574" name="Group 573"/>
          <p:cNvGrpSpPr/>
          <p:nvPr userDrawn="1"/>
        </p:nvGrpSpPr>
        <p:grpSpPr>
          <a:xfrm>
            <a:off x="6583775" y="6057781"/>
            <a:ext cx="352142" cy="434219"/>
            <a:chOff x="3255963" y="1474788"/>
            <a:chExt cx="633413" cy="781050"/>
          </a:xfrm>
          <a:solidFill>
            <a:schemeClr val="accent5"/>
          </a:solidFill>
        </p:grpSpPr>
        <p:sp>
          <p:nvSpPr>
            <p:cNvPr id="575" name="Freeform 6"/>
            <p:cNvSpPr>
              <a:spLocks/>
            </p:cNvSpPr>
            <p:nvPr/>
          </p:nvSpPr>
          <p:spPr bwMode="auto">
            <a:xfrm>
              <a:off x="3549650" y="1474788"/>
              <a:ext cx="250825" cy="242888"/>
            </a:xfrm>
            <a:custGeom>
              <a:avLst/>
              <a:gdLst>
                <a:gd name="T0" fmla="*/ 0 w 90"/>
                <a:gd name="T1" fmla="*/ 50 h 87"/>
                <a:gd name="T2" fmla="*/ 0 w 90"/>
                <a:gd name="T3" fmla="*/ 71 h 87"/>
                <a:gd name="T4" fmla="*/ 0 w 90"/>
                <a:gd name="T5" fmla="*/ 79 h 87"/>
                <a:gd name="T6" fmla="*/ 8 w 90"/>
                <a:gd name="T7" fmla="*/ 87 h 87"/>
                <a:gd name="T8" fmla="*/ 16 w 90"/>
                <a:gd name="T9" fmla="*/ 79 h 87"/>
                <a:gd name="T10" fmla="*/ 16 w 90"/>
                <a:gd name="T11" fmla="*/ 75 h 87"/>
                <a:gd name="T12" fmla="*/ 90 w 90"/>
                <a:gd name="T13" fmla="*/ 3 h 87"/>
                <a:gd name="T14" fmla="*/ 0 w 90"/>
                <a:gd name="T15" fmla="*/ 50 h 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 h="87">
                  <a:moveTo>
                    <a:pt x="0" y="50"/>
                  </a:moveTo>
                  <a:cubicBezTo>
                    <a:pt x="0" y="57"/>
                    <a:pt x="0" y="63"/>
                    <a:pt x="0" y="71"/>
                  </a:cubicBezTo>
                  <a:cubicBezTo>
                    <a:pt x="0" y="73"/>
                    <a:pt x="0" y="76"/>
                    <a:pt x="0" y="79"/>
                  </a:cubicBezTo>
                  <a:cubicBezTo>
                    <a:pt x="0" y="83"/>
                    <a:pt x="3" y="87"/>
                    <a:pt x="8" y="87"/>
                  </a:cubicBezTo>
                  <a:cubicBezTo>
                    <a:pt x="12" y="87"/>
                    <a:pt x="16" y="83"/>
                    <a:pt x="16" y="79"/>
                  </a:cubicBezTo>
                  <a:cubicBezTo>
                    <a:pt x="16" y="77"/>
                    <a:pt x="16" y="76"/>
                    <a:pt x="16" y="75"/>
                  </a:cubicBezTo>
                  <a:cubicBezTo>
                    <a:pt x="50" y="79"/>
                    <a:pt x="82" y="65"/>
                    <a:pt x="90" y="3"/>
                  </a:cubicBezTo>
                  <a:cubicBezTo>
                    <a:pt x="40" y="0"/>
                    <a:pt x="4" y="21"/>
                    <a:pt x="0"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6" name="Freeform 7"/>
            <p:cNvSpPr>
              <a:spLocks noEditPoints="1"/>
            </p:cNvSpPr>
            <p:nvPr/>
          </p:nvSpPr>
          <p:spPr bwMode="auto">
            <a:xfrm>
              <a:off x="3255963" y="1719263"/>
              <a:ext cx="633413" cy="536575"/>
            </a:xfrm>
            <a:custGeom>
              <a:avLst/>
              <a:gdLst>
                <a:gd name="T0" fmla="*/ 228 w 228"/>
                <a:gd name="T1" fmla="*/ 70 h 193"/>
                <a:gd name="T2" fmla="*/ 164 w 228"/>
                <a:gd name="T3" fmla="*/ 0 h 193"/>
                <a:gd name="T4" fmla="*/ 114 w 228"/>
                <a:gd name="T5" fmla="*/ 14 h 193"/>
                <a:gd name="T6" fmla="*/ 63 w 228"/>
                <a:gd name="T7" fmla="*/ 0 h 193"/>
                <a:gd name="T8" fmla="*/ 0 w 228"/>
                <a:gd name="T9" fmla="*/ 70 h 193"/>
                <a:gd name="T10" fmla="*/ 87 w 228"/>
                <a:gd name="T11" fmla="*/ 193 h 193"/>
                <a:gd name="T12" fmla="*/ 114 w 228"/>
                <a:gd name="T13" fmla="*/ 188 h 193"/>
                <a:gd name="T14" fmla="*/ 141 w 228"/>
                <a:gd name="T15" fmla="*/ 193 h 193"/>
                <a:gd name="T16" fmla="*/ 228 w 228"/>
                <a:gd name="T17" fmla="*/ 70 h 193"/>
                <a:gd name="T18" fmla="*/ 24 w 228"/>
                <a:gd name="T19" fmla="*/ 70 h 193"/>
                <a:gd name="T20" fmla="*/ 63 w 228"/>
                <a:gd name="T21" fmla="*/ 15 h 193"/>
                <a:gd name="T22" fmla="*/ 81 w 228"/>
                <a:gd name="T23" fmla="*/ 42 h 193"/>
                <a:gd name="T24" fmla="*/ 24 w 228"/>
                <a:gd name="T25" fmla="*/ 7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8" h="193">
                  <a:moveTo>
                    <a:pt x="228" y="70"/>
                  </a:moveTo>
                  <a:cubicBezTo>
                    <a:pt x="228" y="38"/>
                    <a:pt x="207" y="0"/>
                    <a:pt x="164" y="0"/>
                  </a:cubicBezTo>
                  <a:cubicBezTo>
                    <a:pt x="136" y="0"/>
                    <a:pt x="138" y="14"/>
                    <a:pt x="114" y="14"/>
                  </a:cubicBezTo>
                  <a:cubicBezTo>
                    <a:pt x="90" y="14"/>
                    <a:pt x="91" y="0"/>
                    <a:pt x="63" y="0"/>
                  </a:cubicBezTo>
                  <a:cubicBezTo>
                    <a:pt x="20" y="0"/>
                    <a:pt x="0" y="38"/>
                    <a:pt x="0" y="70"/>
                  </a:cubicBezTo>
                  <a:cubicBezTo>
                    <a:pt x="0" y="126"/>
                    <a:pt x="41" y="193"/>
                    <a:pt x="87" y="193"/>
                  </a:cubicBezTo>
                  <a:cubicBezTo>
                    <a:pt x="112" y="193"/>
                    <a:pt x="108" y="188"/>
                    <a:pt x="114" y="188"/>
                  </a:cubicBezTo>
                  <a:cubicBezTo>
                    <a:pt x="120" y="188"/>
                    <a:pt x="116" y="193"/>
                    <a:pt x="141" y="193"/>
                  </a:cubicBezTo>
                  <a:cubicBezTo>
                    <a:pt x="187" y="193"/>
                    <a:pt x="228" y="127"/>
                    <a:pt x="228" y="70"/>
                  </a:cubicBezTo>
                  <a:close/>
                  <a:moveTo>
                    <a:pt x="24" y="70"/>
                  </a:moveTo>
                  <a:cubicBezTo>
                    <a:pt x="21" y="56"/>
                    <a:pt x="29" y="15"/>
                    <a:pt x="63" y="15"/>
                  </a:cubicBezTo>
                  <a:cubicBezTo>
                    <a:pt x="81" y="15"/>
                    <a:pt x="85" y="30"/>
                    <a:pt x="81" y="42"/>
                  </a:cubicBezTo>
                  <a:cubicBezTo>
                    <a:pt x="70" y="69"/>
                    <a:pt x="31" y="99"/>
                    <a:pt x="24"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88" name="Group 587"/>
          <p:cNvGrpSpPr/>
          <p:nvPr userDrawn="1"/>
        </p:nvGrpSpPr>
        <p:grpSpPr>
          <a:xfrm>
            <a:off x="6513612" y="7315772"/>
            <a:ext cx="492469" cy="390975"/>
            <a:chOff x="5980113" y="2949575"/>
            <a:chExt cx="885825" cy="703263"/>
          </a:xfrm>
          <a:solidFill>
            <a:schemeClr val="accent5"/>
          </a:solidFill>
        </p:grpSpPr>
        <p:sp>
          <p:nvSpPr>
            <p:cNvPr id="589" name="Freeform 588"/>
            <p:cNvSpPr>
              <a:spLocks noEditPoints="1"/>
            </p:cNvSpPr>
            <p:nvPr/>
          </p:nvSpPr>
          <p:spPr bwMode="auto">
            <a:xfrm>
              <a:off x="5980113" y="3019425"/>
              <a:ext cx="449263" cy="633413"/>
            </a:xfrm>
            <a:custGeom>
              <a:avLst/>
              <a:gdLst>
                <a:gd name="T0" fmla="*/ 123 w 162"/>
                <a:gd name="T1" fmla="*/ 196 h 228"/>
                <a:gd name="T2" fmla="*/ 122 w 162"/>
                <a:gd name="T3" fmla="*/ 94 h 228"/>
                <a:gd name="T4" fmla="*/ 116 w 162"/>
                <a:gd name="T5" fmla="*/ 66 h 228"/>
                <a:gd name="T6" fmla="*/ 119 w 162"/>
                <a:gd name="T7" fmla="*/ 66 h 228"/>
                <a:gd name="T8" fmla="*/ 132 w 162"/>
                <a:gd name="T9" fmla="*/ 44 h 228"/>
                <a:gd name="T10" fmla="*/ 106 w 162"/>
                <a:gd name="T11" fmla="*/ 6 h 228"/>
                <a:gd name="T12" fmla="*/ 99 w 162"/>
                <a:gd name="T13" fmla="*/ 6 h 228"/>
                <a:gd name="T14" fmla="*/ 87 w 162"/>
                <a:gd name="T15" fmla="*/ 2 h 228"/>
                <a:gd name="T16" fmla="*/ 88 w 162"/>
                <a:gd name="T17" fmla="*/ 1 h 228"/>
                <a:gd name="T18" fmla="*/ 81 w 162"/>
                <a:gd name="T19" fmla="*/ 0 h 228"/>
                <a:gd name="T20" fmla="*/ 73 w 162"/>
                <a:gd name="T21" fmla="*/ 1 h 228"/>
                <a:gd name="T22" fmla="*/ 74 w 162"/>
                <a:gd name="T23" fmla="*/ 2 h 228"/>
                <a:gd name="T24" fmla="*/ 62 w 162"/>
                <a:gd name="T25" fmla="*/ 6 h 228"/>
                <a:gd name="T26" fmla="*/ 56 w 162"/>
                <a:gd name="T27" fmla="*/ 6 h 228"/>
                <a:gd name="T28" fmla="*/ 30 w 162"/>
                <a:gd name="T29" fmla="*/ 44 h 228"/>
                <a:gd name="T30" fmla="*/ 43 w 162"/>
                <a:gd name="T31" fmla="*/ 66 h 228"/>
                <a:gd name="T32" fmla="*/ 43 w 162"/>
                <a:gd name="T33" fmla="*/ 66 h 228"/>
                <a:gd name="T34" fmla="*/ 45 w 162"/>
                <a:gd name="T35" fmla="*/ 66 h 228"/>
                <a:gd name="T36" fmla="*/ 40 w 162"/>
                <a:gd name="T37" fmla="*/ 94 h 228"/>
                <a:gd name="T38" fmla="*/ 39 w 162"/>
                <a:gd name="T39" fmla="*/ 196 h 228"/>
                <a:gd name="T40" fmla="*/ 20 w 162"/>
                <a:gd name="T41" fmla="*/ 216 h 228"/>
                <a:gd name="T42" fmla="*/ 20 w 162"/>
                <a:gd name="T43" fmla="*/ 222 h 228"/>
                <a:gd name="T44" fmla="*/ 26 w 162"/>
                <a:gd name="T45" fmla="*/ 228 h 228"/>
                <a:gd name="T46" fmla="*/ 136 w 162"/>
                <a:gd name="T47" fmla="*/ 228 h 228"/>
                <a:gd name="T48" fmla="*/ 142 w 162"/>
                <a:gd name="T49" fmla="*/ 222 h 228"/>
                <a:gd name="T50" fmla="*/ 142 w 162"/>
                <a:gd name="T51" fmla="*/ 216 h 228"/>
                <a:gd name="T52" fmla="*/ 123 w 162"/>
                <a:gd name="T53" fmla="*/ 196 h 228"/>
                <a:gd name="T54" fmla="*/ 62 w 162"/>
                <a:gd name="T55" fmla="*/ 99 h 228"/>
                <a:gd name="T56" fmla="*/ 60 w 162"/>
                <a:gd name="T57" fmla="*/ 187 h 228"/>
                <a:gd name="T58" fmla="*/ 44 w 162"/>
                <a:gd name="T59" fmla="*/ 187 h 228"/>
                <a:gd name="T60" fmla="*/ 48 w 162"/>
                <a:gd name="T61" fmla="*/ 99 h 228"/>
                <a:gd name="T62" fmla="*/ 56 w 162"/>
                <a:gd name="T63" fmla="*/ 70 h 228"/>
                <a:gd name="T64" fmla="*/ 67 w 162"/>
                <a:gd name="T65" fmla="*/ 70 h 228"/>
                <a:gd name="T66" fmla="*/ 62 w 162"/>
                <a:gd name="T67" fmla="*/ 9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2" h="228">
                  <a:moveTo>
                    <a:pt x="123" y="196"/>
                  </a:moveTo>
                  <a:cubicBezTo>
                    <a:pt x="162" y="159"/>
                    <a:pt x="129" y="106"/>
                    <a:pt x="122" y="94"/>
                  </a:cubicBezTo>
                  <a:cubicBezTo>
                    <a:pt x="116" y="84"/>
                    <a:pt x="115" y="74"/>
                    <a:pt x="116" y="66"/>
                  </a:cubicBezTo>
                  <a:cubicBezTo>
                    <a:pt x="119" y="66"/>
                    <a:pt x="119" y="66"/>
                    <a:pt x="119" y="66"/>
                  </a:cubicBezTo>
                  <a:cubicBezTo>
                    <a:pt x="119" y="66"/>
                    <a:pt x="129" y="60"/>
                    <a:pt x="132" y="44"/>
                  </a:cubicBezTo>
                  <a:cubicBezTo>
                    <a:pt x="132" y="28"/>
                    <a:pt x="121" y="13"/>
                    <a:pt x="106" y="6"/>
                  </a:cubicBezTo>
                  <a:cubicBezTo>
                    <a:pt x="104" y="6"/>
                    <a:pt x="102" y="6"/>
                    <a:pt x="99" y="6"/>
                  </a:cubicBezTo>
                  <a:cubicBezTo>
                    <a:pt x="93" y="6"/>
                    <a:pt x="87" y="5"/>
                    <a:pt x="87" y="2"/>
                  </a:cubicBezTo>
                  <a:cubicBezTo>
                    <a:pt x="87" y="2"/>
                    <a:pt x="88" y="1"/>
                    <a:pt x="88" y="1"/>
                  </a:cubicBezTo>
                  <a:cubicBezTo>
                    <a:pt x="86" y="0"/>
                    <a:pt x="83" y="0"/>
                    <a:pt x="81" y="0"/>
                  </a:cubicBezTo>
                  <a:cubicBezTo>
                    <a:pt x="78" y="0"/>
                    <a:pt x="76" y="0"/>
                    <a:pt x="73" y="1"/>
                  </a:cubicBezTo>
                  <a:cubicBezTo>
                    <a:pt x="74" y="1"/>
                    <a:pt x="74" y="2"/>
                    <a:pt x="74" y="2"/>
                  </a:cubicBezTo>
                  <a:cubicBezTo>
                    <a:pt x="74" y="5"/>
                    <a:pt x="69" y="6"/>
                    <a:pt x="62" y="6"/>
                  </a:cubicBezTo>
                  <a:cubicBezTo>
                    <a:pt x="60" y="6"/>
                    <a:pt x="58" y="6"/>
                    <a:pt x="56" y="6"/>
                  </a:cubicBezTo>
                  <a:cubicBezTo>
                    <a:pt x="40" y="13"/>
                    <a:pt x="30" y="28"/>
                    <a:pt x="30" y="44"/>
                  </a:cubicBezTo>
                  <a:cubicBezTo>
                    <a:pt x="33" y="60"/>
                    <a:pt x="43" y="66"/>
                    <a:pt x="43" y="66"/>
                  </a:cubicBezTo>
                  <a:cubicBezTo>
                    <a:pt x="43" y="66"/>
                    <a:pt x="43" y="66"/>
                    <a:pt x="43" y="66"/>
                  </a:cubicBezTo>
                  <a:cubicBezTo>
                    <a:pt x="45" y="66"/>
                    <a:pt x="45" y="66"/>
                    <a:pt x="45" y="66"/>
                  </a:cubicBezTo>
                  <a:cubicBezTo>
                    <a:pt x="46" y="74"/>
                    <a:pt x="45" y="84"/>
                    <a:pt x="40" y="94"/>
                  </a:cubicBezTo>
                  <a:cubicBezTo>
                    <a:pt x="32" y="106"/>
                    <a:pt x="0" y="159"/>
                    <a:pt x="39" y="196"/>
                  </a:cubicBezTo>
                  <a:cubicBezTo>
                    <a:pt x="28" y="196"/>
                    <a:pt x="20" y="205"/>
                    <a:pt x="20" y="216"/>
                  </a:cubicBezTo>
                  <a:cubicBezTo>
                    <a:pt x="20" y="222"/>
                    <a:pt x="20" y="222"/>
                    <a:pt x="20" y="222"/>
                  </a:cubicBezTo>
                  <a:cubicBezTo>
                    <a:pt x="20" y="225"/>
                    <a:pt x="22" y="228"/>
                    <a:pt x="26" y="228"/>
                  </a:cubicBezTo>
                  <a:cubicBezTo>
                    <a:pt x="136" y="228"/>
                    <a:pt x="136" y="228"/>
                    <a:pt x="136" y="228"/>
                  </a:cubicBezTo>
                  <a:cubicBezTo>
                    <a:pt x="139" y="228"/>
                    <a:pt x="142" y="225"/>
                    <a:pt x="142" y="222"/>
                  </a:cubicBezTo>
                  <a:cubicBezTo>
                    <a:pt x="142" y="216"/>
                    <a:pt x="142" y="216"/>
                    <a:pt x="142" y="216"/>
                  </a:cubicBezTo>
                  <a:cubicBezTo>
                    <a:pt x="142" y="205"/>
                    <a:pt x="133" y="196"/>
                    <a:pt x="123" y="196"/>
                  </a:cubicBezTo>
                  <a:close/>
                  <a:moveTo>
                    <a:pt x="62" y="99"/>
                  </a:moveTo>
                  <a:cubicBezTo>
                    <a:pt x="50" y="137"/>
                    <a:pt x="49" y="166"/>
                    <a:pt x="60" y="187"/>
                  </a:cubicBezTo>
                  <a:cubicBezTo>
                    <a:pt x="44" y="187"/>
                    <a:pt x="44" y="187"/>
                    <a:pt x="44" y="187"/>
                  </a:cubicBezTo>
                  <a:cubicBezTo>
                    <a:pt x="24" y="166"/>
                    <a:pt x="25" y="137"/>
                    <a:pt x="48" y="99"/>
                  </a:cubicBezTo>
                  <a:cubicBezTo>
                    <a:pt x="54" y="89"/>
                    <a:pt x="56" y="79"/>
                    <a:pt x="56" y="70"/>
                  </a:cubicBezTo>
                  <a:cubicBezTo>
                    <a:pt x="67" y="70"/>
                    <a:pt x="67" y="70"/>
                    <a:pt x="67" y="70"/>
                  </a:cubicBezTo>
                  <a:cubicBezTo>
                    <a:pt x="67" y="79"/>
                    <a:pt x="66" y="89"/>
                    <a:pt x="62"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0" name="Freeform 589"/>
            <p:cNvSpPr>
              <a:spLocks noEditPoints="1"/>
            </p:cNvSpPr>
            <p:nvPr/>
          </p:nvSpPr>
          <p:spPr bwMode="auto">
            <a:xfrm>
              <a:off x="6413500" y="2949575"/>
              <a:ext cx="452438" cy="703263"/>
            </a:xfrm>
            <a:custGeom>
              <a:avLst/>
              <a:gdLst>
                <a:gd name="T0" fmla="*/ 123 w 163"/>
                <a:gd name="T1" fmla="*/ 221 h 253"/>
                <a:gd name="T2" fmla="*/ 123 w 163"/>
                <a:gd name="T3" fmla="*/ 119 h 253"/>
                <a:gd name="T4" fmla="*/ 117 w 163"/>
                <a:gd name="T5" fmla="*/ 91 h 253"/>
                <a:gd name="T6" fmla="*/ 119 w 163"/>
                <a:gd name="T7" fmla="*/ 91 h 253"/>
                <a:gd name="T8" fmla="*/ 133 w 163"/>
                <a:gd name="T9" fmla="*/ 69 h 253"/>
                <a:gd name="T10" fmla="*/ 91 w 163"/>
                <a:gd name="T11" fmla="*/ 26 h 253"/>
                <a:gd name="T12" fmla="*/ 92 w 163"/>
                <a:gd name="T13" fmla="*/ 15 h 253"/>
                <a:gd name="T14" fmla="*/ 93 w 163"/>
                <a:gd name="T15" fmla="*/ 15 h 253"/>
                <a:gd name="T16" fmla="*/ 95 w 163"/>
                <a:gd name="T17" fmla="*/ 13 h 253"/>
                <a:gd name="T18" fmla="*/ 95 w 163"/>
                <a:gd name="T19" fmla="*/ 7 h 253"/>
                <a:gd name="T20" fmla="*/ 82 w 163"/>
                <a:gd name="T21" fmla="*/ 0 h 253"/>
                <a:gd name="T22" fmla="*/ 68 w 163"/>
                <a:gd name="T23" fmla="*/ 7 h 253"/>
                <a:gd name="T24" fmla="*/ 68 w 163"/>
                <a:gd name="T25" fmla="*/ 13 h 253"/>
                <a:gd name="T26" fmla="*/ 70 w 163"/>
                <a:gd name="T27" fmla="*/ 15 h 253"/>
                <a:gd name="T28" fmla="*/ 72 w 163"/>
                <a:gd name="T29" fmla="*/ 15 h 253"/>
                <a:gd name="T30" fmla="*/ 72 w 163"/>
                <a:gd name="T31" fmla="*/ 26 h 253"/>
                <a:gd name="T32" fmla="*/ 30 w 163"/>
                <a:gd name="T33" fmla="*/ 69 h 253"/>
                <a:gd name="T34" fmla="*/ 44 w 163"/>
                <a:gd name="T35" fmla="*/ 91 h 253"/>
                <a:gd name="T36" fmla="*/ 44 w 163"/>
                <a:gd name="T37" fmla="*/ 91 h 253"/>
                <a:gd name="T38" fmla="*/ 46 w 163"/>
                <a:gd name="T39" fmla="*/ 91 h 253"/>
                <a:gd name="T40" fmla="*/ 41 w 163"/>
                <a:gd name="T41" fmla="*/ 119 h 253"/>
                <a:gd name="T42" fmla="*/ 40 w 163"/>
                <a:gd name="T43" fmla="*/ 221 h 253"/>
                <a:gd name="T44" fmla="*/ 20 w 163"/>
                <a:gd name="T45" fmla="*/ 241 h 253"/>
                <a:gd name="T46" fmla="*/ 20 w 163"/>
                <a:gd name="T47" fmla="*/ 247 h 253"/>
                <a:gd name="T48" fmla="*/ 27 w 163"/>
                <a:gd name="T49" fmla="*/ 253 h 253"/>
                <a:gd name="T50" fmla="*/ 137 w 163"/>
                <a:gd name="T51" fmla="*/ 253 h 253"/>
                <a:gd name="T52" fmla="*/ 143 w 163"/>
                <a:gd name="T53" fmla="*/ 247 h 253"/>
                <a:gd name="T54" fmla="*/ 143 w 163"/>
                <a:gd name="T55" fmla="*/ 241 h 253"/>
                <a:gd name="T56" fmla="*/ 123 w 163"/>
                <a:gd name="T57" fmla="*/ 221 h 253"/>
                <a:gd name="T58" fmla="*/ 63 w 163"/>
                <a:gd name="T59" fmla="*/ 124 h 253"/>
                <a:gd name="T60" fmla="*/ 61 w 163"/>
                <a:gd name="T61" fmla="*/ 212 h 253"/>
                <a:gd name="T62" fmla="*/ 45 w 163"/>
                <a:gd name="T63" fmla="*/ 212 h 253"/>
                <a:gd name="T64" fmla="*/ 49 w 163"/>
                <a:gd name="T65" fmla="*/ 124 h 253"/>
                <a:gd name="T66" fmla="*/ 57 w 163"/>
                <a:gd name="T67" fmla="*/ 95 h 253"/>
                <a:gd name="T68" fmla="*/ 67 w 163"/>
                <a:gd name="T69" fmla="*/ 95 h 253"/>
                <a:gd name="T70" fmla="*/ 63 w 163"/>
                <a:gd name="T71" fmla="*/ 12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3" h="253">
                  <a:moveTo>
                    <a:pt x="123" y="221"/>
                  </a:moveTo>
                  <a:cubicBezTo>
                    <a:pt x="163" y="184"/>
                    <a:pt x="130" y="131"/>
                    <a:pt x="123" y="119"/>
                  </a:cubicBezTo>
                  <a:cubicBezTo>
                    <a:pt x="117" y="109"/>
                    <a:pt x="116" y="99"/>
                    <a:pt x="117" y="91"/>
                  </a:cubicBezTo>
                  <a:cubicBezTo>
                    <a:pt x="119" y="91"/>
                    <a:pt x="119" y="91"/>
                    <a:pt x="119" y="91"/>
                  </a:cubicBezTo>
                  <a:cubicBezTo>
                    <a:pt x="119" y="91"/>
                    <a:pt x="130" y="85"/>
                    <a:pt x="133" y="69"/>
                  </a:cubicBezTo>
                  <a:cubicBezTo>
                    <a:pt x="133" y="48"/>
                    <a:pt x="115" y="30"/>
                    <a:pt x="91" y="26"/>
                  </a:cubicBezTo>
                  <a:cubicBezTo>
                    <a:pt x="89" y="23"/>
                    <a:pt x="90" y="18"/>
                    <a:pt x="92" y="15"/>
                  </a:cubicBezTo>
                  <a:cubicBezTo>
                    <a:pt x="93" y="15"/>
                    <a:pt x="93" y="15"/>
                    <a:pt x="93" y="15"/>
                  </a:cubicBezTo>
                  <a:cubicBezTo>
                    <a:pt x="94" y="15"/>
                    <a:pt x="95" y="14"/>
                    <a:pt x="95" y="13"/>
                  </a:cubicBezTo>
                  <a:cubicBezTo>
                    <a:pt x="95" y="7"/>
                    <a:pt x="95" y="7"/>
                    <a:pt x="95" y="7"/>
                  </a:cubicBezTo>
                  <a:cubicBezTo>
                    <a:pt x="95" y="3"/>
                    <a:pt x="89" y="0"/>
                    <a:pt x="82" y="0"/>
                  </a:cubicBezTo>
                  <a:cubicBezTo>
                    <a:pt x="74" y="0"/>
                    <a:pt x="68" y="3"/>
                    <a:pt x="68" y="7"/>
                  </a:cubicBezTo>
                  <a:cubicBezTo>
                    <a:pt x="68" y="13"/>
                    <a:pt x="68" y="13"/>
                    <a:pt x="68" y="13"/>
                  </a:cubicBezTo>
                  <a:cubicBezTo>
                    <a:pt x="68" y="14"/>
                    <a:pt x="69" y="15"/>
                    <a:pt x="70" y="15"/>
                  </a:cubicBezTo>
                  <a:cubicBezTo>
                    <a:pt x="72" y="15"/>
                    <a:pt x="72" y="15"/>
                    <a:pt x="72" y="15"/>
                  </a:cubicBezTo>
                  <a:cubicBezTo>
                    <a:pt x="73" y="18"/>
                    <a:pt x="74" y="23"/>
                    <a:pt x="72" y="26"/>
                  </a:cubicBezTo>
                  <a:cubicBezTo>
                    <a:pt x="48" y="30"/>
                    <a:pt x="30" y="48"/>
                    <a:pt x="30" y="69"/>
                  </a:cubicBezTo>
                  <a:cubicBezTo>
                    <a:pt x="34" y="85"/>
                    <a:pt x="44" y="91"/>
                    <a:pt x="44" y="91"/>
                  </a:cubicBezTo>
                  <a:cubicBezTo>
                    <a:pt x="44" y="91"/>
                    <a:pt x="44" y="91"/>
                    <a:pt x="44" y="91"/>
                  </a:cubicBezTo>
                  <a:cubicBezTo>
                    <a:pt x="46" y="91"/>
                    <a:pt x="46" y="91"/>
                    <a:pt x="46" y="91"/>
                  </a:cubicBezTo>
                  <a:cubicBezTo>
                    <a:pt x="47" y="99"/>
                    <a:pt x="46" y="109"/>
                    <a:pt x="41" y="119"/>
                  </a:cubicBezTo>
                  <a:cubicBezTo>
                    <a:pt x="33" y="131"/>
                    <a:pt x="0" y="184"/>
                    <a:pt x="40" y="221"/>
                  </a:cubicBezTo>
                  <a:cubicBezTo>
                    <a:pt x="29" y="221"/>
                    <a:pt x="20" y="230"/>
                    <a:pt x="20" y="241"/>
                  </a:cubicBezTo>
                  <a:cubicBezTo>
                    <a:pt x="20" y="247"/>
                    <a:pt x="20" y="247"/>
                    <a:pt x="20" y="247"/>
                  </a:cubicBezTo>
                  <a:cubicBezTo>
                    <a:pt x="20" y="250"/>
                    <a:pt x="23" y="253"/>
                    <a:pt x="27" y="253"/>
                  </a:cubicBezTo>
                  <a:cubicBezTo>
                    <a:pt x="137" y="253"/>
                    <a:pt x="137" y="253"/>
                    <a:pt x="137" y="253"/>
                  </a:cubicBezTo>
                  <a:cubicBezTo>
                    <a:pt x="140" y="253"/>
                    <a:pt x="143" y="250"/>
                    <a:pt x="143" y="247"/>
                  </a:cubicBezTo>
                  <a:cubicBezTo>
                    <a:pt x="143" y="241"/>
                    <a:pt x="143" y="241"/>
                    <a:pt x="143" y="241"/>
                  </a:cubicBezTo>
                  <a:cubicBezTo>
                    <a:pt x="143" y="230"/>
                    <a:pt x="134" y="221"/>
                    <a:pt x="123" y="221"/>
                  </a:cubicBezTo>
                  <a:close/>
                  <a:moveTo>
                    <a:pt x="63" y="124"/>
                  </a:moveTo>
                  <a:cubicBezTo>
                    <a:pt x="50" y="162"/>
                    <a:pt x="50" y="191"/>
                    <a:pt x="61" y="212"/>
                  </a:cubicBezTo>
                  <a:cubicBezTo>
                    <a:pt x="45" y="212"/>
                    <a:pt x="45" y="212"/>
                    <a:pt x="45" y="212"/>
                  </a:cubicBezTo>
                  <a:cubicBezTo>
                    <a:pt x="25" y="191"/>
                    <a:pt x="26" y="162"/>
                    <a:pt x="49" y="124"/>
                  </a:cubicBezTo>
                  <a:cubicBezTo>
                    <a:pt x="55" y="114"/>
                    <a:pt x="57" y="104"/>
                    <a:pt x="57" y="95"/>
                  </a:cubicBezTo>
                  <a:cubicBezTo>
                    <a:pt x="67" y="95"/>
                    <a:pt x="67" y="95"/>
                    <a:pt x="67" y="95"/>
                  </a:cubicBezTo>
                  <a:cubicBezTo>
                    <a:pt x="68" y="104"/>
                    <a:pt x="66" y="114"/>
                    <a:pt x="63"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96" name="Group 595"/>
          <p:cNvGrpSpPr/>
          <p:nvPr userDrawn="1"/>
        </p:nvGrpSpPr>
        <p:grpSpPr>
          <a:xfrm>
            <a:off x="6551148" y="6673190"/>
            <a:ext cx="417397" cy="482109"/>
            <a:chOff x="3097213" y="4105275"/>
            <a:chExt cx="819150" cy="946150"/>
          </a:xfrm>
          <a:solidFill>
            <a:schemeClr val="accent5"/>
          </a:solidFill>
        </p:grpSpPr>
        <p:sp>
          <p:nvSpPr>
            <p:cNvPr id="597" name="Freeform 22"/>
            <p:cNvSpPr>
              <a:spLocks/>
            </p:cNvSpPr>
            <p:nvPr/>
          </p:nvSpPr>
          <p:spPr bwMode="auto">
            <a:xfrm>
              <a:off x="3733800" y="4132263"/>
              <a:ext cx="138113" cy="180975"/>
            </a:xfrm>
            <a:custGeom>
              <a:avLst/>
              <a:gdLst>
                <a:gd name="T0" fmla="*/ 47 w 50"/>
                <a:gd name="T1" fmla="*/ 1 h 65"/>
                <a:gd name="T2" fmla="*/ 0 w 50"/>
                <a:gd name="T3" fmla="*/ 65 h 65"/>
                <a:gd name="T4" fmla="*/ 21 w 50"/>
                <a:gd name="T5" fmla="*/ 65 h 65"/>
                <a:gd name="T6" fmla="*/ 47 w 50"/>
                <a:gd name="T7" fmla="*/ 1 h 65"/>
              </a:gdLst>
              <a:ahLst/>
              <a:cxnLst>
                <a:cxn ang="0">
                  <a:pos x="T0" y="T1"/>
                </a:cxn>
                <a:cxn ang="0">
                  <a:pos x="T2" y="T3"/>
                </a:cxn>
                <a:cxn ang="0">
                  <a:pos x="T4" y="T5"/>
                </a:cxn>
                <a:cxn ang="0">
                  <a:pos x="T6" y="T7"/>
                </a:cxn>
              </a:cxnLst>
              <a:rect l="0" t="0" r="r" b="b"/>
              <a:pathLst>
                <a:path w="50" h="65">
                  <a:moveTo>
                    <a:pt x="47" y="1"/>
                  </a:moveTo>
                  <a:cubicBezTo>
                    <a:pt x="45" y="0"/>
                    <a:pt x="0" y="65"/>
                    <a:pt x="0" y="65"/>
                  </a:cubicBezTo>
                  <a:cubicBezTo>
                    <a:pt x="21" y="65"/>
                    <a:pt x="21" y="65"/>
                    <a:pt x="21" y="65"/>
                  </a:cubicBezTo>
                  <a:cubicBezTo>
                    <a:pt x="21" y="65"/>
                    <a:pt x="50" y="3"/>
                    <a:pt x="4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8" name="Rectangle 23"/>
            <p:cNvSpPr>
              <a:spLocks noChangeArrowheads="1"/>
            </p:cNvSpPr>
            <p:nvPr/>
          </p:nvSpPr>
          <p:spPr bwMode="auto">
            <a:xfrm>
              <a:off x="3557588" y="49609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9" name="Freeform 24"/>
            <p:cNvSpPr>
              <a:spLocks noEditPoints="1"/>
            </p:cNvSpPr>
            <p:nvPr/>
          </p:nvSpPr>
          <p:spPr bwMode="auto">
            <a:xfrm>
              <a:off x="3252788" y="4340225"/>
              <a:ext cx="663575" cy="711200"/>
            </a:xfrm>
            <a:custGeom>
              <a:avLst/>
              <a:gdLst>
                <a:gd name="T0" fmla="*/ 137 w 239"/>
                <a:gd name="T1" fmla="*/ 131 h 256"/>
                <a:gd name="T2" fmla="*/ 232 w 239"/>
                <a:gd name="T3" fmla="*/ 9 h 256"/>
                <a:gd name="T4" fmla="*/ 230 w 239"/>
                <a:gd name="T5" fmla="*/ 0 h 256"/>
                <a:gd name="T6" fmla="*/ 8 w 239"/>
                <a:gd name="T7" fmla="*/ 0 h 256"/>
                <a:gd name="T8" fmla="*/ 7 w 239"/>
                <a:gd name="T9" fmla="*/ 9 h 256"/>
                <a:gd name="T10" fmla="*/ 103 w 239"/>
                <a:gd name="T11" fmla="*/ 132 h 256"/>
                <a:gd name="T12" fmla="*/ 112 w 239"/>
                <a:gd name="T13" fmla="*/ 147 h 256"/>
                <a:gd name="T14" fmla="*/ 112 w 239"/>
                <a:gd name="T15" fmla="*/ 223 h 256"/>
                <a:gd name="T16" fmla="*/ 50 w 239"/>
                <a:gd name="T17" fmla="*/ 249 h 256"/>
                <a:gd name="T18" fmla="*/ 47 w 239"/>
                <a:gd name="T19" fmla="*/ 252 h 256"/>
                <a:gd name="T20" fmla="*/ 50 w 239"/>
                <a:gd name="T21" fmla="*/ 256 h 256"/>
                <a:gd name="T22" fmla="*/ 190 w 239"/>
                <a:gd name="T23" fmla="*/ 256 h 256"/>
                <a:gd name="T24" fmla="*/ 193 w 239"/>
                <a:gd name="T25" fmla="*/ 252 h 256"/>
                <a:gd name="T26" fmla="*/ 190 w 239"/>
                <a:gd name="T27" fmla="*/ 249 h 256"/>
                <a:gd name="T28" fmla="*/ 129 w 239"/>
                <a:gd name="T29" fmla="*/ 223 h 256"/>
                <a:gd name="T30" fmla="*/ 129 w 239"/>
                <a:gd name="T31" fmla="*/ 148 h 256"/>
                <a:gd name="T32" fmla="*/ 137 w 239"/>
                <a:gd name="T33" fmla="*/ 131 h 256"/>
                <a:gd name="T34" fmla="*/ 127 w 239"/>
                <a:gd name="T35" fmla="*/ 124 h 256"/>
                <a:gd name="T36" fmla="*/ 119 w 239"/>
                <a:gd name="T37" fmla="*/ 129 h 256"/>
                <a:gd name="T38" fmla="*/ 112 w 239"/>
                <a:gd name="T39" fmla="*/ 124 h 256"/>
                <a:gd name="T40" fmla="*/ 21 w 239"/>
                <a:gd name="T41" fmla="*/ 10 h 256"/>
                <a:gd name="T42" fmla="*/ 217 w 239"/>
                <a:gd name="T43" fmla="*/ 10 h 256"/>
                <a:gd name="T44" fmla="*/ 127 w 239"/>
                <a:gd name="T45" fmla="*/ 124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9" h="256">
                  <a:moveTo>
                    <a:pt x="137" y="131"/>
                  </a:moveTo>
                  <a:cubicBezTo>
                    <a:pt x="232" y="9"/>
                    <a:pt x="232" y="9"/>
                    <a:pt x="232" y="9"/>
                  </a:cubicBezTo>
                  <a:cubicBezTo>
                    <a:pt x="237" y="3"/>
                    <a:pt x="239" y="0"/>
                    <a:pt x="230" y="0"/>
                  </a:cubicBezTo>
                  <a:cubicBezTo>
                    <a:pt x="8" y="0"/>
                    <a:pt x="8" y="0"/>
                    <a:pt x="8" y="0"/>
                  </a:cubicBezTo>
                  <a:cubicBezTo>
                    <a:pt x="0" y="0"/>
                    <a:pt x="2" y="3"/>
                    <a:pt x="7" y="9"/>
                  </a:cubicBezTo>
                  <a:cubicBezTo>
                    <a:pt x="103" y="132"/>
                    <a:pt x="103" y="132"/>
                    <a:pt x="103" y="132"/>
                  </a:cubicBezTo>
                  <a:cubicBezTo>
                    <a:pt x="103" y="132"/>
                    <a:pt x="112" y="141"/>
                    <a:pt x="112" y="147"/>
                  </a:cubicBezTo>
                  <a:cubicBezTo>
                    <a:pt x="112" y="153"/>
                    <a:pt x="112" y="223"/>
                    <a:pt x="112" y="223"/>
                  </a:cubicBezTo>
                  <a:cubicBezTo>
                    <a:pt x="79" y="244"/>
                    <a:pt x="50" y="249"/>
                    <a:pt x="50" y="249"/>
                  </a:cubicBezTo>
                  <a:cubicBezTo>
                    <a:pt x="49" y="249"/>
                    <a:pt x="47" y="250"/>
                    <a:pt x="47" y="252"/>
                  </a:cubicBezTo>
                  <a:cubicBezTo>
                    <a:pt x="47" y="254"/>
                    <a:pt x="49" y="256"/>
                    <a:pt x="50" y="256"/>
                  </a:cubicBezTo>
                  <a:cubicBezTo>
                    <a:pt x="50" y="256"/>
                    <a:pt x="190" y="256"/>
                    <a:pt x="190" y="256"/>
                  </a:cubicBezTo>
                  <a:cubicBezTo>
                    <a:pt x="192" y="256"/>
                    <a:pt x="193" y="254"/>
                    <a:pt x="193" y="252"/>
                  </a:cubicBezTo>
                  <a:cubicBezTo>
                    <a:pt x="193" y="250"/>
                    <a:pt x="192" y="249"/>
                    <a:pt x="190" y="249"/>
                  </a:cubicBezTo>
                  <a:cubicBezTo>
                    <a:pt x="190" y="249"/>
                    <a:pt x="161" y="244"/>
                    <a:pt x="129" y="223"/>
                  </a:cubicBezTo>
                  <a:cubicBezTo>
                    <a:pt x="129" y="223"/>
                    <a:pt x="129" y="154"/>
                    <a:pt x="129" y="148"/>
                  </a:cubicBezTo>
                  <a:cubicBezTo>
                    <a:pt x="129" y="141"/>
                    <a:pt x="137" y="131"/>
                    <a:pt x="137" y="131"/>
                  </a:cubicBezTo>
                  <a:close/>
                  <a:moveTo>
                    <a:pt x="127" y="124"/>
                  </a:moveTo>
                  <a:cubicBezTo>
                    <a:pt x="125" y="127"/>
                    <a:pt x="122" y="129"/>
                    <a:pt x="119" y="129"/>
                  </a:cubicBezTo>
                  <a:cubicBezTo>
                    <a:pt x="117" y="129"/>
                    <a:pt x="114" y="127"/>
                    <a:pt x="112" y="124"/>
                  </a:cubicBezTo>
                  <a:cubicBezTo>
                    <a:pt x="21" y="10"/>
                    <a:pt x="21" y="10"/>
                    <a:pt x="21" y="10"/>
                  </a:cubicBezTo>
                  <a:cubicBezTo>
                    <a:pt x="217" y="10"/>
                    <a:pt x="217" y="10"/>
                    <a:pt x="217" y="10"/>
                  </a:cubicBezTo>
                  <a:lnTo>
                    <a:pt x="127"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0" name="Freeform 25"/>
            <p:cNvSpPr>
              <a:spLocks noEditPoints="1"/>
            </p:cNvSpPr>
            <p:nvPr/>
          </p:nvSpPr>
          <p:spPr bwMode="auto">
            <a:xfrm>
              <a:off x="3097213" y="4105275"/>
              <a:ext cx="388938" cy="396875"/>
            </a:xfrm>
            <a:custGeom>
              <a:avLst/>
              <a:gdLst>
                <a:gd name="T0" fmla="*/ 70 w 140"/>
                <a:gd name="T1" fmla="*/ 125 h 143"/>
                <a:gd name="T2" fmla="*/ 68 w 140"/>
                <a:gd name="T3" fmla="*/ 123 h 143"/>
                <a:gd name="T4" fmla="*/ 59 w 140"/>
                <a:gd name="T5" fmla="*/ 112 h 143"/>
                <a:gd name="T6" fmla="*/ 58 w 140"/>
                <a:gd name="T7" fmla="*/ 117 h 143"/>
                <a:gd name="T8" fmla="*/ 50 w 140"/>
                <a:gd name="T9" fmla="*/ 120 h 143"/>
                <a:gd name="T10" fmla="*/ 37 w 140"/>
                <a:gd name="T11" fmla="*/ 110 h 143"/>
                <a:gd name="T12" fmla="*/ 38 w 140"/>
                <a:gd name="T13" fmla="*/ 101 h 143"/>
                <a:gd name="T14" fmla="*/ 47 w 140"/>
                <a:gd name="T15" fmla="*/ 96 h 143"/>
                <a:gd name="T16" fmla="*/ 45 w 140"/>
                <a:gd name="T17" fmla="*/ 88 h 143"/>
                <a:gd name="T18" fmla="*/ 34 w 140"/>
                <a:gd name="T19" fmla="*/ 94 h 143"/>
                <a:gd name="T20" fmla="*/ 26 w 140"/>
                <a:gd name="T21" fmla="*/ 90 h 143"/>
                <a:gd name="T22" fmla="*/ 24 w 140"/>
                <a:gd name="T23" fmla="*/ 74 h 143"/>
                <a:gd name="T24" fmla="*/ 31 w 140"/>
                <a:gd name="T25" fmla="*/ 69 h 143"/>
                <a:gd name="T26" fmla="*/ 51 w 140"/>
                <a:gd name="T27" fmla="*/ 74 h 143"/>
                <a:gd name="T28" fmla="*/ 64 w 140"/>
                <a:gd name="T29" fmla="*/ 71 h 143"/>
                <a:gd name="T30" fmla="*/ 91 w 140"/>
                <a:gd name="T31" fmla="*/ 71 h 143"/>
                <a:gd name="T32" fmla="*/ 93 w 140"/>
                <a:gd name="T33" fmla="*/ 70 h 143"/>
                <a:gd name="T34" fmla="*/ 115 w 140"/>
                <a:gd name="T35" fmla="*/ 57 h 143"/>
                <a:gd name="T36" fmla="*/ 123 w 140"/>
                <a:gd name="T37" fmla="*/ 60 h 143"/>
                <a:gd name="T38" fmla="*/ 125 w 140"/>
                <a:gd name="T39" fmla="*/ 71 h 143"/>
                <a:gd name="T40" fmla="*/ 140 w 140"/>
                <a:gd name="T41" fmla="*/ 71 h 143"/>
                <a:gd name="T42" fmla="*/ 131 w 140"/>
                <a:gd name="T43" fmla="*/ 42 h 143"/>
                <a:gd name="T44" fmla="*/ 42 w 140"/>
                <a:gd name="T45" fmla="*/ 18 h 143"/>
                <a:gd name="T46" fmla="*/ 18 w 140"/>
                <a:gd name="T47" fmla="*/ 108 h 143"/>
                <a:gd name="T48" fmla="*/ 81 w 140"/>
                <a:gd name="T49" fmla="*/ 140 h 143"/>
                <a:gd name="T50" fmla="*/ 70 w 140"/>
                <a:gd name="T51" fmla="*/ 125 h 143"/>
                <a:gd name="T52" fmla="*/ 84 w 140"/>
                <a:gd name="T53" fmla="*/ 59 h 143"/>
                <a:gd name="T54" fmla="*/ 91 w 140"/>
                <a:gd name="T55" fmla="*/ 34 h 143"/>
                <a:gd name="T56" fmla="*/ 99 w 140"/>
                <a:gd name="T57" fmla="*/ 30 h 143"/>
                <a:gd name="T58" fmla="*/ 112 w 140"/>
                <a:gd name="T59" fmla="*/ 41 h 143"/>
                <a:gd name="T60" fmla="*/ 111 w 140"/>
                <a:gd name="T61" fmla="*/ 49 h 143"/>
                <a:gd name="T62" fmla="*/ 89 w 140"/>
                <a:gd name="T63" fmla="*/ 62 h 143"/>
                <a:gd name="T64" fmla="*/ 84 w 140"/>
                <a:gd name="T65" fmla="*/ 59 h 143"/>
                <a:gd name="T66" fmla="*/ 60 w 140"/>
                <a:gd name="T67" fmla="*/ 26 h 143"/>
                <a:gd name="T68" fmla="*/ 77 w 140"/>
                <a:gd name="T69" fmla="*/ 24 h 143"/>
                <a:gd name="T70" fmla="*/ 82 w 140"/>
                <a:gd name="T71" fmla="*/ 31 h 143"/>
                <a:gd name="T72" fmla="*/ 75 w 140"/>
                <a:gd name="T73" fmla="*/ 56 h 143"/>
                <a:gd name="T74" fmla="*/ 70 w 140"/>
                <a:gd name="T75" fmla="*/ 57 h 143"/>
                <a:gd name="T76" fmla="*/ 57 w 140"/>
                <a:gd name="T77" fmla="*/ 34 h 143"/>
                <a:gd name="T78" fmla="*/ 60 w 140"/>
                <a:gd name="T79" fmla="*/ 26 h 143"/>
                <a:gd name="T80" fmla="*/ 30 w 140"/>
                <a:gd name="T81" fmla="*/ 51 h 143"/>
                <a:gd name="T82" fmla="*/ 40 w 140"/>
                <a:gd name="T83" fmla="*/ 38 h 143"/>
                <a:gd name="T84" fmla="*/ 48 w 140"/>
                <a:gd name="T85" fmla="*/ 39 h 143"/>
                <a:gd name="T86" fmla="*/ 61 w 140"/>
                <a:gd name="T87" fmla="*/ 62 h 143"/>
                <a:gd name="T88" fmla="*/ 58 w 140"/>
                <a:gd name="T89" fmla="*/ 66 h 143"/>
                <a:gd name="T90" fmla="*/ 33 w 140"/>
                <a:gd name="T91" fmla="*/ 59 h 143"/>
                <a:gd name="T92" fmla="*/ 30 w 140"/>
                <a:gd name="T93" fmla="*/ 5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0" h="143">
                  <a:moveTo>
                    <a:pt x="70" y="125"/>
                  </a:moveTo>
                  <a:cubicBezTo>
                    <a:pt x="69" y="125"/>
                    <a:pt x="68" y="124"/>
                    <a:pt x="68" y="123"/>
                  </a:cubicBezTo>
                  <a:cubicBezTo>
                    <a:pt x="59" y="112"/>
                    <a:pt x="59" y="112"/>
                    <a:pt x="59" y="112"/>
                  </a:cubicBezTo>
                  <a:cubicBezTo>
                    <a:pt x="58" y="117"/>
                    <a:pt x="58" y="117"/>
                    <a:pt x="58" y="117"/>
                  </a:cubicBezTo>
                  <a:cubicBezTo>
                    <a:pt x="57" y="120"/>
                    <a:pt x="54" y="122"/>
                    <a:pt x="50" y="120"/>
                  </a:cubicBezTo>
                  <a:cubicBezTo>
                    <a:pt x="37" y="110"/>
                    <a:pt x="37" y="110"/>
                    <a:pt x="37" y="110"/>
                  </a:cubicBezTo>
                  <a:cubicBezTo>
                    <a:pt x="35" y="107"/>
                    <a:pt x="35" y="103"/>
                    <a:pt x="38" y="101"/>
                  </a:cubicBezTo>
                  <a:cubicBezTo>
                    <a:pt x="47" y="96"/>
                    <a:pt x="47" y="96"/>
                    <a:pt x="47" y="96"/>
                  </a:cubicBezTo>
                  <a:cubicBezTo>
                    <a:pt x="46" y="94"/>
                    <a:pt x="45" y="91"/>
                    <a:pt x="45" y="88"/>
                  </a:cubicBezTo>
                  <a:cubicBezTo>
                    <a:pt x="34" y="94"/>
                    <a:pt x="34" y="94"/>
                    <a:pt x="34" y="94"/>
                  </a:cubicBezTo>
                  <a:cubicBezTo>
                    <a:pt x="31" y="96"/>
                    <a:pt x="27" y="94"/>
                    <a:pt x="26" y="90"/>
                  </a:cubicBezTo>
                  <a:cubicBezTo>
                    <a:pt x="24" y="74"/>
                    <a:pt x="24" y="74"/>
                    <a:pt x="24" y="74"/>
                  </a:cubicBezTo>
                  <a:cubicBezTo>
                    <a:pt x="24" y="70"/>
                    <a:pt x="27" y="68"/>
                    <a:pt x="31" y="69"/>
                  </a:cubicBezTo>
                  <a:cubicBezTo>
                    <a:pt x="51" y="74"/>
                    <a:pt x="51" y="74"/>
                    <a:pt x="51" y="74"/>
                  </a:cubicBezTo>
                  <a:cubicBezTo>
                    <a:pt x="55" y="72"/>
                    <a:pt x="59" y="71"/>
                    <a:pt x="64" y="71"/>
                  </a:cubicBezTo>
                  <a:cubicBezTo>
                    <a:pt x="91" y="71"/>
                    <a:pt x="91" y="71"/>
                    <a:pt x="91" y="71"/>
                  </a:cubicBezTo>
                  <a:cubicBezTo>
                    <a:pt x="92" y="70"/>
                    <a:pt x="92" y="70"/>
                    <a:pt x="93" y="70"/>
                  </a:cubicBezTo>
                  <a:cubicBezTo>
                    <a:pt x="115" y="57"/>
                    <a:pt x="115" y="57"/>
                    <a:pt x="115" y="57"/>
                  </a:cubicBezTo>
                  <a:cubicBezTo>
                    <a:pt x="119" y="55"/>
                    <a:pt x="122" y="56"/>
                    <a:pt x="123" y="60"/>
                  </a:cubicBezTo>
                  <a:cubicBezTo>
                    <a:pt x="125" y="71"/>
                    <a:pt x="125" y="71"/>
                    <a:pt x="125" y="71"/>
                  </a:cubicBezTo>
                  <a:cubicBezTo>
                    <a:pt x="140" y="71"/>
                    <a:pt x="140" y="71"/>
                    <a:pt x="140" y="71"/>
                  </a:cubicBezTo>
                  <a:cubicBezTo>
                    <a:pt x="139" y="61"/>
                    <a:pt x="137" y="51"/>
                    <a:pt x="131" y="42"/>
                  </a:cubicBezTo>
                  <a:cubicBezTo>
                    <a:pt x="113" y="11"/>
                    <a:pt x="73" y="0"/>
                    <a:pt x="42" y="18"/>
                  </a:cubicBezTo>
                  <a:cubicBezTo>
                    <a:pt x="11" y="37"/>
                    <a:pt x="0" y="77"/>
                    <a:pt x="18" y="108"/>
                  </a:cubicBezTo>
                  <a:cubicBezTo>
                    <a:pt x="31" y="131"/>
                    <a:pt x="57" y="143"/>
                    <a:pt x="81" y="140"/>
                  </a:cubicBezTo>
                  <a:lnTo>
                    <a:pt x="70" y="125"/>
                  </a:lnTo>
                  <a:close/>
                  <a:moveTo>
                    <a:pt x="84" y="59"/>
                  </a:moveTo>
                  <a:cubicBezTo>
                    <a:pt x="91" y="34"/>
                    <a:pt x="91" y="34"/>
                    <a:pt x="91" y="34"/>
                  </a:cubicBezTo>
                  <a:cubicBezTo>
                    <a:pt x="92" y="30"/>
                    <a:pt x="96" y="29"/>
                    <a:pt x="99" y="30"/>
                  </a:cubicBezTo>
                  <a:cubicBezTo>
                    <a:pt x="112" y="41"/>
                    <a:pt x="112" y="41"/>
                    <a:pt x="112" y="41"/>
                  </a:cubicBezTo>
                  <a:cubicBezTo>
                    <a:pt x="115" y="43"/>
                    <a:pt x="114" y="47"/>
                    <a:pt x="111" y="49"/>
                  </a:cubicBezTo>
                  <a:cubicBezTo>
                    <a:pt x="89" y="62"/>
                    <a:pt x="89" y="62"/>
                    <a:pt x="89" y="62"/>
                  </a:cubicBezTo>
                  <a:cubicBezTo>
                    <a:pt x="85" y="64"/>
                    <a:pt x="83" y="63"/>
                    <a:pt x="84" y="59"/>
                  </a:cubicBezTo>
                  <a:close/>
                  <a:moveTo>
                    <a:pt x="60" y="26"/>
                  </a:moveTo>
                  <a:cubicBezTo>
                    <a:pt x="77" y="24"/>
                    <a:pt x="77" y="24"/>
                    <a:pt x="77" y="24"/>
                  </a:cubicBezTo>
                  <a:cubicBezTo>
                    <a:pt x="80" y="24"/>
                    <a:pt x="83" y="27"/>
                    <a:pt x="82" y="31"/>
                  </a:cubicBezTo>
                  <a:cubicBezTo>
                    <a:pt x="75" y="56"/>
                    <a:pt x="75" y="56"/>
                    <a:pt x="75" y="56"/>
                  </a:cubicBezTo>
                  <a:cubicBezTo>
                    <a:pt x="74" y="60"/>
                    <a:pt x="72" y="60"/>
                    <a:pt x="70" y="57"/>
                  </a:cubicBezTo>
                  <a:cubicBezTo>
                    <a:pt x="57" y="34"/>
                    <a:pt x="57" y="34"/>
                    <a:pt x="57" y="34"/>
                  </a:cubicBezTo>
                  <a:cubicBezTo>
                    <a:pt x="55" y="31"/>
                    <a:pt x="56" y="27"/>
                    <a:pt x="60" y="26"/>
                  </a:cubicBezTo>
                  <a:close/>
                  <a:moveTo>
                    <a:pt x="30" y="51"/>
                  </a:moveTo>
                  <a:cubicBezTo>
                    <a:pt x="40" y="38"/>
                    <a:pt x="40" y="38"/>
                    <a:pt x="40" y="38"/>
                  </a:cubicBezTo>
                  <a:cubicBezTo>
                    <a:pt x="43" y="35"/>
                    <a:pt x="46" y="36"/>
                    <a:pt x="48" y="39"/>
                  </a:cubicBezTo>
                  <a:cubicBezTo>
                    <a:pt x="61" y="62"/>
                    <a:pt x="61" y="62"/>
                    <a:pt x="61" y="62"/>
                  </a:cubicBezTo>
                  <a:cubicBezTo>
                    <a:pt x="63" y="65"/>
                    <a:pt x="62" y="67"/>
                    <a:pt x="58" y="66"/>
                  </a:cubicBezTo>
                  <a:cubicBezTo>
                    <a:pt x="33" y="59"/>
                    <a:pt x="33" y="59"/>
                    <a:pt x="33" y="59"/>
                  </a:cubicBezTo>
                  <a:cubicBezTo>
                    <a:pt x="29" y="58"/>
                    <a:pt x="28" y="55"/>
                    <a:pt x="30"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1" name="Freeform 26"/>
            <p:cNvSpPr>
              <a:spLocks/>
            </p:cNvSpPr>
            <p:nvPr/>
          </p:nvSpPr>
          <p:spPr bwMode="auto">
            <a:xfrm>
              <a:off x="3386138" y="4416425"/>
              <a:ext cx="396875" cy="252413"/>
            </a:xfrm>
            <a:custGeom>
              <a:avLst/>
              <a:gdLst>
                <a:gd name="T0" fmla="*/ 49 w 143"/>
                <a:gd name="T1" fmla="*/ 0 h 91"/>
                <a:gd name="T2" fmla="*/ 70 w 143"/>
                <a:gd name="T3" fmla="*/ 76 h 91"/>
                <a:gd name="T4" fmla="*/ 16 w 143"/>
                <a:gd name="T5" fmla="*/ 0 h 91"/>
                <a:gd name="T6" fmla="*/ 0 w 143"/>
                <a:gd name="T7" fmla="*/ 0 h 91"/>
                <a:gd name="T8" fmla="*/ 71 w 143"/>
                <a:gd name="T9" fmla="*/ 91 h 91"/>
                <a:gd name="T10" fmla="*/ 143 w 143"/>
                <a:gd name="T11" fmla="*/ 0 h 91"/>
                <a:gd name="T12" fmla="*/ 49 w 143"/>
                <a:gd name="T13" fmla="*/ 0 h 91"/>
              </a:gdLst>
              <a:ahLst/>
              <a:cxnLst>
                <a:cxn ang="0">
                  <a:pos x="T0" y="T1"/>
                </a:cxn>
                <a:cxn ang="0">
                  <a:pos x="T2" y="T3"/>
                </a:cxn>
                <a:cxn ang="0">
                  <a:pos x="T4" y="T5"/>
                </a:cxn>
                <a:cxn ang="0">
                  <a:pos x="T6" y="T7"/>
                </a:cxn>
                <a:cxn ang="0">
                  <a:pos x="T8" y="T9"/>
                </a:cxn>
                <a:cxn ang="0">
                  <a:pos x="T10" y="T11"/>
                </a:cxn>
                <a:cxn ang="0">
                  <a:pos x="T12" y="T13"/>
                </a:cxn>
              </a:cxnLst>
              <a:rect l="0" t="0" r="r" b="b"/>
              <a:pathLst>
                <a:path w="143" h="91">
                  <a:moveTo>
                    <a:pt x="49" y="0"/>
                  </a:moveTo>
                  <a:cubicBezTo>
                    <a:pt x="70" y="76"/>
                    <a:pt x="70" y="76"/>
                    <a:pt x="70" y="76"/>
                  </a:cubicBezTo>
                  <a:cubicBezTo>
                    <a:pt x="16" y="0"/>
                    <a:pt x="16" y="0"/>
                    <a:pt x="16" y="0"/>
                  </a:cubicBezTo>
                  <a:cubicBezTo>
                    <a:pt x="0" y="0"/>
                    <a:pt x="0" y="0"/>
                    <a:pt x="0" y="0"/>
                  </a:cubicBezTo>
                  <a:cubicBezTo>
                    <a:pt x="71" y="91"/>
                    <a:pt x="71" y="91"/>
                    <a:pt x="71" y="91"/>
                  </a:cubicBezTo>
                  <a:cubicBezTo>
                    <a:pt x="71" y="91"/>
                    <a:pt x="124" y="24"/>
                    <a:pt x="143" y="0"/>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05" name="Group 604"/>
          <p:cNvGrpSpPr/>
          <p:nvPr userDrawn="1"/>
        </p:nvGrpSpPr>
        <p:grpSpPr>
          <a:xfrm>
            <a:off x="6528099" y="5429179"/>
            <a:ext cx="463494" cy="388610"/>
            <a:chOff x="4530725" y="2792413"/>
            <a:chExt cx="933450" cy="782637"/>
          </a:xfrm>
          <a:solidFill>
            <a:schemeClr val="accent5"/>
          </a:solidFill>
        </p:grpSpPr>
        <p:sp>
          <p:nvSpPr>
            <p:cNvPr id="606" name="Freeform 33"/>
            <p:cNvSpPr>
              <a:spLocks noEditPoints="1"/>
            </p:cNvSpPr>
            <p:nvPr/>
          </p:nvSpPr>
          <p:spPr bwMode="auto">
            <a:xfrm>
              <a:off x="4530725" y="3302000"/>
              <a:ext cx="830263" cy="273050"/>
            </a:xfrm>
            <a:custGeom>
              <a:avLst/>
              <a:gdLst>
                <a:gd name="T0" fmla="*/ 281 w 299"/>
                <a:gd name="T1" fmla="*/ 5 h 98"/>
                <a:gd name="T2" fmla="*/ 231 w 299"/>
                <a:gd name="T3" fmla="*/ 17 h 98"/>
                <a:gd name="T4" fmla="*/ 226 w 299"/>
                <a:gd name="T5" fmla="*/ 31 h 98"/>
                <a:gd name="T6" fmla="*/ 202 w 299"/>
                <a:gd name="T7" fmla="*/ 42 h 98"/>
                <a:gd name="T8" fmla="*/ 152 w 299"/>
                <a:gd name="T9" fmla="*/ 43 h 98"/>
                <a:gd name="T10" fmla="*/ 202 w 299"/>
                <a:gd name="T11" fmla="*/ 29 h 98"/>
                <a:gd name="T12" fmla="*/ 214 w 299"/>
                <a:gd name="T13" fmla="*/ 25 h 98"/>
                <a:gd name="T14" fmla="*/ 216 w 299"/>
                <a:gd name="T15" fmla="*/ 10 h 98"/>
                <a:gd name="T16" fmla="*/ 205 w 299"/>
                <a:gd name="T17" fmla="*/ 6 h 98"/>
                <a:gd name="T18" fmla="*/ 70 w 299"/>
                <a:gd name="T19" fmla="*/ 6 h 98"/>
                <a:gd name="T20" fmla="*/ 62 w 299"/>
                <a:gd name="T21" fmla="*/ 0 h 98"/>
                <a:gd name="T22" fmla="*/ 17 w 299"/>
                <a:gd name="T23" fmla="*/ 0 h 98"/>
                <a:gd name="T24" fmla="*/ 0 w 299"/>
                <a:gd name="T25" fmla="*/ 18 h 98"/>
                <a:gd name="T26" fmla="*/ 17 w 299"/>
                <a:gd name="T27" fmla="*/ 67 h 98"/>
                <a:gd name="T28" fmla="*/ 37 w 299"/>
                <a:gd name="T29" fmla="*/ 90 h 98"/>
                <a:gd name="T30" fmla="*/ 57 w 299"/>
                <a:gd name="T31" fmla="*/ 98 h 98"/>
                <a:gd name="T32" fmla="*/ 59 w 299"/>
                <a:gd name="T33" fmla="*/ 98 h 98"/>
                <a:gd name="T34" fmla="*/ 70 w 299"/>
                <a:gd name="T35" fmla="*/ 98 h 98"/>
                <a:gd name="T36" fmla="*/ 70 w 299"/>
                <a:gd name="T37" fmla="*/ 98 h 98"/>
                <a:gd name="T38" fmla="*/ 99 w 299"/>
                <a:gd name="T39" fmla="*/ 90 h 98"/>
                <a:gd name="T40" fmla="*/ 97 w 299"/>
                <a:gd name="T41" fmla="*/ 77 h 98"/>
                <a:gd name="T42" fmla="*/ 126 w 299"/>
                <a:gd name="T43" fmla="*/ 68 h 98"/>
                <a:gd name="T44" fmla="*/ 187 w 299"/>
                <a:gd name="T45" fmla="*/ 76 h 98"/>
                <a:gd name="T46" fmla="*/ 289 w 299"/>
                <a:gd name="T47" fmla="*/ 24 h 98"/>
                <a:gd name="T48" fmla="*/ 298 w 299"/>
                <a:gd name="T49" fmla="*/ 10 h 98"/>
                <a:gd name="T50" fmla="*/ 281 w 299"/>
                <a:gd name="T51" fmla="*/ 5 h 98"/>
                <a:gd name="T52" fmla="*/ 70 w 299"/>
                <a:gd name="T53" fmla="*/ 81 h 98"/>
                <a:gd name="T54" fmla="*/ 59 w 299"/>
                <a:gd name="T55" fmla="*/ 81 h 98"/>
                <a:gd name="T56" fmla="*/ 58 w 299"/>
                <a:gd name="T57" fmla="*/ 81 h 98"/>
                <a:gd name="T58" fmla="*/ 57 w 299"/>
                <a:gd name="T59" fmla="*/ 81 h 98"/>
                <a:gd name="T60" fmla="*/ 48 w 299"/>
                <a:gd name="T61" fmla="*/ 78 h 98"/>
                <a:gd name="T62" fmla="*/ 31 w 299"/>
                <a:gd name="T63" fmla="*/ 58 h 98"/>
                <a:gd name="T64" fmla="*/ 17 w 299"/>
                <a:gd name="T65" fmla="*/ 18 h 98"/>
                <a:gd name="T66" fmla="*/ 17 w 299"/>
                <a:gd name="T67" fmla="*/ 17 h 98"/>
                <a:gd name="T68" fmla="*/ 17 w 299"/>
                <a:gd name="T69" fmla="*/ 17 h 98"/>
                <a:gd name="T70" fmla="*/ 47 w 299"/>
                <a:gd name="T71" fmla="*/ 17 h 98"/>
                <a:gd name="T72" fmla="*/ 47 w 299"/>
                <a:gd name="T73" fmla="*/ 18 h 98"/>
                <a:gd name="T74" fmla="*/ 64 w 299"/>
                <a:gd name="T75" fmla="*/ 67 h 98"/>
                <a:gd name="T76" fmla="*/ 75 w 299"/>
                <a:gd name="T77" fmla="*/ 81 h 98"/>
                <a:gd name="T78" fmla="*/ 70 w 299"/>
                <a:gd name="T79" fmla="*/ 8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99" h="98">
                  <a:moveTo>
                    <a:pt x="281" y="5"/>
                  </a:moveTo>
                  <a:cubicBezTo>
                    <a:pt x="272" y="7"/>
                    <a:pt x="242" y="15"/>
                    <a:pt x="231" y="17"/>
                  </a:cubicBezTo>
                  <a:cubicBezTo>
                    <a:pt x="231" y="22"/>
                    <a:pt x="229" y="27"/>
                    <a:pt x="226" y="31"/>
                  </a:cubicBezTo>
                  <a:cubicBezTo>
                    <a:pt x="222" y="36"/>
                    <a:pt x="215" y="42"/>
                    <a:pt x="202" y="42"/>
                  </a:cubicBezTo>
                  <a:cubicBezTo>
                    <a:pt x="188" y="42"/>
                    <a:pt x="153" y="44"/>
                    <a:pt x="152" y="43"/>
                  </a:cubicBezTo>
                  <a:cubicBezTo>
                    <a:pt x="150" y="40"/>
                    <a:pt x="165" y="29"/>
                    <a:pt x="202" y="29"/>
                  </a:cubicBezTo>
                  <a:cubicBezTo>
                    <a:pt x="207" y="29"/>
                    <a:pt x="211" y="28"/>
                    <a:pt x="214" y="25"/>
                  </a:cubicBezTo>
                  <a:cubicBezTo>
                    <a:pt x="217" y="22"/>
                    <a:pt x="221" y="15"/>
                    <a:pt x="216" y="10"/>
                  </a:cubicBezTo>
                  <a:cubicBezTo>
                    <a:pt x="214" y="8"/>
                    <a:pt x="209" y="7"/>
                    <a:pt x="205" y="6"/>
                  </a:cubicBezTo>
                  <a:cubicBezTo>
                    <a:pt x="70" y="6"/>
                    <a:pt x="70" y="6"/>
                    <a:pt x="70" y="6"/>
                  </a:cubicBezTo>
                  <a:cubicBezTo>
                    <a:pt x="69" y="3"/>
                    <a:pt x="66" y="0"/>
                    <a:pt x="62" y="0"/>
                  </a:cubicBezTo>
                  <a:cubicBezTo>
                    <a:pt x="17" y="0"/>
                    <a:pt x="17" y="0"/>
                    <a:pt x="17" y="0"/>
                  </a:cubicBezTo>
                  <a:cubicBezTo>
                    <a:pt x="3" y="0"/>
                    <a:pt x="0" y="11"/>
                    <a:pt x="0" y="18"/>
                  </a:cubicBezTo>
                  <a:cubicBezTo>
                    <a:pt x="1" y="35"/>
                    <a:pt x="5" y="49"/>
                    <a:pt x="17" y="67"/>
                  </a:cubicBezTo>
                  <a:cubicBezTo>
                    <a:pt x="24" y="77"/>
                    <a:pt x="29" y="83"/>
                    <a:pt x="37" y="90"/>
                  </a:cubicBezTo>
                  <a:cubicBezTo>
                    <a:pt x="45" y="97"/>
                    <a:pt x="53" y="98"/>
                    <a:pt x="57" y="98"/>
                  </a:cubicBezTo>
                  <a:cubicBezTo>
                    <a:pt x="58" y="98"/>
                    <a:pt x="59" y="98"/>
                    <a:pt x="59" y="98"/>
                  </a:cubicBezTo>
                  <a:cubicBezTo>
                    <a:pt x="70" y="98"/>
                    <a:pt x="70" y="98"/>
                    <a:pt x="70" y="98"/>
                  </a:cubicBezTo>
                  <a:cubicBezTo>
                    <a:pt x="70" y="98"/>
                    <a:pt x="70" y="98"/>
                    <a:pt x="70" y="98"/>
                  </a:cubicBezTo>
                  <a:cubicBezTo>
                    <a:pt x="86" y="98"/>
                    <a:pt x="96" y="98"/>
                    <a:pt x="99" y="90"/>
                  </a:cubicBezTo>
                  <a:cubicBezTo>
                    <a:pt x="99" y="88"/>
                    <a:pt x="99" y="83"/>
                    <a:pt x="97" y="77"/>
                  </a:cubicBezTo>
                  <a:cubicBezTo>
                    <a:pt x="92" y="58"/>
                    <a:pt x="112" y="65"/>
                    <a:pt x="126" y="68"/>
                  </a:cubicBezTo>
                  <a:cubicBezTo>
                    <a:pt x="140" y="71"/>
                    <a:pt x="163" y="80"/>
                    <a:pt x="187" y="76"/>
                  </a:cubicBezTo>
                  <a:cubicBezTo>
                    <a:pt x="231" y="71"/>
                    <a:pt x="285" y="25"/>
                    <a:pt x="289" y="24"/>
                  </a:cubicBezTo>
                  <a:cubicBezTo>
                    <a:pt x="292" y="22"/>
                    <a:pt x="299" y="16"/>
                    <a:pt x="298" y="10"/>
                  </a:cubicBezTo>
                  <a:cubicBezTo>
                    <a:pt x="297" y="5"/>
                    <a:pt x="289" y="4"/>
                    <a:pt x="281" y="5"/>
                  </a:cubicBezTo>
                  <a:close/>
                  <a:moveTo>
                    <a:pt x="70" y="81"/>
                  </a:moveTo>
                  <a:cubicBezTo>
                    <a:pt x="59" y="81"/>
                    <a:pt x="59" y="81"/>
                    <a:pt x="59" y="81"/>
                  </a:cubicBezTo>
                  <a:cubicBezTo>
                    <a:pt x="59" y="81"/>
                    <a:pt x="58" y="81"/>
                    <a:pt x="58" y="81"/>
                  </a:cubicBezTo>
                  <a:cubicBezTo>
                    <a:pt x="57" y="81"/>
                    <a:pt x="57" y="81"/>
                    <a:pt x="57" y="81"/>
                  </a:cubicBezTo>
                  <a:cubicBezTo>
                    <a:pt x="55" y="81"/>
                    <a:pt x="52" y="81"/>
                    <a:pt x="48" y="78"/>
                  </a:cubicBezTo>
                  <a:cubicBezTo>
                    <a:pt x="41" y="72"/>
                    <a:pt x="37" y="67"/>
                    <a:pt x="31" y="58"/>
                  </a:cubicBezTo>
                  <a:cubicBezTo>
                    <a:pt x="20" y="41"/>
                    <a:pt x="17" y="29"/>
                    <a:pt x="17" y="18"/>
                  </a:cubicBezTo>
                  <a:cubicBezTo>
                    <a:pt x="17" y="17"/>
                    <a:pt x="17" y="17"/>
                    <a:pt x="17" y="17"/>
                  </a:cubicBezTo>
                  <a:cubicBezTo>
                    <a:pt x="17" y="17"/>
                    <a:pt x="17" y="17"/>
                    <a:pt x="17" y="17"/>
                  </a:cubicBezTo>
                  <a:cubicBezTo>
                    <a:pt x="47" y="17"/>
                    <a:pt x="47" y="17"/>
                    <a:pt x="47" y="17"/>
                  </a:cubicBezTo>
                  <a:cubicBezTo>
                    <a:pt x="47" y="17"/>
                    <a:pt x="47" y="17"/>
                    <a:pt x="47" y="18"/>
                  </a:cubicBezTo>
                  <a:cubicBezTo>
                    <a:pt x="47" y="35"/>
                    <a:pt x="52" y="49"/>
                    <a:pt x="64" y="67"/>
                  </a:cubicBezTo>
                  <a:cubicBezTo>
                    <a:pt x="68" y="73"/>
                    <a:pt x="71" y="77"/>
                    <a:pt x="75" y="81"/>
                  </a:cubicBezTo>
                  <a:cubicBezTo>
                    <a:pt x="73" y="81"/>
                    <a:pt x="72" y="81"/>
                    <a:pt x="7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7" name="Freeform 34"/>
            <p:cNvSpPr>
              <a:spLocks noEditPoints="1"/>
            </p:cNvSpPr>
            <p:nvPr/>
          </p:nvSpPr>
          <p:spPr bwMode="auto">
            <a:xfrm>
              <a:off x="4549775" y="2792413"/>
              <a:ext cx="914400" cy="479425"/>
            </a:xfrm>
            <a:custGeom>
              <a:avLst/>
              <a:gdLst>
                <a:gd name="T0" fmla="*/ 321 w 329"/>
                <a:gd name="T1" fmla="*/ 158 h 173"/>
                <a:gd name="T2" fmla="*/ 307 w 329"/>
                <a:gd name="T3" fmla="*/ 158 h 173"/>
                <a:gd name="T4" fmla="*/ 185 w 329"/>
                <a:gd name="T5" fmla="*/ 22 h 173"/>
                <a:gd name="T6" fmla="*/ 185 w 329"/>
                <a:gd name="T7" fmla="*/ 20 h 173"/>
                <a:gd name="T8" fmla="*/ 165 w 329"/>
                <a:gd name="T9" fmla="*/ 0 h 173"/>
                <a:gd name="T10" fmla="*/ 144 w 329"/>
                <a:gd name="T11" fmla="*/ 20 h 173"/>
                <a:gd name="T12" fmla="*/ 144 w 329"/>
                <a:gd name="T13" fmla="*/ 22 h 173"/>
                <a:gd name="T14" fmla="*/ 22 w 329"/>
                <a:gd name="T15" fmla="*/ 158 h 173"/>
                <a:gd name="T16" fmla="*/ 9 w 329"/>
                <a:gd name="T17" fmla="*/ 158 h 173"/>
                <a:gd name="T18" fmla="*/ 0 w 329"/>
                <a:gd name="T19" fmla="*/ 165 h 173"/>
                <a:gd name="T20" fmla="*/ 9 w 329"/>
                <a:gd name="T21" fmla="*/ 173 h 173"/>
                <a:gd name="T22" fmla="*/ 321 w 329"/>
                <a:gd name="T23" fmla="*/ 173 h 173"/>
                <a:gd name="T24" fmla="*/ 329 w 329"/>
                <a:gd name="T25" fmla="*/ 165 h 173"/>
                <a:gd name="T26" fmla="*/ 321 w 329"/>
                <a:gd name="T27" fmla="*/ 158 h 173"/>
                <a:gd name="T28" fmla="*/ 72 w 329"/>
                <a:gd name="T29" fmla="*/ 143 h 173"/>
                <a:gd name="T30" fmla="*/ 38 w 329"/>
                <a:gd name="T31" fmla="*/ 143 h 173"/>
                <a:gd name="T32" fmla="*/ 142 w 329"/>
                <a:gd name="T33" fmla="*/ 38 h 173"/>
                <a:gd name="T34" fmla="*/ 72 w 329"/>
                <a:gd name="T35" fmla="*/ 14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9" h="173">
                  <a:moveTo>
                    <a:pt x="321" y="158"/>
                  </a:moveTo>
                  <a:cubicBezTo>
                    <a:pt x="307" y="158"/>
                    <a:pt x="307" y="158"/>
                    <a:pt x="307" y="158"/>
                  </a:cubicBezTo>
                  <a:cubicBezTo>
                    <a:pt x="305" y="89"/>
                    <a:pt x="252" y="32"/>
                    <a:pt x="185" y="22"/>
                  </a:cubicBezTo>
                  <a:cubicBezTo>
                    <a:pt x="185" y="22"/>
                    <a:pt x="185" y="21"/>
                    <a:pt x="185" y="20"/>
                  </a:cubicBezTo>
                  <a:cubicBezTo>
                    <a:pt x="185" y="9"/>
                    <a:pt x="176" y="0"/>
                    <a:pt x="165" y="0"/>
                  </a:cubicBezTo>
                  <a:cubicBezTo>
                    <a:pt x="153" y="0"/>
                    <a:pt x="144" y="9"/>
                    <a:pt x="144" y="20"/>
                  </a:cubicBezTo>
                  <a:cubicBezTo>
                    <a:pt x="144" y="21"/>
                    <a:pt x="144" y="22"/>
                    <a:pt x="144" y="22"/>
                  </a:cubicBezTo>
                  <a:cubicBezTo>
                    <a:pt x="77" y="32"/>
                    <a:pt x="25" y="89"/>
                    <a:pt x="22" y="158"/>
                  </a:cubicBezTo>
                  <a:cubicBezTo>
                    <a:pt x="9" y="158"/>
                    <a:pt x="9" y="158"/>
                    <a:pt x="9" y="158"/>
                  </a:cubicBezTo>
                  <a:cubicBezTo>
                    <a:pt x="4" y="158"/>
                    <a:pt x="0" y="161"/>
                    <a:pt x="0" y="165"/>
                  </a:cubicBezTo>
                  <a:cubicBezTo>
                    <a:pt x="0" y="170"/>
                    <a:pt x="4" y="173"/>
                    <a:pt x="9" y="173"/>
                  </a:cubicBezTo>
                  <a:cubicBezTo>
                    <a:pt x="321" y="173"/>
                    <a:pt x="321" y="173"/>
                    <a:pt x="321" y="173"/>
                  </a:cubicBezTo>
                  <a:cubicBezTo>
                    <a:pt x="325" y="173"/>
                    <a:pt x="329" y="170"/>
                    <a:pt x="329" y="165"/>
                  </a:cubicBezTo>
                  <a:cubicBezTo>
                    <a:pt x="329" y="161"/>
                    <a:pt x="325" y="158"/>
                    <a:pt x="321" y="158"/>
                  </a:cubicBezTo>
                  <a:close/>
                  <a:moveTo>
                    <a:pt x="72" y="143"/>
                  </a:moveTo>
                  <a:cubicBezTo>
                    <a:pt x="38" y="143"/>
                    <a:pt x="38" y="143"/>
                    <a:pt x="38" y="143"/>
                  </a:cubicBezTo>
                  <a:cubicBezTo>
                    <a:pt x="47" y="89"/>
                    <a:pt x="89" y="47"/>
                    <a:pt x="142" y="38"/>
                  </a:cubicBezTo>
                  <a:cubicBezTo>
                    <a:pt x="116" y="48"/>
                    <a:pt x="79" y="82"/>
                    <a:pt x="72"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83" name="Freeform 90"/>
          <p:cNvSpPr>
            <a:spLocks noEditPoints="1"/>
          </p:cNvSpPr>
          <p:nvPr userDrawn="1"/>
        </p:nvSpPr>
        <p:spPr bwMode="auto">
          <a:xfrm>
            <a:off x="6597942" y="2864509"/>
            <a:ext cx="323808" cy="381261"/>
          </a:xfrm>
          <a:custGeom>
            <a:avLst/>
            <a:gdLst>
              <a:gd name="T0" fmla="*/ 136 w 188"/>
              <a:gd name="T1" fmla="*/ 118 h 220"/>
              <a:gd name="T2" fmla="*/ 139 w 188"/>
              <a:gd name="T3" fmla="*/ 118 h 220"/>
              <a:gd name="T4" fmla="*/ 94 w 188"/>
              <a:gd name="T5" fmla="*/ 84 h 220"/>
              <a:gd name="T6" fmla="*/ 46 w 188"/>
              <a:gd name="T7" fmla="*/ 131 h 220"/>
              <a:gd name="T8" fmla="*/ 94 w 188"/>
              <a:gd name="T9" fmla="*/ 179 h 220"/>
              <a:gd name="T10" fmla="*/ 139 w 188"/>
              <a:gd name="T11" fmla="*/ 145 h 220"/>
              <a:gd name="T12" fmla="*/ 136 w 188"/>
              <a:gd name="T13" fmla="*/ 145 h 220"/>
              <a:gd name="T14" fmla="*/ 128 w 188"/>
              <a:gd name="T15" fmla="*/ 137 h 220"/>
              <a:gd name="T16" fmla="*/ 128 w 188"/>
              <a:gd name="T17" fmla="*/ 126 h 220"/>
              <a:gd name="T18" fmla="*/ 136 w 188"/>
              <a:gd name="T19" fmla="*/ 118 h 220"/>
              <a:gd name="T20" fmla="*/ 85 w 188"/>
              <a:gd name="T21" fmla="*/ 125 h 220"/>
              <a:gd name="T22" fmla="*/ 70 w 188"/>
              <a:gd name="T23" fmla="*/ 150 h 220"/>
              <a:gd name="T24" fmla="*/ 69 w 188"/>
              <a:gd name="T25" fmla="*/ 113 h 220"/>
              <a:gd name="T26" fmla="*/ 105 w 188"/>
              <a:gd name="T27" fmla="*/ 101 h 220"/>
              <a:gd name="T28" fmla="*/ 85 w 188"/>
              <a:gd name="T29" fmla="*/ 125 h 220"/>
              <a:gd name="T30" fmla="*/ 180 w 188"/>
              <a:gd name="T31" fmla="*/ 0 h 220"/>
              <a:gd name="T32" fmla="*/ 8 w 188"/>
              <a:gd name="T33" fmla="*/ 0 h 220"/>
              <a:gd name="T34" fmla="*/ 0 w 188"/>
              <a:gd name="T35" fmla="*/ 8 h 220"/>
              <a:gd name="T36" fmla="*/ 0 w 188"/>
              <a:gd name="T37" fmla="*/ 211 h 220"/>
              <a:gd name="T38" fmla="*/ 8 w 188"/>
              <a:gd name="T39" fmla="*/ 220 h 220"/>
              <a:gd name="T40" fmla="*/ 180 w 188"/>
              <a:gd name="T41" fmla="*/ 220 h 220"/>
              <a:gd name="T42" fmla="*/ 188 w 188"/>
              <a:gd name="T43" fmla="*/ 211 h 220"/>
              <a:gd name="T44" fmla="*/ 188 w 188"/>
              <a:gd name="T45" fmla="*/ 8 h 220"/>
              <a:gd name="T46" fmla="*/ 180 w 188"/>
              <a:gd name="T47" fmla="*/ 0 h 220"/>
              <a:gd name="T48" fmla="*/ 138 w 188"/>
              <a:gd name="T49" fmla="*/ 28 h 220"/>
              <a:gd name="T50" fmla="*/ 145 w 188"/>
              <a:gd name="T51" fmla="*/ 35 h 220"/>
              <a:gd name="T52" fmla="*/ 138 w 188"/>
              <a:gd name="T53" fmla="*/ 42 h 220"/>
              <a:gd name="T54" fmla="*/ 131 w 188"/>
              <a:gd name="T55" fmla="*/ 35 h 220"/>
              <a:gd name="T56" fmla="*/ 138 w 188"/>
              <a:gd name="T57" fmla="*/ 28 h 220"/>
              <a:gd name="T58" fmla="*/ 77 w 188"/>
              <a:gd name="T59" fmla="*/ 27 h 220"/>
              <a:gd name="T60" fmla="*/ 81 w 188"/>
              <a:gd name="T61" fmla="*/ 23 h 220"/>
              <a:gd name="T62" fmla="*/ 107 w 188"/>
              <a:gd name="T63" fmla="*/ 23 h 220"/>
              <a:gd name="T64" fmla="*/ 111 w 188"/>
              <a:gd name="T65" fmla="*/ 27 h 220"/>
              <a:gd name="T66" fmla="*/ 111 w 188"/>
              <a:gd name="T67" fmla="*/ 44 h 220"/>
              <a:gd name="T68" fmla="*/ 107 w 188"/>
              <a:gd name="T69" fmla="*/ 48 h 220"/>
              <a:gd name="T70" fmla="*/ 81 w 188"/>
              <a:gd name="T71" fmla="*/ 48 h 220"/>
              <a:gd name="T72" fmla="*/ 77 w 188"/>
              <a:gd name="T73" fmla="*/ 44 h 220"/>
              <a:gd name="T74" fmla="*/ 77 w 188"/>
              <a:gd name="T75" fmla="*/ 27 h 220"/>
              <a:gd name="T76" fmla="*/ 26 w 188"/>
              <a:gd name="T77" fmla="*/ 27 h 220"/>
              <a:gd name="T78" fmla="*/ 43 w 188"/>
              <a:gd name="T79" fmla="*/ 27 h 220"/>
              <a:gd name="T80" fmla="*/ 43 w 188"/>
              <a:gd name="T81" fmla="*/ 45 h 220"/>
              <a:gd name="T82" fmla="*/ 26 w 188"/>
              <a:gd name="T83" fmla="*/ 45 h 220"/>
              <a:gd name="T84" fmla="*/ 26 w 188"/>
              <a:gd name="T85" fmla="*/ 27 h 220"/>
              <a:gd name="T86" fmla="*/ 94 w 188"/>
              <a:gd name="T87" fmla="*/ 193 h 220"/>
              <a:gd name="T88" fmla="*/ 32 w 188"/>
              <a:gd name="T89" fmla="*/ 131 h 220"/>
              <a:gd name="T90" fmla="*/ 94 w 188"/>
              <a:gd name="T91" fmla="*/ 69 h 220"/>
              <a:gd name="T92" fmla="*/ 156 w 188"/>
              <a:gd name="T93" fmla="*/ 131 h 220"/>
              <a:gd name="T94" fmla="*/ 94 w 188"/>
              <a:gd name="T95" fmla="*/ 193 h 220"/>
              <a:gd name="T96" fmla="*/ 159 w 188"/>
              <a:gd name="T97" fmla="*/ 42 h 220"/>
              <a:gd name="T98" fmla="*/ 152 w 188"/>
              <a:gd name="T99" fmla="*/ 35 h 220"/>
              <a:gd name="T100" fmla="*/ 159 w 188"/>
              <a:gd name="T101" fmla="*/ 28 h 220"/>
              <a:gd name="T102" fmla="*/ 166 w 188"/>
              <a:gd name="T103" fmla="*/ 35 h 220"/>
              <a:gd name="T104" fmla="*/ 159 w 188"/>
              <a:gd name="T105" fmla="*/ 42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8" h="220">
                <a:moveTo>
                  <a:pt x="136" y="118"/>
                </a:moveTo>
                <a:cubicBezTo>
                  <a:pt x="139" y="118"/>
                  <a:pt x="139" y="118"/>
                  <a:pt x="139" y="118"/>
                </a:cubicBezTo>
                <a:cubicBezTo>
                  <a:pt x="134" y="98"/>
                  <a:pt x="115" y="84"/>
                  <a:pt x="94" y="84"/>
                </a:cubicBezTo>
                <a:cubicBezTo>
                  <a:pt x="68" y="84"/>
                  <a:pt x="46" y="105"/>
                  <a:pt x="46" y="131"/>
                </a:cubicBezTo>
                <a:cubicBezTo>
                  <a:pt x="46" y="158"/>
                  <a:pt x="68" y="179"/>
                  <a:pt x="94" y="179"/>
                </a:cubicBezTo>
                <a:cubicBezTo>
                  <a:pt x="115" y="179"/>
                  <a:pt x="134" y="165"/>
                  <a:pt x="139" y="145"/>
                </a:cubicBezTo>
                <a:cubicBezTo>
                  <a:pt x="136" y="145"/>
                  <a:pt x="136" y="145"/>
                  <a:pt x="136" y="145"/>
                </a:cubicBezTo>
                <a:cubicBezTo>
                  <a:pt x="132" y="145"/>
                  <a:pt x="128" y="141"/>
                  <a:pt x="128" y="137"/>
                </a:cubicBezTo>
                <a:cubicBezTo>
                  <a:pt x="128" y="126"/>
                  <a:pt x="128" y="126"/>
                  <a:pt x="128" y="126"/>
                </a:cubicBezTo>
                <a:cubicBezTo>
                  <a:pt x="128" y="121"/>
                  <a:pt x="132" y="118"/>
                  <a:pt x="136" y="118"/>
                </a:cubicBezTo>
                <a:close/>
                <a:moveTo>
                  <a:pt x="85" y="125"/>
                </a:moveTo>
                <a:cubicBezTo>
                  <a:pt x="76" y="138"/>
                  <a:pt x="76" y="155"/>
                  <a:pt x="70" y="150"/>
                </a:cubicBezTo>
                <a:cubicBezTo>
                  <a:pt x="63" y="146"/>
                  <a:pt x="60" y="127"/>
                  <a:pt x="69" y="113"/>
                </a:cubicBezTo>
                <a:cubicBezTo>
                  <a:pt x="79" y="100"/>
                  <a:pt x="98" y="97"/>
                  <a:pt x="105" y="101"/>
                </a:cubicBezTo>
                <a:cubicBezTo>
                  <a:pt x="111" y="106"/>
                  <a:pt x="95" y="111"/>
                  <a:pt x="85" y="125"/>
                </a:cubicBezTo>
                <a:close/>
                <a:moveTo>
                  <a:pt x="180" y="0"/>
                </a:moveTo>
                <a:cubicBezTo>
                  <a:pt x="8" y="0"/>
                  <a:pt x="8" y="0"/>
                  <a:pt x="8" y="0"/>
                </a:cubicBezTo>
                <a:cubicBezTo>
                  <a:pt x="4" y="0"/>
                  <a:pt x="0" y="4"/>
                  <a:pt x="0" y="8"/>
                </a:cubicBezTo>
                <a:cubicBezTo>
                  <a:pt x="0" y="211"/>
                  <a:pt x="0" y="211"/>
                  <a:pt x="0" y="211"/>
                </a:cubicBezTo>
                <a:cubicBezTo>
                  <a:pt x="0" y="216"/>
                  <a:pt x="4" y="220"/>
                  <a:pt x="8" y="220"/>
                </a:cubicBezTo>
                <a:cubicBezTo>
                  <a:pt x="180" y="220"/>
                  <a:pt x="180" y="220"/>
                  <a:pt x="180" y="220"/>
                </a:cubicBezTo>
                <a:cubicBezTo>
                  <a:pt x="184" y="220"/>
                  <a:pt x="188" y="216"/>
                  <a:pt x="188" y="211"/>
                </a:cubicBezTo>
                <a:cubicBezTo>
                  <a:pt x="188" y="8"/>
                  <a:pt x="188" y="8"/>
                  <a:pt x="188" y="8"/>
                </a:cubicBezTo>
                <a:cubicBezTo>
                  <a:pt x="188" y="4"/>
                  <a:pt x="184" y="0"/>
                  <a:pt x="180" y="0"/>
                </a:cubicBezTo>
                <a:close/>
                <a:moveTo>
                  <a:pt x="138" y="28"/>
                </a:moveTo>
                <a:cubicBezTo>
                  <a:pt x="142" y="28"/>
                  <a:pt x="145" y="31"/>
                  <a:pt x="145" y="35"/>
                </a:cubicBezTo>
                <a:cubicBezTo>
                  <a:pt x="145" y="39"/>
                  <a:pt x="142" y="42"/>
                  <a:pt x="138" y="42"/>
                </a:cubicBezTo>
                <a:cubicBezTo>
                  <a:pt x="134" y="42"/>
                  <a:pt x="131" y="39"/>
                  <a:pt x="131" y="35"/>
                </a:cubicBezTo>
                <a:cubicBezTo>
                  <a:pt x="131" y="31"/>
                  <a:pt x="134" y="28"/>
                  <a:pt x="138" y="28"/>
                </a:cubicBezTo>
                <a:close/>
                <a:moveTo>
                  <a:pt x="77" y="27"/>
                </a:moveTo>
                <a:cubicBezTo>
                  <a:pt x="77" y="25"/>
                  <a:pt x="79" y="23"/>
                  <a:pt x="81" y="23"/>
                </a:cubicBezTo>
                <a:cubicBezTo>
                  <a:pt x="107" y="23"/>
                  <a:pt x="107" y="23"/>
                  <a:pt x="107" y="23"/>
                </a:cubicBezTo>
                <a:cubicBezTo>
                  <a:pt x="109" y="23"/>
                  <a:pt x="111" y="25"/>
                  <a:pt x="111" y="27"/>
                </a:cubicBezTo>
                <a:cubicBezTo>
                  <a:pt x="111" y="32"/>
                  <a:pt x="111" y="38"/>
                  <a:pt x="111" y="44"/>
                </a:cubicBezTo>
                <a:cubicBezTo>
                  <a:pt x="111" y="46"/>
                  <a:pt x="109" y="48"/>
                  <a:pt x="107" y="48"/>
                </a:cubicBezTo>
                <a:cubicBezTo>
                  <a:pt x="98" y="49"/>
                  <a:pt x="90" y="49"/>
                  <a:pt x="81" y="48"/>
                </a:cubicBezTo>
                <a:cubicBezTo>
                  <a:pt x="79" y="48"/>
                  <a:pt x="77" y="46"/>
                  <a:pt x="77" y="44"/>
                </a:cubicBezTo>
                <a:lnTo>
                  <a:pt x="77" y="27"/>
                </a:lnTo>
                <a:close/>
                <a:moveTo>
                  <a:pt x="26" y="27"/>
                </a:moveTo>
                <a:cubicBezTo>
                  <a:pt x="30" y="22"/>
                  <a:pt x="38" y="22"/>
                  <a:pt x="43" y="27"/>
                </a:cubicBezTo>
                <a:cubicBezTo>
                  <a:pt x="48" y="32"/>
                  <a:pt x="48" y="40"/>
                  <a:pt x="43" y="45"/>
                </a:cubicBezTo>
                <a:cubicBezTo>
                  <a:pt x="38" y="49"/>
                  <a:pt x="30" y="49"/>
                  <a:pt x="26" y="45"/>
                </a:cubicBezTo>
                <a:cubicBezTo>
                  <a:pt x="21" y="40"/>
                  <a:pt x="21" y="32"/>
                  <a:pt x="26" y="27"/>
                </a:cubicBezTo>
                <a:close/>
                <a:moveTo>
                  <a:pt x="94" y="193"/>
                </a:moveTo>
                <a:cubicBezTo>
                  <a:pt x="60" y="193"/>
                  <a:pt x="32" y="166"/>
                  <a:pt x="32" y="131"/>
                </a:cubicBezTo>
                <a:cubicBezTo>
                  <a:pt x="32" y="97"/>
                  <a:pt x="60" y="69"/>
                  <a:pt x="94" y="69"/>
                </a:cubicBezTo>
                <a:cubicBezTo>
                  <a:pt x="128" y="69"/>
                  <a:pt x="156" y="97"/>
                  <a:pt x="156" y="131"/>
                </a:cubicBezTo>
                <a:cubicBezTo>
                  <a:pt x="156" y="166"/>
                  <a:pt x="128" y="193"/>
                  <a:pt x="94" y="193"/>
                </a:cubicBezTo>
                <a:close/>
                <a:moveTo>
                  <a:pt x="159" y="42"/>
                </a:moveTo>
                <a:cubicBezTo>
                  <a:pt x="155" y="42"/>
                  <a:pt x="152" y="39"/>
                  <a:pt x="152" y="35"/>
                </a:cubicBezTo>
                <a:cubicBezTo>
                  <a:pt x="152" y="31"/>
                  <a:pt x="155" y="28"/>
                  <a:pt x="159" y="28"/>
                </a:cubicBezTo>
                <a:cubicBezTo>
                  <a:pt x="163" y="28"/>
                  <a:pt x="166" y="31"/>
                  <a:pt x="166" y="35"/>
                </a:cubicBezTo>
                <a:cubicBezTo>
                  <a:pt x="166" y="39"/>
                  <a:pt x="163" y="42"/>
                  <a:pt x="159" y="42"/>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493" name="Rectangle 492"/>
          <p:cNvSpPr/>
          <p:nvPr userDrawn="1"/>
        </p:nvSpPr>
        <p:spPr>
          <a:xfrm>
            <a:off x="497779" y="4850413"/>
            <a:ext cx="2085827" cy="307777"/>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a:ln>
                  <a:noFill/>
                </a:ln>
                <a:solidFill>
                  <a:schemeClr val="accent2"/>
                </a:solidFill>
                <a:effectLst/>
                <a:uLnTx/>
                <a:uFillTx/>
                <a:latin typeface="+mn-lt"/>
                <a:ea typeface="+mn-ea"/>
                <a:cs typeface="+mn-cs"/>
              </a:rPr>
              <a:t>Environmental/Energy</a:t>
            </a:r>
          </a:p>
        </p:txBody>
      </p:sp>
      <p:cxnSp>
        <p:nvCxnSpPr>
          <p:cNvPr id="495" name="Straight Connector 494"/>
          <p:cNvCxnSpPr/>
          <p:nvPr userDrawn="1"/>
        </p:nvCxnSpPr>
        <p:spPr bwMode="auto">
          <a:xfrm>
            <a:off x="466843" y="5193337"/>
            <a:ext cx="4846320" cy="0"/>
          </a:xfrm>
          <a:prstGeom prst="line">
            <a:avLst/>
          </a:prstGeom>
          <a:solidFill>
            <a:schemeClr val="accent1"/>
          </a:solidFill>
          <a:ln w="12700" cap="flat" cmpd="sng" algn="ctr">
            <a:solidFill>
              <a:schemeClr val="accent2"/>
            </a:solidFill>
            <a:prstDash val="solid"/>
            <a:round/>
            <a:headEnd type="none" w="med" len="med"/>
            <a:tailEnd type="none" w="med" len="med"/>
          </a:ln>
          <a:effectLst/>
        </p:spPr>
      </p:cxnSp>
      <p:sp>
        <p:nvSpPr>
          <p:cNvPr id="276" name="Freeform 23"/>
          <p:cNvSpPr>
            <a:spLocks/>
          </p:cNvSpPr>
          <p:nvPr userDrawn="1"/>
        </p:nvSpPr>
        <p:spPr bwMode="auto">
          <a:xfrm>
            <a:off x="4557868" y="3413833"/>
            <a:ext cx="465518" cy="465517"/>
          </a:xfrm>
          <a:custGeom>
            <a:avLst/>
            <a:gdLst>
              <a:gd name="T0" fmla="*/ 98 w 429"/>
              <a:gd name="T1" fmla="*/ 266 h 429"/>
              <a:gd name="T2" fmla="*/ 168 w 429"/>
              <a:gd name="T3" fmla="*/ 196 h 429"/>
              <a:gd name="T4" fmla="*/ 4 w 429"/>
              <a:gd name="T5" fmla="*/ 93 h 429"/>
              <a:gd name="T6" fmla="*/ 2 w 429"/>
              <a:gd name="T7" fmla="*/ 83 h 429"/>
              <a:gd name="T8" fmla="*/ 3 w 429"/>
              <a:gd name="T9" fmla="*/ 82 h 429"/>
              <a:gd name="T10" fmla="*/ 3 w 429"/>
              <a:gd name="T11" fmla="*/ 82 h 429"/>
              <a:gd name="T12" fmla="*/ 23 w 429"/>
              <a:gd name="T13" fmla="*/ 62 h 429"/>
              <a:gd name="T14" fmla="*/ 30 w 429"/>
              <a:gd name="T15" fmla="*/ 60 h 429"/>
              <a:gd name="T16" fmla="*/ 260 w 429"/>
              <a:gd name="T17" fmla="*/ 105 h 429"/>
              <a:gd name="T18" fmla="*/ 337 w 429"/>
              <a:gd name="T19" fmla="*/ 27 h 429"/>
              <a:gd name="T20" fmla="*/ 378 w 429"/>
              <a:gd name="T21" fmla="*/ 3 h 429"/>
              <a:gd name="T22" fmla="*/ 415 w 429"/>
              <a:gd name="T23" fmla="*/ 14 h 429"/>
              <a:gd name="T24" fmla="*/ 426 w 429"/>
              <a:gd name="T25" fmla="*/ 51 h 429"/>
              <a:gd name="T26" fmla="*/ 401 w 429"/>
              <a:gd name="T27" fmla="*/ 92 h 429"/>
              <a:gd name="T28" fmla="*/ 324 w 429"/>
              <a:gd name="T29" fmla="*/ 169 h 429"/>
              <a:gd name="T30" fmla="*/ 369 w 429"/>
              <a:gd name="T31" fmla="*/ 399 h 429"/>
              <a:gd name="T32" fmla="*/ 367 w 429"/>
              <a:gd name="T33" fmla="*/ 405 h 429"/>
              <a:gd name="T34" fmla="*/ 367 w 429"/>
              <a:gd name="T35" fmla="*/ 405 h 429"/>
              <a:gd name="T36" fmla="*/ 347 w 429"/>
              <a:gd name="T37" fmla="*/ 426 h 429"/>
              <a:gd name="T38" fmla="*/ 337 w 429"/>
              <a:gd name="T39" fmla="*/ 426 h 429"/>
              <a:gd name="T40" fmla="*/ 336 w 429"/>
              <a:gd name="T41" fmla="*/ 424 h 429"/>
              <a:gd name="T42" fmla="*/ 232 w 429"/>
              <a:gd name="T43" fmla="*/ 261 h 429"/>
              <a:gd name="T44" fmla="*/ 163 w 429"/>
              <a:gd name="T45" fmla="*/ 330 h 429"/>
              <a:gd name="T46" fmla="*/ 161 w 429"/>
              <a:gd name="T47" fmla="*/ 332 h 429"/>
              <a:gd name="T48" fmla="*/ 115 w 429"/>
              <a:gd name="T49" fmla="*/ 357 h 429"/>
              <a:gd name="T50" fmla="*/ 124 w 429"/>
              <a:gd name="T51" fmla="*/ 406 h 429"/>
              <a:gd name="T52" fmla="*/ 122 w 429"/>
              <a:gd name="T53" fmla="*/ 412 h 429"/>
              <a:gd name="T54" fmla="*/ 108 w 429"/>
              <a:gd name="T55" fmla="*/ 426 h 429"/>
              <a:gd name="T56" fmla="*/ 108 w 429"/>
              <a:gd name="T57" fmla="*/ 426 h 429"/>
              <a:gd name="T58" fmla="*/ 107 w 429"/>
              <a:gd name="T59" fmla="*/ 426 h 429"/>
              <a:gd name="T60" fmla="*/ 98 w 429"/>
              <a:gd name="T61" fmla="*/ 425 h 429"/>
              <a:gd name="T62" fmla="*/ 67 w 429"/>
              <a:gd name="T63" fmla="*/ 384 h 429"/>
              <a:gd name="T64" fmla="*/ 38 w 429"/>
              <a:gd name="T65" fmla="*/ 400 h 429"/>
              <a:gd name="T66" fmla="*/ 29 w 429"/>
              <a:gd name="T67" fmla="*/ 397 h 429"/>
              <a:gd name="T68" fmla="*/ 29 w 429"/>
              <a:gd name="T69" fmla="*/ 390 h 429"/>
              <a:gd name="T70" fmla="*/ 45 w 429"/>
              <a:gd name="T71" fmla="*/ 362 h 429"/>
              <a:gd name="T72" fmla="*/ 4 w 429"/>
              <a:gd name="T73" fmla="*/ 331 h 429"/>
              <a:gd name="T74" fmla="*/ 3 w 429"/>
              <a:gd name="T75" fmla="*/ 330 h 429"/>
              <a:gd name="T76" fmla="*/ 3 w 429"/>
              <a:gd name="T77" fmla="*/ 321 h 429"/>
              <a:gd name="T78" fmla="*/ 17 w 429"/>
              <a:gd name="T79" fmla="*/ 307 h 429"/>
              <a:gd name="T80" fmla="*/ 17 w 429"/>
              <a:gd name="T81" fmla="*/ 307 h 429"/>
              <a:gd name="T82" fmla="*/ 23 w 429"/>
              <a:gd name="T83" fmla="*/ 305 h 429"/>
              <a:gd name="T84" fmla="*/ 72 w 429"/>
              <a:gd name="T85" fmla="*/ 313 h 429"/>
              <a:gd name="T86" fmla="*/ 97 w 429"/>
              <a:gd name="T87" fmla="*/ 268 h 429"/>
              <a:gd name="T88" fmla="*/ 98 w 429"/>
              <a:gd name="T89" fmla="*/ 266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29" h="429">
                <a:moveTo>
                  <a:pt x="98" y="266"/>
                </a:moveTo>
                <a:cubicBezTo>
                  <a:pt x="168" y="196"/>
                  <a:pt x="168" y="196"/>
                  <a:pt x="168" y="196"/>
                </a:cubicBezTo>
                <a:cubicBezTo>
                  <a:pt x="4" y="93"/>
                  <a:pt x="4" y="93"/>
                  <a:pt x="4" y="93"/>
                </a:cubicBezTo>
                <a:cubicBezTo>
                  <a:pt x="1" y="91"/>
                  <a:pt x="0" y="86"/>
                  <a:pt x="2" y="83"/>
                </a:cubicBezTo>
                <a:cubicBezTo>
                  <a:pt x="2" y="83"/>
                  <a:pt x="3" y="82"/>
                  <a:pt x="3" y="82"/>
                </a:cubicBezTo>
                <a:cubicBezTo>
                  <a:pt x="3" y="82"/>
                  <a:pt x="3" y="82"/>
                  <a:pt x="3" y="82"/>
                </a:cubicBezTo>
                <a:cubicBezTo>
                  <a:pt x="23" y="62"/>
                  <a:pt x="23" y="62"/>
                  <a:pt x="23" y="62"/>
                </a:cubicBezTo>
                <a:cubicBezTo>
                  <a:pt x="25" y="60"/>
                  <a:pt x="28" y="59"/>
                  <a:pt x="30" y="60"/>
                </a:cubicBezTo>
                <a:cubicBezTo>
                  <a:pt x="260" y="105"/>
                  <a:pt x="260" y="105"/>
                  <a:pt x="260" y="105"/>
                </a:cubicBezTo>
                <a:cubicBezTo>
                  <a:pt x="337" y="27"/>
                  <a:pt x="337" y="27"/>
                  <a:pt x="337" y="27"/>
                </a:cubicBezTo>
                <a:cubicBezTo>
                  <a:pt x="349" y="15"/>
                  <a:pt x="364" y="5"/>
                  <a:pt x="378" y="3"/>
                </a:cubicBezTo>
                <a:cubicBezTo>
                  <a:pt x="391" y="0"/>
                  <a:pt x="404" y="3"/>
                  <a:pt x="415" y="14"/>
                </a:cubicBezTo>
                <a:cubicBezTo>
                  <a:pt x="426" y="25"/>
                  <a:pt x="429" y="38"/>
                  <a:pt x="426" y="51"/>
                </a:cubicBezTo>
                <a:cubicBezTo>
                  <a:pt x="423" y="65"/>
                  <a:pt x="413" y="80"/>
                  <a:pt x="401" y="92"/>
                </a:cubicBezTo>
                <a:cubicBezTo>
                  <a:pt x="324" y="169"/>
                  <a:pt x="324" y="169"/>
                  <a:pt x="324" y="169"/>
                </a:cubicBezTo>
                <a:cubicBezTo>
                  <a:pt x="369" y="399"/>
                  <a:pt x="369" y="399"/>
                  <a:pt x="369" y="399"/>
                </a:cubicBezTo>
                <a:cubicBezTo>
                  <a:pt x="370" y="401"/>
                  <a:pt x="369" y="404"/>
                  <a:pt x="367" y="405"/>
                </a:cubicBezTo>
                <a:cubicBezTo>
                  <a:pt x="367" y="405"/>
                  <a:pt x="367" y="405"/>
                  <a:pt x="367" y="405"/>
                </a:cubicBezTo>
                <a:cubicBezTo>
                  <a:pt x="347" y="426"/>
                  <a:pt x="347" y="426"/>
                  <a:pt x="347" y="426"/>
                </a:cubicBezTo>
                <a:cubicBezTo>
                  <a:pt x="344" y="428"/>
                  <a:pt x="340" y="428"/>
                  <a:pt x="337" y="426"/>
                </a:cubicBezTo>
                <a:cubicBezTo>
                  <a:pt x="337" y="425"/>
                  <a:pt x="336" y="425"/>
                  <a:pt x="336" y="424"/>
                </a:cubicBezTo>
                <a:cubicBezTo>
                  <a:pt x="232" y="261"/>
                  <a:pt x="232" y="261"/>
                  <a:pt x="232" y="261"/>
                </a:cubicBezTo>
                <a:cubicBezTo>
                  <a:pt x="163" y="330"/>
                  <a:pt x="163" y="330"/>
                  <a:pt x="163" y="330"/>
                </a:cubicBezTo>
                <a:cubicBezTo>
                  <a:pt x="162" y="331"/>
                  <a:pt x="161" y="331"/>
                  <a:pt x="161" y="332"/>
                </a:cubicBezTo>
                <a:cubicBezTo>
                  <a:pt x="115" y="357"/>
                  <a:pt x="115" y="357"/>
                  <a:pt x="115" y="357"/>
                </a:cubicBezTo>
                <a:cubicBezTo>
                  <a:pt x="124" y="406"/>
                  <a:pt x="124" y="406"/>
                  <a:pt x="124" y="406"/>
                </a:cubicBezTo>
                <a:cubicBezTo>
                  <a:pt x="124" y="408"/>
                  <a:pt x="124" y="410"/>
                  <a:pt x="122" y="412"/>
                </a:cubicBezTo>
                <a:cubicBezTo>
                  <a:pt x="108" y="426"/>
                  <a:pt x="108" y="426"/>
                  <a:pt x="108" y="426"/>
                </a:cubicBezTo>
                <a:cubicBezTo>
                  <a:pt x="108" y="426"/>
                  <a:pt x="108" y="426"/>
                  <a:pt x="108" y="426"/>
                </a:cubicBezTo>
                <a:cubicBezTo>
                  <a:pt x="108" y="426"/>
                  <a:pt x="108" y="426"/>
                  <a:pt x="107" y="426"/>
                </a:cubicBezTo>
                <a:cubicBezTo>
                  <a:pt x="104" y="429"/>
                  <a:pt x="100" y="428"/>
                  <a:pt x="98" y="425"/>
                </a:cubicBezTo>
                <a:cubicBezTo>
                  <a:pt x="67" y="384"/>
                  <a:pt x="67" y="384"/>
                  <a:pt x="67" y="384"/>
                </a:cubicBezTo>
                <a:cubicBezTo>
                  <a:pt x="38" y="400"/>
                  <a:pt x="38" y="400"/>
                  <a:pt x="38" y="400"/>
                </a:cubicBezTo>
                <a:cubicBezTo>
                  <a:pt x="35" y="401"/>
                  <a:pt x="31" y="400"/>
                  <a:pt x="29" y="397"/>
                </a:cubicBezTo>
                <a:cubicBezTo>
                  <a:pt x="28" y="395"/>
                  <a:pt x="28" y="392"/>
                  <a:pt x="29" y="390"/>
                </a:cubicBezTo>
                <a:cubicBezTo>
                  <a:pt x="45" y="362"/>
                  <a:pt x="45" y="362"/>
                  <a:pt x="45" y="362"/>
                </a:cubicBezTo>
                <a:cubicBezTo>
                  <a:pt x="4" y="331"/>
                  <a:pt x="4" y="331"/>
                  <a:pt x="4" y="331"/>
                </a:cubicBezTo>
                <a:cubicBezTo>
                  <a:pt x="4" y="331"/>
                  <a:pt x="3" y="331"/>
                  <a:pt x="3" y="330"/>
                </a:cubicBezTo>
                <a:cubicBezTo>
                  <a:pt x="0" y="328"/>
                  <a:pt x="0" y="323"/>
                  <a:pt x="3" y="321"/>
                </a:cubicBezTo>
                <a:cubicBezTo>
                  <a:pt x="17" y="307"/>
                  <a:pt x="17" y="307"/>
                  <a:pt x="17" y="307"/>
                </a:cubicBezTo>
                <a:cubicBezTo>
                  <a:pt x="17" y="307"/>
                  <a:pt x="17" y="307"/>
                  <a:pt x="17" y="307"/>
                </a:cubicBezTo>
                <a:cubicBezTo>
                  <a:pt x="18" y="306"/>
                  <a:pt x="20" y="305"/>
                  <a:pt x="23" y="305"/>
                </a:cubicBezTo>
                <a:cubicBezTo>
                  <a:pt x="72" y="313"/>
                  <a:pt x="72" y="313"/>
                  <a:pt x="72" y="313"/>
                </a:cubicBezTo>
                <a:cubicBezTo>
                  <a:pt x="97" y="268"/>
                  <a:pt x="97" y="268"/>
                  <a:pt x="97" y="268"/>
                </a:cubicBezTo>
                <a:cubicBezTo>
                  <a:pt x="98" y="267"/>
                  <a:pt x="98" y="267"/>
                  <a:pt x="98" y="266"/>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05" name="Group 304"/>
          <p:cNvGrpSpPr/>
          <p:nvPr userDrawn="1"/>
        </p:nvGrpSpPr>
        <p:grpSpPr>
          <a:xfrm>
            <a:off x="4567474" y="2774463"/>
            <a:ext cx="446306" cy="446305"/>
            <a:chOff x="14203363" y="1760538"/>
            <a:chExt cx="612775" cy="612775"/>
          </a:xfrm>
          <a:solidFill>
            <a:schemeClr val="tx2"/>
          </a:solidFill>
        </p:grpSpPr>
        <p:sp>
          <p:nvSpPr>
            <p:cNvPr id="306" name="Freeform 61"/>
            <p:cNvSpPr>
              <a:spLocks noEditPoints="1"/>
            </p:cNvSpPr>
            <p:nvPr/>
          </p:nvSpPr>
          <p:spPr bwMode="auto">
            <a:xfrm>
              <a:off x="14203363" y="1760538"/>
              <a:ext cx="612775" cy="612775"/>
            </a:xfrm>
            <a:custGeom>
              <a:avLst/>
              <a:gdLst>
                <a:gd name="T0" fmla="*/ 207 w 211"/>
                <a:gd name="T1" fmla="*/ 57 h 211"/>
                <a:gd name="T2" fmla="*/ 153 w 211"/>
                <a:gd name="T3" fmla="*/ 4 h 211"/>
                <a:gd name="T4" fmla="*/ 143 w 211"/>
                <a:gd name="T5" fmla="*/ 0 h 211"/>
                <a:gd name="T6" fmla="*/ 67 w 211"/>
                <a:gd name="T7" fmla="*/ 0 h 211"/>
                <a:gd name="T8" fmla="*/ 57 w 211"/>
                <a:gd name="T9" fmla="*/ 4 h 211"/>
                <a:gd name="T10" fmla="*/ 4 w 211"/>
                <a:gd name="T11" fmla="*/ 57 h 211"/>
                <a:gd name="T12" fmla="*/ 0 w 211"/>
                <a:gd name="T13" fmla="*/ 67 h 211"/>
                <a:gd name="T14" fmla="*/ 0 w 211"/>
                <a:gd name="T15" fmla="*/ 143 h 211"/>
                <a:gd name="T16" fmla="*/ 4 w 211"/>
                <a:gd name="T17" fmla="*/ 153 h 211"/>
                <a:gd name="T18" fmla="*/ 57 w 211"/>
                <a:gd name="T19" fmla="*/ 207 h 211"/>
                <a:gd name="T20" fmla="*/ 67 w 211"/>
                <a:gd name="T21" fmla="*/ 211 h 211"/>
                <a:gd name="T22" fmla="*/ 143 w 211"/>
                <a:gd name="T23" fmla="*/ 211 h 211"/>
                <a:gd name="T24" fmla="*/ 153 w 211"/>
                <a:gd name="T25" fmla="*/ 207 h 211"/>
                <a:gd name="T26" fmla="*/ 207 w 211"/>
                <a:gd name="T27" fmla="*/ 153 h 211"/>
                <a:gd name="T28" fmla="*/ 211 w 211"/>
                <a:gd name="T29" fmla="*/ 143 h 211"/>
                <a:gd name="T30" fmla="*/ 211 w 211"/>
                <a:gd name="T31" fmla="*/ 67 h 211"/>
                <a:gd name="T32" fmla="*/ 207 w 211"/>
                <a:gd name="T33" fmla="*/ 57 h 211"/>
                <a:gd name="T34" fmla="*/ 193 w 211"/>
                <a:gd name="T35" fmla="*/ 136 h 211"/>
                <a:gd name="T36" fmla="*/ 189 w 211"/>
                <a:gd name="T37" fmla="*/ 146 h 211"/>
                <a:gd name="T38" fmla="*/ 146 w 211"/>
                <a:gd name="T39" fmla="*/ 189 h 211"/>
                <a:gd name="T40" fmla="*/ 136 w 211"/>
                <a:gd name="T41" fmla="*/ 193 h 211"/>
                <a:gd name="T42" fmla="*/ 75 w 211"/>
                <a:gd name="T43" fmla="*/ 193 h 211"/>
                <a:gd name="T44" fmla="*/ 65 w 211"/>
                <a:gd name="T45" fmla="*/ 189 h 211"/>
                <a:gd name="T46" fmla="*/ 21 w 211"/>
                <a:gd name="T47" fmla="*/ 146 h 211"/>
                <a:gd name="T48" fmla="*/ 17 w 211"/>
                <a:gd name="T49" fmla="*/ 136 h 211"/>
                <a:gd name="T50" fmla="*/ 17 w 211"/>
                <a:gd name="T51" fmla="*/ 75 h 211"/>
                <a:gd name="T52" fmla="*/ 21 w 211"/>
                <a:gd name="T53" fmla="*/ 65 h 211"/>
                <a:gd name="T54" fmla="*/ 65 w 211"/>
                <a:gd name="T55" fmla="*/ 22 h 211"/>
                <a:gd name="T56" fmla="*/ 75 w 211"/>
                <a:gd name="T57" fmla="*/ 17 h 211"/>
                <a:gd name="T58" fmla="*/ 136 w 211"/>
                <a:gd name="T59" fmla="*/ 17 h 211"/>
                <a:gd name="T60" fmla="*/ 146 w 211"/>
                <a:gd name="T61" fmla="*/ 22 h 211"/>
                <a:gd name="T62" fmla="*/ 189 w 211"/>
                <a:gd name="T63" fmla="*/ 65 h 211"/>
                <a:gd name="T64" fmla="*/ 193 w 211"/>
                <a:gd name="T65" fmla="*/ 75 h 211"/>
                <a:gd name="T66" fmla="*/ 193 w 211"/>
                <a:gd name="T67" fmla="*/ 13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1" h="211">
                  <a:moveTo>
                    <a:pt x="207" y="57"/>
                  </a:moveTo>
                  <a:cubicBezTo>
                    <a:pt x="153" y="4"/>
                    <a:pt x="153" y="4"/>
                    <a:pt x="153" y="4"/>
                  </a:cubicBezTo>
                  <a:cubicBezTo>
                    <a:pt x="151" y="2"/>
                    <a:pt x="146" y="0"/>
                    <a:pt x="143" y="0"/>
                  </a:cubicBezTo>
                  <a:cubicBezTo>
                    <a:pt x="67" y="0"/>
                    <a:pt x="67" y="0"/>
                    <a:pt x="67" y="0"/>
                  </a:cubicBezTo>
                  <a:cubicBezTo>
                    <a:pt x="64" y="0"/>
                    <a:pt x="60" y="2"/>
                    <a:pt x="57" y="4"/>
                  </a:cubicBezTo>
                  <a:cubicBezTo>
                    <a:pt x="4" y="57"/>
                    <a:pt x="4" y="57"/>
                    <a:pt x="4" y="57"/>
                  </a:cubicBezTo>
                  <a:cubicBezTo>
                    <a:pt x="2" y="60"/>
                    <a:pt x="0" y="64"/>
                    <a:pt x="0" y="67"/>
                  </a:cubicBezTo>
                  <a:cubicBezTo>
                    <a:pt x="0" y="143"/>
                    <a:pt x="0" y="143"/>
                    <a:pt x="0" y="143"/>
                  </a:cubicBezTo>
                  <a:cubicBezTo>
                    <a:pt x="0" y="146"/>
                    <a:pt x="2" y="151"/>
                    <a:pt x="4" y="153"/>
                  </a:cubicBezTo>
                  <a:cubicBezTo>
                    <a:pt x="57" y="207"/>
                    <a:pt x="57" y="207"/>
                    <a:pt x="57" y="207"/>
                  </a:cubicBezTo>
                  <a:cubicBezTo>
                    <a:pt x="60" y="209"/>
                    <a:pt x="64" y="211"/>
                    <a:pt x="67" y="211"/>
                  </a:cubicBezTo>
                  <a:cubicBezTo>
                    <a:pt x="143" y="211"/>
                    <a:pt x="143" y="211"/>
                    <a:pt x="143" y="211"/>
                  </a:cubicBezTo>
                  <a:cubicBezTo>
                    <a:pt x="146" y="211"/>
                    <a:pt x="151" y="209"/>
                    <a:pt x="153" y="207"/>
                  </a:cubicBezTo>
                  <a:cubicBezTo>
                    <a:pt x="207" y="153"/>
                    <a:pt x="207" y="153"/>
                    <a:pt x="207" y="153"/>
                  </a:cubicBezTo>
                  <a:cubicBezTo>
                    <a:pt x="209" y="151"/>
                    <a:pt x="211" y="146"/>
                    <a:pt x="211" y="143"/>
                  </a:cubicBezTo>
                  <a:cubicBezTo>
                    <a:pt x="211" y="67"/>
                    <a:pt x="211" y="67"/>
                    <a:pt x="211" y="67"/>
                  </a:cubicBezTo>
                  <a:cubicBezTo>
                    <a:pt x="211" y="64"/>
                    <a:pt x="209" y="60"/>
                    <a:pt x="207" y="57"/>
                  </a:cubicBezTo>
                  <a:close/>
                  <a:moveTo>
                    <a:pt x="193" y="136"/>
                  </a:moveTo>
                  <a:cubicBezTo>
                    <a:pt x="193" y="139"/>
                    <a:pt x="191" y="144"/>
                    <a:pt x="189" y="146"/>
                  </a:cubicBezTo>
                  <a:cubicBezTo>
                    <a:pt x="146" y="189"/>
                    <a:pt x="146" y="189"/>
                    <a:pt x="146" y="189"/>
                  </a:cubicBezTo>
                  <a:cubicBezTo>
                    <a:pt x="144" y="191"/>
                    <a:pt x="139" y="193"/>
                    <a:pt x="136" y="193"/>
                  </a:cubicBezTo>
                  <a:cubicBezTo>
                    <a:pt x="75" y="193"/>
                    <a:pt x="75" y="193"/>
                    <a:pt x="75" y="193"/>
                  </a:cubicBezTo>
                  <a:cubicBezTo>
                    <a:pt x="71" y="193"/>
                    <a:pt x="67" y="191"/>
                    <a:pt x="65" y="189"/>
                  </a:cubicBezTo>
                  <a:cubicBezTo>
                    <a:pt x="21" y="146"/>
                    <a:pt x="21" y="146"/>
                    <a:pt x="21" y="146"/>
                  </a:cubicBezTo>
                  <a:cubicBezTo>
                    <a:pt x="19" y="144"/>
                    <a:pt x="17" y="139"/>
                    <a:pt x="17" y="136"/>
                  </a:cubicBezTo>
                  <a:cubicBezTo>
                    <a:pt x="17" y="75"/>
                    <a:pt x="17" y="75"/>
                    <a:pt x="17" y="75"/>
                  </a:cubicBezTo>
                  <a:cubicBezTo>
                    <a:pt x="17" y="72"/>
                    <a:pt x="19" y="67"/>
                    <a:pt x="21" y="65"/>
                  </a:cubicBezTo>
                  <a:cubicBezTo>
                    <a:pt x="65" y="22"/>
                    <a:pt x="65" y="22"/>
                    <a:pt x="65" y="22"/>
                  </a:cubicBezTo>
                  <a:cubicBezTo>
                    <a:pt x="67" y="19"/>
                    <a:pt x="71" y="17"/>
                    <a:pt x="75" y="17"/>
                  </a:cubicBezTo>
                  <a:cubicBezTo>
                    <a:pt x="136" y="17"/>
                    <a:pt x="136" y="17"/>
                    <a:pt x="136" y="17"/>
                  </a:cubicBezTo>
                  <a:cubicBezTo>
                    <a:pt x="139" y="17"/>
                    <a:pt x="144" y="19"/>
                    <a:pt x="146" y="22"/>
                  </a:cubicBezTo>
                  <a:cubicBezTo>
                    <a:pt x="189" y="65"/>
                    <a:pt x="189" y="65"/>
                    <a:pt x="189" y="65"/>
                  </a:cubicBezTo>
                  <a:cubicBezTo>
                    <a:pt x="191" y="67"/>
                    <a:pt x="193" y="72"/>
                    <a:pt x="193" y="75"/>
                  </a:cubicBezTo>
                  <a:lnTo>
                    <a:pt x="193" y="1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7" name="Freeform 62"/>
            <p:cNvSpPr>
              <a:spLocks/>
            </p:cNvSpPr>
            <p:nvPr/>
          </p:nvSpPr>
          <p:spPr bwMode="auto">
            <a:xfrm>
              <a:off x="14377988" y="1879600"/>
              <a:ext cx="307975" cy="357188"/>
            </a:xfrm>
            <a:custGeom>
              <a:avLst/>
              <a:gdLst>
                <a:gd name="T0" fmla="*/ 106 w 106"/>
                <a:gd name="T1" fmla="*/ 77 h 123"/>
                <a:gd name="T2" fmla="*/ 100 w 106"/>
                <a:gd name="T3" fmla="*/ 86 h 123"/>
                <a:gd name="T4" fmla="*/ 71 w 106"/>
                <a:gd name="T5" fmla="*/ 116 h 123"/>
                <a:gd name="T6" fmla="*/ 56 w 106"/>
                <a:gd name="T7" fmla="*/ 123 h 123"/>
                <a:gd name="T8" fmla="*/ 19 w 106"/>
                <a:gd name="T9" fmla="*/ 123 h 123"/>
                <a:gd name="T10" fmla="*/ 0 w 106"/>
                <a:gd name="T11" fmla="*/ 104 h 123"/>
                <a:gd name="T12" fmla="*/ 0 w 106"/>
                <a:gd name="T13" fmla="*/ 36 h 123"/>
                <a:gd name="T14" fmla="*/ 7 w 106"/>
                <a:gd name="T15" fmla="*/ 30 h 123"/>
                <a:gd name="T16" fmla="*/ 7 w 106"/>
                <a:gd name="T17" fmla="*/ 30 h 123"/>
                <a:gd name="T18" fmla="*/ 13 w 106"/>
                <a:gd name="T19" fmla="*/ 36 h 123"/>
                <a:gd name="T20" fmla="*/ 13 w 106"/>
                <a:gd name="T21" fmla="*/ 56 h 123"/>
                <a:gd name="T22" fmla="*/ 19 w 106"/>
                <a:gd name="T23" fmla="*/ 56 h 123"/>
                <a:gd name="T24" fmla="*/ 19 w 106"/>
                <a:gd name="T25" fmla="*/ 17 h 123"/>
                <a:gd name="T26" fmla="*/ 26 w 106"/>
                <a:gd name="T27" fmla="*/ 11 h 123"/>
                <a:gd name="T28" fmla="*/ 28 w 106"/>
                <a:gd name="T29" fmla="*/ 11 h 123"/>
                <a:gd name="T30" fmla="*/ 34 w 106"/>
                <a:gd name="T31" fmla="*/ 17 h 123"/>
                <a:gd name="T32" fmla="*/ 34 w 106"/>
                <a:gd name="T33" fmla="*/ 49 h 123"/>
                <a:gd name="T34" fmla="*/ 40 w 106"/>
                <a:gd name="T35" fmla="*/ 49 h 123"/>
                <a:gd name="T36" fmla="*/ 40 w 106"/>
                <a:gd name="T37" fmla="*/ 7 h 123"/>
                <a:gd name="T38" fmla="*/ 46 w 106"/>
                <a:gd name="T39" fmla="*/ 0 h 123"/>
                <a:gd name="T40" fmla="*/ 48 w 106"/>
                <a:gd name="T41" fmla="*/ 0 h 123"/>
                <a:gd name="T42" fmla="*/ 54 w 106"/>
                <a:gd name="T43" fmla="*/ 7 h 123"/>
                <a:gd name="T44" fmla="*/ 54 w 106"/>
                <a:gd name="T45" fmla="*/ 49 h 123"/>
                <a:gd name="T46" fmla="*/ 60 w 106"/>
                <a:gd name="T47" fmla="*/ 49 h 123"/>
                <a:gd name="T48" fmla="*/ 60 w 106"/>
                <a:gd name="T49" fmla="*/ 16 h 123"/>
                <a:gd name="T50" fmla="*/ 66 w 106"/>
                <a:gd name="T51" fmla="*/ 10 h 123"/>
                <a:gd name="T52" fmla="*/ 68 w 106"/>
                <a:gd name="T53" fmla="*/ 10 h 123"/>
                <a:gd name="T54" fmla="*/ 75 w 106"/>
                <a:gd name="T55" fmla="*/ 16 h 123"/>
                <a:gd name="T56" fmla="*/ 75 w 106"/>
                <a:gd name="T57" fmla="*/ 80 h 123"/>
                <a:gd name="T58" fmla="*/ 79 w 106"/>
                <a:gd name="T59" fmla="*/ 81 h 123"/>
                <a:gd name="T60" fmla="*/ 87 w 106"/>
                <a:gd name="T61" fmla="*/ 73 h 123"/>
                <a:gd name="T62" fmla="*/ 98 w 106"/>
                <a:gd name="T63" fmla="*/ 70 h 123"/>
                <a:gd name="T64" fmla="*/ 101 w 106"/>
                <a:gd name="T65" fmla="*/ 71 h 123"/>
                <a:gd name="T66" fmla="*/ 106 w 106"/>
                <a:gd name="T67" fmla="*/ 77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6" h="123">
                  <a:moveTo>
                    <a:pt x="106" y="77"/>
                  </a:moveTo>
                  <a:cubicBezTo>
                    <a:pt x="105" y="80"/>
                    <a:pt x="103" y="84"/>
                    <a:pt x="100" y="86"/>
                  </a:cubicBezTo>
                  <a:cubicBezTo>
                    <a:pt x="100" y="86"/>
                    <a:pt x="71" y="116"/>
                    <a:pt x="71" y="116"/>
                  </a:cubicBezTo>
                  <a:cubicBezTo>
                    <a:pt x="67" y="120"/>
                    <a:pt x="62" y="123"/>
                    <a:pt x="56" y="123"/>
                  </a:cubicBezTo>
                  <a:cubicBezTo>
                    <a:pt x="19" y="123"/>
                    <a:pt x="19" y="123"/>
                    <a:pt x="19" y="123"/>
                  </a:cubicBezTo>
                  <a:cubicBezTo>
                    <a:pt x="9" y="123"/>
                    <a:pt x="0" y="115"/>
                    <a:pt x="0" y="104"/>
                  </a:cubicBezTo>
                  <a:cubicBezTo>
                    <a:pt x="0" y="36"/>
                    <a:pt x="0" y="36"/>
                    <a:pt x="0" y="36"/>
                  </a:cubicBezTo>
                  <a:cubicBezTo>
                    <a:pt x="0" y="32"/>
                    <a:pt x="3" y="30"/>
                    <a:pt x="7" y="30"/>
                  </a:cubicBezTo>
                  <a:cubicBezTo>
                    <a:pt x="7" y="30"/>
                    <a:pt x="7" y="30"/>
                    <a:pt x="7" y="30"/>
                  </a:cubicBezTo>
                  <a:cubicBezTo>
                    <a:pt x="11" y="30"/>
                    <a:pt x="13" y="32"/>
                    <a:pt x="13" y="36"/>
                  </a:cubicBezTo>
                  <a:cubicBezTo>
                    <a:pt x="13" y="56"/>
                    <a:pt x="13" y="56"/>
                    <a:pt x="13" y="56"/>
                  </a:cubicBezTo>
                  <a:cubicBezTo>
                    <a:pt x="13" y="60"/>
                    <a:pt x="19" y="60"/>
                    <a:pt x="19" y="56"/>
                  </a:cubicBezTo>
                  <a:cubicBezTo>
                    <a:pt x="19" y="17"/>
                    <a:pt x="19" y="17"/>
                    <a:pt x="19" y="17"/>
                  </a:cubicBezTo>
                  <a:cubicBezTo>
                    <a:pt x="19" y="13"/>
                    <a:pt x="22" y="11"/>
                    <a:pt x="26" y="11"/>
                  </a:cubicBezTo>
                  <a:cubicBezTo>
                    <a:pt x="28" y="11"/>
                    <a:pt x="28" y="11"/>
                    <a:pt x="28" y="11"/>
                  </a:cubicBezTo>
                  <a:cubicBezTo>
                    <a:pt x="31" y="11"/>
                    <a:pt x="34" y="13"/>
                    <a:pt x="34" y="17"/>
                  </a:cubicBezTo>
                  <a:cubicBezTo>
                    <a:pt x="34" y="49"/>
                    <a:pt x="34" y="49"/>
                    <a:pt x="34" y="49"/>
                  </a:cubicBezTo>
                  <a:cubicBezTo>
                    <a:pt x="34" y="52"/>
                    <a:pt x="40" y="52"/>
                    <a:pt x="40" y="49"/>
                  </a:cubicBezTo>
                  <a:cubicBezTo>
                    <a:pt x="40" y="7"/>
                    <a:pt x="40" y="7"/>
                    <a:pt x="40" y="7"/>
                  </a:cubicBezTo>
                  <a:cubicBezTo>
                    <a:pt x="40" y="3"/>
                    <a:pt x="43" y="0"/>
                    <a:pt x="46" y="0"/>
                  </a:cubicBezTo>
                  <a:cubicBezTo>
                    <a:pt x="48" y="0"/>
                    <a:pt x="48" y="0"/>
                    <a:pt x="48" y="0"/>
                  </a:cubicBezTo>
                  <a:cubicBezTo>
                    <a:pt x="51" y="0"/>
                    <a:pt x="54" y="3"/>
                    <a:pt x="54" y="7"/>
                  </a:cubicBezTo>
                  <a:cubicBezTo>
                    <a:pt x="54" y="49"/>
                    <a:pt x="54" y="49"/>
                    <a:pt x="54" y="49"/>
                  </a:cubicBezTo>
                  <a:cubicBezTo>
                    <a:pt x="54" y="52"/>
                    <a:pt x="60" y="52"/>
                    <a:pt x="60" y="49"/>
                  </a:cubicBezTo>
                  <a:cubicBezTo>
                    <a:pt x="60" y="16"/>
                    <a:pt x="60" y="16"/>
                    <a:pt x="60" y="16"/>
                  </a:cubicBezTo>
                  <a:cubicBezTo>
                    <a:pt x="60" y="12"/>
                    <a:pt x="63" y="10"/>
                    <a:pt x="66" y="10"/>
                  </a:cubicBezTo>
                  <a:cubicBezTo>
                    <a:pt x="68" y="10"/>
                    <a:pt x="68" y="10"/>
                    <a:pt x="68" y="10"/>
                  </a:cubicBezTo>
                  <a:cubicBezTo>
                    <a:pt x="72" y="10"/>
                    <a:pt x="75" y="12"/>
                    <a:pt x="75" y="16"/>
                  </a:cubicBezTo>
                  <a:cubicBezTo>
                    <a:pt x="75" y="16"/>
                    <a:pt x="75" y="77"/>
                    <a:pt x="75" y="80"/>
                  </a:cubicBezTo>
                  <a:cubicBezTo>
                    <a:pt x="75" y="83"/>
                    <a:pt x="77" y="84"/>
                    <a:pt x="79" y="81"/>
                  </a:cubicBezTo>
                  <a:cubicBezTo>
                    <a:pt x="87" y="73"/>
                    <a:pt x="87" y="73"/>
                    <a:pt x="87" y="73"/>
                  </a:cubicBezTo>
                  <a:cubicBezTo>
                    <a:pt x="90" y="71"/>
                    <a:pt x="94" y="70"/>
                    <a:pt x="98" y="70"/>
                  </a:cubicBezTo>
                  <a:cubicBezTo>
                    <a:pt x="101" y="71"/>
                    <a:pt x="101" y="71"/>
                    <a:pt x="101" y="71"/>
                  </a:cubicBezTo>
                  <a:cubicBezTo>
                    <a:pt x="104" y="72"/>
                    <a:pt x="106" y="75"/>
                    <a:pt x="106"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22" name="Group 321"/>
          <p:cNvGrpSpPr/>
          <p:nvPr userDrawn="1"/>
        </p:nvGrpSpPr>
        <p:grpSpPr>
          <a:xfrm>
            <a:off x="4518335" y="2167759"/>
            <a:ext cx="544584" cy="338776"/>
            <a:chOff x="11179175" y="4841875"/>
            <a:chExt cx="747713" cy="465138"/>
          </a:xfrm>
          <a:solidFill>
            <a:schemeClr val="tx2"/>
          </a:solidFill>
        </p:grpSpPr>
        <p:sp>
          <p:nvSpPr>
            <p:cNvPr id="323" name="Freeform 80"/>
            <p:cNvSpPr>
              <a:spLocks noEditPoints="1"/>
            </p:cNvSpPr>
            <p:nvPr/>
          </p:nvSpPr>
          <p:spPr bwMode="auto">
            <a:xfrm>
              <a:off x="11179175" y="4841875"/>
              <a:ext cx="465138" cy="296863"/>
            </a:xfrm>
            <a:custGeom>
              <a:avLst/>
              <a:gdLst>
                <a:gd name="T0" fmla="*/ 15 w 160"/>
                <a:gd name="T1" fmla="*/ 102 h 102"/>
                <a:gd name="T2" fmla="*/ 15 w 160"/>
                <a:gd name="T3" fmla="*/ 102 h 102"/>
                <a:gd name="T4" fmla="*/ 155 w 160"/>
                <a:gd name="T5" fmla="*/ 102 h 102"/>
                <a:gd name="T6" fmla="*/ 160 w 160"/>
                <a:gd name="T7" fmla="*/ 97 h 102"/>
                <a:gd name="T8" fmla="*/ 154 w 160"/>
                <a:gd name="T9" fmla="*/ 49 h 102"/>
                <a:gd name="T10" fmla="*/ 148 w 160"/>
                <a:gd name="T11" fmla="*/ 43 h 102"/>
                <a:gd name="T12" fmla="*/ 97 w 160"/>
                <a:gd name="T13" fmla="*/ 43 h 102"/>
                <a:gd name="T14" fmla="*/ 97 w 160"/>
                <a:gd name="T15" fmla="*/ 5 h 102"/>
                <a:gd name="T16" fmla="*/ 91 w 160"/>
                <a:gd name="T17" fmla="*/ 0 h 102"/>
                <a:gd name="T18" fmla="*/ 33 w 160"/>
                <a:gd name="T19" fmla="*/ 0 h 102"/>
                <a:gd name="T20" fmla="*/ 28 w 160"/>
                <a:gd name="T21" fmla="*/ 5 h 102"/>
                <a:gd name="T22" fmla="*/ 28 w 160"/>
                <a:gd name="T23" fmla="*/ 29 h 102"/>
                <a:gd name="T24" fmla="*/ 15 w 160"/>
                <a:gd name="T25" fmla="*/ 29 h 102"/>
                <a:gd name="T26" fmla="*/ 0 w 160"/>
                <a:gd name="T27" fmla="*/ 73 h 102"/>
                <a:gd name="T28" fmla="*/ 15 w 160"/>
                <a:gd name="T29" fmla="*/ 102 h 102"/>
                <a:gd name="T30" fmla="*/ 43 w 160"/>
                <a:gd name="T31" fmla="*/ 20 h 102"/>
                <a:gd name="T32" fmla="*/ 48 w 160"/>
                <a:gd name="T33" fmla="*/ 16 h 102"/>
                <a:gd name="T34" fmla="*/ 77 w 160"/>
                <a:gd name="T35" fmla="*/ 16 h 102"/>
                <a:gd name="T36" fmla="*/ 81 w 160"/>
                <a:gd name="T37" fmla="*/ 20 h 102"/>
                <a:gd name="T38" fmla="*/ 81 w 160"/>
                <a:gd name="T39" fmla="*/ 52 h 102"/>
                <a:gd name="T40" fmla="*/ 77 w 160"/>
                <a:gd name="T41" fmla="*/ 56 h 102"/>
                <a:gd name="T42" fmla="*/ 71 w 160"/>
                <a:gd name="T43" fmla="*/ 56 h 102"/>
                <a:gd name="T44" fmla="*/ 64 w 160"/>
                <a:gd name="T45" fmla="*/ 53 h 102"/>
                <a:gd name="T46" fmla="*/ 47 w 160"/>
                <a:gd name="T47" fmla="*/ 41 h 102"/>
                <a:gd name="T48" fmla="*/ 43 w 160"/>
                <a:gd name="T49" fmla="*/ 34 h 102"/>
                <a:gd name="T50" fmla="*/ 43 w 160"/>
                <a:gd name="T51" fmla="*/ 2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0" h="102">
                  <a:moveTo>
                    <a:pt x="15" y="102"/>
                  </a:moveTo>
                  <a:cubicBezTo>
                    <a:pt x="15" y="102"/>
                    <a:pt x="15" y="102"/>
                    <a:pt x="15" y="102"/>
                  </a:cubicBezTo>
                  <a:cubicBezTo>
                    <a:pt x="155" y="102"/>
                    <a:pt x="155" y="102"/>
                    <a:pt x="155" y="102"/>
                  </a:cubicBezTo>
                  <a:cubicBezTo>
                    <a:pt x="158" y="102"/>
                    <a:pt x="160" y="100"/>
                    <a:pt x="160" y="97"/>
                  </a:cubicBezTo>
                  <a:cubicBezTo>
                    <a:pt x="154" y="49"/>
                    <a:pt x="154" y="49"/>
                    <a:pt x="154" y="49"/>
                  </a:cubicBezTo>
                  <a:cubicBezTo>
                    <a:pt x="153" y="46"/>
                    <a:pt x="151" y="43"/>
                    <a:pt x="148" y="43"/>
                  </a:cubicBezTo>
                  <a:cubicBezTo>
                    <a:pt x="97" y="43"/>
                    <a:pt x="97" y="43"/>
                    <a:pt x="97" y="43"/>
                  </a:cubicBezTo>
                  <a:cubicBezTo>
                    <a:pt x="97" y="5"/>
                    <a:pt x="97" y="5"/>
                    <a:pt x="97" y="5"/>
                  </a:cubicBezTo>
                  <a:cubicBezTo>
                    <a:pt x="97" y="2"/>
                    <a:pt x="94" y="0"/>
                    <a:pt x="91" y="0"/>
                  </a:cubicBezTo>
                  <a:cubicBezTo>
                    <a:pt x="33" y="0"/>
                    <a:pt x="33" y="0"/>
                    <a:pt x="33" y="0"/>
                  </a:cubicBezTo>
                  <a:cubicBezTo>
                    <a:pt x="30" y="0"/>
                    <a:pt x="28" y="2"/>
                    <a:pt x="28" y="5"/>
                  </a:cubicBezTo>
                  <a:cubicBezTo>
                    <a:pt x="28" y="29"/>
                    <a:pt x="28" y="29"/>
                    <a:pt x="28" y="29"/>
                  </a:cubicBezTo>
                  <a:cubicBezTo>
                    <a:pt x="15" y="29"/>
                    <a:pt x="15" y="29"/>
                    <a:pt x="15" y="29"/>
                  </a:cubicBezTo>
                  <a:cubicBezTo>
                    <a:pt x="7" y="29"/>
                    <a:pt x="0" y="56"/>
                    <a:pt x="0" y="73"/>
                  </a:cubicBezTo>
                  <a:cubicBezTo>
                    <a:pt x="0" y="89"/>
                    <a:pt x="7" y="102"/>
                    <a:pt x="15" y="102"/>
                  </a:cubicBezTo>
                  <a:close/>
                  <a:moveTo>
                    <a:pt x="43" y="20"/>
                  </a:moveTo>
                  <a:cubicBezTo>
                    <a:pt x="43" y="18"/>
                    <a:pt x="45" y="16"/>
                    <a:pt x="48" y="16"/>
                  </a:cubicBezTo>
                  <a:cubicBezTo>
                    <a:pt x="77" y="16"/>
                    <a:pt x="77" y="16"/>
                    <a:pt x="77" y="16"/>
                  </a:cubicBezTo>
                  <a:cubicBezTo>
                    <a:pt x="79" y="16"/>
                    <a:pt x="81" y="18"/>
                    <a:pt x="81" y="20"/>
                  </a:cubicBezTo>
                  <a:cubicBezTo>
                    <a:pt x="81" y="52"/>
                    <a:pt x="81" y="52"/>
                    <a:pt x="81" y="52"/>
                  </a:cubicBezTo>
                  <a:cubicBezTo>
                    <a:pt x="81" y="54"/>
                    <a:pt x="79" y="56"/>
                    <a:pt x="77" y="56"/>
                  </a:cubicBezTo>
                  <a:cubicBezTo>
                    <a:pt x="71" y="56"/>
                    <a:pt x="71" y="56"/>
                    <a:pt x="71" y="56"/>
                  </a:cubicBezTo>
                  <a:cubicBezTo>
                    <a:pt x="69" y="56"/>
                    <a:pt x="66" y="55"/>
                    <a:pt x="64" y="53"/>
                  </a:cubicBezTo>
                  <a:cubicBezTo>
                    <a:pt x="47" y="41"/>
                    <a:pt x="47" y="41"/>
                    <a:pt x="47" y="41"/>
                  </a:cubicBezTo>
                  <a:cubicBezTo>
                    <a:pt x="45" y="39"/>
                    <a:pt x="43" y="36"/>
                    <a:pt x="43" y="34"/>
                  </a:cubicBezTo>
                  <a:lnTo>
                    <a:pt x="43"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4" name="Freeform 81"/>
            <p:cNvSpPr>
              <a:spLocks/>
            </p:cNvSpPr>
            <p:nvPr/>
          </p:nvSpPr>
          <p:spPr bwMode="auto">
            <a:xfrm>
              <a:off x="11690350" y="5045075"/>
              <a:ext cx="236538" cy="261938"/>
            </a:xfrm>
            <a:custGeom>
              <a:avLst/>
              <a:gdLst>
                <a:gd name="T0" fmla="*/ 68 w 81"/>
                <a:gd name="T1" fmla="*/ 80 h 90"/>
                <a:gd name="T2" fmla="*/ 48 w 81"/>
                <a:gd name="T3" fmla="*/ 53 h 90"/>
                <a:gd name="T4" fmla="*/ 46 w 81"/>
                <a:gd name="T5" fmla="*/ 16 h 90"/>
                <a:gd name="T6" fmla="*/ 29 w 81"/>
                <a:gd name="T7" fmla="*/ 4 h 90"/>
                <a:gd name="T8" fmla="*/ 15 w 81"/>
                <a:gd name="T9" fmla="*/ 28 h 90"/>
                <a:gd name="T10" fmla="*/ 3 w 81"/>
                <a:gd name="T11" fmla="*/ 65 h 90"/>
                <a:gd name="T12" fmla="*/ 36 w 81"/>
                <a:gd name="T13" fmla="*/ 90 h 90"/>
                <a:gd name="T14" fmla="*/ 81 w 81"/>
                <a:gd name="T15" fmla="*/ 90 h 90"/>
                <a:gd name="T16" fmla="*/ 68 w 81"/>
                <a:gd name="T17" fmla="*/ 8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90">
                  <a:moveTo>
                    <a:pt x="68" y="80"/>
                  </a:moveTo>
                  <a:cubicBezTo>
                    <a:pt x="62" y="78"/>
                    <a:pt x="52" y="63"/>
                    <a:pt x="48" y="53"/>
                  </a:cubicBezTo>
                  <a:cubicBezTo>
                    <a:pt x="45" y="44"/>
                    <a:pt x="46" y="16"/>
                    <a:pt x="46" y="16"/>
                  </a:cubicBezTo>
                  <a:cubicBezTo>
                    <a:pt x="46" y="16"/>
                    <a:pt x="36" y="0"/>
                    <a:pt x="29" y="4"/>
                  </a:cubicBezTo>
                  <a:cubicBezTo>
                    <a:pt x="23" y="7"/>
                    <a:pt x="23" y="25"/>
                    <a:pt x="15" y="28"/>
                  </a:cubicBezTo>
                  <a:cubicBezTo>
                    <a:pt x="7" y="32"/>
                    <a:pt x="0" y="47"/>
                    <a:pt x="3" y="65"/>
                  </a:cubicBezTo>
                  <a:cubicBezTo>
                    <a:pt x="7" y="83"/>
                    <a:pt x="19" y="90"/>
                    <a:pt x="36" y="90"/>
                  </a:cubicBezTo>
                  <a:cubicBezTo>
                    <a:pt x="53" y="90"/>
                    <a:pt x="81" y="90"/>
                    <a:pt x="81" y="90"/>
                  </a:cubicBezTo>
                  <a:cubicBezTo>
                    <a:pt x="81" y="90"/>
                    <a:pt x="73" y="83"/>
                    <a:pt x="68"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5" name="Freeform 82"/>
            <p:cNvSpPr>
              <a:spLocks noEditPoints="1"/>
            </p:cNvSpPr>
            <p:nvPr/>
          </p:nvSpPr>
          <p:spPr bwMode="auto">
            <a:xfrm>
              <a:off x="11187113" y="5184775"/>
              <a:ext cx="477838" cy="122238"/>
            </a:xfrm>
            <a:custGeom>
              <a:avLst/>
              <a:gdLst>
                <a:gd name="T0" fmla="*/ 142 w 164"/>
                <a:gd name="T1" fmla="*/ 0 h 42"/>
                <a:gd name="T2" fmla="*/ 21 w 164"/>
                <a:gd name="T3" fmla="*/ 0 h 42"/>
                <a:gd name="T4" fmla="*/ 0 w 164"/>
                <a:gd name="T5" fmla="*/ 21 h 42"/>
                <a:gd name="T6" fmla="*/ 21 w 164"/>
                <a:gd name="T7" fmla="*/ 42 h 42"/>
                <a:gd name="T8" fmla="*/ 21 w 164"/>
                <a:gd name="T9" fmla="*/ 42 h 42"/>
                <a:gd name="T10" fmla="*/ 142 w 164"/>
                <a:gd name="T11" fmla="*/ 42 h 42"/>
                <a:gd name="T12" fmla="*/ 142 w 164"/>
                <a:gd name="T13" fmla="*/ 42 h 42"/>
                <a:gd name="T14" fmla="*/ 164 w 164"/>
                <a:gd name="T15" fmla="*/ 21 h 42"/>
                <a:gd name="T16" fmla="*/ 142 w 164"/>
                <a:gd name="T17" fmla="*/ 0 h 42"/>
                <a:gd name="T18" fmla="*/ 66 w 164"/>
                <a:gd name="T19" fmla="*/ 26 h 42"/>
                <a:gd name="T20" fmla="*/ 33 w 164"/>
                <a:gd name="T21" fmla="*/ 26 h 42"/>
                <a:gd name="T22" fmla="*/ 34 w 164"/>
                <a:gd name="T23" fmla="*/ 21 h 42"/>
                <a:gd name="T24" fmla="*/ 32 w 164"/>
                <a:gd name="T25" fmla="*/ 15 h 42"/>
                <a:gd name="T26" fmla="*/ 66 w 164"/>
                <a:gd name="T27" fmla="*/ 15 h 42"/>
                <a:gd name="T28" fmla="*/ 65 w 164"/>
                <a:gd name="T29" fmla="*/ 21 h 42"/>
                <a:gd name="T30" fmla="*/ 66 w 164"/>
                <a:gd name="T31" fmla="*/ 26 h 42"/>
                <a:gd name="T32" fmla="*/ 133 w 164"/>
                <a:gd name="T33" fmla="*/ 26 h 42"/>
                <a:gd name="T34" fmla="*/ 98 w 164"/>
                <a:gd name="T35" fmla="*/ 26 h 42"/>
                <a:gd name="T36" fmla="*/ 99 w 164"/>
                <a:gd name="T37" fmla="*/ 21 h 42"/>
                <a:gd name="T38" fmla="*/ 98 w 164"/>
                <a:gd name="T39" fmla="*/ 15 h 42"/>
                <a:gd name="T40" fmla="*/ 133 w 164"/>
                <a:gd name="T41" fmla="*/ 15 h 42"/>
                <a:gd name="T42" fmla="*/ 131 w 164"/>
                <a:gd name="T43" fmla="*/ 21 h 42"/>
                <a:gd name="T44" fmla="*/ 133 w 164"/>
                <a:gd name="T45" fmla="*/ 26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4" h="42">
                  <a:moveTo>
                    <a:pt x="142" y="0"/>
                  </a:moveTo>
                  <a:cubicBezTo>
                    <a:pt x="21" y="0"/>
                    <a:pt x="21" y="0"/>
                    <a:pt x="21" y="0"/>
                  </a:cubicBezTo>
                  <a:cubicBezTo>
                    <a:pt x="9" y="0"/>
                    <a:pt x="0" y="9"/>
                    <a:pt x="0" y="21"/>
                  </a:cubicBezTo>
                  <a:cubicBezTo>
                    <a:pt x="0" y="33"/>
                    <a:pt x="9" y="42"/>
                    <a:pt x="21" y="42"/>
                  </a:cubicBezTo>
                  <a:cubicBezTo>
                    <a:pt x="21" y="42"/>
                    <a:pt x="21" y="42"/>
                    <a:pt x="21" y="42"/>
                  </a:cubicBezTo>
                  <a:cubicBezTo>
                    <a:pt x="142" y="42"/>
                    <a:pt x="142" y="42"/>
                    <a:pt x="142" y="42"/>
                  </a:cubicBezTo>
                  <a:cubicBezTo>
                    <a:pt x="142" y="42"/>
                    <a:pt x="142" y="42"/>
                    <a:pt x="142" y="42"/>
                  </a:cubicBezTo>
                  <a:cubicBezTo>
                    <a:pt x="154" y="42"/>
                    <a:pt x="164" y="33"/>
                    <a:pt x="164" y="21"/>
                  </a:cubicBezTo>
                  <a:cubicBezTo>
                    <a:pt x="164" y="9"/>
                    <a:pt x="154" y="0"/>
                    <a:pt x="142" y="0"/>
                  </a:cubicBezTo>
                  <a:close/>
                  <a:moveTo>
                    <a:pt x="66" y="26"/>
                  </a:moveTo>
                  <a:cubicBezTo>
                    <a:pt x="33" y="26"/>
                    <a:pt x="33" y="26"/>
                    <a:pt x="33" y="26"/>
                  </a:cubicBezTo>
                  <a:cubicBezTo>
                    <a:pt x="33" y="25"/>
                    <a:pt x="34" y="23"/>
                    <a:pt x="34" y="21"/>
                  </a:cubicBezTo>
                  <a:cubicBezTo>
                    <a:pt x="34" y="19"/>
                    <a:pt x="33" y="17"/>
                    <a:pt x="32" y="15"/>
                  </a:cubicBezTo>
                  <a:cubicBezTo>
                    <a:pt x="66" y="15"/>
                    <a:pt x="66" y="15"/>
                    <a:pt x="66" y="15"/>
                  </a:cubicBezTo>
                  <a:cubicBezTo>
                    <a:pt x="65" y="17"/>
                    <a:pt x="65" y="19"/>
                    <a:pt x="65" y="21"/>
                  </a:cubicBezTo>
                  <a:cubicBezTo>
                    <a:pt x="65" y="23"/>
                    <a:pt x="65" y="25"/>
                    <a:pt x="66" y="26"/>
                  </a:cubicBezTo>
                  <a:close/>
                  <a:moveTo>
                    <a:pt x="133" y="26"/>
                  </a:moveTo>
                  <a:cubicBezTo>
                    <a:pt x="98" y="26"/>
                    <a:pt x="98" y="26"/>
                    <a:pt x="98" y="26"/>
                  </a:cubicBezTo>
                  <a:cubicBezTo>
                    <a:pt x="98" y="25"/>
                    <a:pt x="99" y="23"/>
                    <a:pt x="99" y="21"/>
                  </a:cubicBezTo>
                  <a:cubicBezTo>
                    <a:pt x="99" y="19"/>
                    <a:pt x="98" y="17"/>
                    <a:pt x="98" y="15"/>
                  </a:cubicBezTo>
                  <a:cubicBezTo>
                    <a:pt x="133" y="15"/>
                    <a:pt x="133" y="15"/>
                    <a:pt x="133" y="15"/>
                  </a:cubicBezTo>
                  <a:cubicBezTo>
                    <a:pt x="132" y="17"/>
                    <a:pt x="131" y="19"/>
                    <a:pt x="131" y="21"/>
                  </a:cubicBezTo>
                  <a:cubicBezTo>
                    <a:pt x="131" y="23"/>
                    <a:pt x="132" y="25"/>
                    <a:pt x="13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51" name="Group 350"/>
          <p:cNvGrpSpPr/>
          <p:nvPr userDrawn="1"/>
        </p:nvGrpSpPr>
        <p:grpSpPr>
          <a:xfrm>
            <a:off x="4569631" y="4093032"/>
            <a:ext cx="441993" cy="451173"/>
            <a:chOff x="2344738" y="1804988"/>
            <a:chExt cx="534988" cy="546100"/>
          </a:xfrm>
          <a:solidFill>
            <a:schemeClr val="tx2"/>
          </a:solidFill>
        </p:grpSpPr>
        <p:sp>
          <p:nvSpPr>
            <p:cNvPr id="352" name="Freeform 99"/>
            <p:cNvSpPr>
              <a:spLocks noEditPoints="1"/>
            </p:cNvSpPr>
            <p:nvPr/>
          </p:nvSpPr>
          <p:spPr bwMode="auto">
            <a:xfrm>
              <a:off x="2344738" y="2071688"/>
              <a:ext cx="244475" cy="268288"/>
            </a:xfrm>
            <a:custGeom>
              <a:avLst/>
              <a:gdLst>
                <a:gd name="T0" fmla="*/ 78 w 117"/>
                <a:gd name="T1" fmla="*/ 0 h 127"/>
                <a:gd name="T2" fmla="*/ 11 w 117"/>
                <a:gd name="T3" fmla="*/ 67 h 127"/>
                <a:gd name="T4" fmla="*/ 11 w 117"/>
                <a:gd name="T5" fmla="*/ 106 h 127"/>
                <a:gd name="T6" fmla="*/ 22 w 117"/>
                <a:gd name="T7" fmla="*/ 117 h 127"/>
                <a:gd name="T8" fmla="*/ 60 w 117"/>
                <a:gd name="T9" fmla="*/ 117 h 127"/>
                <a:gd name="T10" fmla="*/ 114 w 117"/>
                <a:gd name="T11" fmla="*/ 63 h 127"/>
                <a:gd name="T12" fmla="*/ 113 w 117"/>
                <a:gd name="T13" fmla="*/ 55 h 127"/>
                <a:gd name="T14" fmla="*/ 117 w 117"/>
                <a:gd name="T15" fmla="*/ 39 h 127"/>
                <a:gd name="T16" fmla="*/ 78 w 117"/>
                <a:gd name="T17" fmla="*/ 0 h 127"/>
                <a:gd name="T18" fmla="*/ 46 w 117"/>
                <a:gd name="T19" fmla="*/ 97 h 127"/>
                <a:gd name="T20" fmla="*/ 31 w 117"/>
                <a:gd name="T21" fmla="*/ 97 h 127"/>
                <a:gd name="T22" fmla="*/ 31 w 117"/>
                <a:gd name="T23" fmla="*/ 81 h 127"/>
                <a:gd name="T24" fmla="*/ 46 w 117"/>
                <a:gd name="T25" fmla="*/ 81 h 127"/>
                <a:gd name="T26" fmla="*/ 46 w 117"/>
                <a:gd name="T27" fmla="*/ 9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7" h="127">
                  <a:moveTo>
                    <a:pt x="78" y="0"/>
                  </a:moveTo>
                  <a:cubicBezTo>
                    <a:pt x="11" y="67"/>
                    <a:pt x="11" y="67"/>
                    <a:pt x="11" y="67"/>
                  </a:cubicBezTo>
                  <a:cubicBezTo>
                    <a:pt x="0" y="78"/>
                    <a:pt x="0" y="95"/>
                    <a:pt x="11" y="106"/>
                  </a:cubicBezTo>
                  <a:cubicBezTo>
                    <a:pt x="22" y="117"/>
                    <a:pt x="22" y="117"/>
                    <a:pt x="22" y="117"/>
                  </a:cubicBezTo>
                  <a:cubicBezTo>
                    <a:pt x="32" y="127"/>
                    <a:pt x="50" y="127"/>
                    <a:pt x="60" y="117"/>
                  </a:cubicBezTo>
                  <a:cubicBezTo>
                    <a:pt x="114" y="63"/>
                    <a:pt x="114" y="63"/>
                    <a:pt x="114" y="63"/>
                  </a:cubicBezTo>
                  <a:cubicBezTo>
                    <a:pt x="113" y="60"/>
                    <a:pt x="113" y="58"/>
                    <a:pt x="113" y="55"/>
                  </a:cubicBezTo>
                  <a:cubicBezTo>
                    <a:pt x="113" y="49"/>
                    <a:pt x="115" y="44"/>
                    <a:pt x="117" y="39"/>
                  </a:cubicBezTo>
                  <a:lnTo>
                    <a:pt x="78" y="0"/>
                  </a:lnTo>
                  <a:close/>
                  <a:moveTo>
                    <a:pt x="46" y="97"/>
                  </a:moveTo>
                  <a:cubicBezTo>
                    <a:pt x="42" y="101"/>
                    <a:pt x="35" y="101"/>
                    <a:pt x="31" y="97"/>
                  </a:cubicBezTo>
                  <a:cubicBezTo>
                    <a:pt x="27" y="92"/>
                    <a:pt x="27" y="85"/>
                    <a:pt x="31" y="81"/>
                  </a:cubicBezTo>
                  <a:cubicBezTo>
                    <a:pt x="35" y="77"/>
                    <a:pt x="42" y="77"/>
                    <a:pt x="46" y="81"/>
                  </a:cubicBezTo>
                  <a:cubicBezTo>
                    <a:pt x="51" y="85"/>
                    <a:pt x="51" y="92"/>
                    <a:pt x="46" y="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3" name="Freeform 100"/>
            <p:cNvSpPr>
              <a:spLocks/>
            </p:cNvSpPr>
            <p:nvPr/>
          </p:nvSpPr>
          <p:spPr bwMode="auto">
            <a:xfrm>
              <a:off x="2579688" y="1804988"/>
              <a:ext cx="300038" cy="277813"/>
            </a:xfrm>
            <a:custGeom>
              <a:avLst/>
              <a:gdLst>
                <a:gd name="T0" fmla="*/ 39 w 143"/>
                <a:gd name="T1" fmla="*/ 132 h 132"/>
                <a:gd name="T2" fmla="*/ 55 w 143"/>
                <a:gd name="T3" fmla="*/ 128 h 132"/>
                <a:gd name="T4" fmla="*/ 63 w 143"/>
                <a:gd name="T5" fmla="*/ 129 h 132"/>
                <a:gd name="T6" fmla="*/ 66 w 143"/>
                <a:gd name="T7" fmla="*/ 126 h 132"/>
                <a:gd name="T8" fmla="*/ 121 w 143"/>
                <a:gd name="T9" fmla="*/ 109 h 132"/>
                <a:gd name="T10" fmla="*/ 136 w 143"/>
                <a:gd name="T11" fmla="*/ 47 h 132"/>
                <a:gd name="T12" fmla="*/ 101 w 143"/>
                <a:gd name="T13" fmla="*/ 82 h 132"/>
                <a:gd name="T14" fmla="*/ 69 w 143"/>
                <a:gd name="T15" fmla="*/ 74 h 132"/>
                <a:gd name="T16" fmla="*/ 60 w 143"/>
                <a:gd name="T17" fmla="*/ 42 h 132"/>
                <a:gd name="T18" fmla="*/ 96 w 143"/>
                <a:gd name="T19" fmla="*/ 6 h 132"/>
                <a:gd name="T20" fmla="*/ 34 w 143"/>
                <a:gd name="T21" fmla="*/ 22 h 132"/>
                <a:gd name="T22" fmla="*/ 17 w 143"/>
                <a:gd name="T23" fmla="*/ 76 h 132"/>
                <a:gd name="T24" fmla="*/ 0 w 143"/>
                <a:gd name="T25" fmla="*/ 93 h 132"/>
                <a:gd name="T26" fmla="*/ 39 w 143"/>
                <a:gd name="T27"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3" h="132">
                  <a:moveTo>
                    <a:pt x="39" y="132"/>
                  </a:moveTo>
                  <a:cubicBezTo>
                    <a:pt x="44" y="129"/>
                    <a:pt x="50" y="128"/>
                    <a:pt x="55" y="128"/>
                  </a:cubicBezTo>
                  <a:cubicBezTo>
                    <a:pt x="58" y="128"/>
                    <a:pt x="61" y="128"/>
                    <a:pt x="63" y="129"/>
                  </a:cubicBezTo>
                  <a:cubicBezTo>
                    <a:pt x="66" y="126"/>
                    <a:pt x="66" y="126"/>
                    <a:pt x="66" y="126"/>
                  </a:cubicBezTo>
                  <a:cubicBezTo>
                    <a:pt x="85" y="129"/>
                    <a:pt x="106" y="124"/>
                    <a:pt x="121" y="109"/>
                  </a:cubicBezTo>
                  <a:cubicBezTo>
                    <a:pt x="138" y="92"/>
                    <a:pt x="143" y="68"/>
                    <a:pt x="136" y="47"/>
                  </a:cubicBezTo>
                  <a:cubicBezTo>
                    <a:pt x="101" y="82"/>
                    <a:pt x="101" y="82"/>
                    <a:pt x="101" y="82"/>
                  </a:cubicBezTo>
                  <a:cubicBezTo>
                    <a:pt x="101" y="82"/>
                    <a:pt x="85" y="90"/>
                    <a:pt x="69" y="74"/>
                  </a:cubicBezTo>
                  <a:cubicBezTo>
                    <a:pt x="53" y="58"/>
                    <a:pt x="60" y="42"/>
                    <a:pt x="60" y="42"/>
                  </a:cubicBezTo>
                  <a:cubicBezTo>
                    <a:pt x="96" y="6"/>
                    <a:pt x="96" y="6"/>
                    <a:pt x="96" y="6"/>
                  </a:cubicBezTo>
                  <a:cubicBezTo>
                    <a:pt x="74" y="0"/>
                    <a:pt x="50" y="5"/>
                    <a:pt x="34" y="22"/>
                  </a:cubicBezTo>
                  <a:cubicBezTo>
                    <a:pt x="19" y="36"/>
                    <a:pt x="13" y="57"/>
                    <a:pt x="17" y="76"/>
                  </a:cubicBezTo>
                  <a:cubicBezTo>
                    <a:pt x="0" y="93"/>
                    <a:pt x="0" y="93"/>
                    <a:pt x="0" y="93"/>
                  </a:cubicBezTo>
                  <a:lnTo>
                    <a:pt x="39"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Freeform 101"/>
            <p:cNvSpPr>
              <a:spLocks noEditPoints="1"/>
            </p:cNvSpPr>
            <p:nvPr/>
          </p:nvSpPr>
          <p:spPr bwMode="auto">
            <a:xfrm>
              <a:off x="2363788" y="1855788"/>
              <a:ext cx="495300" cy="495300"/>
            </a:xfrm>
            <a:custGeom>
              <a:avLst/>
              <a:gdLst>
                <a:gd name="T0" fmla="*/ 171 w 236"/>
                <a:gd name="T1" fmla="*/ 122 h 236"/>
                <a:gd name="T2" fmla="*/ 145 w 236"/>
                <a:gd name="T3" fmla="*/ 122 h 236"/>
                <a:gd name="T4" fmla="*/ 142 w 236"/>
                <a:gd name="T5" fmla="*/ 125 h 236"/>
                <a:gd name="T6" fmla="*/ 47 w 236"/>
                <a:gd name="T7" fmla="*/ 31 h 236"/>
                <a:gd name="T8" fmla="*/ 37 w 236"/>
                <a:gd name="T9" fmla="*/ 20 h 236"/>
                <a:gd name="T10" fmla="*/ 2 w 236"/>
                <a:gd name="T11" fmla="*/ 1 h 236"/>
                <a:gd name="T12" fmla="*/ 1 w 236"/>
                <a:gd name="T13" fmla="*/ 1 h 236"/>
                <a:gd name="T14" fmla="*/ 1 w 236"/>
                <a:gd name="T15" fmla="*/ 2 h 236"/>
                <a:gd name="T16" fmla="*/ 21 w 236"/>
                <a:gd name="T17" fmla="*/ 37 h 236"/>
                <a:gd name="T18" fmla="*/ 31 w 236"/>
                <a:gd name="T19" fmla="*/ 47 h 236"/>
                <a:gd name="T20" fmla="*/ 125 w 236"/>
                <a:gd name="T21" fmla="*/ 142 h 236"/>
                <a:gd name="T22" fmla="*/ 122 w 236"/>
                <a:gd name="T23" fmla="*/ 145 h 236"/>
                <a:gd name="T24" fmla="*/ 122 w 236"/>
                <a:gd name="T25" fmla="*/ 171 h 236"/>
                <a:gd name="T26" fmla="*/ 179 w 236"/>
                <a:gd name="T27" fmla="*/ 229 h 236"/>
                <a:gd name="T28" fmla="*/ 205 w 236"/>
                <a:gd name="T29" fmla="*/ 229 h 236"/>
                <a:gd name="T30" fmla="*/ 229 w 236"/>
                <a:gd name="T31" fmla="*/ 205 h 236"/>
                <a:gd name="T32" fmla="*/ 229 w 236"/>
                <a:gd name="T33" fmla="*/ 179 h 236"/>
                <a:gd name="T34" fmla="*/ 171 w 236"/>
                <a:gd name="T35" fmla="*/ 122 h 236"/>
                <a:gd name="T36" fmla="*/ 192 w 236"/>
                <a:gd name="T37" fmla="*/ 208 h 236"/>
                <a:gd name="T38" fmla="*/ 189 w 236"/>
                <a:gd name="T39" fmla="*/ 209 h 236"/>
                <a:gd name="T40" fmla="*/ 186 w 236"/>
                <a:gd name="T41" fmla="*/ 208 h 236"/>
                <a:gd name="T42" fmla="*/ 140 w 236"/>
                <a:gd name="T43" fmla="*/ 162 h 236"/>
                <a:gd name="T44" fmla="*/ 140 w 236"/>
                <a:gd name="T45" fmla="*/ 156 h 236"/>
                <a:gd name="T46" fmla="*/ 146 w 236"/>
                <a:gd name="T47" fmla="*/ 156 h 236"/>
                <a:gd name="T48" fmla="*/ 192 w 236"/>
                <a:gd name="T49" fmla="*/ 202 h 236"/>
                <a:gd name="T50" fmla="*/ 192 w 236"/>
                <a:gd name="T51" fmla="*/ 208 h 236"/>
                <a:gd name="T52" fmla="*/ 208 w 236"/>
                <a:gd name="T53" fmla="*/ 191 h 236"/>
                <a:gd name="T54" fmla="*/ 205 w 236"/>
                <a:gd name="T55" fmla="*/ 193 h 236"/>
                <a:gd name="T56" fmla="*/ 202 w 236"/>
                <a:gd name="T57" fmla="*/ 191 h 236"/>
                <a:gd name="T58" fmla="*/ 156 w 236"/>
                <a:gd name="T59" fmla="*/ 146 h 236"/>
                <a:gd name="T60" fmla="*/ 156 w 236"/>
                <a:gd name="T61" fmla="*/ 140 h 236"/>
                <a:gd name="T62" fmla="*/ 162 w 236"/>
                <a:gd name="T63" fmla="*/ 140 h 236"/>
                <a:gd name="T64" fmla="*/ 208 w 236"/>
                <a:gd name="T65" fmla="*/ 185 h 236"/>
                <a:gd name="T66" fmla="*/ 208 w 236"/>
                <a:gd name="T67" fmla="*/ 191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6" h="236">
                  <a:moveTo>
                    <a:pt x="171" y="122"/>
                  </a:moveTo>
                  <a:cubicBezTo>
                    <a:pt x="164" y="115"/>
                    <a:pt x="153" y="115"/>
                    <a:pt x="145" y="122"/>
                  </a:cubicBezTo>
                  <a:cubicBezTo>
                    <a:pt x="142" y="125"/>
                    <a:pt x="142" y="125"/>
                    <a:pt x="142" y="125"/>
                  </a:cubicBezTo>
                  <a:cubicBezTo>
                    <a:pt x="47" y="31"/>
                    <a:pt x="47" y="31"/>
                    <a:pt x="47" y="31"/>
                  </a:cubicBezTo>
                  <a:cubicBezTo>
                    <a:pt x="37" y="20"/>
                    <a:pt x="37" y="20"/>
                    <a:pt x="37" y="20"/>
                  </a:cubicBezTo>
                  <a:cubicBezTo>
                    <a:pt x="2" y="1"/>
                    <a:pt x="2" y="1"/>
                    <a:pt x="2" y="1"/>
                  </a:cubicBezTo>
                  <a:cubicBezTo>
                    <a:pt x="2" y="1"/>
                    <a:pt x="1" y="0"/>
                    <a:pt x="1" y="1"/>
                  </a:cubicBezTo>
                  <a:cubicBezTo>
                    <a:pt x="0" y="1"/>
                    <a:pt x="1" y="2"/>
                    <a:pt x="1" y="2"/>
                  </a:cubicBezTo>
                  <a:cubicBezTo>
                    <a:pt x="21" y="37"/>
                    <a:pt x="21" y="37"/>
                    <a:pt x="21" y="37"/>
                  </a:cubicBezTo>
                  <a:cubicBezTo>
                    <a:pt x="31" y="47"/>
                    <a:pt x="31" y="47"/>
                    <a:pt x="31" y="47"/>
                  </a:cubicBezTo>
                  <a:cubicBezTo>
                    <a:pt x="125" y="142"/>
                    <a:pt x="125" y="142"/>
                    <a:pt x="125" y="142"/>
                  </a:cubicBezTo>
                  <a:cubicBezTo>
                    <a:pt x="122" y="145"/>
                    <a:pt x="122" y="145"/>
                    <a:pt x="122" y="145"/>
                  </a:cubicBezTo>
                  <a:cubicBezTo>
                    <a:pt x="115" y="152"/>
                    <a:pt x="115" y="164"/>
                    <a:pt x="122" y="171"/>
                  </a:cubicBezTo>
                  <a:cubicBezTo>
                    <a:pt x="179" y="229"/>
                    <a:pt x="179" y="229"/>
                    <a:pt x="179" y="229"/>
                  </a:cubicBezTo>
                  <a:cubicBezTo>
                    <a:pt x="186" y="236"/>
                    <a:pt x="198" y="236"/>
                    <a:pt x="205" y="229"/>
                  </a:cubicBezTo>
                  <a:cubicBezTo>
                    <a:pt x="229" y="205"/>
                    <a:pt x="229" y="205"/>
                    <a:pt x="229" y="205"/>
                  </a:cubicBezTo>
                  <a:cubicBezTo>
                    <a:pt x="236" y="198"/>
                    <a:pt x="236" y="186"/>
                    <a:pt x="229" y="179"/>
                  </a:cubicBezTo>
                  <a:lnTo>
                    <a:pt x="171" y="122"/>
                  </a:lnTo>
                  <a:close/>
                  <a:moveTo>
                    <a:pt x="192" y="208"/>
                  </a:moveTo>
                  <a:cubicBezTo>
                    <a:pt x="191" y="209"/>
                    <a:pt x="190" y="209"/>
                    <a:pt x="189" y="209"/>
                  </a:cubicBezTo>
                  <a:cubicBezTo>
                    <a:pt x="188" y="209"/>
                    <a:pt x="187" y="209"/>
                    <a:pt x="186" y="208"/>
                  </a:cubicBezTo>
                  <a:cubicBezTo>
                    <a:pt x="140" y="162"/>
                    <a:pt x="140" y="162"/>
                    <a:pt x="140" y="162"/>
                  </a:cubicBezTo>
                  <a:cubicBezTo>
                    <a:pt x="138" y="160"/>
                    <a:pt x="138" y="158"/>
                    <a:pt x="140" y="156"/>
                  </a:cubicBezTo>
                  <a:cubicBezTo>
                    <a:pt x="142" y="154"/>
                    <a:pt x="144" y="154"/>
                    <a:pt x="146" y="156"/>
                  </a:cubicBezTo>
                  <a:cubicBezTo>
                    <a:pt x="192" y="202"/>
                    <a:pt x="192" y="202"/>
                    <a:pt x="192" y="202"/>
                  </a:cubicBezTo>
                  <a:cubicBezTo>
                    <a:pt x="193" y="203"/>
                    <a:pt x="193" y="206"/>
                    <a:pt x="192" y="208"/>
                  </a:cubicBezTo>
                  <a:close/>
                  <a:moveTo>
                    <a:pt x="208" y="191"/>
                  </a:moveTo>
                  <a:cubicBezTo>
                    <a:pt x="207" y="192"/>
                    <a:pt x="206" y="193"/>
                    <a:pt x="205" y="193"/>
                  </a:cubicBezTo>
                  <a:cubicBezTo>
                    <a:pt x="204" y="193"/>
                    <a:pt x="203" y="192"/>
                    <a:pt x="202" y="191"/>
                  </a:cubicBezTo>
                  <a:cubicBezTo>
                    <a:pt x="156" y="146"/>
                    <a:pt x="156" y="146"/>
                    <a:pt x="156" y="146"/>
                  </a:cubicBezTo>
                  <a:cubicBezTo>
                    <a:pt x="155" y="144"/>
                    <a:pt x="155" y="141"/>
                    <a:pt x="156" y="140"/>
                  </a:cubicBezTo>
                  <a:cubicBezTo>
                    <a:pt x="158" y="138"/>
                    <a:pt x="161" y="138"/>
                    <a:pt x="162" y="140"/>
                  </a:cubicBezTo>
                  <a:cubicBezTo>
                    <a:pt x="208" y="185"/>
                    <a:pt x="208" y="185"/>
                    <a:pt x="208" y="185"/>
                  </a:cubicBezTo>
                  <a:cubicBezTo>
                    <a:pt x="210" y="187"/>
                    <a:pt x="210" y="190"/>
                    <a:pt x="208" y="1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79" name="Freeform 35"/>
          <p:cNvSpPr>
            <a:spLocks noEditPoints="1"/>
          </p:cNvSpPr>
          <p:nvPr userDrawn="1"/>
        </p:nvSpPr>
        <p:spPr bwMode="auto">
          <a:xfrm>
            <a:off x="4544209" y="6572169"/>
            <a:ext cx="492836" cy="493665"/>
          </a:xfrm>
          <a:custGeom>
            <a:avLst/>
            <a:gdLst>
              <a:gd name="T0" fmla="*/ 209 w 418"/>
              <a:gd name="T1" fmla="*/ 105 h 419"/>
              <a:gd name="T2" fmla="*/ 104 w 418"/>
              <a:gd name="T3" fmla="*/ 210 h 419"/>
              <a:gd name="T4" fmla="*/ 209 w 418"/>
              <a:gd name="T5" fmla="*/ 314 h 419"/>
              <a:gd name="T6" fmla="*/ 313 w 418"/>
              <a:gd name="T7" fmla="*/ 210 h 419"/>
              <a:gd name="T8" fmla="*/ 209 w 418"/>
              <a:gd name="T9" fmla="*/ 105 h 419"/>
              <a:gd name="T10" fmla="*/ 356 w 418"/>
              <a:gd name="T11" fmla="*/ 61 h 419"/>
              <a:gd name="T12" fmla="*/ 356 w 418"/>
              <a:gd name="T13" fmla="*/ 90 h 419"/>
              <a:gd name="T14" fmla="*/ 329 w 418"/>
              <a:gd name="T15" fmla="*/ 117 h 419"/>
              <a:gd name="T16" fmla="*/ 300 w 418"/>
              <a:gd name="T17" fmla="*/ 117 h 419"/>
              <a:gd name="T18" fmla="*/ 300 w 418"/>
              <a:gd name="T19" fmla="*/ 88 h 419"/>
              <a:gd name="T20" fmla="*/ 327 w 418"/>
              <a:gd name="T21" fmla="*/ 61 h 419"/>
              <a:gd name="T22" fmla="*/ 356 w 418"/>
              <a:gd name="T23" fmla="*/ 61 h 419"/>
              <a:gd name="T24" fmla="*/ 418 w 418"/>
              <a:gd name="T25" fmla="*/ 209 h 419"/>
              <a:gd name="T26" fmla="*/ 397 w 418"/>
              <a:gd name="T27" fmla="*/ 229 h 419"/>
              <a:gd name="T28" fmla="*/ 360 w 418"/>
              <a:gd name="T29" fmla="*/ 229 h 419"/>
              <a:gd name="T30" fmla="*/ 339 w 418"/>
              <a:gd name="T31" fmla="*/ 209 h 419"/>
              <a:gd name="T32" fmla="*/ 360 w 418"/>
              <a:gd name="T33" fmla="*/ 188 h 419"/>
              <a:gd name="T34" fmla="*/ 397 w 418"/>
              <a:gd name="T35" fmla="*/ 188 h 419"/>
              <a:gd name="T36" fmla="*/ 418 w 418"/>
              <a:gd name="T37" fmla="*/ 209 h 419"/>
              <a:gd name="T38" fmla="*/ 357 w 418"/>
              <a:gd name="T39" fmla="*/ 357 h 419"/>
              <a:gd name="T40" fmla="*/ 328 w 418"/>
              <a:gd name="T41" fmla="*/ 357 h 419"/>
              <a:gd name="T42" fmla="*/ 302 w 418"/>
              <a:gd name="T43" fmla="*/ 330 h 419"/>
              <a:gd name="T44" fmla="*/ 302 w 418"/>
              <a:gd name="T45" fmla="*/ 301 h 419"/>
              <a:gd name="T46" fmla="*/ 331 w 418"/>
              <a:gd name="T47" fmla="*/ 301 h 419"/>
              <a:gd name="T48" fmla="*/ 357 w 418"/>
              <a:gd name="T49" fmla="*/ 328 h 419"/>
              <a:gd name="T50" fmla="*/ 357 w 418"/>
              <a:gd name="T51" fmla="*/ 357 h 419"/>
              <a:gd name="T52" fmla="*/ 210 w 418"/>
              <a:gd name="T53" fmla="*/ 419 h 419"/>
              <a:gd name="T54" fmla="*/ 189 w 418"/>
              <a:gd name="T55" fmla="*/ 398 h 419"/>
              <a:gd name="T56" fmla="*/ 189 w 418"/>
              <a:gd name="T57" fmla="*/ 361 h 419"/>
              <a:gd name="T58" fmla="*/ 210 w 418"/>
              <a:gd name="T59" fmla="*/ 340 h 419"/>
              <a:gd name="T60" fmla="*/ 230 w 418"/>
              <a:gd name="T61" fmla="*/ 361 h 419"/>
              <a:gd name="T62" fmla="*/ 230 w 418"/>
              <a:gd name="T63" fmla="*/ 398 h 419"/>
              <a:gd name="T64" fmla="*/ 210 w 418"/>
              <a:gd name="T65" fmla="*/ 419 h 419"/>
              <a:gd name="T66" fmla="*/ 61 w 418"/>
              <a:gd name="T67" fmla="*/ 358 h 419"/>
              <a:gd name="T68" fmla="*/ 61 w 418"/>
              <a:gd name="T69" fmla="*/ 329 h 419"/>
              <a:gd name="T70" fmla="*/ 88 w 418"/>
              <a:gd name="T71" fmla="*/ 303 h 419"/>
              <a:gd name="T72" fmla="*/ 117 w 418"/>
              <a:gd name="T73" fmla="*/ 303 h 419"/>
              <a:gd name="T74" fmla="*/ 117 w 418"/>
              <a:gd name="T75" fmla="*/ 332 h 419"/>
              <a:gd name="T76" fmla="*/ 90 w 418"/>
              <a:gd name="T77" fmla="*/ 358 h 419"/>
              <a:gd name="T78" fmla="*/ 61 w 418"/>
              <a:gd name="T79" fmla="*/ 358 h 419"/>
              <a:gd name="T80" fmla="*/ 0 w 418"/>
              <a:gd name="T81" fmla="*/ 210 h 419"/>
              <a:gd name="T82" fmla="*/ 20 w 418"/>
              <a:gd name="T83" fmla="*/ 190 h 419"/>
              <a:gd name="T84" fmla="*/ 58 w 418"/>
              <a:gd name="T85" fmla="*/ 190 h 419"/>
              <a:gd name="T86" fmla="*/ 78 w 418"/>
              <a:gd name="T87" fmla="*/ 210 h 419"/>
              <a:gd name="T88" fmla="*/ 58 w 418"/>
              <a:gd name="T89" fmla="*/ 231 h 419"/>
              <a:gd name="T90" fmla="*/ 20 w 418"/>
              <a:gd name="T91" fmla="*/ 231 h 419"/>
              <a:gd name="T92" fmla="*/ 0 w 418"/>
              <a:gd name="T93" fmla="*/ 210 h 419"/>
              <a:gd name="T94" fmla="*/ 60 w 418"/>
              <a:gd name="T95" fmla="*/ 62 h 419"/>
              <a:gd name="T96" fmla="*/ 89 w 418"/>
              <a:gd name="T97" fmla="*/ 62 h 419"/>
              <a:gd name="T98" fmla="*/ 116 w 418"/>
              <a:gd name="T99" fmla="*/ 89 h 419"/>
              <a:gd name="T100" fmla="*/ 116 w 418"/>
              <a:gd name="T101" fmla="*/ 118 h 419"/>
              <a:gd name="T102" fmla="*/ 87 w 418"/>
              <a:gd name="T103" fmla="*/ 118 h 419"/>
              <a:gd name="T104" fmla="*/ 60 w 418"/>
              <a:gd name="T105" fmla="*/ 91 h 419"/>
              <a:gd name="T106" fmla="*/ 60 w 418"/>
              <a:gd name="T107" fmla="*/ 62 h 419"/>
              <a:gd name="T108" fmla="*/ 208 w 418"/>
              <a:gd name="T109" fmla="*/ 0 h 419"/>
              <a:gd name="T110" fmla="*/ 228 w 418"/>
              <a:gd name="T111" fmla="*/ 21 h 419"/>
              <a:gd name="T112" fmla="*/ 228 w 418"/>
              <a:gd name="T113" fmla="*/ 58 h 419"/>
              <a:gd name="T114" fmla="*/ 208 w 418"/>
              <a:gd name="T115" fmla="*/ 79 h 419"/>
              <a:gd name="T116" fmla="*/ 187 w 418"/>
              <a:gd name="T117" fmla="*/ 58 h 419"/>
              <a:gd name="T118" fmla="*/ 187 w 418"/>
              <a:gd name="T119" fmla="*/ 21 h 419"/>
              <a:gd name="T120" fmla="*/ 208 w 418"/>
              <a:gd name="T121" fmla="*/ 0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18" h="419">
                <a:moveTo>
                  <a:pt x="209" y="105"/>
                </a:moveTo>
                <a:cubicBezTo>
                  <a:pt x="151" y="105"/>
                  <a:pt x="104" y="152"/>
                  <a:pt x="104" y="210"/>
                </a:cubicBezTo>
                <a:cubicBezTo>
                  <a:pt x="104" y="267"/>
                  <a:pt x="151" y="314"/>
                  <a:pt x="209" y="314"/>
                </a:cubicBezTo>
                <a:cubicBezTo>
                  <a:pt x="266" y="314"/>
                  <a:pt x="313" y="267"/>
                  <a:pt x="313" y="210"/>
                </a:cubicBezTo>
                <a:cubicBezTo>
                  <a:pt x="313" y="152"/>
                  <a:pt x="266" y="105"/>
                  <a:pt x="209" y="105"/>
                </a:cubicBezTo>
                <a:close/>
                <a:moveTo>
                  <a:pt x="356" y="61"/>
                </a:moveTo>
                <a:cubicBezTo>
                  <a:pt x="364" y="69"/>
                  <a:pt x="364" y="82"/>
                  <a:pt x="356" y="90"/>
                </a:cubicBezTo>
                <a:cubicBezTo>
                  <a:pt x="329" y="117"/>
                  <a:pt x="329" y="117"/>
                  <a:pt x="329" y="117"/>
                </a:cubicBezTo>
                <a:cubicBezTo>
                  <a:pt x="321" y="124"/>
                  <a:pt x="308" y="124"/>
                  <a:pt x="300" y="117"/>
                </a:cubicBezTo>
                <a:cubicBezTo>
                  <a:pt x="293" y="109"/>
                  <a:pt x="293" y="96"/>
                  <a:pt x="300" y="88"/>
                </a:cubicBezTo>
                <a:cubicBezTo>
                  <a:pt x="327" y="61"/>
                  <a:pt x="327" y="61"/>
                  <a:pt x="327" y="61"/>
                </a:cubicBezTo>
                <a:cubicBezTo>
                  <a:pt x="335" y="53"/>
                  <a:pt x="348" y="53"/>
                  <a:pt x="356" y="61"/>
                </a:cubicBezTo>
                <a:close/>
                <a:moveTo>
                  <a:pt x="418" y="209"/>
                </a:moveTo>
                <a:cubicBezTo>
                  <a:pt x="418" y="220"/>
                  <a:pt x="409" y="229"/>
                  <a:pt x="397" y="229"/>
                </a:cubicBezTo>
                <a:cubicBezTo>
                  <a:pt x="360" y="229"/>
                  <a:pt x="360" y="229"/>
                  <a:pt x="360" y="229"/>
                </a:cubicBezTo>
                <a:cubicBezTo>
                  <a:pt x="349" y="229"/>
                  <a:pt x="339" y="220"/>
                  <a:pt x="339" y="209"/>
                </a:cubicBezTo>
                <a:cubicBezTo>
                  <a:pt x="339" y="198"/>
                  <a:pt x="349" y="188"/>
                  <a:pt x="360" y="188"/>
                </a:cubicBezTo>
                <a:cubicBezTo>
                  <a:pt x="397" y="188"/>
                  <a:pt x="397" y="188"/>
                  <a:pt x="397" y="188"/>
                </a:cubicBezTo>
                <a:cubicBezTo>
                  <a:pt x="409" y="188"/>
                  <a:pt x="418" y="197"/>
                  <a:pt x="418" y="209"/>
                </a:cubicBezTo>
                <a:close/>
                <a:moveTo>
                  <a:pt x="357" y="357"/>
                </a:moveTo>
                <a:cubicBezTo>
                  <a:pt x="349" y="365"/>
                  <a:pt x="336" y="365"/>
                  <a:pt x="328" y="357"/>
                </a:cubicBezTo>
                <a:cubicBezTo>
                  <a:pt x="302" y="330"/>
                  <a:pt x="302" y="330"/>
                  <a:pt x="302" y="330"/>
                </a:cubicBezTo>
                <a:cubicBezTo>
                  <a:pt x="294" y="322"/>
                  <a:pt x="294" y="309"/>
                  <a:pt x="302" y="301"/>
                </a:cubicBezTo>
                <a:cubicBezTo>
                  <a:pt x="310" y="293"/>
                  <a:pt x="323" y="293"/>
                  <a:pt x="331" y="301"/>
                </a:cubicBezTo>
                <a:cubicBezTo>
                  <a:pt x="357" y="328"/>
                  <a:pt x="357" y="328"/>
                  <a:pt x="357" y="328"/>
                </a:cubicBezTo>
                <a:cubicBezTo>
                  <a:pt x="365" y="336"/>
                  <a:pt x="365" y="349"/>
                  <a:pt x="357" y="357"/>
                </a:cubicBezTo>
                <a:close/>
                <a:moveTo>
                  <a:pt x="210" y="419"/>
                </a:moveTo>
                <a:cubicBezTo>
                  <a:pt x="198" y="419"/>
                  <a:pt x="189" y="409"/>
                  <a:pt x="189" y="398"/>
                </a:cubicBezTo>
                <a:cubicBezTo>
                  <a:pt x="189" y="361"/>
                  <a:pt x="189" y="361"/>
                  <a:pt x="189" y="361"/>
                </a:cubicBezTo>
                <a:cubicBezTo>
                  <a:pt x="189" y="350"/>
                  <a:pt x="198" y="340"/>
                  <a:pt x="210" y="340"/>
                </a:cubicBezTo>
                <a:cubicBezTo>
                  <a:pt x="221" y="340"/>
                  <a:pt x="230" y="350"/>
                  <a:pt x="230" y="361"/>
                </a:cubicBezTo>
                <a:cubicBezTo>
                  <a:pt x="230" y="398"/>
                  <a:pt x="230" y="398"/>
                  <a:pt x="230" y="398"/>
                </a:cubicBezTo>
                <a:cubicBezTo>
                  <a:pt x="230" y="410"/>
                  <a:pt x="221" y="419"/>
                  <a:pt x="210" y="419"/>
                </a:cubicBezTo>
                <a:close/>
                <a:moveTo>
                  <a:pt x="61" y="358"/>
                </a:moveTo>
                <a:cubicBezTo>
                  <a:pt x="53" y="350"/>
                  <a:pt x="53" y="337"/>
                  <a:pt x="61" y="329"/>
                </a:cubicBezTo>
                <a:cubicBezTo>
                  <a:pt x="88" y="303"/>
                  <a:pt x="88" y="303"/>
                  <a:pt x="88" y="303"/>
                </a:cubicBezTo>
                <a:cubicBezTo>
                  <a:pt x="96" y="295"/>
                  <a:pt x="109" y="295"/>
                  <a:pt x="117" y="303"/>
                </a:cubicBezTo>
                <a:cubicBezTo>
                  <a:pt x="125" y="311"/>
                  <a:pt x="125" y="324"/>
                  <a:pt x="117" y="332"/>
                </a:cubicBezTo>
                <a:cubicBezTo>
                  <a:pt x="90" y="358"/>
                  <a:pt x="90" y="358"/>
                  <a:pt x="90" y="358"/>
                </a:cubicBezTo>
                <a:cubicBezTo>
                  <a:pt x="82" y="366"/>
                  <a:pt x="69" y="366"/>
                  <a:pt x="61" y="358"/>
                </a:cubicBezTo>
                <a:close/>
                <a:moveTo>
                  <a:pt x="0" y="210"/>
                </a:moveTo>
                <a:cubicBezTo>
                  <a:pt x="0" y="199"/>
                  <a:pt x="9" y="190"/>
                  <a:pt x="20" y="190"/>
                </a:cubicBezTo>
                <a:cubicBezTo>
                  <a:pt x="58" y="190"/>
                  <a:pt x="58" y="190"/>
                  <a:pt x="58" y="190"/>
                </a:cubicBezTo>
                <a:cubicBezTo>
                  <a:pt x="69" y="190"/>
                  <a:pt x="78" y="199"/>
                  <a:pt x="78" y="210"/>
                </a:cubicBezTo>
                <a:cubicBezTo>
                  <a:pt x="78" y="222"/>
                  <a:pt x="69" y="231"/>
                  <a:pt x="58" y="231"/>
                </a:cubicBezTo>
                <a:cubicBezTo>
                  <a:pt x="20" y="231"/>
                  <a:pt x="20" y="231"/>
                  <a:pt x="20" y="231"/>
                </a:cubicBezTo>
                <a:cubicBezTo>
                  <a:pt x="9" y="231"/>
                  <a:pt x="0" y="222"/>
                  <a:pt x="0" y="210"/>
                </a:cubicBezTo>
                <a:close/>
                <a:moveTo>
                  <a:pt x="60" y="62"/>
                </a:moveTo>
                <a:cubicBezTo>
                  <a:pt x="68" y="54"/>
                  <a:pt x="81" y="54"/>
                  <a:pt x="89" y="62"/>
                </a:cubicBezTo>
                <a:cubicBezTo>
                  <a:pt x="116" y="89"/>
                  <a:pt x="116" y="89"/>
                  <a:pt x="116" y="89"/>
                </a:cubicBezTo>
                <a:cubicBezTo>
                  <a:pt x="124" y="97"/>
                  <a:pt x="124" y="110"/>
                  <a:pt x="116" y="118"/>
                </a:cubicBezTo>
                <a:cubicBezTo>
                  <a:pt x="108" y="126"/>
                  <a:pt x="95" y="126"/>
                  <a:pt x="87" y="118"/>
                </a:cubicBezTo>
                <a:cubicBezTo>
                  <a:pt x="60" y="91"/>
                  <a:pt x="60" y="91"/>
                  <a:pt x="60" y="91"/>
                </a:cubicBezTo>
                <a:cubicBezTo>
                  <a:pt x="52" y="83"/>
                  <a:pt x="52" y="70"/>
                  <a:pt x="60" y="62"/>
                </a:cubicBezTo>
                <a:close/>
                <a:moveTo>
                  <a:pt x="208" y="0"/>
                </a:moveTo>
                <a:cubicBezTo>
                  <a:pt x="219" y="0"/>
                  <a:pt x="228" y="10"/>
                  <a:pt x="228" y="21"/>
                </a:cubicBezTo>
                <a:cubicBezTo>
                  <a:pt x="228" y="58"/>
                  <a:pt x="228" y="58"/>
                  <a:pt x="228" y="58"/>
                </a:cubicBezTo>
                <a:cubicBezTo>
                  <a:pt x="228" y="70"/>
                  <a:pt x="219" y="79"/>
                  <a:pt x="208" y="79"/>
                </a:cubicBezTo>
                <a:cubicBezTo>
                  <a:pt x="197" y="79"/>
                  <a:pt x="187" y="70"/>
                  <a:pt x="187" y="58"/>
                </a:cubicBezTo>
                <a:cubicBezTo>
                  <a:pt x="187" y="21"/>
                  <a:pt x="187" y="21"/>
                  <a:pt x="187" y="21"/>
                </a:cubicBezTo>
                <a:cubicBezTo>
                  <a:pt x="187" y="10"/>
                  <a:pt x="197" y="0"/>
                  <a:pt x="208"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02" name="Group 401"/>
          <p:cNvGrpSpPr/>
          <p:nvPr userDrawn="1"/>
        </p:nvGrpSpPr>
        <p:grpSpPr>
          <a:xfrm>
            <a:off x="4552969" y="5392719"/>
            <a:ext cx="475316" cy="436567"/>
            <a:chOff x="-3122613" y="1201738"/>
            <a:chExt cx="3213101" cy="2951162"/>
          </a:xfrm>
          <a:solidFill>
            <a:schemeClr val="accent2"/>
          </a:solidFill>
        </p:grpSpPr>
        <p:sp>
          <p:nvSpPr>
            <p:cNvPr id="403" name="Oval 42"/>
            <p:cNvSpPr>
              <a:spLocks noChangeArrowheads="1"/>
            </p:cNvSpPr>
            <p:nvPr/>
          </p:nvSpPr>
          <p:spPr bwMode="auto">
            <a:xfrm>
              <a:off x="-1755775" y="2438400"/>
              <a:ext cx="479425" cy="4857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 name="Freeform 43"/>
            <p:cNvSpPr>
              <a:spLocks/>
            </p:cNvSpPr>
            <p:nvPr/>
          </p:nvSpPr>
          <p:spPr bwMode="auto">
            <a:xfrm>
              <a:off x="-2609850" y="1208088"/>
              <a:ext cx="2187576" cy="2944812"/>
            </a:xfrm>
            <a:custGeom>
              <a:avLst/>
              <a:gdLst>
                <a:gd name="T0" fmla="*/ 278 w 320"/>
                <a:gd name="T1" fmla="*/ 286 h 431"/>
                <a:gd name="T2" fmla="*/ 285 w 320"/>
                <a:gd name="T3" fmla="*/ 337 h 431"/>
                <a:gd name="T4" fmla="*/ 268 w 320"/>
                <a:gd name="T5" fmla="*/ 384 h 431"/>
                <a:gd name="T6" fmla="*/ 195 w 320"/>
                <a:gd name="T7" fmla="*/ 367 h 431"/>
                <a:gd name="T8" fmla="*/ 94 w 320"/>
                <a:gd name="T9" fmla="*/ 258 h 431"/>
                <a:gd name="T10" fmla="*/ 35 w 320"/>
                <a:gd name="T11" fmla="*/ 94 h 431"/>
                <a:gd name="T12" fmla="*/ 52 w 320"/>
                <a:gd name="T13" fmla="*/ 47 h 431"/>
                <a:gd name="T14" fmla="*/ 112 w 320"/>
                <a:gd name="T15" fmla="*/ 56 h 431"/>
                <a:gd name="T16" fmla="*/ 140 w 320"/>
                <a:gd name="T17" fmla="*/ 32 h 431"/>
                <a:gd name="T18" fmla="*/ 33 w 320"/>
                <a:gd name="T19" fmla="*/ 17 h 431"/>
                <a:gd name="T20" fmla="*/ 0 w 320"/>
                <a:gd name="T21" fmla="*/ 94 h 431"/>
                <a:gd name="T22" fmla="*/ 64 w 320"/>
                <a:gd name="T23" fmla="*/ 277 h 431"/>
                <a:gd name="T24" fmla="*/ 176 w 320"/>
                <a:gd name="T25" fmla="*/ 396 h 431"/>
                <a:gd name="T26" fmla="*/ 287 w 320"/>
                <a:gd name="T27" fmla="*/ 413 h 431"/>
                <a:gd name="T28" fmla="*/ 320 w 320"/>
                <a:gd name="T29" fmla="*/ 337 h 431"/>
                <a:gd name="T30" fmla="*/ 301 w 320"/>
                <a:gd name="T31" fmla="*/ 244 h 431"/>
                <a:gd name="T32" fmla="*/ 278 w 320"/>
                <a:gd name="T33" fmla="*/ 286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0" h="431">
                  <a:moveTo>
                    <a:pt x="278" y="286"/>
                  </a:moveTo>
                  <a:cubicBezTo>
                    <a:pt x="282" y="304"/>
                    <a:pt x="285" y="322"/>
                    <a:pt x="285" y="337"/>
                  </a:cubicBezTo>
                  <a:cubicBezTo>
                    <a:pt x="285" y="350"/>
                    <a:pt x="283" y="374"/>
                    <a:pt x="268" y="384"/>
                  </a:cubicBezTo>
                  <a:cubicBezTo>
                    <a:pt x="253" y="393"/>
                    <a:pt x="226" y="387"/>
                    <a:pt x="195" y="367"/>
                  </a:cubicBezTo>
                  <a:cubicBezTo>
                    <a:pt x="160" y="343"/>
                    <a:pt x="124" y="304"/>
                    <a:pt x="94" y="258"/>
                  </a:cubicBezTo>
                  <a:cubicBezTo>
                    <a:pt x="57" y="200"/>
                    <a:pt x="35" y="139"/>
                    <a:pt x="35" y="94"/>
                  </a:cubicBezTo>
                  <a:cubicBezTo>
                    <a:pt x="35" y="80"/>
                    <a:pt x="37" y="56"/>
                    <a:pt x="52" y="47"/>
                  </a:cubicBezTo>
                  <a:cubicBezTo>
                    <a:pt x="65" y="39"/>
                    <a:pt x="87" y="42"/>
                    <a:pt x="112" y="56"/>
                  </a:cubicBezTo>
                  <a:cubicBezTo>
                    <a:pt x="122" y="48"/>
                    <a:pt x="131" y="39"/>
                    <a:pt x="140" y="32"/>
                  </a:cubicBezTo>
                  <a:cubicBezTo>
                    <a:pt x="98" y="5"/>
                    <a:pt x="60" y="0"/>
                    <a:pt x="33" y="17"/>
                  </a:cubicBezTo>
                  <a:cubicBezTo>
                    <a:pt x="18" y="27"/>
                    <a:pt x="0" y="48"/>
                    <a:pt x="0" y="94"/>
                  </a:cubicBezTo>
                  <a:cubicBezTo>
                    <a:pt x="0" y="145"/>
                    <a:pt x="24" y="214"/>
                    <a:pt x="64" y="277"/>
                  </a:cubicBezTo>
                  <a:cubicBezTo>
                    <a:pt x="97" y="328"/>
                    <a:pt x="137" y="370"/>
                    <a:pt x="176" y="396"/>
                  </a:cubicBezTo>
                  <a:cubicBezTo>
                    <a:pt x="220" y="425"/>
                    <a:pt x="259" y="431"/>
                    <a:pt x="287" y="413"/>
                  </a:cubicBezTo>
                  <a:cubicBezTo>
                    <a:pt x="302" y="404"/>
                    <a:pt x="320" y="382"/>
                    <a:pt x="320" y="337"/>
                  </a:cubicBezTo>
                  <a:cubicBezTo>
                    <a:pt x="320" y="310"/>
                    <a:pt x="313" y="278"/>
                    <a:pt x="301" y="244"/>
                  </a:cubicBezTo>
                  <a:cubicBezTo>
                    <a:pt x="294" y="259"/>
                    <a:pt x="286" y="272"/>
                    <a:pt x="278" y="2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Freeform 44"/>
            <p:cNvSpPr>
              <a:spLocks/>
            </p:cNvSpPr>
            <p:nvPr/>
          </p:nvSpPr>
          <p:spPr bwMode="auto">
            <a:xfrm>
              <a:off x="-1400175" y="1795463"/>
              <a:ext cx="512763" cy="711200"/>
            </a:xfrm>
            <a:custGeom>
              <a:avLst/>
              <a:gdLst>
                <a:gd name="T0" fmla="*/ 27 w 75"/>
                <a:gd name="T1" fmla="*/ 0 h 104"/>
                <a:gd name="T2" fmla="*/ 0 w 75"/>
                <a:gd name="T3" fmla="*/ 23 h 104"/>
                <a:gd name="T4" fmla="*/ 49 w 75"/>
                <a:gd name="T5" fmla="*/ 87 h 104"/>
                <a:gd name="T6" fmla="*/ 59 w 75"/>
                <a:gd name="T7" fmla="*/ 104 h 104"/>
                <a:gd name="T8" fmla="*/ 75 w 75"/>
                <a:gd name="T9" fmla="*/ 62 h 104"/>
                <a:gd name="T10" fmla="*/ 27 w 75"/>
                <a:gd name="T11" fmla="*/ 0 h 104"/>
              </a:gdLst>
              <a:ahLst/>
              <a:cxnLst>
                <a:cxn ang="0">
                  <a:pos x="T0" y="T1"/>
                </a:cxn>
                <a:cxn ang="0">
                  <a:pos x="T2" y="T3"/>
                </a:cxn>
                <a:cxn ang="0">
                  <a:pos x="T4" y="T5"/>
                </a:cxn>
                <a:cxn ang="0">
                  <a:pos x="T6" y="T7"/>
                </a:cxn>
                <a:cxn ang="0">
                  <a:pos x="T8" y="T9"/>
                </a:cxn>
                <a:cxn ang="0">
                  <a:pos x="T10" y="T11"/>
                </a:cxn>
              </a:cxnLst>
              <a:rect l="0" t="0" r="r" b="b"/>
              <a:pathLst>
                <a:path w="75" h="104">
                  <a:moveTo>
                    <a:pt x="27" y="0"/>
                  </a:moveTo>
                  <a:cubicBezTo>
                    <a:pt x="18" y="7"/>
                    <a:pt x="9" y="14"/>
                    <a:pt x="0" y="23"/>
                  </a:cubicBezTo>
                  <a:cubicBezTo>
                    <a:pt x="17" y="41"/>
                    <a:pt x="34" y="63"/>
                    <a:pt x="49" y="87"/>
                  </a:cubicBezTo>
                  <a:cubicBezTo>
                    <a:pt x="53" y="93"/>
                    <a:pt x="56" y="98"/>
                    <a:pt x="59" y="104"/>
                  </a:cubicBezTo>
                  <a:cubicBezTo>
                    <a:pt x="66" y="90"/>
                    <a:pt x="71" y="76"/>
                    <a:pt x="75" y="62"/>
                  </a:cubicBezTo>
                  <a:cubicBezTo>
                    <a:pt x="60" y="40"/>
                    <a:pt x="44" y="19"/>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 name="Freeform 45"/>
            <p:cNvSpPr>
              <a:spLocks/>
            </p:cNvSpPr>
            <p:nvPr/>
          </p:nvSpPr>
          <p:spPr bwMode="auto">
            <a:xfrm>
              <a:off x="-2144713" y="1201738"/>
              <a:ext cx="1722438" cy="2357437"/>
            </a:xfrm>
            <a:custGeom>
              <a:avLst/>
              <a:gdLst>
                <a:gd name="T0" fmla="*/ 108 w 252"/>
                <a:gd name="T1" fmla="*/ 35 h 345"/>
                <a:gd name="T2" fmla="*/ 0 w 252"/>
                <a:gd name="T3" fmla="*/ 149 h 345"/>
                <a:gd name="T4" fmla="*/ 16 w 252"/>
                <a:gd name="T5" fmla="*/ 191 h 345"/>
                <a:gd name="T6" fmla="*/ 26 w 252"/>
                <a:gd name="T7" fmla="*/ 174 h 345"/>
                <a:gd name="T8" fmla="*/ 127 w 252"/>
                <a:gd name="T9" fmla="*/ 65 h 345"/>
                <a:gd name="T10" fmla="*/ 200 w 252"/>
                <a:gd name="T11" fmla="*/ 48 h 345"/>
                <a:gd name="T12" fmla="*/ 217 w 252"/>
                <a:gd name="T13" fmla="*/ 95 h 345"/>
                <a:gd name="T14" fmla="*/ 217 w 252"/>
                <a:gd name="T15" fmla="*/ 95 h 345"/>
                <a:gd name="T16" fmla="*/ 158 w 252"/>
                <a:gd name="T17" fmla="*/ 259 h 345"/>
                <a:gd name="T18" fmla="*/ 109 w 252"/>
                <a:gd name="T19" fmla="*/ 323 h 345"/>
                <a:gd name="T20" fmla="*/ 136 w 252"/>
                <a:gd name="T21" fmla="*/ 345 h 345"/>
                <a:gd name="T22" fmla="*/ 188 w 252"/>
                <a:gd name="T23" fmla="*/ 278 h 345"/>
                <a:gd name="T24" fmla="*/ 252 w 252"/>
                <a:gd name="T25" fmla="*/ 95 h 345"/>
                <a:gd name="T26" fmla="*/ 252 w 252"/>
                <a:gd name="T27" fmla="*/ 95 h 345"/>
                <a:gd name="T28" fmla="*/ 219 w 252"/>
                <a:gd name="T29" fmla="*/ 18 h 345"/>
                <a:gd name="T30" fmla="*/ 108 w 252"/>
                <a:gd name="T31" fmla="*/ 35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2" h="345">
                  <a:moveTo>
                    <a:pt x="108" y="35"/>
                  </a:moveTo>
                  <a:cubicBezTo>
                    <a:pt x="70" y="61"/>
                    <a:pt x="32" y="101"/>
                    <a:pt x="0" y="149"/>
                  </a:cubicBezTo>
                  <a:cubicBezTo>
                    <a:pt x="4" y="163"/>
                    <a:pt x="9" y="177"/>
                    <a:pt x="16" y="191"/>
                  </a:cubicBezTo>
                  <a:cubicBezTo>
                    <a:pt x="19" y="185"/>
                    <a:pt x="22" y="180"/>
                    <a:pt x="26" y="174"/>
                  </a:cubicBezTo>
                  <a:cubicBezTo>
                    <a:pt x="56" y="127"/>
                    <a:pt x="92" y="88"/>
                    <a:pt x="127" y="65"/>
                  </a:cubicBezTo>
                  <a:cubicBezTo>
                    <a:pt x="158" y="45"/>
                    <a:pt x="185" y="38"/>
                    <a:pt x="200" y="48"/>
                  </a:cubicBezTo>
                  <a:cubicBezTo>
                    <a:pt x="215" y="57"/>
                    <a:pt x="217" y="81"/>
                    <a:pt x="217" y="95"/>
                  </a:cubicBezTo>
                  <a:cubicBezTo>
                    <a:pt x="217" y="95"/>
                    <a:pt x="217" y="95"/>
                    <a:pt x="217" y="95"/>
                  </a:cubicBezTo>
                  <a:cubicBezTo>
                    <a:pt x="217" y="140"/>
                    <a:pt x="195" y="201"/>
                    <a:pt x="158" y="259"/>
                  </a:cubicBezTo>
                  <a:cubicBezTo>
                    <a:pt x="143" y="282"/>
                    <a:pt x="126" y="304"/>
                    <a:pt x="109" y="323"/>
                  </a:cubicBezTo>
                  <a:cubicBezTo>
                    <a:pt x="118" y="331"/>
                    <a:pt x="127" y="339"/>
                    <a:pt x="136" y="345"/>
                  </a:cubicBezTo>
                  <a:cubicBezTo>
                    <a:pt x="154" y="325"/>
                    <a:pt x="172" y="302"/>
                    <a:pt x="188" y="278"/>
                  </a:cubicBezTo>
                  <a:cubicBezTo>
                    <a:pt x="228" y="215"/>
                    <a:pt x="252" y="146"/>
                    <a:pt x="252" y="95"/>
                  </a:cubicBezTo>
                  <a:cubicBezTo>
                    <a:pt x="252" y="95"/>
                    <a:pt x="252" y="95"/>
                    <a:pt x="252" y="95"/>
                  </a:cubicBezTo>
                  <a:cubicBezTo>
                    <a:pt x="252" y="49"/>
                    <a:pt x="234" y="28"/>
                    <a:pt x="219" y="18"/>
                  </a:cubicBezTo>
                  <a:cubicBezTo>
                    <a:pt x="191" y="0"/>
                    <a:pt x="152" y="7"/>
                    <a:pt x="108"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 name="Freeform 46"/>
            <p:cNvSpPr>
              <a:spLocks/>
            </p:cNvSpPr>
            <p:nvPr/>
          </p:nvSpPr>
          <p:spPr bwMode="auto">
            <a:xfrm>
              <a:off x="-360362" y="2165350"/>
              <a:ext cx="450850" cy="1031875"/>
            </a:xfrm>
            <a:custGeom>
              <a:avLst/>
              <a:gdLst>
                <a:gd name="T0" fmla="*/ 31 w 66"/>
                <a:gd name="T1" fmla="*/ 75 h 151"/>
                <a:gd name="T2" fmla="*/ 0 w 66"/>
                <a:gd name="T3" fmla="*/ 115 h 151"/>
                <a:gd name="T4" fmla="*/ 10 w 66"/>
                <a:gd name="T5" fmla="*/ 151 h 151"/>
                <a:gd name="T6" fmla="*/ 66 w 66"/>
                <a:gd name="T7" fmla="*/ 75 h 151"/>
                <a:gd name="T8" fmla="*/ 10 w 66"/>
                <a:gd name="T9" fmla="*/ 0 h 151"/>
                <a:gd name="T10" fmla="*/ 0 w 66"/>
                <a:gd name="T11" fmla="*/ 36 h 151"/>
                <a:gd name="T12" fmla="*/ 31 w 66"/>
                <a:gd name="T13" fmla="*/ 75 h 151"/>
              </a:gdLst>
              <a:ahLst/>
              <a:cxnLst>
                <a:cxn ang="0">
                  <a:pos x="T0" y="T1"/>
                </a:cxn>
                <a:cxn ang="0">
                  <a:pos x="T2" y="T3"/>
                </a:cxn>
                <a:cxn ang="0">
                  <a:pos x="T4" y="T5"/>
                </a:cxn>
                <a:cxn ang="0">
                  <a:pos x="T6" y="T7"/>
                </a:cxn>
                <a:cxn ang="0">
                  <a:pos x="T8" y="T9"/>
                </a:cxn>
                <a:cxn ang="0">
                  <a:pos x="T10" y="T11"/>
                </a:cxn>
                <a:cxn ang="0">
                  <a:pos x="T12" y="T13"/>
                </a:cxn>
              </a:cxnLst>
              <a:rect l="0" t="0" r="r" b="b"/>
              <a:pathLst>
                <a:path w="66" h="151">
                  <a:moveTo>
                    <a:pt x="31" y="75"/>
                  </a:moveTo>
                  <a:cubicBezTo>
                    <a:pt x="31" y="88"/>
                    <a:pt x="20" y="103"/>
                    <a:pt x="0" y="115"/>
                  </a:cubicBezTo>
                  <a:cubicBezTo>
                    <a:pt x="4" y="127"/>
                    <a:pt x="7" y="139"/>
                    <a:pt x="10" y="151"/>
                  </a:cubicBezTo>
                  <a:cubicBezTo>
                    <a:pt x="46" y="130"/>
                    <a:pt x="66" y="104"/>
                    <a:pt x="66" y="75"/>
                  </a:cubicBezTo>
                  <a:cubicBezTo>
                    <a:pt x="66" y="47"/>
                    <a:pt x="46" y="20"/>
                    <a:pt x="10" y="0"/>
                  </a:cubicBezTo>
                  <a:cubicBezTo>
                    <a:pt x="7" y="12"/>
                    <a:pt x="4" y="23"/>
                    <a:pt x="0" y="36"/>
                  </a:cubicBezTo>
                  <a:cubicBezTo>
                    <a:pt x="20" y="48"/>
                    <a:pt x="31" y="62"/>
                    <a:pt x="31"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 name="Freeform 47"/>
            <p:cNvSpPr>
              <a:spLocks/>
            </p:cNvSpPr>
            <p:nvPr/>
          </p:nvSpPr>
          <p:spPr bwMode="auto">
            <a:xfrm>
              <a:off x="-3122613" y="2165350"/>
              <a:ext cx="450850" cy="1031875"/>
            </a:xfrm>
            <a:custGeom>
              <a:avLst/>
              <a:gdLst>
                <a:gd name="T0" fmla="*/ 35 w 66"/>
                <a:gd name="T1" fmla="*/ 75 h 151"/>
                <a:gd name="T2" fmla="*/ 66 w 66"/>
                <a:gd name="T3" fmla="*/ 36 h 151"/>
                <a:gd name="T4" fmla="*/ 56 w 66"/>
                <a:gd name="T5" fmla="*/ 0 h 151"/>
                <a:gd name="T6" fmla="*/ 0 w 66"/>
                <a:gd name="T7" fmla="*/ 75 h 151"/>
                <a:gd name="T8" fmla="*/ 56 w 66"/>
                <a:gd name="T9" fmla="*/ 151 h 151"/>
                <a:gd name="T10" fmla="*/ 65 w 66"/>
                <a:gd name="T11" fmla="*/ 115 h 151"/>
                <a:gd name="T12" fmla="*/ 35 w 66"/>
                <a:gd name="T13" fmla="*/ 75 h 151"/>
              </a:gdLst>
              <a:ahLst/>
              <a:cxnLst>
                <a:cxn ang="0">
                  <a:pos x="T0" y="T1"/>
                </a:cxn>
                <a:cxn ang="0">
                  <a:pos x="T2" y="T3"/>
                </a:cxn>
                <a:cxn ang="0">
                  <a:pos x="T4" y="T5"/>
                </a:cxn>
                <a:cxn ang="0">
                  <a:pos x="T6" y="T7"/>
                </a:cxn>
                <a:cxn ang="0">
                  <a:pos x="T8" y="T9"/>
                </a:cxn>
                <a:cxn ang="0">
                  <a:pos x="T10" y="T11"/>
                </a:cxn>
                <a:cxn ang="0">
                  <a:pos x="T12" y="T13"/>
                </a:cxn>
              </a:cxnLst>
              <a:rect l="0" t="0" r="r" b="b"/>
              <a:pathLst>
                <a:path w="66" h="151">
                  <a:moveTo>
                    <a:pt x="35" y="75"/>
                  </a:moveTo>
                  <a:cubicBezTo>
                    <a:pt x="35" y="62"/>
                    <a:pt x="46" y="48"/>
                    <a:pt x="66" y="36"/>
                  </a:cubicBezTo>
                  <a:cubicBezTo>
                    <a:pt x="62" y="23"/>
                    <a:pt x="59" y="12"/>
                    <a:pt x="56" y="0"/>
                  </a:cubicBezTo>
                  <a:cubicBezTo>
                    <a:pt x="20" y="20"/>
                    <a:pt x="0" y="47"/>
                    <a:pt x="0" y="75"/>
                  </a:cubicBezTo>
                  <a:cubicBezTo>
                    <a:pt x="0" y="104"/>
                    <a:pt x="20" y="130"/>
                    <a:pt x="56" y="151"/>
                  </a:cubicBezTo>
                  <a:cubicBezTo>
                    <a:pt x="59" y="139"/>
                    <a:pt x="62" y="127"/>
                    <a:pt x="65" y="115"/>
                  </a:cubicBezTo>
                  <a:cubicBezTo>
                    <a:pt x="46" y="103"/>
                    <a:pt x="35" y="88"/>
                    <a:pt x="35"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 name="Freeform 48"/>
            <p:cNvSpPr>
              <a:spLocks/>
            </p:cNvSpPr>
            <p:nvPr/>
          </p:nvSpPr>
          <p:spPr bwMode="auto">
            <a:xfrm>
              <a:off x="-2609850" y="2882900"/>
              <a:ext cx="957263" cy="1270000"/>
            </a:xfrm>
            <a:custGeom>
              <a:avLst/>
              <a:gdLst>
                <a:gd name="T0" fmla="*/ 112 w 140"/>
                <a:gd name="T1" fmla="*/ 129 h 186"/>
                <a:gd name="T2" fmla="*/ 52 w 140"/>
                <a:gd name="T3" fmla="*/ 139 h 186"/>
                <a:gd name="T4" fmla="*/ 35 w 140"/>
                <a:gd name="T5" fmla="*/ 92 h 186"/>
                <a:gd name="T6" fmla="*/ 42 w 140"/>
                <a:gd name="T7" fmla="*/ 41 h 186"/>
                <a:gd name="T8" fmla="*/ 19 w 140"/>
                <a:gd name="T9" fmla="*/ 0 h 186"/>
                <a:gd name="T10" fmla="*/ 0 w 140"/>
                <a:gd name="T11" fmla="*/ 92 h 186"/>
                <a:gd name="T12" fmla="*/ 33 w 140"/>
                <a:gd name="T13" fmla="*/ 168 h 186"/>
                <a:gd name="T14" fmla="*/ 140 w 140"/>
                <a:gd name="T15" fmla="*/ 154 h 186"/>
                <a:gd name="T16" fmla="*/ 112 w 140"/>
                <a:gd name="T17" fmla="*/ 12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0" h="186">
                  <a:moveTo>
                    <a:pt x="112" y="129"/>
                  </a:moveTo>
                  <a:cubicBezTo>
                    <a:pt x="87" y="143"/>
                    <a:pt x="65" y="147"/>
                    <a:pt x="52" y="139"/>
                  </a:cubicBezTo>
                  <a:cubicBezTo>
                    <a:pt x="37" y="129"/>
                    <a:pt x="35" y="105"/>
                    <a:pt x="35" y="92"/>
                  </a:cubicBezTo>
                  <a:cubicBezTo>
                    <a:pt x="35" y="77"/>
                    <a:pt x="38" y="59"/>
                    <a:pt x="42" y="41"/>
                  </a:cubicBezTo>
                  <a:cubicBezTo>
                    <a:pt x="34" y="27"/>
                    <a:pt x="26" y="14"/>
                    <a:pt x="19" y="0"/>
                  </a:cubicBezTo>
                  <a:cubicBezTo>
                    <a:pt x="7" y="33"/>
                    <a:pt x="0" y="65"/>
                    <a:pt x="0" y="92"/>
                  </a:cubicBezTo>
                  <a:cubicBezTo>
                    <a:pt x="0" y="137"/>
                    <a:pt x="18" y="159"/>
                    <a:pt x="33" y="168"/>
                  </a:cubicBezTo>
                  <a:cubicBezTo>
                    <a:pt x="60" y="186"/>
                    <a:pt x="98" y="180"/>
                    <a:pt x="140" y="154"/>
                  </a:cubicBezTo>
                  <a:cubicBezTo>
                    <a:pt x="131" y="146"/>
                    <a:pt x="122" y="138"/>
                    <a:pt x="112" y="1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16" name="Freeform 92"/>
          <p:cNvSpPr>
            <a:spLocks noEditPoints="1"/>
          </p:cNvSpPr>
          <p:nvPr userDrawn="1"/>
        </p:nvSpPr>
        <p:spPr bwMode="auto">
          <a:xfrm>
            <a:off x="4535415" y="6022290"/>
            <a:ext cx="510424" cy="418775"/>
          </a:xfrm>
          <a:custGeom>
            <a:avLst/>
            <a:gdLst>
              <a:gd name="T0" fmla="*/ 118 w 274"/>
              <a:gd name="T1" fmla="*/ 36 h 225"/>
              <a:gd name="T2" fmla="*/ 25 w 274"/>
              <a:gd name="T3" fmla="*/ 0 h 225"/>
              <a:gd name="T4" fmla="*/ 71 w 274"/>
              <a:gd name="T5" fmla="*/ 159 h 225"/>
              <a:gd name="T6" fmla="*/ 75 w 274"/>
              <a:gd name="T7" fmla="*/ 88 h 225"/>
              <a:gd name="T8" fmla="*/ 118 w 274"/>
              <a:gd name="T9" fmla="*/ 36 h 225"/>
              <a:gd name="T10" fmla="*/ 232 w 274"/>
              <a:gd name="T11" fmla="*/ 12 h 225"/>
              <a:gd name="T12" fmla="*/ 90 w 274"/>
              <a:gd name="T13" fmla="*/ 159 h 225"/>
              <a:gd name="T14" fmla="*/ 182 w 274"/>
              <a:gd name="T15" fmla="*/ 69 h 225"/>
              <a:gd name="T16" fmla="*/ 104 w 274"/>
              <a:gd name="T17" fmla="*/ 190 h 225"/>
              <a:gd name="T18" fmla="*/ 93 w 274"/>
              <a:gd name="T19" fmla="*/ 225 h 225"/>
              <a:gd name="T20" fmla="*/ 118 w 274"/>
              <a:gd name="T21" fmla="*/ 225 h 225"/>
              <a:gd name="T22" fmla="*/ 129 w 274"/>
              <a:gd name="T23" fmla="*/ 205 h 225"/>
              <a:gd name="T24" fmla="*/ 232 w 274"/>
              <a:gd name="T25" fmla="*/ 12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4" h="225">
                <a:moveTo>
                  <a:pt x="118" y="36"/>
                </a:moveTo>
                <a:cubicBezTo>
                  <a:pt x="98" y="21"/>
                  <a:pt x="69" y="8"/>
                  <a:pt x="25" y="0"/>
                </a:cubicBezTo>
                <a:cubicBezTo>
                  <a:pt x="0" y="106"/>
                  <a:pt x="35" y="145"/>
                  <a:pt x="71" y="159"/>
                </a:cubicBezTo>
                <a:cubicBezTo>
                  <a:pt x="66" y="138"/>
                  <a:pt x="65" y="113"/>
                  <a:pt x="75" y="88"/>
                </a:cubicBezTo>
                <a:cubicBezTo>
                  <a:pt x="83" y="68"/>
                  <a:pt x="98" y="50"/>
                  <a:pt x="118" y="36"/>
                </a:cubicBezTo>
                <a:close/>
                <a:moveTo>
                  <a:pt x="232" y="12"/>
                </a:moveTo>
                <a:cubicBezTo>
                  <a:pt x="85" y="40"/>
                  <a:pt x="77" y="112"/>
                  <a:pt x="90" y="159"/>
                </a:cubicBezTo>
                <a:cubicBezTo>
                  <a:pt x="125" y="69"/>
                  <a:pt x="182" y="69"/>
                  <a:pt x="182" y="69"/>
                </a:cubicBezTo>
                <a:cubicBezTo>
                  <a:pt x="136" y="112"/>
                  <a:pt x="117" y="156"/>
                  <a:pt x="104" y="190"/>
                </a:cubicBezTo>
                <a:cubicBezTo>
                  <a:pt x="101" y="198"/>
                  <a:pt x="97" y="210"/>
                  <a:pt x="93" y="225"/>
                </a:cubicBezTo>
                <a:cubicBezTo>
                  <a:pt x="118" y="225"/>
                  <a:pt x="118" y="225"/>
                  <a:pt x="118" y="225"/>
                </a:cubicBezTo>
                <a:cubicBezTo>
                  <a:pt x="118" y="225"/>
                  <a:pt x="126" y="216"/>
                  <a:pt x="129" y="205"/>
                </a:cubicBezTo>
                <a:cubicBezTo>
                  <a:pt x="174" y="205"/>
                  <a:pt x="274" y="186"/>
                  <a:pt x="232" y="1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500" name="Group 499"/>
          <p:cNvGrpSpPr/>
          <p:nvPr userDrawn="1"/>
        </p:nvGrpSpPr>
        <p:grpSpPr>
          <a:xfrm>
            <a:off x="4536064" y="7210838"/>
            <a:ext cx="509127" cy="494040"/>
            <a:chOff x="11245377" y="-3667124"/>
            <a:chExt cx="3375025" cy="3275012"/>
          </a:xfrm>
          <a:solidFill>
            <a:schemeClr val="accent2"/>
          </a:solidFill>
        </p:grpSpPr>
        <p:sp>
          <p:nvSpPr>
            <p:cNvPr id="501" name="Freeform 12"/>
            <p:cNvSpPr>
              <a:spLocks/>
            </p:cNvSpPr>
            <p:nvPr/>
          </p:nvSpPr>
          <p:spPr bwMode="auto">
            <a:xfrm>
              <a:off x="12485215" y="-1423987"/>
              <a:ext cx="962025" cy="1031875"/>
            </a:xfrm>
            <a:custGeom>
              <a:avLst/>
              <a:gdLst>
                <a:gd name="T0" fmla="*/ 70 w 101"/>
                <a:gd name="T1" fmla="*/ 99 h 108"/>
                <a:gd name="T2" fmla="*/ 69 w 101"/>
                <a:gd name="T3" fmla="*/ 68 h 108"/>
                <a:gd name="T4" fmla="*/ 101 w 101"/>
                <a:gd name="T5" fmla="*/ 26 h 108"/>
                <a:gd name="T6" fmla="*/ 86 w 101"/>
                <a:gd name="T7" fmla="*/ 18 h 108"/>
                <a:gd name="T8" fmla="*/ 68 w 101"/>
                <a:gd name="T9" fmla="*/ 37 h 108"/>
                <a:gd name="T10" fmla="*/ 67 w 101"/>
                <a:gd name="T11" fmla="*/ 0 h 108"/>
                <a:gd name="T12" fmla="*/ 44 w 101"/>
                <a:gd name="T13" fmla="*/ 3 h 108"/>
                <a:gd name="T14" fmla="*/ 26 w 101"/>
                <a:gd name="T15" fmla="*/ 1 h 108"/>
                <a:gd name="T16" fmla="*/ 26 w 101"/>
                <a:gd name="T17" fmla="*/ 19 h 108"/>
                <a:gd name="T18" fmla="*/ 16 w 101"/>
                <a:gd name="T19" fmla="*/ 9 h 108"/>
                <a:gd name="T20" fmla="*/ 12 w 101"/>
                <a:gd name="T21" fmla="*/ 12 h 108"/>
                <a:gd name="T22" fmla="*/ 0 w 101"/>
                <a:gd name="T23" fmla="*/ 18 h 108"/>
                <a:gd name="T24" fmla="*/ 25 w 101"/>
                <a:gd name="T25" fmla="*/ 45 h 108"/>
                <a:gd name="T26" fmla="*/ 25 w 101"/>
                <a:gd name="T27" fmla="*/ 100 h 108"/>
                <a:gd name="T28" fmla="*/ 12 w 101"/>
                <a:gd name="T29" fmla="*/ 108 h 108"/>
                <a:gd name="T30" fmla="*/ 80 w 101"/>
                <a:gd name="T31" fmla="*/ 108 h 108"/>
                <a:gd name="T32" fmla="*/ 70 w 101"/>
                <a:gd name="T33" fmla="*/ 99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1" h="108">
                  <a:moveTo>
                    <a:pt x="70" y="99"/>
                  </a:moveTo>
                  <a:cubicBezTo>
                    <a:pt x="69" y="68"/>
                    <a:pt x="69" y="68"/>
                    <a:pt x="69" y="68"/>
                  </a:cubicBezTo>
                  <a:cubicBezTo>
                    <a:pt x="101" y="26"/>
                    <a:pt x="101" y="26"/>
                    <a:pt x="101" y="26"/>
                  </a:cubicBezTo>
                  <a:cubicBezTo>
                    <a:pt x="95" y="24"/>
                    <a:pt x="90" y="21"/>
                    <a:pt x="86" y="18"/>
                  </a:cubicBezTo>
                  <a:cubicBezTo>
                    <a:pt x="68" y="37"/>
                    <a:pt x="68" y="37"/>
                    <a:pt x="68" y="37"/>
                  </a:cubicBezTo>
                  <a:cubicBezTo>
                    <a:pt x="67" y="0"/>
                    <a:pt x="67" y="0"/>
                    <a:pt x="67" y="0"/>
                  </a:cubicBezTo>
                  <a:cubicBezTo>
                    <a:pt x="59" y="2"/>
                    <a:pt x="52" y="3"/>
                    <a:pt x="44" y="3"/>
                  </a:cubicBezTo>
                  <a:cubicBezTo>
                    <a:pt x="38" y="3"/>
                    <a:pt x="32" y="2"/>
                    <a:pt x="26" y="1"/>
                  </a:cubicBezTo>
                  <a:cubicBezTo>
                    <a:pt x="26" y="19"/>
                    <a:pt x="26" y="19"/>
                    <a:pt x="26" y="19"/>
                  </a:cubicBezTo>
                  <a:cubicBezTo>
                    <a:pt x="16" y="9"/>
                    <a:pt x="16" y="9"/>
                    <a:pt x="16" y="9"/>
                  </a:cubicBezTo>
                  <a:cubicBezTo>
                    <a:pt x="15" y="10"/>
                    <a:pt x="13" y="11"/>
                    <a:pt x="12" y="12"/>
                  </a:cubicBezTo>
                  <a:cubicBezTo>
                    <a:pt x="8" y="14"/>
                    <a:pt x="4" y="16"/>
                    <a:pt x="0" y="18"/>
                  </a:cubicBezTo>
                  <a:cubicBezTo>
                    <a:pt x="25" y="45"/>
                    <a:pt x="25" y="45"/>
                    <a:pt x="25" y="45"/>
                  </a:cubicBezTo>
                  <a:cubicBezTo>
                    <a:pt x="25" y="100"/>
                    <a:pt x="25" y="100"/>
                    <a:pt x="25" y="100"/>
                  </a:cubicBezTo>
                  <a:cubicBezTo>
                    <a:pt x="17" y="102"/>
                    <a:pt x="12" y="108"/>
                    <a:pt x="12" y="108"/>
                  </a:cubicBezTo>
                  <a:cubicBezTo>
                    <a:pt x="80" y="108"/>
                    <a:pt x="80" y="108"/>
                    <a:pt x="80" y="108"/>
                  </a:cubicBezTo>
                  <a:cubicBezTo>
                    <a:pt x="80" y="108"/>
                    <a:pt x="76" y="102"/>
                    <a:pt x="70"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2" name="Freeform 13"/>
            <p:cNvSpPr>
              <a:spLocks/>
            </p:cNvSpPr>
            <p:nvPr/>
          </p:nvSpPr>
          <p:spPr bwMode="auto">
            <a:xfrm>
              <a:off x="11245377" y="-2941637"/>
              <a:ext cx="3375025" cy="1738313"/>
            </a:xfrm>
            <a:custGeom>
              <a:avLst/>
              <a:gdLst>
                <a:gd name="T0" fmla="*/ 293 w 354"/>
                <a:gd name="T1" fmla="*/ 49 h 182"/>
                <a:gd name="T2" fmla="*/ 265 w 354"/>
                <a:gd name="T3" fmla="*/ 66 h 182"/>
                <a:gd name="T4" fmla="*/ 265 w 354"/>
                <a:gd name="T5" fmla="*/ 49 h 182"/>
                <a:gd name="T6" fmla="*/ 291 w 354"/>
                <a:gd name="T7" fmla="*/ 40 h 182"/>
                <a:gd name="T8" fmla="*/ 232 w 354"/>
                <a:gd name="T9" fmla="*/ 23 h 182"/>
                <a:gd name="T10" fmla="*/ 155 w 354"/>
                <a:gd name="T11" fmla="*/ 33 h 182"/>
                <a:gd name="T12" fmla="*/ 171 w 354"/>
                <a:gd name="T13" fmla="*/ 48 h 182"/>
                <a:gd name="T14" fmla="*/ 166 w 354"/>
                <a:gd name="T15" fmla="*/ 64 h 182"/>
                <a:gd name="T16" fmla="*/ 109 w 354"/>
                <a:gd name="T17" fmla="*/ 49 h 182"/>
                <a:gd name="T18" fmla="*/ 34 w 354"/>
                <a:gd name="T19" fmla="*/ 67 h 182"/>
                <a:gd name="T20" fmla="*/ 28 w 354"/>
                <a:gd name="T21" fmla="*/ 131 h 182"/>
                <a:gd name="T22" fmla="*/ 85 w 354"/>
                <a:gd name="T23" fmla="*/ 155 h 182"/>
                <a:gd name="T24" fmla="*/ 146 w 354"/>
                <a:gd name="T25" fmla="*/ 135 h 182"/>
                <a:gd name="T26" fmla="*/ 210 w 354"/>
                <a:gd name="T27" fmla="*/ 129 h 182"/>
                <a:gd name="T28" fmla="*/ 290 w 354"/>
                <a:gd name="T29" fmla="*/ 161 h 182"/>
                <a:gd name="T30" fmla="*/ 333 w 354"/>
                <a:gd name="T31" fmla="*/ 112 h 182"/>
                <a:gd name="T32" fmla="*/ 293 w 354"/>
                <a:gd name="T33" fmla="*/ 49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4" h="182">
                  <a:moveTo>
                    <a:pt x="293" y="49"/>
                  </a:moveTo>
                  <a:cubicBezTo>
                    <a:pt x="280" y="49"/>
                    <a:pt x="268" y="53"/>
                    <a:pt x="265" y="66"/>
                  </a:cubicBezTo>
                  <a:cubicBezTo>
                    <a:pt x="259" y="63"/>
                    <a:pt x="257" y="56"/>
                    <a:pt x="265" y="49"/>
                  </a:cubicBezTo>
                  <a:cubicBezTo>
                    <a:pt x="272" y="42"/>
                    <a:pt x="284" y="40"/>
                    <a:pt x="291" y="40"/>
                  </a:cubicBezTo>
                  <a:cubicBezTo>
                    <a:pt x="284" y="18"/>
                    <a:pt x="254" y="8"/>
                    <a:pt x="232" y="23"/>
                  </a:cubicBezTo>
                  <a:cubicBezTo>
                    <a:pt x="208" y="0"/>
                    <a:pt x="169" y="13"/>
                    <a:pt x="155" y="33"/>
                  </a:cubicBezTo>
                  <a:cubicBezTo>
                    <a:pt x="161" y="36"/>
                    <a:pt x="168" y="41"/>
                    <a:pt x="171" y="48"/>
                  </a:cubicBezTo>
                  <a:cubicBezTo>
                    <a:pt x="177" y="57"/>
                    <a:pt x="172" y="63"/>
                    <a:pt x="166" y="64"/>
                  </a:cubicBezTo>
                  <a:cubicBezTo>
                    <a:pt x="169" y="34"/>
                    <a:pt x="117" y="30"/>
                    <a:pt x="109" y="49"/>
                  </a:cubicBezTo>
                  <a:cubicBezTo>
                    <a:pt x="83" y="22"/>
                    <a:pt x="39" y="30"/>
                    <a:pt x="34" y="67"/>
                  </a:cubicBezTo>
                  <a:cubicBezTo>
                    <a:pt x="2" y="77"/>
                    <a:pt x="0" y="118"/>
                    <a:pt x="28" y="131"/>
                  </a:cubicBezTo>
                  <a:cubicBezTo>
                    <a:pt x="24" y="162"/>
                    <a:pt x="67" y="178"/>
                    <a:pt x="85" y="155"/>
                  </a:cubicBezTo>
                  <a:cubicBezTo>
                    <a:pt x="104" y="172"/>
                    <a:pt x="140" y="157"/>
                    <a:pt x="146" y="135"/>
                  </a:cubicBezTo>
                  <a:cubicBezTo>
                    <a:pt x="161" y="145"/>
                    <a:pt x="199" y="144"/>
                    <a:pt x="210" y="129"/>
                  </a:cubicBezTo>
                  <a:cubicBezTo>
                    <a:pt x="210" y="163"/>
                    <a:pt x="252" y="182"/>
                    <a:pt x="290" y="161"/>
                  </a:cubicBezTo>
                  <a:cubicBezTo>
                    <a:pt x="323" y="171"/>
                    <a:pt x="349" y="137"/>
                    <a:pt x="333" y="112"/>
                  </a:cubicBezTo>
                  <a:cubicBezTo>
                    <a:pt x="354" y="83"/>
                    <a:pt x="326" y="49"/>
                    <a:pt x="293"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3" name="Freeform 14"/>
            <p:cNvSpPr>
              <a:spLocks/>
            </p:cNvSpPr>
            <p:nvPr/>
          </p:nvSpPr>
          <p:spPr bwMode="auto">
            <a:xfrm>
              <a:off x="11721627" y="-3667124"/>
              <a:ext cx="2365375" cy="944563"/>
            </a:xfrm>
            <a:custGeom>
              <a:avLst/>
              <a:gdLst>
                <a:gd name="T0" fmla="*/ 230 w 248"/>
                <a:gd name="T1" fmla="*/ 55 h 99"/>
                <a:gd name="T2" fmla="*/ 185 w 248"/>
                <a:gd name="T3" fmla="*/ 21 h 99"/>
                <a:gd name="T4" fmla="*/ 162 w 248"/>
                <a:gd name="T5" fmla="*/ 46 h 99"/>
                <a:gd name="T6" fmla="*/ 163 w 248"/>
                <a:gd name="T7" fmla="*/ 51 h 99"/>
                <a:gd name="T8" fmla="*/ 164 w 248"/>
                <a:gd name="T9" fmla="*/ 54 h 99"/>
                <a:gd name="T10" fmla="*/ 161 w 248"/>
                <a:gd name="T11" fmla="*/ 54 h 99"/>
                <a:gd name="T12" fmla="*/ 153 w 248"/>
                <a:gd name="T13" fmla="*/ 51 h 99"/>
                <a:gd name="T14" fmla="*/ 150 w 248"/>
                <a:gd name="T15" fmla="*/ 43 h 99"/>
                <a:gd name="T16" fmla="*/ 151 w 248"/>
                <a:gd name="T17" fmla="*/ 36 h 99"/>
                <a:gd name="T18" fmla="*/ 167 w 248"/>
                <a:gd name="T19" fmla="*/ 15 h 99"/>
                <a:gd name="T20" fmla="*/ 100 w 248"/>
                <a:gd name="T21" fmla="*/ 32 h 99"/>
                <a:gd name="T22" fmla="*/ 37 w 248"/>
                <a:gd name="T23" fmla="*/ 48 h 99"/>
                <a:gd name="T24" fmla="*/ 0 w 248"/>
                <a:gd name="T25" fmla="*/ 94 h 99"/>
                <a:gd name="T26" fmla="*/ 23 w 248"/>
                <a:gd name="T27" fmla="*/ 89 h 99"/>
                <a:gd name="T28" fmla="*/ 58 w 248"/>
                <a:gd name="T29" fmla="*/ 99 h 99"/>
                <a:gd name="T30" fmla="*/ 60 w 248"/>
                <a:gd name="T31" fmla="*/ 98 h 99"/>
                <a:gd name="T32" fmla="*/ 83 w 248"/>
                <a:gd name="T33" fmla="*/ 94 h 99"/>
                <a:gd name="T34" fmla="*/ 92 w 248"/>
                <a:gd name="T35" fmla="*/ 94 h 99"/>
                <a:gd name="T36" fmla="*/ 115 w 248"/>
                <a:gd name="T37" fmla="*/ 76 h 99"/>
                <a:gd name="T38" fmla="*/ 151 w 248"/>
                <a:gd name="T39" fmla="*/ 67 h 99"/>
                <a:gd name="T40" fmla="*/ 184 w 248"/>
                <a:gd name="T41" fmla="*/ 75 h 99"/>
                <a:gd name="T42" fmla="*/ 205 w 248"/>
                <a:gd name="T43" fmla="*/ 72 h 99"/>
                <a:gd name="T44" fmla="*/ 238 w 248"/>
                <a:gd name="T45" fmla="*/ 82 h 99"/>
                <a:gd name="T46" fmla="*/ 246 w 248"/>
                <a:gd name="T47" fmla="*/ 88 h 99"/>
                <a:gd name="T48" fmla="*/ 230 w 248"/>
                <a:gd name="T49" fmla="*/ 55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48" h="99">
                  <a:moveTo>
                    <a:pt x="230" y="55"/>
                  </a:moveTo>
                  <a:cubicBezTo>
                    <a:pt x="230" y="36"/>
                    <a:pt x="207" y="19"/>
                    <a:pt x="185" y="21"/>
                  </a:cubicBezTo>
                  <a:cubicBezTo>
                    <a:pt x="169" y="26"/>
                    <a:pt x="162" y="37"/>
                    <a:pt x="162" y="46"/>
                  </a:cubicBezTo>
                  <a:cubicBezTo>
                    <a:pt x="162" y="47"/>
                    <a:pt x="162" y="49"/>
                    <a:pt x="163" y="51"/>
                  </a:cubicBezTo>
                  <a:cubicBezTo>
                    <a:pt x="164" y="54"/>
                    <a:pt x="164" y="54"/>
                    <a:pt x="164" y="54"/>
                  </a:cubicBezTo>
                  <a:cubicBezTo>
                    <a:pt x="161" y="54"/>
                    <a:pt x="161" y="54"/>
                    <a:pt x="161" y="54"/>
                  </a:cubicBezTo>
                  <a:cubicBezTo>
                    <a:pt x="158" y="54"/>
                    <a:pt x="155" y="53"/>
                    <a:pt x="153" y="51"/>
                  </a:cubicBezTo>
                  <a:cubicBezTo>
                    <a:pt x="151" y="49"/>
                    <a:pt x="150" y="46"/>
                    <a:pt x="150" y="43"/>
                  </a:cubicBezTo>
                  <a:cubicBezTo>
                    <a:pt x="150" y="41"/>
                    <a:pt x="150" y="38"/>
                    <a:pt x="151" y="36"/>
                  </a:cubicBezTo>
                  <a:cubicBezTo>
                    <a:pt x="153" y="28"/>
                    <a:pt x="161" y="20"/>
                    <a:pt x="167" y="15"/>
                  </a:cubicBezTo>
                  <a:cubicBezTo>
                    <a:pt x="143" y="0"/>
                    <a:pt x="108" y="13"/>
                    <a:pt x="100" y="32"/>
                  </a:cubicBezTo>
                  <a:cubicBezTo>
                    <a:pt x="86" y="16"/>
                    <a:pt x="43" y="25"/>
                    <a:pt x="37" y="48"/>
                  </a:cubicBezTo>
                  <a:cubicBezTo>
                    <a:pt x="17" y="48"/>
                    <a:pt x="0" y="71"/>
                    <a:pt x="0" y="94"/>
                  </a:cubicBezTo>
                  <a:cubicBezTo>
                    <a:pt x="7" y="91"/>
                    <a:pt x="15" y="89"/>
                    <a:pt x="23" y="89"/>
                  </a:cubicBezTo>
                  <a:cubicBezTo>
                    <a:pt x="35" y="89"/>
                    <a:pt x="47" y="92"/>
                    <a:pt x="58" y="99"/>
                  </a:cubicBezTo>
                  <a:cubicBezTo>
                    <a:pt x="59" y="99"/>
                    <a:pt x="59" y="98"/>
                    <a:pt x="60" y="98"/>
                  </a:cubicBezTo>
                  <a:cubicBezTo>
                    <a:pt x="67" y="95"/>
                    <a:pt x="75" y="94"/>
                    <a:pt x="83" y="94"/>
                  </a:cubicBezTo>
                  <a:cubicBezTo>
                    <a:pt x="86" y="94"/>
                    <a:pt x="89" y="94"/>
                    <a:pt x="92" y="94"/>
                  </a:cubicBezTo>
                  <a:cubicBezTo>
                    <a:pt x="98" y="86"/>
                    <a:pt x="106" y="80"/>
                    <a:pt x="115" y="76"/>
                  </a:cubicBezTo>
                  <a:cubicBezTo>
                    <a:pt x="126" y="70"/>
                    <a:pt x="138" y="67"/>
                    <a:pt x="151" y="67"/>
                  </a:cubicBezTo>
                  <a:cubicBezTo>
                    <a:pt x="162" y="67"/>
                    <a:pt x="173" y="70"/>
                    <a:pt x="184" y="75"/>
                  </a:cubicBezTo>
                  <a:cubicBezTo>
                    <a:pt x="191" y="73"/>
                    <a:pt x="198" y="72"/>
                    <a:pt x="205" y="72"/>
                  </a:cubicBezTo>
                  <a:cubicBezTo>
                    <a:pt x="217" y="72"/>
                    <a:pt x="228" y="75"/>
                    <a:pt x="238" y="82"/>
                  </a:cubicBezTo>
                  <a:cubicBezTo>
                    <a:pt x="241" y="83"/>
                    <a:pt x="243" y="85"/>
                    <a:pt x="246" y="88"/>
                  </a:cubicBezTo>
                  <a:cubicBezTo>
                    <a:pt x="248" y="74"/>
                    <a:pt x="241" y="60"/>
                    <a:pt x="230"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05" name="Rectangle 504"/>
          <p:cNvSpPr/>
          <p:nvPr userDrawn="1"/>
        </p:nvSpPr>
        <p:spPr>
          <a:xfrm>
            <a:off x="5474208" y="4850413"/>
            <a:ext cx="620683" cy="307777"/>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a:ln>
                  <a:noFill/>
                </a:ln>
                <a:solidFill>
                  <a:schemeClr val="accent5"/>
                </a:solidFill>
                <a:effectLst/>
                <a:uLnTx/>
                <a:uFillTx/>
                <a:latin typeface="+mn-lt"/>
                <a:ea typeface="+mn-ea"/>
                <a:cs typeface="+mn-cs"/>
              </a:rPr>
              <a:t>Food</a:t>
            </a:r>
          </a:p>
        </p:txBody>
      </p:sp>
      <p:cxnSp>
        <p:nvCxnSpPr>
          <p:cNvPr id="506" name="Straight Connector 505"/>
          <p:cNvCxnSpPr/>
          <p:nvPr userDrawn="1"/>
        </p:nvCxnSpPr>
        <p:spPr bwMode="auto">
          <a:xfrm>
            <a:off x="5432385" y="5193337"/>
            <a:ext cx="2834640" cy="0"/>
          </a:xfrm>
          <a:prstGeom prst="line">
            <a:avLst/>
          </a:prstGeom>
          <a:solidFill>
            <a:schemeClr val="accent1"/>
          </a:solidFill>
          <a:ln w="12700" cap="flat" cmpd="sng" algn="ctr">
            <a:solidFill>
              <a:schemeClr val="accent5"/>
            </a:solidFill>
            <a:prstDash val="solid"/>
            <a:round/>
            <a:headEnd type="none" w="med" len="med"/>
            <a:tailEnd type="none" w="med" len="med"/>
          </a:ln>
          <a:effectLst/>
        </p:spPr>
      </p:cxnSp>
      <p:sp>
        <p:nvSpPr>
          <p:cNvPr id="508" name="Rectangle 507"/>
          <p:cNvSpPr/>
          <p:nvPr userDrawn="1"/>
        </p:nvSpPr>
        <p:spPr>
          <a:xfrm>
            <a:off x="8415086" y="4850413"/>
            <a:ext cx="998991" cy="307777"/>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a:ln>
                  <a:noFill/>
                </a:ln>
                <a:solidFill>
                  <a:schemeClr val="accent6"/>
                </a:solidFill>
                <a:effectLst/>
                <a:uLnTx/>
                <a:uFillTx/>
                <a:latin typeface="+mn-lt"/>
                <a:ea typeface="+mn-ea"/>
                <a:cs typeface="+mn-cs"/>
              </a:rPr>
              <a:t>Buildings</a:t>
            </a:r>
          </a:p>
        </p:txBody>
      </p:sp>
      <p:cxnSp>
        <p:nvCxnSpPr>
          <p:cNvPr id="509" name="Straight Connector 508"/>
          <p:cNvCxnSpPr/>
          <p:nvPr userDrawn="1"/>
        </p:nvCxnSpPr>
        <p:spPr bwMode="auto">
          <a:xfrm>
            <a:off x="8384149" y="5193337"/>
            <a:ext cx="3840480" cy="0"/>
          </a:xfrm>
          <a:prstGeom prst="line">
            <a:avLst/>
          </a:prstGeom>
          <a:solidFill>
            <a:schemeClr val="accent1"/>
          </a:solidFill>
          <a:ln w="12700" cap="flat" cmpd="sng" algn="ctr">
            <a:solidFill>
              <a:schemeClr val="accent6"/>
            </a:solidFill>
            <a:prstDash val="solid"/>
            <a:round/>
            <a:headEnd type="none" w="med" len="med"/>
            <a:tailEnd type="none" w="med" len="med"/>
          </a:ln>
          <a:effectLst/>
        </p:spPr>
      </p:cxnSp>
      <p:sp>
        <p:nvSpPr>
          <p:cNvPr id="359" name="Rectangle 358"/>
          <p:cNvSpPr/>
          <p:nvPr userDrawn="1"/>
        </p:nvSpPr>
        <p:spPr>
          <a:xfrm>
            <a:off x="506947" y="1658372"/>
            <a:ext cx="4743606" cy="30777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a:ln>
                  <a:noFill/>
                </a:ln>
                <a:solidFill>
                  <a:srgbClr val="004B8D"/>
                </a:solidFill>
                <a:effectLst/>
                <a:uLnTx/>
                <a:uFillTx/>
                <a:latin typeface="+mn-lt"/>
                <a:ea typeface="+mn-ea"/>
                <a:cs typeface="+mn-cs"/>
              </a:rPr>
              <a:t>Transportation/Construction/Industrial/Manufacturing</a:t>
            </a:r>
          </a:p>
        </p:txBody>
      </p:sp>
      <p:sp>
        <p:nvSpPr>
          <p:cNvPr id="360" name="Rectangle 359"/>
          <p:cNvSpPr/>
          <p:nvPr userDrawn="1"/>
        </p:nvSpPr>
        <p:spPr>
          <a:xfrm>
            <a:off x="7387617" y="1658372"/>
            <a:ext cx="840295" cy="307777"/>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a:ln>
                  <a:noFill/>
                </a:ln>
                <a:solidFill>
                  <a:schemeClr val="accent3"/>
                </a:solidFill>
                <a:effectLst/>
                <a:uLnTx/>
                <a:uFillTx/>
                <a:latin typeface="+mn-lt"/>
                <a:ea typeface="+mn-ea"/>
                <a:cs typeface="+mn-cs"/>
              </a:rPr>
              <a:t>Medical</a:t>
            </a:r>
            <a:endParaRPr kumimoji="0" lang="en-US" sz="1050" b="1" i="0" u="none" strike="noStrike" kern="0" cap="none" spc="0" normalizeH="0" baseline="0" noProof="0">
              <a:ln>
                <a:noFill/>
              </a:ln>
              <a:solidFill>
                <a:schemeClr val="accent3"/>
              </a:solidFill>
              <a:effectLst/>
              <a:uLnTx/>
              <a:uFillTx/>
            </a:endParaRPr>
          </a:p>
        </p:txBody>
      </p:sp>
      <p:cxnSp>
        <p:nvCxnSpPr>
          <p:cNvPr id="361" name="Straight Connector 360"/>
          <p:cNvCxnSpPr/>
          <p:nvPr userDrawn="1"/>
        </p:nvCxnSpPr>
        <p:spPr bwMode="auto">
          <a:xfrm>
            <a:off x="552985" y="1973434"/>
            <a:ext cx="6750640" cy="0"/>
          </a:xfrm>
          <a:prstGeom prst="line">
            <a:avLst/>
          </a:prstGeom>
          <a:solidFill>
            <a:schemeClr val="accent1"/>
          </a:solidFill>
          <a:ln w="12700" cap="flat" cmpd="sng" algn="ctr">
            <a:solidFill>
              <a:schemeClr val="accent1"/>
            </a:solidFill>
            <a:prstDash val="solid"/>
            <a:round/>
            <a:headEnd type="none" w="med" len="med"/>
            <a:tailEnd type="none" w="med" len="med"/>
          </a:ln>
          <a:effectLst/>
        </p:spPr>
      </p:cxnSp>
      <p:cxnSp>
        <p:nvCxnSpPr>
          <p:cNvPr id="417" name="Straight Connector 416"/>
          <p:cNvCxnSpPr/>
          <p:nvPr userDrawn="1"/>
        </p:nvCxnSpPr>
        <p:spPr bwMode="auto">
          <a:xfrm>
            <a:off x="7461829" y="1973434"/>
            <a:ext cx="5559690" cy="0"/>
          </a:xfrm>
          <a:prstGeom prst="line">
            <a:avLst/>
          </a:prstGeom>
          <a:solidFill>
            <a:schemeClr val="accent1"/>
          </a:solidFill>
          <a:ln w="12700" cap="flat" cmpd="sng" algn="ctr">
            <a:solidFill>
              <a:schemeClr val="accent3"/>
            </a:solidFill>
            <a:prstDash val="solid"/>
            <a:round/>
            <a:headEnd type="none" w="med" len="med"/>
            <a:tailEnd type="none" w="med" len="med"/>
          </a:ln>
          <a:effectLst/>
        </p:spPr>
      </p:cxnSp>
    </p:spTree>
    <p:extLst>
      <p:ext uri="{BB962C8B-B14F-4D97-AF65-F5344CB8AC3E}">
        <p14:creationId xmlns:p14="http://schemas.microsoft.com/office/powerpoint/2010/main" val="84619562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Map with Call Outs">
    <p:spTree>
      <p:nvGrpSpPr>
        <p:cNvPr id="1" name=""/>
        <p:cNvGrpSpPr/>
        <p:nvPr/>
      </p:nvGrpSpPr>
      <p:grpSpPr>
        <a:xfrm>
          <a:off x="0" y="0"/>
          <a:ext cx="0" cy="0"/>
          <a:chOff x="0" y="0"/>
          <a:chExt cx="0" cy="0"/>
        </a:xfrm>
      </p:grpSpPr>
      <p:grpSp>
        <p:nvGrpSpPr>
          <p:cNvPr id="9" name="Group 8"/>
          <p:cNvGrpSpPr/>
          <p:nvPr userDrawn="1"/>
        </p:nvGrpSpPr>
        <p:grpSpPr>
          <a:xfrm>
            <a:off x="2082800" y="1626231"/>
            <a:ext cx="10464800" cy="5992664"/>
            <a:chOff x="457200" y="1462990"/>
            <a:chExt cx="8153400" cy="4669042"/>
          </a:xfrm>
        </p:grpSpPr>
        <p:grpSp>
          <p:nvGrpSpPr>
            <p:cNvPr id="10" name="Group 9"/>
            <p:cNvGrpSpPr/>
            <p:nvPr userDrawn="1"/>
          </p:nvGrpSpPr>
          <p:grpSpPr>
            <a:xfrm>
              <a:off x="2615918" y="1462990"/>
              <a:ext cx="1382614" cy="1198220"/>
              <a:chOff x="2615918" y="1462990"/>
              <a:chExt cx="1382614" cy="1198220"/>
            </a:xfrm>
          </p:grpSpPr>
          <p:sp>
            <p:nvSpPr>
              <p:cNvPr id="293" name="Freeform 292"/>
              <p:cNvSpPr>
                <a:spLocks noChangeAspect="1"/>
              </p:cNvSpPr>
              <p:nvPr/>
            </p:nvSpPr>
            <p:spPr bwMode="auto">
              <a:xfrm>
                <a:off x="3725459" y="2386757"/>
                <a:ext cx="238580" cy="137226"/>
              </a:xfrm>
              <a:custGeom>
                <a:avLst/>
                <a:gdLst/>
                <a:ahLst/>
                <a:cxnLst>
                  <a:cxn ang="0">
                    <a:pos x="14" y="28"/>
                  </a:cxn>
                  <a:cxn ang="0">
                    <a:pos x="0" y="28"/>
                  </a:cxn>
                  <a:cxn ang="0">
                    <a:pos x="6" y="18"/>
                  </a:cxn>
                  <a:cxn ang="0">
                    <a:pos x="10" y="10"/>
                  </a:cxn>
                  <a:cxn ang="0">
                    <a:pos x="20" y="2"/>
                  </a:cxn>
                  <a:cxn ang="0">
                    <a:pos x="30" y="6"/>
                  </a:cxn>
                  <a:cxn ang="0">
                    <a:pos x="42" y="14"/>
                  </a:cxn>
                  <a:cxn ang="0">
                    <a:pos x="44" y="24"/>
                  </a:cxn>
                  <a:cxn ang="0">
                    <a:pos x="48" y="28"/>
                  </a:cxn>
                  <a:cxn ang="0">
                    <a:pos x="54" y="24"/>
                  </a:cxn>
                  <a:cxn ang="0">
                    <a:pos x="58" y="18"/>
                  </a:cxn>
                  <a:cxn ang="0">
                    <a:pos x="64" y="12"/>
                  </a:cxn>
                  <a:cxn ang="0">
                    <a:pos x="68" y="16"/>
                  </a:cxn>
                  <a:cxn ang="0">
                    <a:pos x="72" y="22"/>
                  </a:cxn>
                  <a:cxn ang="0">
                    <a:pos x="80" y="14"/>
                  </a:cxn>
                  <a:cxn ang="0">
                    <a:pos x="86" y="8"/>
                  </a:cxn>
                  <a:cxn ang="0">
                    <a:pos x="92" y="12"/>
                  </a:cxn>
                  <a:cxn ang="0">
                    <a:pos x="104" y="14"/>
                  </a:cxn>
                  <a:cxn ang="0">
                    <a:pos x="118" y="8"/>
                  </a:cxn>
                  <a:cxn ang="0">
                    <a:pos x="128" y="0"/>
                  </a:cxn>
                  <a:cxn ang="0">
                    <a:pos x="140" y="12"/>
                  </a:cxn>
                  <a:cxn ang="0">
                    <a:pos x="150" y="16"/>
                  </a:cxn>
                  <a:cxn ang="0">
                    <a:pos x="158" y="24"/>
                  </a:cxn>
                  <a:cxn ang="0">
                    <a:pos x="166" y="34"/>
                  </a:cxn>
                  <a:cxn ang="0">
                    <a:pos x="166" y="42"/>
                  </a:cxn>
                  <a:cxn ang="0">
                    <a:pos x="156" y="50"/>
                  </a:cxn>
                  <a:cxn ang="0">
                    <a:pos x="140" y="60"/>
                  </a:cxn>
                  <a:cxn ang="0">
                    <a:pos x="120" y="68"/>
                  </a:cxn>
                  <a:cxn ang="0">
                    <a:pos x="102" y="74"/>
                  </a:cxn>
                  <a:cxn ang="0">
                    <a:pos x="88" y="82"/>
                  </a:cxn>
                  <a:cxn ang="0">
                    <a:pos x="74" y="82"/>
                  </a:cxn>
                  <a:cxn ang="0">
                    <a:pos x="58" y="76"/>
                  </a:cxn>
                  <a:cxn ang="0">
                    <a:pos x="48" y="70"/>
                  </a:cxn>
                  <a:cxn ang="0">
                    <a:pos x="18" y="70"/>
                  </a:cxn>
                  <a:cxn ang="0">
                    <a:pos x="32" y="62"/>
                  </a:cxn>
                  <a:cxn ang="0">
                    <a:pos x="34" y="52"/>
                  </a:cxn>
                  <a:cxn ang="0">
                    <a:pos x="26" y="48"/>
                  </a:cxn>
                  <a:cxn ang="0">
                    <a:pos x="14" y="46"/>
                  </a:cxn>
                  <a:cxn ang="0">
                    <a:pos x="2" y="44"/>
                  </a:cxn>
                  <a:cxn ang="0">
                    <a:pos x="18" y="38"/>
                  </a:cxn>
                  <a:cxn ang="0">
                    <a:pos x="30" y="32"/>
                  </a:cxn>
                  <a:cxn ang="0">
                    <a:pos x="24" y="28"/>
                  </a:cxn>
                  <a:cxn ang="0">
                    <a:pos x="14" y="28"/>
                  </a:cxn>
                </a:cxnLst>
                <a:rect l="0" t="0" r="r" b="b"/>
                <a:pathLst>
                  <a:path w="166" h="82">
                    <a:moveTo>
                      <a:pt x="14" y="28"/>
                    </a:moveTo>
                    <a:lnTo>
                      <a:pt x="0" y="28"/>
                    </a:lnTo>
                    <a:lnTo>
                      <a:pt x="6" y="18"/>
                    </a:lnTo>
                    <a:lnTo>
                      <a:pt x="10" y="10"/>
                    </a:lnTo>
                    <a:lnTo>
                      <a:pt x="20" y="2"/>
                    </a:lnTo>
                    <a:lnTo>
                      <a:pt x="30" y="6"/>
                    </a:lnTo>
                    <a:lnTo>
                      <a:pt x="42" y="14"/>
                    </a:lnTo>
                    <a:lnTo>
                      <a:pt x="44" y="24"/>
                    </a:lnTo>
                    <a:lnTo>
                      <a:pt x="48" y="28"/>
                    </a:lnTo>
                    <a:lnTo>
                      <a:pt x="54" y="24"/>
                    </a:lnTo>
                    <a:lnTo>
                      <a:pt x="58" y="18"/>
                    </a:lnTo>
                    <a:lnTo>
                      <a:pt x="64" y="12"/>
                    </a:lnTo>
                    <a:lnTo>
                      <a:pt x="68" y="16"/>
                    </a:lnTo>
                    <a:lnTo>
                      <a:pt x="72" y="22"/>
                    </a:lnTo>
                    <a:lnTo>
                      <a:pt x="80" y="14"/>
                    </a:lnTo>
                    <a:lnTo>
                      <a:pt x="86" y="8"/>
                    </a:lnTo>
                    <a:lnTo>
                      <a:pt x="92" y="12"/>
                    </a:lnTo>
                    <a:lnTo>
                      <a:pt x="104" y="14"/>
                    </a:lnTo>
                    <a:lnTo>
                      <a:pt x="118" y="8"/>
                    </a:lnTo>
                    <a:lnTo>
                      <a:pt x="128" y="0"/>
                    </a:lnTo>
                    <a:lnTo>
                      <a:pt x="140" y="12"/>
                    </a:lnTo>
                    <a:lnTo>
                      <a:pt x="150" y="16"/>
                    </a:lnTo>
                    <a:lnTo>
                      <a:pt x="158" y="24"/>
                    </a:lnTo>
                    <a:lnTo>
                      <a:pt x="166" y="34"/>
                    </a:lnTo>
                    <a:lnTo>
                      <a:pt x="166" y="42"/>
                    </a:lnTo>
                    <a:lnTo>
                      <a:pt x="156" y="50"/>
                    </a:lnTo>
                    <a:lnTo>
                      <a:pt x="140" y="60"/>
                    </a:lnTo>
                    <a:lnTo>
                      <a:pt x="120" y="68"/>
                    </a:lnTo>
                    <a:lnTo>
                      <a:pt x="102" y="74"/>
                    </a:lnTo>
                    <a:lnTo>
                      <a:pt x="88" y="82"/>
                    </a:lnTo>
                    <a:lnTo>
                      <a:pt x="74" y="82"/>
                    </a:lnTo>
                    <a:lnTo>
                      <a:pt x="58" y="76"/>
                    </a:lnTo>
                    <a:lnTo>
                      <a:pt x="48" y="70"/>
                    </a:lnTo>
                    <a:lnTo>
                      <a:pt x="18" y="70"/>
                    </a:lnTo>
                    <a:lnTo>
                      <a:pt x="32" y="62"/>
                    </a:lnTo>
                    <a:lnTo>
                      <a:pt x="34" y="52"/>
                    </a:lnTo>
                    <a:lnTo>
                      <a:pt x="26" y="48"/>
                    </a:lnTo>
                    <a:lnTo>
                      <a:pt x="14" y="46"/>
                    </a:lnTo>
                    <a:lnTo>
                      <a:pt x="2" y="44"/>
                    </a:lnTo>
                    <a:lnTo>
                      <a:pt x="18" y="38"/>
                    </a:lnTo>
                    <a:lnTo>
                      <a:pt x="30" y="32"/>
                    </a:lnTo>
                    <a:lnTo>
                      <a:pt x="24" y="28"/>
                    </a:lnTo>
                    <a:lnTo>
                      <a:pt x="14" y="28"/>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94" name="Freeform 293"/>
              <p:cNvSpPr>
                <a:spLocks noChangeAspect="1"/>
              </p:cNvSpPr>
              <p:nvPr/>
            </p:nvSpPr>
            <p:spPr bwMode="auto">
              <a:xfrm>
                <a:off x="2615918" y="1462990"/>
                <a:ext cx="1382614" cy="1198220"/>
              </a:xfrm>
              <a:custGeom>
                <a:avLst/>
                <a:gdLst/>
                <a:ahLst/>
                <a:cxnLst>
                  <a:cxn ang="0">
                    <a:pos x="676" y="508"/>
                  </a:cxn>
                  <a:cxn ang="0">
                    <a:pos x="628" y="526"/>
                  </a:cxn>
                  <a:cxn ang="0">
                    <a:pos x="546" y="572"/>
                  </a:cxn>
                  <a:cxn ang="0">
                    <a:pos x="510" y="592"/>
                  </a:cxn>
                  <a:cxn ang="0">
                    <a:pos x="502" y="636"/>
                  </a:cxn>
                  <a:cxn ang="0">
                    <a:pos x="482" y="664"/>
                  </a:cxn>
                  <a:cxn ang="0">
                    <a:pos x="428" y="702"/>
                  </a:cxn>
                  <a:cxn ang="0">
                    <a:pos x="390" y="700"/>
                  </a:cxn>
                  <a:cxn ang="0">
                    <a:pos x="348" y="634"/>
                  </a:cxn>
                  <a:cxn ang="0">
                    <a:pos x="340" y="600"/>
                  </a:cxn>
                  <a:cxn ang="0">
                    <a:pos x="312" y="546"/>
                  </a:cxn>
                  <a:cxn ang="0">
                    <a:pos x="312" y="516"/>
                  </a:cxn>
                  <a:cxn ang="0">
                    <a:pos x="346" y="522"/>
                  </a:cxn>
                  <a:cxn ang="0">
                    <a:pos x="356" y="466"/>
                  </a:cxn>
                  <a:cxn ang="0">
                    <a:pos x="296" y="436"/>
                  </a:cxn>
                  <a:cxn ang="0">
                    <a:pos x="330" y="414"/>
                  </a:cxn>
                  <a:cxn ang="0">
                    <a:pos x="274" y="414"/>
                  </a:cxn>
                  <a:cxn ang="0">
                    <a:pos x="238" y="306"/>
                  </a:cxn>
                  <a:cxn ang="0">
                    <a:pos x="148" y="262"/>
                  </a:cxn>
                  <a:cxn ang="0">
                    <a:pos x="100" y="272"/>
                  </a:cxn>
                  <a:cxn ang="0">
                    <a:pos x="68" y="256"/>
                  </a:cxn>
                  <a:cxn ang="0">
                    <a:pos x="24" y="240"/>
                  </a:cxn>
                  <a:cxn ang="0">
                    <a:pos x="102" y="222"/>
                  </a:cxn>
                  <a:cxn ang="0">
                    <a:pos x="8" y="206"/>
                  </a:cxn>
                  <a:cxn ang="0">
                    <a:pos x="58" y="180"/>
                  </a:cxn>
                  <a:cxn ang="0">
                    <a:pos x="124" y="134"/>
                  </a:cxn>
                  <a:cxn ang="0">
                    <a:pos x="128" y="102"/>
                  </a:cxn>
                  <a:cxn ang="0">
                    <a:pos x="182" y="70"/>
                  </a:cxn>
                  <a:cxn ang="0">
                    <a:pos x="230" y="68"/>
                  </a:cxn>
                  <a:cxn ang="0">
                    <a:pos x="296" y="50"/>
                  </a:cxn>
                  <a:cxn ang="0">
                    <a:pos x="344" y="66"/>
                  </a:cxn>
                  <a:cxn ang="0">
                    <a:pos x="374" y="44"/>
                  </a:cxn>
                  <a:cxn ang="0">
                    <a:pos x="400" y="40"/>
                  </a:cxn>
                  <a:cxn ang="0">
                    <a:pos x="478" y="14"/>
                  </a:cxn>
                  <a:cxn ang="0">
                    <a:pos x="618" y="0"/>
                  </a:cxn>
                  <a:cxn ang="0">
                    <a:pos x="756" y="18"/>
                  </a:cxn>
                  <a:cxn ang="0">
                    <a:pos x="738" y="56"/>
                  </a:cxn>
                  <a:cxn ang="0">
                    <a:pos x="754" y="66"/>
                  </a:cxn>
                  <a:cxn ang="0">
                    <a:pos x="760" y="76"/>
                  </a:cxn>
                  <a:cxn ang="0">
                    <a:pos x="806" y="66"/>
                  </a:cxn>
                  <a:cxn ang="0">
                    <a:pos x="792" y="102"/>
                  </a:cxn>
                  <a:cxn ang="0">
                    <a:pos x="884" y="68"/>
                  </a:cxn>
                  <a:cxn ang="0">
                    <a:pos x="948" y="90"/>
                  </a:cxn>
                  <a:cxn ang="0">
                    <a:pos x="872" y="110"/>
                  </a:cxn>
                  <a:cxn ang="0">
                    <a:pos x="888" y="130"/>
                  </a:cxn>
                  <a:cxn ang="0">
                    <a:pos x="866" y="138"/>
                  </a:cxn>
                  <a:cxn ang="0">
                    <a:pos x="842" y="170"/>
                  </a:cxn>
                  <a:cxn ang="0">
                    <a:pos x="848" y="212"/>
                  </a:cxn>
                  <a:cxn ang="0">
                    <a:pos x="840" y="228"/>
                  </a:cxn>
                  <a:cxn ang="0">
                    <a:pos x="860" y="258"/>
                  </a:cxn>
                  <a:cxn ang="0">
                    <a:pos x="814" y="248"/>
                  </a:cxn>
                  <a:cxn ang="0">
                    <a:pos x="848" y="296"/>
                  </a:cxn>
                  <a:cxn ang="0">
                    <a:pos x="850" y="324"/>
                  </a:cxn>
                  <a:cxn ang="0">
                    <a:pos x="830" y="350"/>
                  </a:cxn>
                  <a:cxn ang="0">
                    <a:pos x="756" y="360"/>
                  </a:cxn>
                  <a:cxn ang="0">
                    <a:pos x="800" y="400"/>
                  </a:cxn>
                  <a:cxn ang="0">
                    <a:pos x="804" y="410"/>
                  </a:cxn>
                  <a:cxn ang="0">
                    <a:pos x="756" y="416"/>
                  </a:cxn>
                  <a:cxn ang="0">
                    <a:pos x="778" y="452"/>
                  </a:cxn>
                </a:cxnLst>
                <a:rect l="0" t="0" r="r" b="b"/>
                <a:pathLst>
                  <a:path w="962" h="716">
                    <a:moveTo>
                      <a:pt x="790" y="462"/>
                    </a:moveTo>
                    <a:lnTo>
                      <a:pt x="752" y="484"/>
                    </a:lnTo>
                    <a:lnTo>
                      <a:pt x="736" y="496"/>
                    </a:lnTo>
                    <a:lnTo>
                      <a:pt x="676" y="508"/>
                    </a:lnTo>
                    <a:lnTo>
                      <a:pt x="658" y="512"/>
                    </a:lnTo>
                    <a:lnTo>
                      <a:pt x="646" y="506"/>
                    </a:lnTo>
                    <a:lnTo>
                      <a:pt x="642" y="514"/>
                    </a:lnTo>
                    <a:lnTo>
                      <a:pt x="628" y="526"/>
                    </a:lnTo>
                    <a:lnTo>
                      <a:pt x="608" y="552"/>
                    </a:lnTo>
                    <a:lnTo>
                      <a:pt x="582" y="564"/>
                    </a:lnTo>
                    <a:lnTo>
                      <a:pt x="560" y="572"/>
                    </a:lnTo>
                    <a:lnTo>
                      <a:pt x="546" y="572"/>
                    </a:lnTo>
                    <a:lnTo>
                      <a:pt x="524" y="576"/>
                    </a:lnTo>
                    <a:lnTo>
                      <a:pt x="518" y="582"/>
                    </a:lnTo>
                    <a:lnTo>
                      <a:pt x="518" y="588"/>
                    </a:lnTo>
                    <a:lnTo>
                      <a:pt x="510" y="592"/>
                    </a:lnTo>
                    <a:lnTo>
                      <a:pt x="512" y="606"/>
                    </a:lnTo>
                    <a:lnTo>
                      <a:pt x="504" y="612"/>
                    </a:lnTo>
                    <a:lnTo>
                      <a:pt x="508" y="620"/>
                    </a:lnTo>
                    <a:lnTo>
                      <a:pt x="502" y="636"/>
                    </a:lnTo>
                    <a:lnTo>
                      <a:pt x="486" y="648"/>
                    </a:lnTo>
                    <a:lnTo>
                      <a:pt x="474" y="650"/>
                    </a:lnTo>
                    <a:lnTo>
                      <a:pt x="480" y="658"/>
                    </a:lnTo>
                    <a:lnTo>
                      <a:pt x="482" y="664"/>
                    </a:lnTo>
                    <a:lnTo>
                      <a:pt x="476" y="686"/>
                    </a:lnTo>
                    <a:lnTo>
                      <a:pt x="462" y="716"/>
                    </a:lnTo>
                    <a:lnTo>
                      <a:pt x="444" y="714"/>
                    </a:lnTo>
                    <a:lnTo>
                      <a:pt x="428" y="702"/>
                    </a:lnTo>
                    <a:lnTo>
                      <a:pt x="426" y="690"/>
                    </a:lnTo>
                    <a:lnTo>
                      <a:pt x="416" y="694"/>
                    </a:lnTo>
                    <a:lnTo>
                      <a:pt x="406" y="694"/>
                    </a:lnTo>
                    <a:lnTo>
                      <a:pt x="390" y="700"/>
                    </a:lnTo>
                    <a:lnTo>
                      <a:pt x="374" y="672"/>
                    </a:lnTo>
                    <a:lnTo>
                      <a:pt x="356" y="654"/>
                    </a:lnTo>
                    <a:lnTo>
                      <a:pt x="362" y="644"/>
                    </a:lnTo>
                    <a:lnTo>
                      <a:pt x="348" y="634"/>
                    </a:lnTo>
                    <a:lnTo>
                      <a:pt x="348" y="618"/>
                    </a:lnTo>
                    <a:lnTo>
                      <a:pt x="360" y="604"/>
                    </a:lnTo>
                    <a:lnTo>
                      <a:pt x="354" y="594"/>
                    </a:lnTo>
                    <a:lnTo>
                      <a:pt x="340" y="600"/>
                    </a:lnTo>
                    <a:lnTo>
                      <a:pt x="324" y="588"/>
                    </a:lnTo>
                    <a:lnTo>
                      <a:pt x="312" y="572"/>
                    </a:lnTo>
                    <a:lnTo>
                      <a:pt x="304" y="560"/>
                    </a:lnTo>
                    <a:lnTo>
                      <a:pt x="312" y="546"/>
                    </a:lnTo>
                    <a:lnTo>
                      <a:pt x="316" y="540"/>
                    </a:lnTo>
                    <a:lnTo>
                      <a:pt x="304" y="540"/>
                    </a:lnTo>
                    <a:lnTo>
                      <a:pt x="302" y="528"/>
                    </a:lnTo>
                    <a:lnTo>
                      <a:pt x="312" y="516"/>
                    </a:lnTo>
                    <a:lnTo>
                      <a:pt x="318" y="516"/>
                    </a:lnTo>
                    <a:lnTo>
                      <a:pt x="336" y="520"/>
                    </a:lnTo>
                    <a:lnTo>
                      <a:pt x="342" y="522"/>
                    </a:lnTo>
                    <a:lnTo>
                      <a:pt x="346" y="522"/>
                    </a:lnTo>
                    <a:lnTo>
                      <a:pt x="348" y="520"/>
                    </a:lnTo>
                    <a:lnTo>
                      <a:pt x="344" y="500"/>
                    </a:lnTo>
                    <a:lnTo>
                      <a:pt x="344" y="478"/>
                    </a:lnTo>
                    <a:lnTo>
                      <a:pt x="356" y="466"/>
                    </a:lnTo>
                    <a:lnTo>
                      <a:pt x="352" y="456"/>
                    </a:lnTo>
                    <a:lnTo>
                      <a:pt x="330" y="456"/>
                    </a:lnTo>
                    <a:lnTo>
                      <a:pt x="310" y="444"/>
                    </a:lnTo>
                    <a:lnTo>
                      <a:pt x="296" y="436"/>
                    </a:lnTo>
                    <a:lnTo>
                      <a:pt x="318" y="434"/>
                    </a:lnTo>
                    <a:lnTo>
                      <a:pt x="342" y="442"/>
                    </a:lnTo>
                    <a:lnTo>
                      <a:pt x="344" y="430"/>
                    </a:lnTo>
                    <a:lnTo>
                      <a:pt x="330" y="414"/>
                    </a:lnTo>
                    <a:lnTo>
                      <a:pt x="320" y="410"/>
                    </a:lnTo>
                    <a:lnTo>
                      <a:pt x="304" y="400"/>
                    </a:lnTo>
                    <a:lnTo>
                      <a:pt x="296" y="412"/>
                    </a:lnTo>
                    <a:lnTo>
                      <a:pt x="274" y="414"/>
                    </a:lnTo>
                    <a:lnTo>
                      <a:pt x="274" y="398"/>
                    </a:lnTo>
                    <a:lnTo>
                      <a:pt x="288" y="378"/>
                    </a:lnTo>
                    <a:lnTo>
                      <a:pt x="264" y="332"/>
                    </a:lnTo>
                    <a:lnTo>
                      <a:pt x="238" y="306"/>
                    </a:lnTo>
                    <a:lnTo>
                      <a:pt x="228" y="294"/>
                    </a:lnTo>
                    <a:lnTo>
                      <a:pt x="226" y="284"/>
                    </a:lnTo>
                    <a:lnTo>
                      <a:pt x="196" y="274"/>
                    </a:lnTo>
                    <a:lnTo>
                      <a:pt x="148" y="262"/>
                    </a:lnTo>
                    <a:lnTo>
                      <a:pt x="138" y="266"/>
                    </a:lnTo>
                    <a:lnTo>
                      <a:pt x="118" y="274"/>
                    </a:lnTo>
                    <a:lnTo>
                      <a:pt x="106" y="264"/>
                    </a:lnTo>
                    <a:lnTo>
                      <a:pt x="100" y="272"/>
                    </a:lnTo>
                    <a:lnTo>
                      <a:pt x="94" y="276"/>
                    </a:lnTo>
                    <a:lnTo>
                      <a:pt x="76" y="272"/>
                    </a:lnTo>
                    <a:lnTo>
                      <a:pt x="52" y="262"/>
                    </a:lnTo>
                    <a:lnTo>
                      <a:pt x="68" y="256"/>
                    </a:lnTo>
                    <a:lnTo>
                      <a:pt x="76" y="252"/>
                    </a:lnTo>
                    <a:lnTo>
                      <a:pt x="62" y="250"/>
                    </a:lnTo>
                    <a:lnTo>
                      <a:pt x="42" y="250"/>
                    </a:lnTo>
                    <a:lnTo>
                      <a:pt x="24" y="240"/>
                    </a:lnTo>
                    <a:lnTo>
                      <a:pt x="30" y="234"/>
                    </a:lnTo>
                    <a:lnTo>
                      <a:pt x="60" y="234"/>
                    </a:lnTo>
                    <a:lnTo>
                      <a:pt x="100" y="230"/>
                    </a:lnTo>
                    <a:lnTo>
                      <a:pt x="102" y="222"/>
                    </a:lnTo>
                    <a:lnTo>
                      <a:pt x="84" y="222"/>
                    </a:lnTo>
                    <a:lnTo>
                      <a:pt x="62" y="224"/>
                    </a:lnTo>
                    <a:lnTo>
                      <a:pt x="40" y="220"/>
                    </a:lnTo>
                    <a:lnTo>
                      <a:pt x="8" y="206"/>
                    </a:lnTo>
                    <a:lnTo>
                      <a:pt x="0" y="196"/>
                    </a:lnTo>
                    <a:lnTo>
                      <a:pt x="8" y="188"/>
                    </a:lnTo>
                    <a:lnTo>
                      <a:pt x="32" y="184"/>
                    </a:lnTo>
                    <a:lnTo>
                      <a:pt x="58" y="180"/>
                    </a:lnTo>
                    <a:lnTo>
                      <a:pt x="76" y="170"/>
                    </a:lnTo>
                    <a:lnTo>
                      <a:pt x="106" y="170"/>
                    </a:lnTo>
                    <a:lnTo>
                      <a:pt x="122" y="156"/>
                    </a:lnTo>
                    <a:lnTo>
                      <a:pt x="124" y="134"/>
                    </a:lnTo>
                    <a:lnTo>
                      <a:pt x="112" y="140"/>
                    </a:lnTo>
                    <a:lnTo>
                      <a:pt x="82" y="128"/>
                    </a:lnTo>
                    <a:lnTo>
                      <a:pt x="102" y="114"/>
                    </a:lnTo>
                    <a:lnTo>
                      <a:pt x="128" y="102"/>
                    </a:lnTo>
                    <a:lnTo>
                      <a:pt x="160" y="92"/>
                    </a:lnTo>
                    <a:lnTo>
                      <a:pt x="184" y="100"/>
                    </a:lnTo>
                    <a:lnTo>
                      <a:pt x="190" y="80"/>
                    </a:lnTo>
                    <a:lnTo>
                      <a:pt x="182" y="70"/>
                    </a:lnTo>
                    <a:lnTo>
                      <a:pt x="212" y="66"/>
                    </a:lnTo>
                    <a:lnTo>
                      <a:pt x="222" y="76"/>
                    </a:lnTo>
                    <a:lnTo>
                      <a:pt x="238" y="80"/>
                    </a:lnTo>
                    <a:lnTo>
                      <a:pt x="230" y="68"/>
                    </a:lnTo>
                    <a:lnTo>
                      <a:pt x="226" y="62"/>
                    </a:lnTo>
                    <a:lnTo>
                      <a:pt x="224" y="60"/>
                    </a:lnTo>
                    <a:lnTo>
                      <a:pt x="224" y="58"/>
                    </a:lnTo>
                    <a:lnTo>
                      <a:pt x="296" y="50"/>
                    </a:lnTo>
                    <a:lnTo>
                      <a:pt x="304" y="70"/>
                    </a:lnTo>
                    <a:lnTo>
                      <a:pt x="316" y="66"/>
                    </a:lnTo>
                    <a:lnTo>
                      <a:pt x="312" y="48"/>
                    </a:lnTo>
                    <a:lnTo>
                      <a:pt x="344" y="66"/>
                    </a:lnTo>
                    <a:lnTo>
                      <a:pt x="366" y="66"/>
                    </a:lnTo>
                    <a:lnTo>
                      <a:pt x="350" y="56"/>
                    </a:lnTo>
                    <a:lnTo>
                      <a:pt x="358" y="44"/>
                    </a:lnTo>
                    <a:lnTo>
                      <a:pt x="374" y="44"/>
                    </a:lnTo>
                    <a:lnTo>
                      <a:pt x="404" y="56"/>
                    </a:lnTo>
                    <a:lnTo>
                      <a:pt x="442" y="74"/>
                    </a:lnTo>
                    <a:lnTo>
                      <a:pt x="450" y="68"/>
                    </a:lnTo>
                    <a:lnTo>
                      <a:pt x="400" y="40"/>
                    </a:lnTo>
                    <a:lnTo>
                      <a:pt x="422" y="34"/>
                    </a:lnTo>
                    <a:lnTo>
                      <a:pt x="424" y="24"/>
                    </a:lnTo>
                    <a:lnTo>
                      <a:pt x="450" y="16"/>
                    </a:lnTo>
                    <a:lnTo>
                      <a:pt x="478" y="14"/>
                    </a:lnTo>
                    <a:lnTo>
                      <a:pt x="510" y="18"/>
                    </a:lnTo>
                    <a:lnTo>
                      <a:pt x="534" y="16"/>
                    </a:lnTo>
                    <a:lnTo>
                      <a:pt x="562" y="4"/>
                    </a:lnTo>
                    <a:lnTo>
                      <a:pt x="618" y="0"/>
                    </a:lnTo>
                    <a:lnTo>
                      <a:pt x="680" y="0"/>
                    </a:lnTo>
                    <a:lnTo>
                      <a:pt x="716" y="4"/>
                    </a:lnTo>
                    <a:lnTo>
                      <a:pt x="746" y="12"/>
                    </a:lnTo>
                    <a:lnTo>
                      <a:pt x="756" y="18"/>
                    </a:lnTo>
                    <a:lnTo>
                      <a:pt x="760" y="24"/>
                    </a:lnTo>
                    <a:lnTo>
                      <a:pt x="814" y="38"/>
                    </a:lnTo>
                    <a:lnTo>
                      <a:pt x="800" y="48"/>
                    </a:lnTo>
                    <a:lnTo>
                      <a:pt x="738" y="56"/>
                    </a:lnTo>
                    <a:lnTo>
                      <a:pt x="676" y="58"/>
                    </a:lnTo>
                    <a:lnTo>
                      <a:pt x="668" y="70"/>
                    </a:lnTo>
                    <a:lnTo>
                      <a:pt x="694" y="64"/>
                    </a:lnTo>
                    <a:lnTo>
                      <a:pt x="754" y="66"/>
                    </a:lnTo>
                    <a:lnTo>
                      <a:pt x="740" y="76"/>
                    </a:lnTo>
                    <a:lnTo>
                      <a:pt x="726" y="80"/>
                    </a:lnTo>
                    <a:lnTo>
                      <a:pt x="734" y="82"/>
                    </a:lnTo>
                    <a:lnTo>
                      <a:pt x="760" y="76"/>
                    </a:lnTo>
                    <a:lnTo>
                      <a:pt x="774" y="68"/>
                    </a:lnTo>
                    <a:lnTo>
                      <a:pt x="782" y="58"/>
                    </a:lnTo>
                    <a:lnTo>
                      <a:pt x="800" y="58"/>
                    </a:lnTo>
                    <a:lnTo>
                      <a:pt x="806" y="66"/>
                    </a:lnTo>
                    <a:lnTo>
                      <a:pt x="806" y="82"/>
                    </a:lnTo>
                    <a:lnTo>
                      <a:pt x="774" y="104"/>
                    </a:lnTo>
                    <a:lnTo>
                      <a:pt x="770" y="114"/>
                    </a:lnTo>
                    <a:lnTo>
                      <a:pt x="792" y="102"/>
                    </a:lnTo>
                    <a:lnTo>
                      <a:pt x="820" y="86"/>
                    </a:lnTo>
                    <a:lnTo>
                      <a:pt x="836" y="74"/>
                    </a:lnTo>
                    <a:lnTo>
                      <a:pt x="868" y="84"/>
                    </a:lnTo>
                    <a:lnTo>
                      <a:pt x="884" y="68"/>
                    </a:lnTo>
                    <a:lnTo>
                      <a:pt x="914" y="66"/>
                    </a:lnTo>
                    <a:lnTo>
                      <a:pt x="946" y="70"/>
                    </a:lnTo>
                    <a:lnTo>
                      <a:pt x="962" y="80"/>
                    </a:lnTo>
                    <a:lnTo>
                      <a:pt x="948" y="90"/>
                    </a:lnTo>
                    <a:lnTo>
                      <a:pt x="922" y="98"/>
                    </a:lnTo>
                    <a:lnTo>
                      <a:pt x="916" y="106"/>
                    </a:lnTo>
                    <a:lnTo>
                      <a:pt x="906" y="110"/>
                    </a:lnTo>
                    <a:lnTo>
                      <a:pt x="872" y="110"/>
                    </a:lnTo>
                    <a:lnTo>
                      <a:pt x="852" y="116"/>
                    </a:lnTo>
                    <a:lnTo>
                      <a:pt x="870" y="120"/>
                    </a:lnTo>
                    <a:lnTo>
                      <a:pt x="896" y="122"/>
                    </a:lnTo>
                    <a:lnTo>
                      <a:pt x="888" y="130"/>
                    </a:lnTo>
                    <a:lnTo>
                      <a:pt x="850" y="128"/>
                    </a:lnTo>
                    <a:lnTo>
                      <a:pt x="832" y="132"/>
                    </a:lnTo>
                    <a:lnTo>
                      <a:pt x="840" y="140"/>
                    </a:lnTo>
                    <a:lnTo>
                      <a:pt x="866" y="138"/>
                    </a:lnTo>
                    <a:lnTo>
                      <a:pt x="876" y="138"/>
                    </a:lnTo>
                    <a:lnTo>
                      <a:pt x="868" y="146"/>
                    </a:lnTo>
                    <a:lnTo>
                      <a:pt x="844" y="152"/>
                    </a:lnTo>
                    <a:lnTo>
                      <a:pt x="842" y="170"/>
                    </a:lnTo>
                    <a:lnTo>
                      <a:pt x="822" y="180"/>
                    </a:lnTo>
                    <a:lnTo>
                      <a:pt x="812" y="208"/>
                    </a:lnTo>
                    <a:lnTo>
                      <a:pt x="822" y="210"/>
                    </a:lnTo>
                    <a:lnTo>
                      <a:pt x="848" y="212"/>
                    </a:lnTo>
                    <a:lnTo>
                      <a:pt x="836" y="220"/>
                    </a:lnTo>
                    <a:lnTo>
                      <a:pt x="836" y="224"/>
                    </a:lnTo>
                    <a:lnTo>
                      <a:pt x="838" y="226"/>
                    </a:lnTo>
                    <a:lnTo>
                      <a:pt x="840" y="228"/>
                    </a:lnTo>
                    <a:lnTo>
                      <a:pt x="854" y="234"/>
                    </a:lnTo>
                    <a:lnTo>
                      <a:pt x="868" y="238"/>
                    </a:lnTo>
                    <a:lnTo>
                      <a:pt x="864" y="250"/>
                    </a:lnTo>
                    <a:lnTo>
                      <a:pt x="860" y="258"/>
                    </a:lnTo>
                    <a:lnTo>
                      <a:pt x="858" y="260"/>
                    </a:lnTo>
                    <a:lnTo>
                      <a:pt x="846" y="252"/>
                    </a:lnTo>
                    <a:lnTo>
                      <a:pt x="836" y="244"/>
                    </a:lnTo>
                    <a:lnTo>
                      <a:pt x="814" y="248"/>
                    </a:lnTo>
                    <a:lnTo>
                      <a:pt x="814" y="262"/>
                    </a:lnTo>
                    <a:lnTo>
                      <a:pt x="834" y="268"/>
                    </a:lnTo>
                    <a:lnTo>
                      <a:pt x="850" y="280"/>
                    </a:lnTo>
                    <a:lnTo>
                      <a:pt x="848" y="296"/>
                    </a:lnTo>
                    <a:lnTo>
                      <a:pt x="828" y="298"/>
                    </a:lnTo>
                    <a:lnTo>
                      <a:pt x="840" y="312"/>
                    </a:lnTo>
                    <a:lnTo>
                      <a:pt x="846" y="320"/>
                    </a:lnTo>
                    <a:lnTo>
                      <a:pt x="850" y="324"/>
                    </a:lnTo>
                    <a:lnTo>
                      <a:pt x="850" y="328"/>
                    </a:lnTo>
                    <a:lnTo>
                      <a:pt x="838" y="334"/>
                    </a:lnTo>
                    <a:lnTo>
                      <a:pt x="826" y="336"/>
                    </a:lnTo>
                    <a:lnTo>
                      <a:pt x="830" y="350"/>
                    </a:lnTo>
                    <a:lnTo>
                      <a:pt x="812" y="356"/>
                    </a:lnTo>
                    <a:lnTo>
                      <a:pt x="790" y="356"/>
                    </a:lnTo>
                    <a:lnTo>
                      <a:pt x="768" y="354"/>
                    </a:lnTo>
                    <a:lnTo>
                      <a:pt x="756" y="360"/>
                    </a:lnTo>
                    <a:lnTo>
                      <a:pt x="768" y="372"/>
                    </a:lnTo>
                    <a:lnTo>
                      <a:pt x="800" y="372"/>
                    </a:lnTo>
                    <a:lnTo>
                      <a:pt x="804" y="382"/>
                    </a:lnTo>
                    <a:lnTo>
                      <a:pt x="800" y="400"/>
                    </a:lnTo>
                    <a:lnTo>
                      <a:pt x="782" y="386"/>
                    </a:lnTo>
                    <a:lnTo>
                      <a:pt x="774" y="386"/>
                    </a:lnTo>
                    <a:lnTo>
                      <a:pt x="776" y="392"/>
                    </a:lnTo>
                    <a:lnTo>
                      <a:pt x="804" y="410"/>
                    </a:lnTo>
                    <a:lnTo>
                      <a:pt x="810" y="446"/>
                    </a:lnTo>
                    <a:lnTo>
                      <a:pt x="790" y="444"/>
                    </a:lnTo>
                    <a:lnTo>
                      <a:pt x="770" y="430"/>
                    </a:lnTo>
                    <a:lnTo>
                      <a:pt x="756" y="416"/>
                    </a:lnTo>
                    <a:lnTo>
                      <a:pt x="750" y="414"/>
                    </a:lnTo>
                    <a:lnTo>
                      <a:pt x="750" y="432"/>
                    </a:lnTo>
                    <a:lnTo>
                      <a:pt x="756" y="446"/>
                    </a:lnTo>
                    <a:lnTo>
                      <a:pt x="778" y="452"/>
                    </a:lnTo>
                    <a:lnTo>
                      <a:pt x="804" y="454"/>
                    </a:lnTo>
                    <a:lnTo>
                      <a:pt x="790" y="46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grpSp>
        <p:sp>
          <p:nvSpPr>
            <p:cNvPr id="11" name="Freeform 10"/>
            <p:cNvSpPr>
              <a:spLocks noChangeAspect="1"/>
            </p:cNvSpPr>
            <p:nvPr/>
          </p:nvSpPr>
          <p:spPr bwMode="auto">
            <a:xfrm>
              <a:off x="1601234" y="3581631"/>
              <a:ext cx="692744" cy="512088"/>
            </a:xfrm>
            <a:custGeom>
              <a:avLst/>
              <a:gdLst/>
              <a:ahLst/>
              <a:cxnLst>
                <a:cxn ang="0">
                  <a:pos x="76" y="18"/>
                </a:cxn>
                <a:cxn ang="0">
                  <a:pos x="146" y="18"/>
                </a:cxn>
                <a:cxn ang="0">
                  <a:pos x="196" y="38"/>
                </a:cxn>
                <a:cxn ang="0">
                  <a:pos x="226" y="62"/>
                </a:cxn>
                <a:cxn ang="0">
                  <a:pos x="258" y="58"/>
                </a:cxn>
                <a:cxn ang="0">
                  <a:pos x="282" y="96"/>
                </a:cxn>
                <a:cxn ang="0">
                  <a:pos x="318" y="116"/>
                </a:cxn>
                <a:cxn ang="0">
                  <a:pos x="308" y="152"/>
                </a:cxn>
                <a:cxn ang="0">
                  <a:pos x="312" y="192"/>
                </a:cxn>
                <a:cxn ang="0">
                  <a:pos x="338" y="234"/>
                </a:cxn>
                <a:cxn ang="0">
                  <a:pos x="376" y="244"/>
                </a:cxn>
                <a:cxn ang="0">
                  <a:pos x="424" y="220"/>
                </a:cxn>
                <a:cxn ang="0">
                  <a:pos x="442" y="192"/>
                </a:cxn>
                <a:cxn ang="0">
                  <a:pos x="482" y="194"/>
                </a:cxn>
                <a:cxn ang="0">
                  <a:pos x="470" y="220"/>
                </a:cxn>
                <a:cxn ang="0">
                  <a:pos x="464" y="246"/>
                </a:cxn>
                <a:cxn ang="0">
                  <a:pos x="452" y="246"/>
                </a:cxn>
                <a:cxn ang="0">
                  <a:pos x="416" y="254"/>
                </a:cxn>
                <a:cxn ang="0">
                  <a:pos x="424" y="272"/>
                </a:cxn>
                <a:cxn ang="0">
                  <a:pos x="412" y="282"/>
                </a:cxn>
                <a:cxn ang="0">
                  <a:pos x="402" y="288"/>
                </a:cxn>
                <a:cxn ang="0">
                  <a:pos x="392" y="300"/>
                </a:cxn>
                <a:cxn ang="0">
                  <a:pos x="364" y="280"/>
                </a:cxn>
                <a:cxn ang="0">
                  <a:pos x="338" y="284"/>
                </a:cxn>
                <a:cxn ang="0">
                  <a:pos x="298" y="276"/>
                </a:cxn>
                <a:cxn ang="0">
                  <a:pos x="254" y="260"/>
                </a:cxn>
                <a:cxn ang="0">
                  <a:pos x="218" y="240"/>
                </a:cxn>
                <a:cxn ang="0">
                  <a:pos x="186" y="212"/>
                </a:cxn>
                <a:cxn ang="0">
                  <a:pos x="192" y="186"/>
                </a:cxn>
                <a:cxn ang="0">
                  <a:pos x="156" y="146"/>
                </a:cxn>
                <a:cxn ang="0">
                  <a:pos x="126" y="120"/>
                </a:cxn>
                <a:cxn ang="0">
                  <a:pos x="100" y="86"/>
                </a:cxn>
                <a:cxn ang="0">
                  <a:pos x="72" y="48"/>
                </a:cxn>
                <a:cxn ang="0">
                  <a:pos x="50" y="20"/>
                </a:cxn>
                <a:cxn ang="0">
                  <a:pos x="40" y="38"/>
                </a:cxn>
                <a:cxn ang="0">
                  <a:pos x="64" y="76"/>
                </a:cxn>
                <a:cxn ang="0">
                  <a:pos x="90" y="108"/>
                </a:cxn>
                <a:cxn ang="0">
                  <a:pos x="106" y="146"/>
                </a:cxn>
                <a:cxn ang="0">
                  <a:pos x="120" y="156"/>
                </a:cxn>
                <a:cxn ang="0">
                  <a:pos x="108" y="158"/>
                </a:cxn>
                <a:cxn ang="0">
                  <a:pos x="84" y="134"/>
                </a:cxn>
                <a:cxn ang="0">
                  <a:pos x="72" y="108"/>
                </a:cxn>
                <a:cxn ang="0">
                  <a:pos x="48" y="98"/>
                </a:cxn>
                <a:cxn ang="0">
                  <a:pos x="42" y="84"/>
                </a:cxn>
                <a:cxn ang="0">
                  <a:pos x="46" y="74"/>
                </a:cxn>
                <a:cxn ang="0">
                  <a:pos x="30" y="56"/>
                </a:cxn>
                <a:cxn ang="0">
                  <a:pos x="12" y="24"/>
                </a:cxn>
              </a:cxnLst>
              <a:rect l="0" t="0" r="r" b="b"/>
              <a:pathLst>
                <a:path w="482" h="306">
                  <a:moveTo>
                    <a:pt x="0" y="2"/>
                  </a:moveTo>
                  <a:lnTo>
                    <a:pt x="32" y="0"/>
                  </a:lnTo>
                  <a:lnTo>
                    <a:pt x="76" y="18"/>
                  </a:lnTo>
                  <a:lnTo>
                    <a:pt x="92" y="24"/>
                  </a:lnTo>
                  <a:lnTo>
                    <a:pt x="138" y="24"/>
                  </a:lnTo>
                  <a:lnTo>
                    <a:pt x="146" y="18"/>
                  </a:lnTo>
                  <a:lnTo>
                    <a:pt x="166" y="14"/>
                  </a:lnTo>
                  <a:lnTo>
                    <a:pt x="186" y="30"/>
                  </a:lnTo>
                  <a:lnTo>
                    <a:pt x="196" y="38"/>
                  </a:lnTo>
                  <a:lnTo>
                    <a:pt x="198" y="54"/>
                  </a:lnTo>
                  <a:lnTo>
                    <a:pt x="214" y="64"/>
                  </a:lnTo>
                  <a:lnTo>
                    <a:pt x="226" y="62"/>
                  </a:lnTo>
                  <a:lnTo>
                    <a:pt x="228" y="52"/>
                  </a:lnTo>
                  <a:lnTo>
                    <a:pt x="236" y="48"/>
                  </a:lnTo>
                  <a:lnTo>
                    <a:pt x="258" y="58"/>
                  </a:lnTo>
                  <a:lnTo>
                    <a:pt x="264" y="72"/>
                  </a:lnTo>
                  <a:lnTo>
                    <a:pt x="274" y="84"/>
                  </a:lnTo>
                  <a:lnTo>
                    <a:pt x="282" y="96"/>
                  </a:lnTo>
                  <a:lnTo>
                    <a:pt x="290" y="108"/>
                  </a:lnTo>
                  <a:lnTo>
                    <a:pt x="306" y="114"/>
                  </a:lnTo>
                  <a:lnTo>
                    <a:pt x="318" y="116"/>
                  </a:lnTo>
                  <a:lnTo>
                    <a:pt x="314" y="124"/>
                  </a:lnTo>
                  <a:lnTo>
                    <a:pt x="310" y="136"/>
                  </a:lnTo>
                  <a:lnTo>
                    <a:pt x="308" y="152"/>
                  </a:lnTo>
                  <a:lnTo>
                    <a:pt x="308" y="162"/>
                  </a:lnTo>
                  <a:lnTo>
                    <a:pt x="308" y="174"/>
                  </a:lnTo>
                  <a:lnTo>
                    <a:pt x="312" y="192"/>
                  </a:lnTo>
                  <a:lnTo>
                    <a:pt x="322" y="210"/>
                  </a:lnTo>
                  <a:lnTo>
                    <a:pt x="330" y="222"/>
                  </a:lnTo>
                  <a:lnTo>
                    <a:pt x="338" y="234"/>
                  </a:lnTo>
                  <a:lnTo>
                    <a:pt x="348" y="240"/>
                  </a:lnTo>
                  <a:lnTo>
                    <a:pt x="360" y="244"/>
                  </a:lnTo>
                  <a:lnTo>
                    <a:pt x="376" y="244"/>
                  </a:lnTo>
                  <a:lnTo>
                    <a:pt x="396" y="240"/>
                  </a:lnTo>
                  <a:lnTo>
                    <a:pt x="416" y="236"/>
                  </a:lnTo>
                  <a:lnTo>
                    <a:pt x="424" y="220"/>
                  </a:lnTo>
                  <a:lnTo>
                    <a:pt x="424" y="210"/>
                  </a:lnTo>
                  <a:lnTo>
                    <a:pt x="428" y="200"/>
                  </a:lnTo>
                  <a:lnTo>
                    <a:pt x="442" y="192"/>
                  </a:lnTo>
                  <a:lnTo>
                    <a:pt x="452" y="192"/>
                  </a:lnTo>
                  <a:lnTo>
                    <a:pt x="470" y="192"/>
                  </a:lnTo>
                  <a:lnTo>
                    <a:pt x="482" y="194"/>
                  </a:lnTo>
                  <a:lnTo>
                    <a:pt x="478" y="206"/>
                  </a:lnTo>
                  <a:lnTo>
                    <a:pt x="472" y="214"/>
                  </a:lnTo>
                  <a:lnTo>
                    <a:pt x="470" y="220"/>
                  </a:lnTo>
                  <a:lnTo>
                    <a:pt x="468" y="232"/>
                  </a:lnTo>
                  <a:lnTo>
                    <a:pt x="468" y="244"/>
                  </a:lnTo>
                  <a:lnTo>
                    <a:pt x="464" y="246"/>
                  </a:lnTo>
                  <a:lnTo>
                    <a:pt x="460" y="240"/>
                  </a:lnTo>
                  <a:lnTo>
                    <a:pt x="456" y="242"/>
                  </a:lnTo>
                  <a:lnTo>
                    <a:pt x="452" y="246"/>
                  </a:lnTo>
                  <a:lnTo>
                    <a:pt x="446" y="252"/>
                  </a:lnTo>
                  <a:lnTo>
                    <a:pt x="434" y="252"/>
                  </a:lnTo>
                  <a:lnTo>
                    <a:pt x="416" y="254"/>
                  </a:lnTo>
                  <a:lnTo>
                    <a:pt x="414" y="258"/>
                  </a:lnTo>
                  <a:lnTo>
                    <a:pt x="416" y="266"/>
                  </a:lnTo>
                  <a:lnTo>
                    <a:pt x="424" y="272"/>
                  </a:lnTo>
                  <a:lnTo>
                    <a:pt x="428" y="278"/>
                  </a:lnTo>
                  <a:lnTo>
                    <a:pt x="424" y="280"/>
                  </a:lnTo>
                  <a:lnTo>
                    <a:pt x="412" y="282"/>
                  </a:lnTo>
                  <a:lnTo>
                    <a:pt x="408" y="280"/>
                  </a:lnTo>
                  <a:lnTo>
                    <a:pt x="406" y="284"/>
                  </a:lnTo>
                  <a:lnTo>
                    <a:pt x="402" y="288"/>
                  </a:lnTo>
                  <a:lnTo>
                    <a:pt x="400" y="294"/>
                  </a:lnTo>
                  <a:lnTo>
                    <a:pt x="398" y="306"/>
                  </a:lnTo>
                  <a:lnTo>
                    <a:pt x="392" y="300"/>
                  </a:lnTo>
                  <a:lnTo>
                    <a:pt x="382" y="290"/>
                  </a:lnTo>
                  <a:lnTo>
                    <a:pt x="372" y="284"/>
                  </a:lnTo>
                  <a:lnTo>
                    <a:pt x="364" y="280"/>
                  </a:lnTo>
                  <a:lnTo>
                    <a:pt x="356" y="278"/>
                  </a:lnTo>
                  <a:lnTo>
                    <a:pt x="346" y="280"/>
                  </a:lnTo>
                  <a:lnTo>
                    <a:pt x="338" y="284"/>
                  </a:lnTo>
                  <a:lnTo>
                    <a:pt x="328" y="286"/>
                  </a:lnTo>
                  <a:lnTo>
                    <a:pt x="312" y="282"/>
                  </a:lnTo>
                  <a:lnTo>
                    <a:pt x="298" y="276"/>
                  </a:lnTo>
                  <a:lnTo>
                    <a:pt x="282" y="270"/>
                  </a:lnTo>
                  <a:lnTo>
                    <a:pt x="264" y="264"/>
                  </a:lnTo>
                  <a:lnTo>
                    <a:pt x="254" y="260"/>
                  </a:lnTo>
                  <a:lnTo>
                    <a:pt x="246" y="248"/>
                  </a:lnTo>
                  <a:lnTo>
                    <a:pt x="232" y="248"/>
                  </a:lnTo>
                  <a:lnTo>
                    <a:pt x="218" y="240"/>
                  </a:lnTo>
                  <a:lnTo>
                    <a:pt x="204" y="232"/>
                  </a:lnTo>
                  <a:lnTo>
                    <a:pt x="192" y="222"/>
                  </a:lnTo>
                  <a:lnTo>
                    <a:pt x="186" y="212"/>
                  </a:lnTo>
                  <a:lnTo>
                    <a:pt x="186" y="202"/>
                  </a:lnTo>
                  <a:lnTo>
                    <a:pt x="192" y="196"/>
                  </a:lnTo>
                  <a:lnTo>
                    <a:pt x="192" y="186"/>
                  </a:lnTo>
                  <a:lnTo>
                    <a:pt x="178" y="168"/>
                  </a:lnTo>
                  <a:lnTo>
                    <a:pt x="168" y="156"/>
                  </a:lnTo>
                  <a:lnTo>
                    <a:pt x="156" y="146"/>
                  </a:lnTo>
                  <a:lnTo>
                    <a:pt x="146" y="134"/>
                  </a:lnTo>
                  <a:lnTo>
                    <a:pt x="134" y="126"/>
                  </a:lnTo>
                  <a:lnTo>
                    <a:pt x="126" y="120"/>
                  </a:lnTo>
                  <a:lnTo>
                    <a:pt x="126" y="106"/>
                  </a:lnTo>
                  <a:lnTo>
                    <a:pt x="110" y="96"/>
                  </a:lnTo>
                  <a:lnTo>
                    <a:pt x="100" y="86"/>
                  </a:lnTo>
                  <a:lnTo>
                    <a:pt x="88" y="70"/>
                  </a:lnTo>
                  <a:lnTo>
                    <a:pt x="78" y="60"/>
                  </a:lnTo>
                  <a:lnTo>
                    <a:pt x="72" y="48"/>
                  </a:lnTo>
                  <a:lnTo>
                    <a:pt x="66" y="34"/>
                  </a:lnTo>
                  <a:lnTo>
                    <a:pt x="64" y="28"/>
                  </a:lnTo>
                  <a:lnTo>
                    <a:pt x="50" y="20"/>
                  </a:lnTo>
                  <a:lnTo>
                    <a:pt x="38" y="20"/>
                  </a:lnTo>
                  <a:lnTo>
                    <a:pt x="36" y="26"/>
                  </a:lnTo>
                  <a:lnTo>
                    <a:pt x="40" y="38"/>
                  </a:lnTo>
                  <a:lnTo>
                    <a:pt x="46" y="52"/>
                  </a:lnTo>
                  <a:lnTo>
                    <a:pt x="56" y="62"/>
                  </a:lnTo>
                  <a:lnTo>
                    <a:pt x="64" y="76"/>
                  </a:lnTo>
                  <a:lnTo>
                    <a:pt x="72" y="86"/>
                  </a:lnTo>
                  <a:lnTo>
                    <a:pt x="80" y="96"/>
                  </a:lnTo>
                  <a:lnTo>
                    <a:pt x="90" y="108"/>
                  </a:lnTo>
                  <a:lnTo>
                    <a:pt x="98" y="124"/>
                  </a:lnTo>
                  <a:lnTo>
                    <a:pt x="104" y="136"/>
                  </a:lnTo>
                  <a:lnTo>
                    <a:pt x="106" y="146"/>
                  </a:lnTo>
                  <a:lnTo>
                    <a:pt x="114" y="146"/>
                  </a:lnTo>
                  <a:lnTo>
                    <a:pt x="118" y="152"/>
                  </a:lnTo>
                  <a:lnTo>
                    <a:pt x="120" y="156"/>
                  </a:lnTo>
                  <a:lnTo>
                    <a:pt x="122" y="166"/>
                  </a:lnTo>
                  <a:lnTo>
                    <a:pt x="114" y="170"/>
                  </a:lnTo>
                  <a:lnTo>
                    <a:pt x="108" y="158"/>
                  </a:lnTo>
                  <a:lnTo>
                    <a:pt x="100" y="152"/>
                  </a:lnTo>
                  <a:lnTo>
                    <a:pt x="92" y="144"/>
                  </a:lnTo>
                  <a:lnTo>
                    <a:pt x="84" y="134"/>
                  </a:lnTo>
                  <a:lnTo>
                    <a:pt x="82" y="126"/>
                  </a:lnTo>
                  <a:lnTo>
                    <a:pt x="80" y="116"/>
                  </a:lnTo>
                  <a:lnTo>
                    <a:pt x="72" y="108"/>
                  </a:lnTo>
                  <a:lnTo>
                    <a:pt x="66" y="104"/>
                  </a:lnTo>
                  <a:lnTo>
                    <a:pt x="56" y="102"/>
                  </a:lnTo>
                  <a:lnTo>
                    <a:pt x="48" y="98"/>
                  </a:lnTo>
                  <a:lnTo>
                    <a:pt x="40" y="90"/>
                  </a:lnTo>
                  <a:lnTo>
                    <a:pt x="38" y="86"/>
                  </a:lnTo>
                  <a:lnTo>
                    <a:pt x="42" y="84"/>
                  </a:lnTo>
                  <a:lnTo>
                    <a:pt x="46" y="84"/>
                  </a:lnTo>
                  <a:lnTo>
                    <a:pt x="48" y="80"/>
                  </a:lnTo>
                  <a:lnTo>
                    <a:pt x="46" y="74"/>
                  </a:lnTo>
                  <a:lnTo>
                    <a:pt x="42" y="64"/>
                  </a:lnTo>
                  <a:lnTo>
                    <a:pt x="38" y="60"/>
                  </a:lnTo>
                  <a:lnTo>
                    <a:pt x="30" y="56"/>
                  </a:lnTo>
                  <a:lnTo>
                    <a:pt x="22" y="46"/>
                  </a:lnTo>
                  <a:lnTo>
                    <a:pt x="16" y="32"/>
                  </a:lnTo>
                  <a:lnTo>
                    <a:pt x="12" y="24"/>
                  </a:lnTo>
                  <a:lnTo>
                    <a:pt x="8" y="14"/>
                  </a:lnTo>
                  <a:lnTo>
                    <a:pt x="0" y="2"/>
                  </a:lnTo>
                  <a:close/>
                </a:path>
              </a:pathLst>
            </a:custGeom>
            <a:solidFill>
              <a:schemeClr val="accent1"/>
            </a:solidFill>
            <a:ln w="7938">
              <a:solidFill>
                <a:schemeClr val="bg1"/>
              </a:solidFill>
              <a:prstDash val="solid"/>
              <a:round/>
              <a:headEnd/>
              <a:tailEnd/>
            </a:ln>
          </p:spPr>
          <p:txBody>
            <a:bodyPr/>
            <a:lstStyle/>
            <a:p>
              <a:endParaRPr lang="en-US">
                <a:solidFill>
                  <a:srgbClr val="0F245F"/>
                </a:solidFill>
              </a:endParaRPr>
            </a:p>
          </p:txBody>
        </p:sp>
        <p:grpSp>
          <p:nvGrpSpPr>
            <p:cNvPr id="12" name="Group 11"/>
            <p:cNvGrpSpPr>
              <a:grpSpLocks noChangeAspect="1"/>
            </p:cNvGrpSpPr>
            <p:nvPr/>
          </p:nvGrpSpPr>
          <p:grpSpPr bwMode="auto">
            <a:xfrm>
              <a:off x="1060836" y="1493113"/>
              <a:ext cx="2012120" cy="1804024"/>
              <a:chOff x="464" y="783"/>
              <a:chExt cx="1400" cy="1078"/>
            </a:xfrm>
          </p:grpSpPr>
          <p:sp>
            <p:nvSpPr>
              <p:cNvPr id="262" name="Freeform 7"/>
              <p:cNvSpPr>
                <a:spLocks noChangeAspect="1"/>
              </p:cNvSpPr>
              <p:nvPr/>
            </p:nvSpPr>
            <p:spPr bwMode="auto">
              <a:xfrm>
                <a:off x="704" y="1087"/>
                <a:ext cx="166" cy="104"/>
              </a:xfrm>
              <a:custGeom>
                <a:avLst/>
                <a:gdLst/>
                <a:ahLst/>
                <a:cxnLst>
                  <a:cxn ang="0">
                    <a:pos x="20" y="6"/>
                  </a:cxn>
                  <a:cxn ang="0">
                    <a:pos x="20" y="14"/>
                  </a:cxn>
                  <a:cxn ang="0">
                    <a:pos x="28" y="22"/>
                  </a:cxn>
                  <a:cxn ang="0">
                    <a:pos x="28" y="28"/>
                  </a:cxn>
                  <a:cxn ang="0">
                    <a:pos x="24" y="34"/>
                  </a:cxn>
                  <a:cxn ang="0">
                    <a:pos x="20" y="44"/>
                  </a:cxn>
                  <a:cxn ang="0">
                    <a:pos x="12" y="54"/>
                  </a:cxn>
                  <a:cxn ang="0">
                    <a:pos x="8" y="68"/>
                  </a:cxn>
                  <a:cxn ang="0">
                    <a:pos x="0" y="76"/>
                  </a:cxn>
                  <a:cxn ang="0">
                    <a:pos x="12" y="80"/>
                  </a:cxn>
                  <a:cxn ang="0">
                    <a:pos x="20" y="84"/>
                  </a:cxn>
                  <a:cxn ang="0">
                    <a:pos x="32" y="92"/>
                  </a:cxn>
                  <a:cxn ang="0">
                    <a:pos x="42" y="104"/>
                  </a:cxn>
                  <a:cxn ang="0">
                    <a:pos x="54" y="100"/>
                  </a:cxn>
                  <a:cxn ang="0">
                    <a:pos x="68" y="92"/>
                  </a:cxn>
                  <a:cxn ang="0">
                    <a:pos x="80" y="92"/>
                  </a:cxn>
                  <a:cxn ang="0">
                    <a:pos x="86" y="82"/>
                  </a:cxn>
                  <a:cxn ang="0">
                    <a:pos x="90" y="72"/>
                  </a:cxn>
                  <a:cxn ang="0">
                    <a:pos x="102" y="66"/>
                  </a:cxn>
                  <a:cxn ang="0">
                    <a:pos x="106" y="58"/>
                  </a:cxn>
                  <a:cxn ang="0">
                    <a:pos x="120" y="50"/>
                  </a:cxn>
                  <a:cxn ang="0">
                    <a:pos x="140" y="40"/>
                  </a:cxn>
                  <a:cxn ang="0">
                    <a:pos x="166" y="32"/>
                  </a:cxn>
                  <a:cxn ang="0">
                    <a:pos x="158" y="26"/>
                  </a:cxn>
                  <a:cxn ang="0">
                    <a:pos x="142" y="16"/>
                  </a:cxn>
                  <a:cxn ang="0">
                    <a:pos x="128" y="8"/>
                  </a:cxn>
                  <a:cxn ang="0">
                    <a:pos x="114" y="10"/>
                  </a:cxn>
                  <a:cxn ang="0">
                    <a:pos x="106" y="16"/>
                  </a:cxn>
                  <a:cxn ang="0">
                    <a:pos x="94" y="14"/>
                  </a:cxn>
                  <a:cxn ang="0">
                    <a:pos x="74" y="6"/>
                  </a:cxn>
                  <a:cxn ang="0">
                    <a:pos x="72" y="0"/>
                  </a:cxn>
                  <a:cxn ang="0">
                    <a:pos x="54" y="0"/>
                  </a:cxn>
                  <a:cxn ang="0">
                    <a:pos x="52" y="6"/>
                  </a:cxn>
                  <a:cxn ang="0">
                    <a:pos x="34" y="4"/>
                  </a:cxn>
                  <a:cxn ang="0">
                    <a:pos x="20" y="6"/>
                  </a:cxn>
                </a:cxnLst>
                <a:rect l="0" t="0" r="r" b="b"/>
                <a:pathLst>
                  <a:path w="166" h="104">
                    <a:moveTo>
                      <a:pt x="20" y="6"/>
                    </a:moveTo>
                    <a:lnTo>
                      <a:pt x="20" y="14"/>
                    </a:lnTo>
                    <a:lnTo>
                      <a:pt x="28" y="22"/>
                    </a:lnTo>
                    <a:lnTo>
                      <a:pt x="28" y="28"/>
                    </a:lnTo>
                    <a:lnTo>
                      <a:pt x="24" y="34"/>
                    </a:lnTo>
                    <a:lnTo>
                      <a:pt x="20" y="44"/>
                    </a:lnTo>
                    <a:lnTo>
                      <a:pt x="12" y="54"/>
                    </a:lnTo>
                    <a:lnTo>
                      <a:pt x="8" y="68"/>
                    </a:lnTo>
                    <a:lnTo>
                      <a:pt x="0" y="76"/>
                    </a:lnTo>
                    <a:lnTo>
                      <a:pt x="12" y="80"/>
                    </a:lnTo>
                    <a:lnTo>
                      <a:pt x="20" y="84"/>
                    </a:lnTo>
                    <a:lnTo>
                      <a:pt x="32" y="92"/>
                    </a:lnTo>
                    <a:lnTo>
                      <a:pt x="42" y="104"/>
                    </a:lnTo>
                    <a:lnTo>
                      <a:pt x="54" y="100"/>
                    </a:lnTo>
                    <a:lnTo>
                      <a:pt x="68" y="92"/>
                    </a:lnTo>
                    <a:lnTo>
                      <a:pt x="80" y="92"/>
                    </a:lnTo>
                    <a:lnTo>
                      <a:pt x="86" y="82"/>
                    </a:lnTo>
                    <a:lnTo>
                      <a:pt x="90" y="72"/>
                    </a:lnTo>
                    <a:lnTo>
                      <a:pt x="102" y="66"/>
                    </a:lnTo>
                    <a:lnTo>
                      <a:pt x="106" y="58"/>
                    </a:lnTo>
                    <a:lnTo>
                      <a:pt x="120" y="50"/>
                    </a:lnTo>
                    <a:lnTo>
                      <a:pt x="140" y="40"/>
                    </a:lnTo>
                    <a:lnTo>
                      <a:pt x="166" y="32"/>
                    </a:lnTo>
                    <a:lnTo>
                      <a:pt x="158" y="26"/>
                    </a:lnTo>
                    <a:lnTo>
                      <a:pt x="142" y="16"/>
                    </a:lnTo>
                    <a:lnTo>
                      <a:pt x="128" y="8"/>
                    </a:lnTo>
                    <a:lnTo>
                      <a:pt x="114" y="10"/>
                    </a:lnTo>
                    <a:lnTo>
                      <a:pt x="106" y="16"/>
                    </a:lnTo>
                    <a:lnTo>
                      <a:pt x="94" y="14"/>
                    </a:lnTo>
                    <a:lnTo>
                      <a:pt x="74" y="6"/>
                    </a:lnTo>
                    <a:lnTo>
                      <a:pt x="72" y="0"/>
                    </a:lnTo>
                    <a:lnTo>
                      <a:pt x="54" y="0"/>
                    </a:lnTo>
                    <a:lnTo>
                      <a:pt x="52" y="6"/>
                    </a:lnTo>
                    <a:lnTo>
                      <a:pt x="34" y="4"/>
                    </a:lnTo>
                    <a:lnTo>
                      <a:pt x="20" y="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63" name="Freeform 8"/>
              <p:cNvSpPr>
                <a:spLocks noChangeAspect="1"/>
              </p:cNvSpPr>
              <p:nvPr/>
            </p:nvSpPr>
            <p:spPr bwMode="auto">
              <a:xfrm>
                <a:off x="814" y="1125"/>
                <a:ext cx="284" cy="136"/>
              </a:xfrm>
              <a:custGeom>
                <a:avLst/>
                <a:gdLst/>
                <a:ahLst/>
                <a:cxnLst>
                  <a:cxn ang="0">
                    <a:pos x="104" y="82"/>
                  </a:cxn>
                  <a:cxn ang="0">
                    <a:pos x="52" y="78"/>
                  </a:cxn>
                  <a:cxn ang="0">
                    <a:pos x="10" y="74"/>
                  </a:cxn>
                  <a:cxn ang="0">
                    <a:pos x="30" y="62"/>
                  </a:cxn>
                  <a:cxn ang="0">
                    <a:pos x="56" y="54"/>
                  </a:cxn>
                  <a:cxn ang="0">
                    <a:pos x="34" y="56"/>
                  </a:cxn>
                  <a:cxn ang="0">
                    <a:pos x="14" y="52"/>
                  </a:cxn>
                  <a:cxn ang="0">
                    <a:pos x="0" y="42"/>
                  </a:cxn>
                  <a:cxn ang="0">
                    <a:pos x="12" y="30"/>
                  </a:cxn>
                  <a:cxn ang="0">
                    <a:pos x="26" y="14"/>
                  </a:cxn>
                  <a:cxn ang="0">
                    <a:pos x="74" y="0"/>
                  </a:cxn>
                  <a:cxn ang="0">
                    <a:pos x="74" y="12"/>
                  </a:cxn>
                  <a:cxn ang="0">
                    <a:pos x="84" y="22"/>
                  </a:cxn>
                  <a:cxn ang="0">
                    <a:pos x="106" y="12"/>
                  </a:cxn>
                  <a:cxn ang="0">
                    <a:pos x="118" y="24"/>
                  </a:cxn>
                  <a:cxn ang="0">
                    <a:pos x="128" y="26"/>
                  </a:cxn>
                  <a:cxn ang="0">
                    <a:pos x="144" y="18"/>
                  </a:cxn>
                  <a:cxn ang="0">
                    <a:pos x="142" y="10"/>
                  </a:cxn>
                  <a:cxn ang="0">
                    <a:pos x="162" y="26"/>
                  </a:cxn>
                  <a:cxn ang="0">
                    <a:pos x="172" y="48"/>
                  </a:cxn>
                  <a:cxn ang="0">
                    <a:pos x="176" y="34"/>
                  </a:cxn>
                  <a:cxn ang="0">
                    <a:pos x="170" y="4"/>
                  </a:cxn>
                  <a:cxn ang="0">
                    <a:pos x="192" y="4"/>
                  </a:cxn>
                  <a:cxn ang="0">
                    <a:pos x="216" y="24"/>
                  </a:cxn>
                  <a:cxn ang="0">
                    <a:pos x="230" y="52"/>
                  </a:cxn>
                  <a:cxn ang="0">
                    <a:pos x="228" y="66"/>
                  </a:cxn>
                  <a:cxn ang="0">
                    <a:pos x="248" y="82"/>
                  </a:cxn>
                  <a:cxn ang="0">
                    <a:pos x="268" y="90"/>
                  </a:cxn>
                  <a:cxn ang="0">
                    <a:pos x="280" y="104"/>
                  </a:cxn>
                  <a:cxn ang="0">
                    <a:pos x="254" y="106"/>
                  </a:cxn>
                  <a:cxn ang="0">
                    <a:pos x="268" y="116"/>
                  </a:cxn>
                  <a:cxn ang="0">
                    <a:pos x="262" y="128"/>
                  </a:cxn>
                  <a:cxn ang="0">
                    <a:pos x="216" y="128"/>
                  </a:cxn>
                  <a:cxn ang="0">
                    <a:pos x="202" y="122"/>
                  </a:cxn>
                  <a:cxn ang="0">
                    <a:pos x="184" y="122"/>
                  </a:cxn>
                  <a:cxn ang="0">
                    <a:pos x="152" y="134"/>
                  </a:cxn>
                  <a:cxn ang="0">
                    <a:pos x="84" y="130"/>
                  </a:cxn>
                  <a:cxn ang="0">
                    <a:pos x="40" y="118"/>
                  </a:cxn>
                  <a:cxn ang="0">
                    <a:pos x="30" y="92"/>
                  </a:cxn>
                  <a:cxn ang="0">
                    <a:pos x="80" y="88"/>
                  </a:cxn>
                  <a:cxn ang="0">
                    <a:pos x="110" y="90"/>
                  </a:cxn>
                </a:cxnLst>
                <a:rect l="0" t="0" r="r" b="b"/>
                <a:pathLst>
                  <a:path w="284" h="136">
                    <a:moveTo>
                      <a:pt x="110" y="90"/>
                    </a:moveTo>
                    <a:lnTo>
                      <a:pt x="104" y="82"/>
                    </a:lnTo>
                    <a:lnTo>
                      <a:pt x="86" y="76"/>
                    </a:lnTo>
                    <a:lnTo>
                      <a:pt x="52" y="78"/>
                    </a:lnTo>
                    <a:lnTo>
                      <a:pt x="28" y="80"/>
                    </a:lnTo>
                    <a:lnTo>
                      <a:pt x="10" y="74"/>
                    </a:lnTo>
                    <a:lnTo>
                      <a:pt x="14" y="62"/>
                    </a:lnTo>
                    <a:lnTo>
                      <a:pt x="30" y="62"/>
                    </a:lnTo>
                    <a:lnTo>
                      <a:pt x="46" y="58"/>
                    </a:lnTo>
                    <a:lnTo>
                      <a:pt x="56" y="54"/>
                    </a:lnTo>
                    <a:lnTo>
                      <a:pt x="46" y="52"/>
                    </a:lnTo>
                    <a:lnTo>
                      <a:pt x="34" y="56"/>
                    </a:lnTo>
                    <a:lnTo>
                      <a:pt x="20" y="56"/>
                    </a:lnTo>
                    <a:lnTo>
                      <a:pt x="14" y="52"/>
                    </a:lnTo>
                    <a:lnTo>
                      <a:pt x="0" y="50"/>
                    </a:lnTo>
                    <a:lnTo>
                      <a:pt x="0" y="42"/>
                    </a:lnTo>
                    <a:lnTo>
                      <a:pt x="8" y="36"/>
                    </a:lnTo>
                    <a:lnTo>
                      <a:pt x="12" y="30"/>
                    </a:lnTo>
                    <a:lnTo>
                      <a:pt x="10" y="22"/>
                    </a:lnTo>
                    <a:lnTo>
                      <a:pt x="26" y="14"/>
                    </a:lnTo>
                    <a:lnTo>
                      <a:pt x="50" y="4"/>
                    </a:lnTo>
                    <a:lnTo>
                      <a:pt x="74" y="0"/>
                    </a:lnTo>
                    <a:lnTo>
                      <a:pt x="76" y="8"/>
                    </a:lnTo>
                    <a:lnTo>
                      <a:pt x="74" y="12"/>
                    </a:lnTo>
                    <a:lnTo>
                      <a:pt x="70" y="18"/>
                    </a:lnTo>
                    <a:lnTo>
                      <a:pt x="84" y="22"/>
                    </a:lnTo>
                    <a:lnTo>
                      <a:pt x="90" y="8"/>
                    </a:lnTo>
                    <a:lnTo>
                      <a:pt x="106" y="12"/>
                    </a:lnTo>
                    <a:lnTo>
                      <a:pt x="122" y="18"/>
                    </a:lnTo>
                    <a:lnTo>
                      <a:pt x="118" y="24"/>
                    </a:lnTo>
                    <a:lnTo>
                      <a:pt x="120" y="28"/>
                    </a:lnTo>
                    <a:lnTo>
                      <a:pt x="128" y="26"/>
                    </a:lnTo>
                    <a:lnTo>
                      <a:pt x="142" y="26"/>
                    </a:lnTo>
                    <a:lnTo>
                      <a:pt x="144" y="18"/>
                    </a:lnTo>
                    <a:lnTo>
                      <a:pt x="136" y="12"/>
                    </a:lnTo>
                    <a:lnTo>
                      <a:pt x="142" y="10"/>
                    </a:lnTo>
                    <a:lnTo>
                      <a:pt x="154" y="16"/>
                    </a:lnTo>
                    <a:lnTo>
                      <a:pt x="162" y="26"/>
                    </a:lnTo>
                    <a:lnTo>
                      <a:pt x="166" y="38"/>
                    </a:lnTo>
                    <a:lnTo>
                      <a:pt x="172" y="48"/>
                    </a:lnTo>
                    <a:lnTo>
                      <a:pt x="182" y="44"/>
                    </a:lnTo>
                    <a:lnTo>
                      <a:pt x="176" y="34"/>
                    </a:lnTo>
                    <a:lnTo>
                      <a:pt x="172" y="16"/>
                    </a:lnTo>
                    <a:lnTo>
                      <a:pt x="170" y="4"/>
                    </a:lnTo>
                    <a:lnTo>
                      <a:pt x="178" y="0"/>
                    </a:lnTo>
                    <a:lnTo>
                      <a:pt x="192" y="4"/>
                    </a:lnTo>
                    <a:lnTo>
                      <a:pt x="206" y="12"/>
                    </a:lnTo>
                    <a:lnTo>
                      <a:pt x="216" y="24"/>
                    </a:lnTo>
                    <a:lnTo>
                      <a:pt x="222" y="40"/>
                    </a:lnTo>
                    <a:lnTo>
                      <a:pt x="230" y="52"/>
                    </a:lnTo>
                    <a:lnTo>
                      <a:pt x="230" y="60"/>
                    </a:lnTo>
                    <a:lnTo>
                      <a:pt x="228" y="66"/>
                    </a:lnTo>
                    <a:lnTo>
                      <a:pt x="238" y="78"/>
                    </a:lnTo>
                    <a:lnTo>
                      <a:pt x="248" y="82"/>
                    </a:lnTo>
                    <a:lnTo>
                      <a:pt x="260" y="84"/>
                    </a:lnTo>
                    <a:lnTo>
                      <a:pt x="268" y="90"/>
                    </a:lnTo>
                    <a:lnTo>
                      <a:pt x="284" y="100"/>
                    </a:lnTo>
                    <a:lnTo>
                      <a:pt x="280" y="104"/>
                    </a:lnTo>
                    <a:lnTo>
                      <a:pt x="264" y="104"/>
                    </a:lnTo>
                    <a:lnTo>
                      <a:pt x="254" y="106"/>
                    </a:lnTo>
                    <a:lnTo>
                      <a:pt x="256" y="112"/>
                    </a:lnTo>
                    <a:lnTo>
                      <a:pt x="268" y="116"/>
                    </a:lnTo>
                    <a:lnTo>
                      <a:pt x="272" y="126"/>
                    </a:lnTo>
                    <a:lnTo>
                      <a:pt x="262" y="128"/>
                    </a:lnTo>
                    <a:lnTo>
                      <a:pt x="240" y="130"/>
                    </a:lnTo>
                    <a:lnTo>
                      <a:pt x="216" y="128"/>
                    </a:lnTo>
                    <a:lnTo>
                      <a:pt x="212" y="122"/>
                    </a:lnTo>
                    <a:lnTo>
                      <a:pt x="202" y="122"/>
                    </a:lnTo>
                    <a:lnTo>
                      <a:pt x="196" y="108"/>
                    </a:lnTo>
                    <a:lnTo>
                      <a:pt x="184" y="122"/>
                    </a:lnTo>
                    <a:lnTo>
                      <a:pt x="168" y="126"/>
                    </a:lnTo>
                    <a:lnTo>
                      <a:pt x="152" y="134"/>
                    </a:lnTo>
                    <a:lnTo>
                      <a:pt x="90" y="136"/>
                    </a:lnTo>
                    <a:lnTo>
                      <a:pt x="84" y="130"/>
                    </a:lnTo>
                    <a:lnTo>
                      <a:pt x="82" y="118"/>
                    </a:lnTo>
                    <a:lnTo>
                      <a:pt x="40" y="118"/>
                    </a:lnTo>
                    <a:lnTo>
                      <a:pt x="22" y="100"/>
                    </a:lnTo>
                    <a:lnTo>
                      <a:pt x="30" y="92"/>
                    </a:lnTo>
                    <a:lnTo>
                      <a:pt x="48" y="90"/>
                    </a:lnTo>
                    <a:lnTo>
                      <a:pt x="80" y="88"/>
                    </a:lnTo>
                    <a:lnTo>
                      <a:pt x="98" y="90"/>
                    </a:lnTo>
                    <a:lnTo>
                      <a:pt x="110" y="9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64" name="Freeform 9"/>
              <p:cNvSpPr>
                <a:spLocks noChangeAspect="1"/>
              </p:cNvSpPr>
              <p:nvPr/>
            </p:nvSpPr>
            <p:spPr bwMode="auto">
              <a:xfrm>
                <a:off x="836" y="1011"/>
                <a:ext cx="190" cy="82"/>
              </a:xfrm>
              <a:custGeom>
                <a:avLst/>
                <a:gdLst/>
                <a:ahLst/>
                <a:cxnLst>
                  <a:cxn ang="0">
                    <a:pos x="98" y="56"/>
                  </a:cxn>
                  <a:cxn ang="0">
                    <a:pos x="80" y="56"/>
                  </a:cxn>
                  <a:cxn ang="0">
                    <a:pos x="58" y="56"/>
                  </a:cxn>
                  <a:cxn ang="0">
                    <a:pos x="62" y="48"/>
                  </a:cxn>
                  <a:cxn ang="0">
                    <a:pos x="52" y="50"/>
                  </a:cxn>
                  <a:cxn ang="0">
                    <a:pos x="48" y="58"/>
                  </a:cxn>
                  <a:cxn ang="0">
                    <a:pos x="30" y="62"/>
                  </a:cxn>
                  <a:cxn ang="0">
                    <a:pos x="20" y="58"/>
                  </a:cxn>
                  <a:cxn ang="0">
                    <a:pos x="2" y="56"/>
                  </a:cxn>
                  <a:cxn ang="0">
                    <a:pos x="0" y="48"/>
                  </a:cxn>
                  <a:cxn ang="0">
                    <a:pos x="18" y="46"/>
                  </a:cxn>
                  <a:cxn ang="0">
                    <a:pos x="4" y="42"/>
                  </a:cxn>
                  <a:cxn ang="0">
                    <a:pos x="10" y="36"/>
                  </a:cxn>
                  <a:cxn ang="0">
                    <a:pos x="34" y="34"/>
                  </a:cxn>
                  <a:cxn ang="0">
                    <a:pos x="16" y="30"/>
                  </a:cxn>
                  <a:cxn ang="0">
                    <a:pos x="18" y="24"/>
                  </a:cxn>
                  <a:cxn ang="0">
                    <a:pos x="26" y="20"/>
                  </a:cxn>
                  <a:cxn ang="0">
                    <a:pos x="34" y="16"/>
                  </a:cxn>
                  <a:cxn ang="0">
                    <a:pos x="50" y="14"/>
                  </a:cxn>
                  <a:cxn ang="0">
                    <a:pos x="58" y="22"/>
                  </a:cxn>
                  <a:cxn ang="0">
                    <a:pos x="66" y="20"/>
                  </a:cxn>
                  <a:cxn ang="0">
                    <a:pos x="74" y="20"/>
                  </a:cxn>
                  <a:cxn ang="0">
                    <a:pos x="88" y="28"/>
                  </a:cxn>
                  <a:cxn ang="0">
                    <a:pos x="98" y="36"/>
                  </a:cxn>
                  <a:cxn ang="0">
                    <a:pos x="98" y="40"/>
                  </a:cxn>
                  <a:cxn ang="0">
                    <a:pos x="98" y="42"/>
                  </a:cxn>
                  <a:cxn ang="0">
                    <a:pos x="100" y="44"/>
                  </a:cxn>
                  <a:cxn ang="0">
                    <a:pos x="136" y="44"/>
                  </a:cxn>
                  <a:cxn ang="0">
                    <a:pos x="136" y="38"/>
                  </a:cxn>
                  <a:cxn ang="0">
                    <a:pos x="118" y="34"/>
                  </a:cxn>
                  <a:cxn ang="0">
                    <a:pos x="130" y="28"/>
                  </a:cxn>
                  <a:cxn ang="0">
                    <a:pos x="128" y="24"/>
                  </a:cxn>
                  <a:cxn ang="0">
                    <a:pos x="116" y="20"/>
                  </a:cxn>
                  <a:cxn ang="0">
                    <a:pos x="122" y="10"/>
                  </a:cxn>
                  <a:cxn ang="0">
                    <a:pos x="130" y="0"/>
                  </a:cxn>
                  <a:cxn ang="0">
                    <a:pos x="140" y="2"/>
                  </a:cxn>
                  <a:cxn ang="0">
                    <a:pos x="142" y="8"/>
                  </a:cxn>
                  <a:cxn ang="0">
                    <a:pos x="148" y="16"/>
                  </a:cxn>
                  <a:cxn ang="0">
                    <a:pos x="146" y="22"/>
                  </a:cxn>
                  <a:cxn ang="0">
                    <a:pos x="148" y="30"/>
                  </a:cxn>
                  <a:cxn ang="0">
                    <a:pos x="162" y="34"/>
                  </a:cxn>
                  <a:cxn ang="0">
                    <a:pos x="168" y="34"/>
                  </a:cxn>
                  <a:cxn ang="0">
                    <a:pos x="172" y="28"/>
                  </a:cxn>
                  <a:cxn ang="0">
                    <a:pos x="184" y="28"/>
                  </a:cxn>
                  <a:cxn ang="0">
                    <a:pos x="190" y="34"/>
                  </a:cxn>
                  <a:cxn ang="0">
                    <a:pos x="190" y="48"/>
                  </a:cxn>
                  <a:cxn ang="0">
                    <a:pos x="182" y="58"/>
                  </a:cxn>
                  <a:cxn ang="0">
                    <a:pos x="168" y="64"/>
                  </a:cxn>
                  <a:cxn ang="0">
                    <a:pos x="148" y="58"/>
                  </a:cxn>
                  <a:cxn ang="0">
                    <a:pos x="134" y="64"/>
                  </a:cxn>
                  <a:cxn ang="0">
                    <a:pos x="114" y="66"/>
                  </a:cxn>
                  <a:cxn ang="0">
                    <a:pos x="96" y="76"/>
                  </a:cxn>
                  <a:cxn ang="0">
                    <a:pos x="74" y="82"/>
                  </a:cxn>
                  <a:cxn ang="0">
                    <a:pos x="58" y="78"/>
                  </a:cxn>
                  <a:cxn ang="0">
                    <a:pos x="50" y="70"/>
                  </a:cxn>
                  <a:cxn ang="0">
                    <a:pos x="62" y="64"/>
                  </a:cxn>
                  <a:cxn ang="0">
                    <a:pos x="80" y="64"/>
                  </a:cxn>
                  <a:cxn ang="0">
                    <a:pos x="96" y="62"/>
                  </a:cxn>
                  <a:cxn ang="0">
                    <a:pos x="98" y="56"/>
                  </a:cxn>
                </a:cxnLst>
                <a:rect l="0" t="0" r="r" b="b"/>
                <a:pathLst>
                  <a:path w="190" h="82">
                    <a:moveTo>
                      <a:pt x="98" y="56"/>
                    </a:moveTo>
                    <a:lnTo>
                      <a:pt x="80" y="56"/>
                    </a:lnTo>
                    <a:lnTo>
                      <a:pt x="58" y="56"/>
                    </a:lnTo>
                    <a:lnTo>
                      <a:pt x="62" y="48"/>
                    </a:lnTo>
                    <a:lnTo>
                      <a:pt x="52" y="50"/>
                    </a:lnTo>
                    <a:lnTo>
                      <a:pt x="48" y="58"/>
                    </a:lnTo>
                    <a:lnTo>
                      <a:pt x="30" y="62"/>
                    </a:lnTo>
                    <a:lnTo>
                      <a:pt x="20" y="58"/>
                    </a:lnTo>
                    <a:lnTo>
                      <a:pt x="2" y="56"/>
                    </a:lnTo>
                    <a:lnTo>
                      <a:pt x="0" y="48"/>
                    </a:lnTo>
                    <a:lnTo>
                      <a:pt x="18" y="46"/>
                    </a:lnTo>
                    <a:lnTo>
                      <a:pt x="4" y="42"/>
                    </a:lnTo>
                    <a:lnTo>
                      <a:pt x="10" y="36"/>
                    </a:lnTo>
                    <a:lnTo>
                      <a:pt x="34" y="34"/>
                    </a:lnTo>
                    <a:lnTo>
                      <a:pt x="16" y="30"/>
                    </a:lnTo>
                    <a:lnTo>
                      <a:pt x="18" y="24"/>
                    </a:lnTo>
                    <a:lnTo>
                      <a:pt x="26" y="20"/>
                    </a:lnTo>
                    <a:lnTo>
                      <a:pt x="34" y="16"/>
                    </a:lnTo>
                    <a:lnTo>
                      <a:pt x="50" y="14"/>
                    </a:lnTo>
                    <a:lnTo>
                      <a:pt x="58" y="22"/>
                    </a:lnTo>
                    <a:lnTo>
                      <a:pt x="66" y="20"/>
                    </a:lnTo>
                    <a:lnTo>
                      <a:pt x="74" y="20"/>
                    </a:lnTo>
                    <a:lnTo>
                      <a:pt x="88" y="28"/>
                    </a:lnTo>
                    <a:lnTo>
                      <a:pt x="98" y="36"/>
                    </a:lnTo>
                    <a:lnTo>
                      <a:pt x="98" y="40"/>
                    </a:lnTo>
                    <a:lnTo>
                      <a:pt x="98" y="42"/>
                    </a:lnTo>
                    <a:lnTo>
                      <a:pt x="100" y="44"/>
                    </a:lnTo>
                    <a:lnTo>
                      <a:pt x="136" y="44"/>
                    </a:lnTo>
                    <a:lnTo>
                      <a:pt x="136" y="38"/>
                    </a:lnTo>
                    <a:lnTo>
                      <a:pt x="118" y="34"/>
                    </a:lnTo>
                    <a:lnTo>
                      <a:pt x="130" y="28"/>
                    </a:lnTo>
                    <a:lnTo>
                      <a:pt x="128" y="24"/>
                    </a:lnTo>
                    <a:lnTo>
                      <a:pt x="116" y="20"/>
                    </a:lnTo>
                    <a:lnTo>
                      <a:pt x="122" y="10"/>
                    </a:lnTo>
                    <a:lnTo>
                      <a:pt x="130" y="0"/>
                    </a:lnTo>
                    <a:lnTo>
                      <a:pt x="140" y="2"/>
                    </a:lnTo>
                    <a:lnTo>
                      <a:pt x="142" y="8"/>
                    </a:lnTo>
                    <a:lnTo>
                      <a:pt x="148" y="16"/>
                    </a:lnTo>
                    <a:lnTo>
                      <a:pt x="146" y="22"/>
                    </a:lnTo>
                    <a:lnTo>
                      <a:pt x="148" y="30"/>
                    </a:lnTo>
                    <a:lnTo>
                      <a:pt x="162" y="34"/>
                    </a:lnTo>
                    <a:lnTo>
                      <a:pt x="168" y="34"/>
                    </a:lnTo>
                    <a:lnTo>
                      <a:pt x="172" y="28"/>
                    </a:lnTo>
                    <a:lnTo>
                      <a:pt x="184" y="28"/>
                    </a:lnTo>
                    <a:lnTo>
                      <a:pt x="190" y="34"/>
                    </a:lnTo>
                    <a:lnTo>
                      <a:pt x="190" y="48"/>
                    </a:lnTo>
                    <a:lnTo>
                      <a:pt x="182" y="58"/>
                    </a:lnTo>
                    <a:lnTo>
                      <a:pt x="168" y="64"/>
                    </a:lnTo>
                    <a:lnTo>
                      <a:pt x="148" y="58"/>
                    </a:lnTo>
                    <a:lnTo>
                      <a:pt x="134" y="64"/>
                    </a:lnTo>
                    <a:lnTo>
                      <a:pt x="114" y="66"/>
                    </a:lnTo>
                    <a:lnTo>
                      <a:pt x="96" y="76"/>
                    </a:lnTo>
                    <a:lnTo>
                      <a:pt x="74" y="82"/>
                    </a:lnTo>
                    <a:lnTo>
                      <a:pt x="58" y="78"/>
                    </a:lnTo>
                    <a:lnTo>
                      <a:pt x="50" y="70"/>
                    </a:lnTo>
                    <a:lnTo>
                      <a:pt x="62" y="64"/>
                    </a:lnTo>
                    <a:lnTo>
                      <a:pt x="80" y="64"/>
                    </a:lnTo>
                    <a:lnTo>
                      <a:pt x="96" y="62"/>
                    </a:lnTo>
                    <a:lnTo>
                      <a:pt x="98" y="5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65" name="Freeform 10"/>
              <p:cNvSpPr>
                <a:spLocks noChangeAspect="1"/>
              </p:cNvSpPr>
              <p:nvPr/>
            </p:nvSpPr>
            <p:spPr bwMode="auto">
              <a:xfrm>
                <a:off x="1026" y="925"/>
                <a:ext cx="106" cy="56"/>
              </a:xfrm>
              <a:custGeom>
                <a:avLst/>
                <a:gdLst/>
                <a:ahLst/>
                <a:cxnLst>
                  <a:cxn ang="0">
                    <a:pos x="0" y="12"/>
                  </a:cxn>
                  <a:cxn ang="0">
                    <a:pos x="16" y="16"/>
                  </a:cxn>
                  <a:cxn ang="0">
                    <a:pos x="26" y="20"/>
                  </a:cxn>
                  <a:cxn ang="0">
                    <a:pos x="34" y="28"/>
                  </a:cxn>
                  <a:cxn ang="0">
                    <a:pos x="32" y="30"/>
                  </a:cxn>
                  <a:cxn ang="0">
                    <a:pos x="18" y="28"/>
                  </a:cxn>
                  <a:cxn ang="0">
                    <a:pos x="10" y="30"/>
                  </a:cxn>
                  <a:cxn ang="0">
                    <a:pos x="8" y="40"/>
                  </a:cxn>
                  <a:cxn ang="0">
                    <a:pos x="20" y="42"/>
                  </a:cxn>
                  <a:cxn ang="0">
                    <a:pos x="34" y="40"/>
                  </a:cxn>
                  <a:cxn ang="0">
                    <a:pos x="50" y="38"/>
                  </a:cxn>
                  <a:cxn ang="0">
                    <a:pos x="66" y="40"/>
                  </a:cxn>
                  <a:cxn ang="0">
                    <a:pos x="74" y="46"/>
                  </a:cxn>
                  <a:cxn ang="0">
                    <a:pos x="82" y="56"/>
                  </a:cxn>
                  <a:cxn ang="0">
                    <a:pos x="98" y="56"/>
                  </a:cxn>
                  <a:cxn ang="0">
                    <a:pos x="106" y="48"/>
                  </a:cxn>
                  <a:cxn ang="0">
                    <a:pos x="94" y="38"/>
                  </a:cxn>
                  <a:cxn ang="0">
                    <a:pos x="90" y="28"/>
                  </a:cxn>
                  <a:cxn ang="0">
                    <a:pos x="80" y="20"/>
                  </a:cxn>
                  <a:cxn ang="0">
                    <a:pos x="70" y="18"/>
                  </a:cxn>
                  <a:cxn ang="0">
                    <a:pos x="64" y="12"/>
                  </a:cxn>
                  <a:cxn ang="0">
                    <a:pos x="50" y="10"/>
                  </a:cxn>
                  <a:cxn ang="0">
                    <a:pos x="44" y="20"/>
                  </a:cxn>
                  <a:cxn ang="0">
                    <a:pos x="42" y="10"/>
                  </a:cxn>
                  <a:cxn ang="0">
                    <a:pos x="40" y="2"/>
                  </a:cxn>
                  <a:cxn ang="0">
                    <a:pos x="18" y="0"/>
                  </a:cxn>
                  <a:cxn ang="0">
                    <a:pos x="0" y="2"/>
                  </a:cxn>
                  <a:cxn ang="0">
                    <a:pos x="0" y="12"/>
                  </a:cxn>
                </a:cxnLst>
                <a:rect l="0" t="0" r="r" b="b"/>
                <a:pathLst>
                  <a:path w="106" h="56">
                    <a:moveTo>
                      <a:pt x="0" y="12"/>
                    </a:moveTo>
                    <a:lnTo>
                      <a:pt x="16" y="16"/>
                    </a:lnTo>
                    <a:lnTo>
                      <a:pt x="26" y="20"/>
                    </a:lnTo>
                    <a:lnTo>
                      <a:pt x="34" y="28"/>
                    </a:lnTo>
                    <a:lnTo>
                      <a:pt x="32" y="30"/>
                    </a:lnTo>
                    <a:lnTo>
                      <a:pt x="18" y="28"/>
                    </a:lnTo>
                    <a:lnTo>
                      <a:pt x="10" y="30"/>
                    </a:lnTo>
                    <a:lnTo>
                      <a:pt x="8" y="40"/>
                    </a:lnTo>
                    <a:lnTo>
                      <a:pt x="20" y="42"/>
                    </a:lnTo>
                    <a:lnTo>
                      <a:pt x="34" y="40"/>
                    </a:lnTo>
                    <a:lnTo>
                      <a:pt x="50" y="38"/>
                    </a:lnTo>
                    <a:lnTo>
                      <a:pt x="66" y="40"/>
                    </a:lnTo>
                    <a:lnTo>
                      <a:pt x="74" y="46"/>
                    </a:lnTo>
                    <a:lnTo>
                      <a:pt x="82" y="56"/>
                    </a:lnTo>
                    <a:lnTo>
                      <a:pt x="98" y="56"/>
                    </a:lnTo>
                    <a:lnTo>
                      <a:pt x="106" y="48"/>
                    </a:lnTo>
                    <a:lnTo>
                      <a:pt x="94" y="38"/>
                    </a:lnTo>
                    <a:lnTo>
                      <a:pt x="90" y="28"/>
                    </a:lnTo>
                    <a:lnTo>
                      <a:pt x="80" y="20"/>
                    </a:lnTo>
                    <a:lnTo>
                      <a:pt x="70" y="18"/>
                    </a:lnTo>
                    <a:lnTo>
                      <a:pt x="64" y="12"/>
                    </a:lnTo>
                    <a:lnTo>
                      <a:pt x="50" y="10"/>
                    </a:lnTo>
                    <a:lnTo>
                      <a:pt x="44" y="20"/>
                    </a:lnTo>
                    <a:lnTo>
                      <a:pt x="42" y="10"/>
                    </a:lnTo>
                    <a:lnTo>
                      <a:pt x="40" y="2"/>
                    </a:lnTo>
                    <a:lnTo>
                      <a:pt x="18" y="0"/>
                    </a:lnTo>
                    <a:lnTo>
                      <a:pt x="0" y="2"/>
                    </a:lnTo>
                    <a:lnTo>
                      <a:pt x="0" y="1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66" name="Freeform 11"/>
              <p:cNvSpPr>
                <a:spLocks noChangeAspect="1"/>
              </p:cNvSpPr>
              <p:nvPr/>
            </p:nvSpPr>
            <p:spPr bwMode="auto">
              <a:xfrm>
                <a:off x="1042" y="1017"/>
                <a:ext cx="112" cy="56"/>
              </a:xfrm>
              <a:custGeom>
                <a:avLst/>
                <a:gdLst/>
                <a:ahLst/>
                <a:cxnLst>
                  <a:cxn ang="0">
                    <a:pos x="104" y="52"/>
                  </a:cxn>
                  <a:cxn ang="0">
                    <a:pos x="92" y="54"/>
                  </a:cxn>
                  <a:cxn ang="0">
                    <a:pos x="70" y="56"/>
                  </a:cxn>
                  <a:cxn ang="0">
                    <a:pos x="66" y="44"/>
                  </a:cxn>
                  <a:cxn ang="0">
                    <a:pos x="74" y="36"/>
                  </a:cxn>
                  <a:cxn ang="0">
                    <a:pos x="68" y="36"/>
                  </a:cxn>
                  <a:cxn ang="0">
                    <a:pos x="58" y="34"/>
                  </a:cxn>
                  <a:cxn ang="0">
                    <a:pos x="48" y="34"/>
                  </a:cxn>
                  <a:cxn ang="0">
                    <a:pos x="36" y="38"/>
                  </a:cxn>
                  <a:cxn ang="0">
                    <a:pos x="26" y="34"/>
                  </a:cxn>
                  <a:cxn ang="0">
                    <a:pos x="8" y="20"/>
                  </a:cxn>
                  <a:cxn ang="0">
                    <a:pos x="0" y="4"/>
                  </a:cxn>
                  <a:cxn ang="0">
                    <a:pos x="8" y="0"/>
                  </a:cxn>
                  <a:cxn ang="0">
                    <a:pos x="18" y="6"/>
                  </a:cxn>
                  <a:cxn ang="0">
                    <a:pos x="26" y="14"/>
                  </a:cxn>
                  <a:cxn ang="0">
                    <a:pos x="40" y="26"/>
                  </a:cxn>
                  <a:cxn ang="0">
                    <a:pos x="48" y="24"/>
                  </a:cxn>
                  <a:cxn ang="0">
                    <a:pos x="40" y="16"/>
                  </a:cxn>
                  <a:cxn ang="0">
                    <a:pos x="40" y="10"/>
                  </a:cxn>
                  <a:cxn ang="0">
                    <a:pos x="48" y="8"/>
                  </a:cxn>
                  <a:cxn ang="0">
                    <a:pos x="58" y="16"/>
                  </a:cxn>
                  <a:cxn ang="0">
                    <a:pos x="70" y="26"/>
                  </a:cxn>
                  <a:cxn ang="0">
                    <a:pos x="74" y="20"/>
                  </a:cxn>
                  <a:cxn ang="0">
                    <a:pos x="68" y="12"/>
                  </a:cxn>
                  <a:cxn ang="0">
                    <a:pos x="62" y="4"/>
                  </a:cxn>
                  <a:cxn ang="0">
                    <a:pos x="64" y="0"/>
                  </a:cxn>
                  <a:cxn ang="0">
                    <a:pos x="78" y="2"/>
                  </a:cxn>
                  <a:cxn ang="0">
                    <a:pos x="84" y="8"/>
                  </a:cxn>
                  <a:cxn ang="0">
                    <a:pos x="92" y="4"/>
                  </a:cxn>
                  <a:cxn ang="0">
                    <a:pos x="104" y="4"/>
                  </a:cxn>
                  <a:cxn ang="0">
                    <a:pos x="108" y="10"/>
                  </a:cxn>
                  <a:cxn ang="0">
                    <a:pos x="110" y="28"/>
                  </a:cxn>
                  <a:cxn ang="0">
                    <a:pos x="112" y="36"/>
                  </a:cxn>
                  <a:cxn ang="0">
                    <a:pos x="104" y="40"/>
                  </a:cxn>
                  <a:cxn ang="0">
                    <a:pos x="104" y="52"/>
                  </a:cxn>
                </a:cxnLst>
                <a:rect l="0" t="0" r="r" b="b"/>
                <a:pathLst>
                  <a:path w="112" h="56">
                    <a:moveTo>
                      <a:pt x="104" y="52"/>
                    </a:moveTo>
                    <a:lnTo>
                      <a:pt x="92" y="54"/>
                    </a:lnTo>
                    <a:lnTo>
                      <a:pt x="70" y="56"/>
                    </a:lnTo>
                    <a:lnTo>
                      <a:pt x="66" y="44"/>
                    </a:lnTo>
                    <a:lnTo>
                      <a:pt x="74" y="36"/>
                    </a:lnTo>
                    <a:lnTo>
                      <a:pt x="68" y="36"/>
                    </a:lnTo>
                    <a:lnTo>
                      <a:pt x="58" y="34"/>
                    </a:lnTo>
                    <a:lnTo>
                      <a:pt x="48" y="34"/>
                    </a:lnTo>
                    <a:lnTo>
                      <a:pt x="36" y="38"/>
                    </a:lnTo>
                    <a:lnTo>
                      <a:pt x="26" y="34"/>
                    </a:lnTo>
                    <a:lnTo>
                      <a:pt x="8" y="20"/>
                    </a:lnTo>
                    <a:lnTo>
                      <a:pt x="0" y="4"/>
                    </a:lnTo>
                    <a:lnTo>
                      <a:pt x="8" y="0"/>
                    </a:lnTo>
                    <a:lnTo>
                      <a:pt x="18" y="6"/>
                    </a:lnTo>
                    <a:lnTo>
                      <a:pt x="26" y="14"/>
                    </a:lnTo>
                    <a:lnTo>
                      <a:pt x="40" y="26"/>
                    </a:lnTo>
                    <a:lnTo>
                      <a:pt x="48" y="24"/>
                    </a:lnTo>
                    <a:lnTo>
                      <a:pt x="40" y="16"/>
                    </a:lnTo>
                    <a:lnTo>
                      <a:pt x="40" y="10"/>
                    </a:lnTo>
                    <a:lnTo>
                      <a:pt x="48" y="8"/>
                    </a:lnTo>
                    <a:lnTo>
                      <a:pt x="58" y="16"/>
                    </a:lnTo>
                    <a:lnTo>
                      <a:pt x="70" y="26"/>
                    </a:lnTo>
                    <a:lnTo>
                      <a:pt x="74" y="20"/>
                    </a:lnTo>
                    <a:lnTo>
                      <a:pt x="68" y="12"/>
                    </a:lnTo>
                    <a:lnTo>
                      <a:pt x="62" y="4"/>
                    </a:lnTo>
                    <a:lnTo>
                      <a:pt x="64" y="0"/>
                    </a:lnTo>
                    <a:lnTo>
                      <a:pt x="78" y="2"/>
                    </a:lnTo>
                    <a:lnTo>
                      <a:pt x="84" y="8"/>
                    </a:lnTo>
                    <a:lnTo>
                      <a:pt x="92" y="4"/>
                    </a:lnTo>
                    <a:lnTo>
                      <a:pt x="104" y="4"/>
                    </a:lnTo>
                    <a:lnTo>
                      <a:pt x="108" y="10"/>
                    </a:lnTo>
                    <a:lnTo>
                      <a:pt x="110" y="28"/>
                    </a:lnTo>
                    <a:lnTo>
                      <a:pt x="112" y="36"/>
                    </a:lnTo>
                    <a:lnTo>
                      <a:pt x="104" y="40"/>
                    </a:lnTo>
                    <a:lnTo>
                      <a:pt x="104" y="5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67" name="Freeform 12"/>
              <p:cNvSpPr>
                <a:spLocks noChangeAspect="1"/>
              </p:cNvSpPr>
              <p:nvPr/>
            </p:nvSpPr>
            <p:spPr bwMode="auto">
              <a:xfrm>
                <a:off x="1168" y="1003"/>
                <a:ext cx="270" cy="84"/>
              </a:xfrm>
              <a:custGeom>
                <a:avLst/>
                <a:gdLst/>
                <a:ahLst/>
                <a:cxnLst>
                  <a:cxn ang="0">
                    <a:pos x="48" y="26"/>
                  </a:cxn>
                  <a:cxn ang="0">
                    <a:pos x="34" y="28"/>
                  </a:cxn>
                  <a:cxn ang="0">
                    <a:pos x="20" y="26"/>
                  </a:cxn>
                  <a:cxn ang="0">
                    <a:pos x="6" y="20"/>
                  </a:cxn>
                  <a:cxn ang="0">
                    <a:pos x="0" y="14"/>
                  </a:cxn>
                  <a:cxn ang="0">
                    <a:pos x="2" y="4"/>
                  </a:cxn>
                  <a:cxn ang="0">
                    <a:pos x="14" y="0"/>
                  </a:cxn>
                  <a:cxn ang="0">
                    <a:pos x="32" y="6"/>
                  </a:cxn>
                  <a:cxn ang="0">
                    <a:pos x="48" y="10"/>
                  </a:cxn>
                  <a:cxn ang="0">
                    <a:pos x="54" y="18"/>
                  </a:cxn>
                  <a:cxn ang="0">
                    <a:pos x="70" y="18"/>
                  </a:cxn>
                  <a:cxn ang="0">
                    <a:pos x="88" y="14"/>
                  </a:cxn>
                  <a:cxn ang="0">
                    <a:pos x="96" y="24"/>
                  </a:cxn>
                  <a:cxn ang="0">
                    <a:pos x="96" y="34"/>
                  </a:cxn>
                  <a:cxn ang="0">
                    <a:pos x="100" y="40"/>
                  </a:cxn>
                  <a:cxn ang="0">
                    <a:pos x="120" y="52"/>
                  </a:cxn>
                  <a:cxn ang="0">
                    <a:pos x="150" y="52"/>
                  </a:cxn>
                  <a:cxn ang="0">
                    <a:pos x="172" y="54"/>
                  </a:cxn>
                  <a:cxn ang="0">
                    <a:pos x="198" y="44"/>
                  </a:cxn>
                  <a:cxn ang="0">
                    <a:pos x="236" y="46"/>
                  </a:cxn>
                  <a:cxn ang="0">
                    <a:pos x="256" y="50"/>
                  </a:cxn>
                  <a:cxn ang="0">
                    <a:pos x="270" y="56"/>
                  </a:cxn>
                  <a:cxn ang="0">
                    <a:pos x="268" y="66"/>
                  </a:cxn>
                  <a:cxn ang="0">
                    <a:pos x="262" y="70"/>
                  </a:cxn>
                  <a:cxn ang="0">
                    <a:pos x="260" y="82"/>
                  </a:cxn>
                  <a:cxn ang="0">
                    <a:pos x="222" y="84"/>
                  </a:cxn>
                  <a:cxn ang="0">
                    <a:pos x="212" y="76"/>
                  </a:cxn>
                  <a:cxn ang="0">
                    <a:pos x="206" y="84"/>
                  </a:cxn>
                  <a:cxn ang="0">
                    <a:pos x="132" y="84"/>
                  </a:cxn>
                  <a:cxn ang="0">
                    <a:pos x="130" y="74"/>
                  </a:cxn>
                  <a:cxn ang="0">
                    <a:pos x="126" y="72"/>
                  </a:cxn>
                  <a:cxn ang="0">
                    <a:pos x="120" y="78"/>
                  </a:cxn>
                  <a:cxn ang="0">
                    <a:pos x="116" y="84"/>
                  </a:cxn>
                  <a:cxn ang="0">
                    <a:pos x="92" y="80"/>
                  </a:cxn>
                  <a:cxn ang="0">
                    <a:pos x="88" y="74"/>
                  </a:cxn>
                  <a:cxn ang="0">
                    <a:pos x="84" y="78"/>
                  </a:cxn>
                  <a:cxn ang="0">
                    <a:pos x="78" y="78"/>
                  </a:cxn>
                  <a:cxn ang="0">
                    <a:pos x="72" y="70"/>
                  </a:cxn>
                  <a:cxn ang="0">
                    <a:pos x="68" y="58"/>
                  </a:cxn>
                  <a:cxn ang="0">
                    <a:pos x="68" y="54"/>
                  </a:cxn>
                  <a:cxn ang="0">
                    <a:pos x="72" y="48"/>
                  </a:cxn>
                  <a:cxn ang="0">
                    <a:pos x="64" y="38"/>
                  </a:cxn>
                  <a:cxn ang="0">
                    <a:pos x="58" y="28"/>
                  </a:cxn>
                  <a:cxn ang="0">
                    <a:pos x="48" y="26"/>
                  </a:cxn>
                </a:cxnLst>
                <a:rect l="0" t="0" r="r" b="b"/>
                <a:pathLst>
                  <a:path w="270" h="84">
                    <a:moveTo>
                      <a:pt x="48" y="26"/>
                    </a:moveTo>
                    <a:lnTo>
                      <a:pt x="34" y="28"/>
                    </a:lnTo>
                    <a:lnTo>
                      <a:pt x="20" y="26"/>
                    </a:lnTo>
                    <a:lnTo>
                      <a:pt x="6" y="20"/>
                    </a:lnTo>
                    <a:lnTo>
                      <a:pt x="0" y="14"/>
                    </a:lnTo>
                    <a:lnTo>
                      <a:pt x="2" y="4"/>
                    </a:lnTo>
                    <a:lnTo>
                      <a:pt x="14" y="0"/>
                    </a:lnTo>
                    <a:lnTo>
                      <a:pt x="32" y="6"/>
                    </a:lnTo>
                    <a:lnTo>
                      <a:pt x="48" y="10"/>
                    </a:lnTo>
                    <a:lnTo>
                      <a:pt x="54" y="18"/>
                    </a:lnTo>
                    <a:lnTo>
                      <a:pt x="70" y="18"/>
                    </a:lnTo>
                    <a:lnTo>
                      <a:pt x="88" y="14"/>
                    </a:lnTo>
                    <a:lnTo>
                      <a:pt x="96" y="24"/>
                    </a:lnTo>
                    <a:lnTo>
                      <a:pt x="96" y="34"/>
                    </a:lnTo>
                    <a:lnTo>
                      <a:pt x="100" y="40"/>
                    </a:lnTo>
                    <a:lnTo>
                      <a:pt x="120" y="52"/>
                    </a:lnTo>
                    <a:lnTo>
                      <a:pt x="150" y="52"/>
                    </a:lnTo>
                    <a:lnTo>
                      <a:pt x="172" y="54"/>
                    </a:lnTo>
                    <a:lnTo>
                      <a:pt x="198" y="44"/>
                    </a:lnTo>
                    <a:lnTo>
                      <a:pt x="236" y="46"/>
                    </a:lnTo>
                    <a:lnTo>
                      <a:pt x="256" y="50"/>
                    </a:lnTo>
                    <a:lnTo>
                      <a:pt x="270" y="56"/>
                    </a:lnTo>
                    <a:lnTo>
                      <a:pt x="268" y="66"/>
                    </a:lnTo>
                    <a:lnTo>
                      <a:pt x="262" y="70"/>
                    </a:lnTo>
                    <a:lnTo>
                      <a:pt x="260" y="82"/>
                    </a:lnTo>
                    <a:lnTo>
                      <a:pt x="222" y="84"/>
                    </a:lnTo>
                    <a:lnTo>
                      <a:pt x="212" y="76"/>
                    </a:lnTo>
                    <a:lnTo>
                      <a:pt x="206" y="84"/>
                    </a:lnTo>
                    <a:lnTo>
                      <a:pt x="132" y="84"/>
                    </a:lnTo>
                    <a:lnTo>
                      <a:pt x="130" y="74"/>
                    </a:lnTo>
                    <a:lnTo>
                      <a:pt x="126" y="72"/>
                    </a:lnTo>
                    <a:lnTo>
                      <a:pt x="120" y="78"/>
                    </a:lnTo>
                    <a:lnTo>
                      <a:pt x="116" y="84"/>
                    </a:lnTo>
                    <a:lnTo>
                      <a:pt x="92" y="80"/>
                    </a:lnTo>
                    <a:lnTo>
                      <a:pt x="88" y="74"/>
                    </a:lnTo>
                    <a:lnTo>
                      <a:pt x="84" y="78"/>
                    </a:lnTo>
                    <a:lnTo>
                      <a:pt x="78" y="78"/>
                    </a:lnTo>
                    <a:lnTo>
                      <a:pt x="72" y="70"/>
                    </a:lnTo>
                    <a:lnTo>
                      <a:pt x="68" y="58"/>
                    </a:lnTo>
                    <a:lnTo>
                      <a:pt x="68" y="54"/>
                    </a:lnTo>
                    <a:lnTo>
                      <a:pt x="72" y="48"/>
                    </a:lnTo>
                    <a:lnTo>
                      <a:pt x="64" y="38"/>
                    </a:lnTo>
                    <a:lnTo>
                      <a:pt x="58" y="28"/>
                    </a:lnTo>
                    <a:lnTo>
                      <a:pt x="48" y="2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68" name="Freeform 13"/>
              <p:cNvSpPr>
                <a:spLocks noChangeAspect="1"/>
              </p:cNvSpPr>
              <p:nvPr/>
            </p:nvSpPr>
            <p:spPr bwMode="auto">
              <a:xfrm>
                <a:off x="1182" y="1101"/>
                <a:ext cx="90" cy="64"/>
              </a:xfrm>
              <a:custGeom>
                <a:avLst/>
                <a:gdLst/>
                <a:ahLst/>
                <a:cxnLst>
                  <a:cxn ang="0">
                    <a:pos x="8" y="2"/>
                  </a:cxn>
                  <a:cxn ang="0">
                    <a:pos x="0" y="14"/>
                  </a:cxn>
                  <a:cxn ang="0">
                    <a:pos x="4" y="36"/>
                  </a:cxn>
                  <a:cxn ang="0">
                    <a:pos x="8" y="50"/>
                  </a:cxn>
                  <a:cxn ang="0">
                    <a:pos x="12" y="62"/>
                  </a:cxn>
                  <a:cxn ang="0">
                    <a:pos x="24" y="64"/>
                  </a:cxn>
                  <a:cxn ang="0">
                    <a:pos x="34" y="52"/>
                  </a:cxn>
                  <a:cxn ang="0">
                    <a:pos x="30" y="42"/>
                  </a:cxn>
                  <a:cxn ang="0">
                    <a:pos x="42" y="40"/>
                  </a:cxn>
                  <a:cxn ang="0">
                    <a:pos x="60" y="40"/>
                  </a:cxn>
                  <a:cxn ang="0">
                    <a:pos x="78" y="18"/>
                  </a:cxn>
                  <a:cxn ang="0">
                    <a:pos x="90" y="2"/>
                  </a:cxn>
                  <a:cxn ang="0">
                    <a:pos x="60" y="2"/>
                  </a:cxn>
                  <a:cxn ang="0">
                    <a:pos x="42" y="0"/>
                  </a:cxn>
                  <a:cxn ang="0">
                    <a:pos x="20" y="0"/>
                  </a:cxn>
                  <a:cxn ang="0">
                    <a:pos x="8" y="2"/>
                  </a:cxn>
                </a:cxnLst>
                <a:rect l="0" t="0" r="r" b="b"/>
                <a:pathLst>
                  <a:path w="90" h="64">
                    <a:moveTo>
                      <a:pt x="8" y="2"/>
                    </a:moveTo>
                    <a:lnTo>
                      <a:pt x="0" y="14"/>
                    </a:lnTo>
                    <a:lnTo>
                      <a:pt x="4" y="36"/>
                    </a:lnTo>
                    <a:lnTo>
                      <a:pt x="8" y="50"/>
                    </a:lnTo>
                    <a:lnTo>
                      <a:pt x="12" y="62"/>
                    </a:lnTo>
                    <a:lnTo>
                      <a:pt x="24" y="64"/>
                    </a:lnTo>
                    <a:lnTo>
                      <a:pt x="34" y="52"/>
                    </a:lnTo>
                    <a:lnTo>
                      <a:pt x="30" y="42"/>
                    </a:lnTo>
                    <a:lnTo>
                      <a:pt x="42" y="40"/>
                    </a:lnTo>
                    <a:lnTo>
                      <a:pt x="60" y="40"/>
                    </a:lnTo>
                    <a:lnTo>
                      <a:pt x="78" y="18"/>
                    </a:lnTo>
                    <a:lnTo>
                      <a:pt x="90" y="2"/>
                    </a:lnTo>
                    <a:lnTo>
                      <a:pt x="60" y="2"/>
                    </a:lnTo>
                    <a:lnTo>
                      <a:pt x="42" y="0"/>
                    </a:lnTo>
                    <a:lnTo>
                      <a:pt x="20" y="0"/>
                    </a:lnTo>
                    <a:lnTo>
                      <a:pt x="8" y="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69" name="Freeform 14"/>
              <p:cNvSpPr>
                <a:spLocks noChangeAspect="1"/>
              </p:cNvSpPr>
              <p:nvPr/>
            </p:nvSpPr>
            <p:spPr bwMode="auto">
              <a:xfrm>
                <a:off x="1242" y="783"/>
                <a:ext cx="490" cy="252"/>
              </a:xfrm>
              <a:custGeom>
                <a:avLst/>
                <a:gdLst/>
                <a:ahLst/>
                <a:cxnLst>
                  <a:cxn ang="0">
                    <a:pos x="370" y="94"/>
                  </a:cxn>
                  <a:cxn ang="0">
                    <a:pos x="324" y="130"/>
                  </a:cxn>
                  <a:cxn ang="0">
                    <a:pos x="280" y="126"/>
                  </a:cxn>
                  <a:cxn ang="0">
                    <a:pos x="296" y="138"/>
                  </a:cxn>
                  <a:cxn ang="0">
                    <a:pos x="264" y="140"/>
                  </a:cxn>
                  <a:cxn ang="0">
                    <a:pos x="254" y="148"/>
                  </a:cxn>
                  <a:cxn ang="0">
                    <a:pos x="254" y="154"/>
                  </a:cxn>
                  <a:cxn ang="0">
                    <a:pos x="268" y="170"/>
                  </a:cxn>
                  <a:cxn ang="0">
                    <a:pos x="260" y="184"/>
                  </a:cxn>
                  <a:cxn ang="0">
                    <a:pos x="220" y="206"/>
                  </a:cxn>
                  <a:cxn ang="0">
                    <a:pos x="164" y="216"/>
                  </a:cxn>
                  <a:cxn ang="0">
                    <a:pos x="206" y="232"/>
                  </a:cxn>
                  <a:cxn ang="0">
                    <a:pos x="224" y="236"/>
                  </a:cxn>
                  <a:cxn ang="0">
                    <a:pos x="172" y="252"/>
                  </a:cxn>
                  <a:cxn ang="0">
                    <a:pos x="138" y="238"/>
                  </a:cxn>
                  <a:cxn ang="0">
                    <a:pos x="88" y="244"/>
                  </a:cxn>
                  <a:cxn ang="0">
                    <a:pos x="62" y="244"/>
                  </a:cxn>
                  <a:cxn ang="0">
                    <a:pos x="42" y="224"/>
                  </a:cxn>
                  <a:cxn ang="0">
                    <a:pos x="80" y="212"/>
                  </a:cxn>
                  <a:cxn ang="0">
                    <a:pos x="88" y="196"/>
                  </a:cxn>
                  <a:cxn ang="0">
                    <a:pos x="132" y="212"/>
                  </a:cxn>
                  <a:cxn ang="0">
                    <a:pos x="140" y="194"/>
                  </a:cxn>
                  <a:cxn ang="0">
                    <a:pos x="108" y="194"/>
                  </a:cxn>
                  <a:cxn ang="0">
                    <a:pos x="106" y="180"/>
                  </a:cxn>
                  <a:cxn ang="0">
                    <a:pos x="68" y="176"/>
                  </a:cxn>
                  <a:cxn ang="0">
                    <a:pos x="114" y="160"/>
                  </a:cxn>
                  <a:cxn ang="0">
                    <a:pos x="160" y="158"/>
                  </a:cxn>
                  <a:cxn ang="0">
                    <a:pos x="114" y="138"/>
                  </a:cxn>
                  <a:cxn ang="0">
                    <a:pos x="86" y="114"/>
                  </a:cxn>
                  <a:cxn ang="0">
                    <a:pos x="144" y="120"/>
                  </a:cxn>
                  <a:cxn ang="0">
                    <a:pos x="166" y="126"/>
                  </a:cxn>
                  <a:cxn ang="0">
                    <a:pos x="168" y="104"/>
                  </a:cxn>
                  <a:cxn ang="0">
                    <a:pos x="208" y="86"/>
                  </a:cxn>
                  <a:cxn ang="0">
                    <a:pos x="226" y="68"/>
                  </a:cxn>
                  <a:cxn ang="0">
                    <a:pos x="162" y="96"/>
                  </a:cxn>
                  <a:cxn ang="0">
                    <a:pos x="128" y="100"/>
                  </a:cxn>
                  <a:cxn ang="0">
                    <a:pos x="98" y="82"/>
                  </a:cxn>
                  <a:cxn ang="0">
                    <a:pos x="62" y="78"/>
                  </a:cxn>
                  <a:cxn ang="0">
                    <a:pos x="48" y="66"/>
                  </a:cxn>
                  <a:cxn ang="0">
                    <a:pos x="32" y="66"/>
                  </a:cxn>
                  <a:cxn ang="0">
                    <a:pos x="20" y="56"/>
                  </a:cxn>
                  <a:cxn ang="0">
                    <a:pos x="36" y="50"/>
                  </a:cxn>
                  <a:cxn ang="0">
                    <a:pos x="80" y="46"/>
                  </a:cxn>
                  <a:cxn ang="0">
                    <a:pos x="102" y="28"/>
                  </a:cxn>
                  <a:cxn ang="0">
                    <a:pos x="168" y="40"/>
                  </a:cxn>
                  <a:cxn ang="0">
                    <a:pos x="164" y="18"/>
                  </a:cxn>
                  <a:cxn ang="0">
                    <a:pos x="216" y="10"/>
                  </a:cxn>
                  <a:cxn ang="0">
                    <a:pos x="254" y="22"/>
                  </a:cxn>
                  <a:cxn ang="0">
                    <a:pos x="278" y="4"/>
                  </a:cxn>
                  <a:cxn ang="0">
                    <a:pos x="298" y="2"/>
                  </a:cxn>
                  <a:cxn ang="0">
                    <a:pos x="350" y="2"/>
                  </a:cxn>
                  <a:cxn ang="0">
                    <a:pos x="388" y="16"/>
                  </a:cxn>
                  <a:cxn ang="0">
                    <a:pos x="452" y="14"/>
                  </a:cxn>
                  <a:cxn ang="0">
                    <a:pos x="482" y="40"/>
                  </a:cxn>
                  <a:cxn ang="0">
                    <a:pos x="376" y="62"/>
                  </a:cxn>
                  <a:cxn ang="0">
                    <a:pos x="398" y="70"/>
                  </a:cxn>
                </a:cxnLst>
                <a:rect l="0" t="0" r="r" b="b"/>
                <a:pathLst>
                  <a:path w="490" h="252">
                    <a:moveTo>
                      <a:pt x="434" y="68"/>
                    </a:moveTo>
                    <a:lnTo>
                      <a:pt x="412" y="76"/>
                    </a:lnTo>
                    <a:lnTo>
                      <a:pt x="396" y="86"/>
                    </a:lnTo>
                    <a:lnTo>
                      <a:pt x="370" y="94"/>
                    </a:lnTo>
                    <a:lnTo>
                      <a:pt x="352" y="108"/>
                    </a:lnTo>
                    <a:lnTo>
                      <a:pt x="340" y="108"/>
                    </a:lnTo>
                    <a:lnTo>
                      <a:pt x="336" y="120"/>
                    </a:lnTo>
                    <a:lnTo>
                      <a:pt x="324" y="130"/>
                    </a:lnTo>
                    <a:lnTo>
                      <a:pt x="308" y="134"/>
                    </a:lnTo>
                    <a:lnTo>
                      <a:pt x="300" y="128"/>
                    </a:lnTo>
                    <a:lnTo>
                      <a:pt x="286" y="124"/>
                    </a:lnTo>
                    <a:lnTo>
                      <a:pt x="280" y="126"/>
                    </a:lnTo>
                    <a:lnTo>
                      <a:pt x="288" y="130"/>
                    </a:lnTo>
                    <a:lnTo>
                      <a:pt x="296" y="132"/>
                    </a:lnTo>
                    <a:lnTo>
                      <a:pt x="296" y="136"/>
                    </a:lnTo>
                    <a:lnTo>
                      <a:pt x="296" y="138"/>
                    </a:lnTo>
                    <a:lnTo>
                      <a:pt x="294" y="138"/>
                    </a:lnTo>
                    <a:lnTo>
                      <a:pt x="286" y="138"/>
                    </a:lnTo>
                    <a:lnTo>
                      <a:pt x="276" y="142"/>
                    </a:lnTo>
                    <a:lnTo>
                      <a:pt x="264" y="140"/>
                    </a:lnTo>
                    <a:lnTo>
                      <a:pt x="246" y="138"/>
                    </a:lnTo>
                    <a:lnTo>
                      <a:pt x="234" y="142"/>
                    </a:lnTo>
                    <a:lnTo>
                      <a:pt x="240" y="148"/>
                    </a:lnTo>
                    <a:lnTo>
                      <a:pt x="254" y="148"/>
                    </a:lnTo>
                    <a:lnTo>
                      <a:pt x="272" y="148"/>
                    </a:lnTo>
                    <a:lnTo>
                      <a:pt x="276" y="154"/>
                    </a:lnTo>
                    <a:lnTo>
                      <a:pt x="268" y="154"/>
                    </a:lnTo>
                    <a:lnTo>
                      <a:pt x="254" y="154"/>
                    </a:lnTo>
                    <a:lnTo>
                      <a:pt x="256" y="160"/>
                    </a:lnTo>
                    <a:lnTo>
                      <a:pt x="272" y="162"/>
                    </a:lnTo>
                    <a:lnTo>
                      <a:pt x="272" y="168"/>
                    </a:lnTo>
                    <a:lnTo>
                      <a:pt x="268" y="170"/>
                    </a:lnTo>
                    <a:lnTo>
                      <a:pt x="250" y="168"/>
                    </a:lnTo>
                    <a:lnTo>
                      <a:pt x="254" y="174"/>
                    </a:lnTo>
                    <a:lnTo>
                      <a:pt x="266" y="180"/>
                    </a:lnTo>
                    <a:lnTo>
                      <a:pt x="260" y="184"/>
                    </a:lnTo>
                    <a:lnTo>
                      <a:pt x="258" y="188"/>
                    </a:lnTo>
                    <a:lnTo>
                      <a:pt x="254" y="192"/>
                    </a:lnTo>
                    <a:lnTo>
                      <a:pt x="224" y="194"/>
                    </a:lnTo>
                    <a:lnTo>
                      <a:pt x="220" y="206"/>
                    </a:lnTo>
                    <a:lnTo>
                      <a:pt x="210" y="212"/>
                    </a:lnTo>
                    <a:lnTo>
                      <a:pt x="186" y="212"/>
                    </a:lnTo>
                    <a:lnTo>
                      <a:pt x="166" y="208"/>
                    </a:lnTo>
                    <a:lnTo>
                      <a:pt x="164" y="216"/>
                    </a:lnTo>
                    <a:lnTo>
                      <a:pt x="180" y="220"/>
                    </a:lnTo>
                    <a:lnTo>
                      <a:pt x="202" y="220"/>
                    </a:lnTo>
                    <a:lnTo>
                      <a:pt x="204" y="226"/>
                    </a:lnTo>
                    <a:lnTo>
                      <a:pt x="206" y="232"/>
                    </a:lnTo>
                    <a:lnTo>
                      <a:pt x="214" y="226"/>
                    </a:lnTo>
                    <a:lnTo>
                      <a:pt x="218" y="222"/>
                    </a:lnTo>
                    <a:lnTo>
                      <a:pt x="222" y="226"/>
                    </a:lnTo>
                    <a:lnTo>
                      <a:pt x="224" y="236"/>
                    </a:lnTo>
                    <a:lnTo>
                      <a:pt x="218" y="240"/>
                    </a:lnTo>
                    <a:lnTo>
                      <a:pt x="204" y="244"/>
                    </a:lnTo>
                    <a:lnTo>
                      <a:pt x="188" y="250"/>
                    </a:lnTo>
                    <a:lnTo>
                      <a:pt x="172" y="252"/>
                    </a:lnTo>
                    <a:lnTo>
                      <a:pt x="172" y="244"/>
                    </a:lnTo>
                    <a:lnTo>
                      <a:pt x="162" y="240"/>
                    </a:lnTo>
                    <a:lnTo>
                      <a:pt x="150" y="242"/>
                    </a:lnTo>
                    <a:lnTo>
                      <a:pt x="138" y="238"/>
                    </a:lnTo>
                    <a:lnTo>
                      <a:pt x="132" y="244"/>
                    </a:lnTo>
                    <a:lnTo>
                      <a:pt x="124" y="238"/>
                    </a:lnTo>
                    <a:lnTo>
                      <a:pt x="120" y="244"/>
                    </a:lnTo>
                    <a:lnTo>
                      <a:pt x="88" y="244"/>
                    </a:lnTo>
                    <a:lnTo>
                      <a:pt x="82" y="238"/>
                    </a:lnTo>
                    <a:lnTo>
                      <a:pt x="72" y="244"/>
                    </a:lnTo>
                    <a:lnTo>
                      <a:pt x="68" y="240"/>
                    </a:lnTo>
                    <a:lnTo>
                      <a:pt x="62" y="244"/>
                    </a:lnTo>
                    <a:lnTo>
                      <a:pt x="56" y="236"/>
                    </a:lnTo>
                    <a:lnTo>
                      <a:pt x="46" y="244"/>
                    </a:lnTo>
                    <a:lnTo>
                      <a:pt x="38" y="236"/>
                    </a:lnTo>
                    <a:lnTo>
                      <a:pt x="42" y="224"/>
                    </a:lnTo>
                    <a:lnTo>
                      <a:pt x="56" y="220"/>
                    </a:lnTo>
                    <a:lnTo>
                      <a:pt x="72" y="220"/>
                    </a:lnTo>
                    <a:lnTo>
                      <a:pt x="84" y="220"/>
                    </a:lnTo>
                    <a:lnTo>
                      <a:pt x="80" y="212"/>
                    </a:lnTo>
                    <a:lnTo>
                      <a:pt x="70" y="212"/>
                    </a:lnTo>
                    <a:lnTo>
                      <a:pt x="62" y="204"/>
                    </a:lnTo>
                    <a:lnTo>
                      <a:pt x="62" y="196"/>
                    </a:lnTo>
                    <a:lnTo>
                      <a:pt x="88" y="196"/>
                    </a:lnTo>
                    <a:lnTo>
                      <a:pt x="94" y="204"/>
                    </a:lnTo>
                    <a:lnTo>
                      <a:pt x="102" y="210"/>
                    </a:lnTo>
                    <a:lnTo>
                      <a:pt x="120" y="212"/>
                    </a:lnTo>
                    <a:lnTo>
                      <a:pt x="132" y="212"/>
                    </a:lnTo>
                    <a:lnTo>
                      <a:pt x="146" y="202"/>
                    </a:lnTo>
                    <a:lnTo>
                      <a:pt x="152" y="190"/>
                    </a:lnTo>
                    <a:lnTo>
                      <a:pt x="148" y="188"/>
                    </a:lnTo>
                    <a:lnTo>
                      <a:pt x="140" y="194"/>
                    </a:lnTo>
                    <a:lnTo>
                      <a:pt x="132" y="202"/>
                    </a:lnTo>
                    <a:lnTo>
                      <a:pt x="122" y="206"/>
                    </a:lnTo>
                    <a:lnTo>
                      <a:pt x="104" y="200"/>
                    </a:lnTo>
                    <a:lnTo>
                      <a:pt x="108" y="194"/>
                    </a:lnTo>
                    <a:lnTo>
                      <a:pt x="118" y="186"/>
                    </a:lnTo>
                    <a:lnTo>
                      <a:pt x="116" y="182"/>
                    </a:lnTo>
                    <a:lnTo>
                      <a:pt x="114" y="174"/>
                    </a:lnTo>
                    <a:lnTo>
                      <a:pt x="106" y="180"/>
                    </a:lnTo>
                    <a:lnTo>
                      <a:pt x="100" y="186"/>
                    </a:lnTo>
                    <a:lnTo>
                      <a:pt x="88" y="182"/>
                    </a:lnTo>
                    <a:lnTo>
                      <a:pt x="76" y="184"/>
                    </a:lnTo>
                    <a:lnTo>
                      <a:pt x="68" y="176"/>
                    </a:lnTo>
                    <a:lnTo>
                      <a:pt x="78" y="166"/>
                    </a:lnTo>
                    <a:lnTo>
                      <a:pt x="86" y="162"/>
                    </a:lnTo>
                    <a:lnTo>
                      <a:pt x="104" y="162"/>
                    </a:lnTo>
                    <a:lnTo>
                      <a:pt x="114" y="160"/>
                    </a:lnTo>
                    <a:lnTo>
                      <a:pt x="126" y="162"/>
                    </a:lnTo>
                    <a:lnTo>
                      <a:pt x="138" y="166"/>
                    </a:lnTo>
                    <a:lnTo>
                      <a:pt x="150" y="166"/>
                    </a:lnTo>
                    <a:lnTo>
                      <a:pt x="160" y="158"/>
                    </a:lnTo>
                    <a:lnTo>
                      <a:pt x="154" y="156"/>
                    </a:lnTo>
                    <a:lnTo>
                      <a:pt x="142" y="158"/>
                    </a:lnTo>
                    <a:lnTo>
                      <a:pt x="126" y="154"/>
                    </a:lnTo>
                    <a:lnTo>
                      <a:pt x="114" y="138"/>
                    </a:lnTo>
                    <a:lnTo>
                      <a:pt x="106" y="130"/>
                    </a:lnTo>
                    <a:lnTo>
                      <a:pt x="94" y="130"/>
                    </a:lnTo>
                    <a:lnTo>
                      <a:pt x="86" y="128"/>
                    </a:lnTo>
                    <a:lnTo>
                      <a:pt x="86" y="114"/>
                    </a:lnTo>
                    <a:lnTo>
                      <a:pt x="90" y="106"/>
                    </a:lnTo>
                    <a:lnTo>
                      <a:pt x="108" y="112"/>
                    </a:lnTo>
                    <a:lnTo>
                      <a:pt x="130" y="110"/>
                    </a:lnTo>
                    <a:lnTo>
                      <a:pt x="144" y="120"/>
                    </a:lnTo>
                    <a:lnTo>
                      <a:pt x="156" y="128"/>
                    </a:lnTo>
                    <a:lnTo>
                      <a:pt x="166" y="134"/>
                    </a:lnTo>
                    <a:lnTo>
                      <a:pt x="180" y="130"/>
                    </a:lnTo>
                    <a:lnTo>
                      <a:pt x="166" y="126"/>
                    </a:lnTo>
                    <a:lnTo>
                      <a:pt x="156" y="118"/>
                    </a:lnTo>
                    <a:lnTo>
                      <a:pt x="140" y="110"/>
                    </a:lnTo>
                    <a:lnTo>
                      <a:pt x="146" y="104"/>
                    </a:lnTo>
                    <a:lnTo>
                      <a:pt x="168" y="104"/>
                    </a:lnTo>
                    <a:lnTo>
                      <a:pt x="194" y="102"/>
                    </a:lnTo>
                    <a:lnTo>
                      <a:pt x="206" y="94"/>
                    </a:lnTo>
                    <a:lnTo>
                      <a:pt x="216" y="88"/>
                    </a:lnTo>
                    <a:lnTo>
                      <a:pt x="208" y="86"/>
                    </a:lnTo>
                    <a:lnTo>
                      <a:pt x="216" y="80"/>
                    </a:lnTo>
                    <a:lnTo>
                      <a:pt x="224" y="74"/>
                    </a:lnTo>
                    <a:lnTo>
                      <a:pt x="232" y="70"/>
                    </a:lnTo>
                    <a:lnTo>
                      <a:pt x="226" y="68"/>
                    </a:lnTo>
                    <a:lnTo>
                      <a:pt x="206" y="76"/>
                    </a:lnTo>
                    <a:lnTo>
                      <a:pt x="196" y="86"/>
                    </a:lnTo>
                    <a:lnTo>
                      <a:pt x="182" y="96"/>
                    </a:lnTo>
                    <a:lnTo>
                      <a:pt x="162" y="96"/>
                    </a:lnTo>
                    <a:lnTo>
                      <a:pt x="144" y="98"/>
                    </a:lnTo>
                    <a:lnTo>
                      <a:pt x="138" y="92"/>
                    </a:lnTo>
                    <a:lnTo>
                      <a:pt x="132" y="92"/>
                    </a:lnTo>
                    <a:lnTo>
                      <a:pt x="128" y="100"/>
                    </a:lnTo>
                    <a:lnTo>
                      <a:pt x="110" y="102"/>
                    </a:lnTo>
                    <a:lnTo>
                      <a:pt x="84" y="98"/>
                    </a:lnTo>
                    <a:lnTo>
                      <a:pt x="90" y="88"/>
                    </a:lnTo>
                    <a:lnTo>
                      <a:pt x="98" y="82"/>
                    </a:lnTo>
                    <a:lnTo>
                      <a:pt x="104" y="76"/>
                    </a:lnTo>
                    <a:lnTo>
                      <a:pt x="96" y="72"/>
                    </a:lnTo>
                    <a:lnTo>
                      <a:pt x="80" y="78"/>
                    </a:lnTo>
                    <a:lnTo>
                      <a:pt x="62" y="78"/>
                    </a:lnTo>
                    <a:lnTo>
                      <a:pt x="38" y="80"/>
                    </a:lnTo>
                    <a:lnTo>
                      <a:pt x="26" y="76"/>
                    </a:lnTo>
                    <a:lnTo>
                      <a:pt x="34" y="72"/>
                    </a:lnTo>
                    <a:lnTo>
                      <a:pt x="48" y="66"/>
                    </a:lnTo>
                    <a:lnTo>
                      <a:pt x="60" y="64"/>
                    </a:lnTo>
                    <a:lnTo>
                      <a:pt x="52" y="62"/>
                    </a:lnTo>
                    <a:lnTo>
                      <a:pt x="40" y="62"/>
                    </a:lnTo>
                    <a:lnTo>
                      <a:pt x="32" y="66"/>
                    </a:lnTo>
                    <a:lnTo>
                      <a:pt x="20" y="70"/>
                    </a:lnTo>
                    <a:lnTo>
                      <a:pt x="22" y="64"/>
                    </a:lnTo>
                    <a:lnTo>
                      <a:pt x="28" y="60"/>
                    </a:lnTo>
                    <a:lnTo>
                      <a:pt x="20" y="56"/>
                    </a:lnTo>
                    <a:lnTo>
                      <a:pt x="14" y="60"/>
                    </a:lnTo>
                    <a:lnTo>
                      <a:pt x="0" y="60"/>
                    </a:lnTo>
                    <a:lnTo>
                      <a:pt x="12" y="50"/>
                    </a:lnTo>
                    <a:lnTo>
                      <a:pt x="36" y="50"/>
                    </a:lnTo>
                    <a:lnTo>
                      <a:pt x="46" y="46"/>
                    </a:lnTo>
                    <a:lnTo>
                      <a:pt x="54" y="42"/>
                    </a:lnTo>
                    <a:lnTo>
                      <a:pt x="72" y="42"/>
                    </a:lnTo>
                    <a:lnTo>
                      <a:pt x="80" y="46"/>
                    </a:lnTo>
                    <a:lnTo>
                      <a:pt x="94" y="46"/>
                    </a:lnTo>
                    <a:lnTo>
                      <a:pt x="106" y="46"/>
                    </a:lnTo>
                    <a:lnTo>
                      <a:pt x="98" y="36"/>
                    </a:lnTo>
                    <a:lnTo>
                      <a:pt x="102" y="28"/>
                    </a:lnTo>
                    <a:lnTo>
                      <a:pt x="118" y="28"/>
                    </a:lnTo>
                    <a:lnTo>
                      <a:pt x="130" y="34"/>
                    </a:lnTo>
                    <a:lnTo>
                      <a:pt x="148" y="38"/>
                    </a:lnTo>
                    <a:lnTo>
                      <a:pt x="168" y="40"/>
                    </a:lnTo>
                    <a:lnTo>
                      <a:pt x="156" y="32"/>
                    </a:lnTo>
                    <a:lnTo>
                      <a:pt x="146" y="26"/>
                    </a:lnTo>
                    <a:lnTo>
                      <a:pt x="150" y="20"/>
                    </a:lnTo>
                    <a:lnTo>
                      <a:pt x="164" y="18"/>
                    </a:lnTo>
                    <a:lnTo>
                      <a:pt x="170" y="14"/>
                    </a:lnTo>
                    <a:lnTo>
                      <a:pt x="184" y="14"/>
                    </a:lnTo>
                    <a:lnTo>
                      <a:pt x="198" y="8"/>
                    </a:lnTo>
                    <a:lnTo>
                      <a:pt x="216" y="10"/>
                    </a:lnTo>
                    <a:lnTo>
                      <a:pt x="228" y="14"/>
                    </a:lnTo>
                    <a:lnTo>
                      <a:pt x="236" y="18"/>
                    </a:lnTo>
                    <a:lnTo>
                      <a:pt x="246" y="26"/>
                    </a:lnTo>
                    <a:lnTo>
                      <a:pt x="254" y="22"/>
                    </a:lnTo>
                    <a:lnTo>
                      <a:pt x="246" y="14"/>
                    </a:lnTo>
                    <a:lnTo>
                      <a:pt x="238" y="6"/>
                    </a:lnTo>
                    <a:lnTo>
                      <a:pt x="236" y="0"/>
                    </a:lnTo>
                    <a:lnTo>
                      <a:pt x="278" y="4"/>
                    </a:lnTo>
                    <a:lnTo>
                      <a:pt x="284" y="12"/>
                    </a:lnTo>
                    <a:lnTo>
                      <a:pt x="304" y="18"/>
                    </a:lnTo>
                    <a:lnTo>
                      <a:pt x="296" y="10"/>
                    </a:lnTo>
                    <a:lnTo>
                      <a:pt x="298" y="2"/>
                    </a:lnTo>
                    <a:lnTo>
                      <a:pt x="318" y="4"/>
                    </a:lnTo>
                    <a:lnTo>
                      <a:pt x="326" y="10"/>
                    </a:lnTo>
                    <a:lnTo>
                      <a:pt x="330" y="4"/>
                    </a:lnTo>
                    <a:lnTo>
                      <a:pt x="350" y="2"/>
                    </a:lnTo>
                    <a:lnTo>
                      <a:pt x="366" y="6"/>
                    </a:lnTo>
                    <a:lnTo>
                      <a:pt x="406" y="8"/>
                    </a:lnTo>
                    <a:lnTo>
                      <a:pt x="404" y="12"/>
                    </a:lnTo>
                    <a:lnTo>
                      <a:pt x="388" y="16"/>
                    </a:lnTo>
                    <a:lnTo>
                      <a:pt x="388" y="20"/>
                    </a:lnTo>
                    <a:lnTo>
                      <a:pt x="410" y="14"/>
                    </a:lnTo>
                    <a:lnTo>
                      <a:pt x="434" y="14"/>
                    </a:lnTo>
                    <a:lnTo>
                      <a:pt x="452" y="14"/>
                    </a:lnTo>
                    <a:lnTo>
                      <a:pt x="460" y="26"/>
                    </a:lnTo>
                    <a:lnTo>
                      <a:pt x="484" y="26"/>
                    </a:lnTo>
                    <a:lnTo>
                      <a:pt x="490" y="36"/>
                    </a:lnTo>
                    <a:lnTo>
                      <a:pt x="482" y="40"/>
                    </a:lnTo>
                    <a:lnTo>
                      <a:pt x="458" y="48"/>
                    </a:lnTo>
                    <a:lnTo>
                      <a:pt x="442" y="56"/>
                    </a:lnTo>
                    <a:lnTo>
                      <a:pt x="382" y="58"/>
                    </a:lnTo>
                    <a:lnTo>
                      <a:pt x="376" y="62"/>
                    </a:lnTo>
                    <a:lnTo>
                      <a:pt x="398" y="64"/>
                    </a:lnTo>
                    <a:lnTo>
                      <a:pt x="388" y="66"/>
                    </a:lnTo>
                    <a:lnTo>
                      <a:pt x="368" y="74"/>
                    </a:lnTo>
                    <a:lnTo>
                      <a:pt x="398" y="70"/>
                    </a:lnTo>
                    <a:lnTo>
                      <a:pt x="418" y="64"/>
                    </a:lnTo>
                    <a:lnTo>
                      <a:pt x="432" y="64"/>
                    </a:lnTo>
                    <a:lnTo>
                      <a:pt x="434" y="68"/>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70" name="Freeform 15"/>
              <p:cNvSpPr>
                <a:spLocks noChangeAspect="1"/>
              </p:cNvSpPr>
              <p:nvPr/>
            </p:nvSpPr>
            <p:spPr bwMode="auto">
              <a:xfrm>
                <a:off x="1754" y="1671"/>
                <a:ext cx="110" cy="100"/>
              </a:xfrm>
              <a:custGeom>
                <a:avLst/>
                <a:gdLst/>
                <a:ahLst/>
                <a:cxnLst>
                  <a:cxn ang="0">
                    <a:pos x="30" y="36"/>
                  </a:cxn>
                  <a:cxn ang="0">
                    <a:pos x="40" y="20"/>
                  </a:cxn>
                  <a:cxn ang="0">
                    <a:pos x="54" y="6"/>
                  </a:cxn>
                  <a:cxn ang="0">
                    <a:pos x="66" y="0"/>
                  </a:cxn>
                  <a:cxn ang="0">
                    <a:pos x="62" y="8"/>
                  </a:cxn>
                  <a:cxn ang="0">
                    <a:pos x="58" y="20"/>
                  </a:cxn>
                  <a:cxn ang="0">
                    <a:pos x="62" y="34"/>
                  </a:cxn>
                  <a:cxn ang="0">
                    <a:pos x="72" y="44"/>
                  </a:cxn>
                  <a:cxn ang="0">
                    <a:pos x="82" y="38"/>
                  </a:cxn>
                  <a:cxn ang="0">
                    <a:pos x="86" y="44"/>
                  </a:cxn>
                  <a:cxn ang="0">
                    <a:pos x="94" y="46"/>
                  </a:cxn>
                  <a:cxn ang="0">
                    <a:pos x="90" y="54"/>
                  </a:cxn>
                  <a:cxn ang="0">
                    <a:pos x="100" y="64"/>
                  </a:cxn>
                  <a:cxn ang="0">
                    <a:pos x="106" y="66"/>
                  </a:cxn>
                  <a:cxn ang="0">
                    <a:pos x="108" y="74"/>
                  </a:cxn>
                  <a:cxn ang="0">
                    <a:pos x="110" y="86"/>
                  </a:cxn>
                  <a:cxn ang="0">
                    <a:pos x="106" y="96"/>
                  </a:cxn>
                  <a:cxn ang="0">
                    <a:pos x="92" y="100"/>
                  </a:cxn>
                  <a:cxn ang="0">
                    <a:pos x="86" y="90"/>
                  </a:cxn>
                  <a:cxn ang="0">
                    <a:pos x="78" y="82"/>
                  </a:cxn>
                  <a:cxn ang="0">
                    <a:pos x="72" y="88"/>
                  </a:cxn>
                  <a:cxn ang="0">
                    <a:pos x="70" y="94"/>
                  </a:cxn>
                  <a:cxn ang="0">
                    <a:pos x="60" y="90"/>
                  </a:cxn>
                  <a:cxn ang="0">
                    <a:pos x="58" y="78"/>
                  </a:cxn>
                  <a:cxn ang="0">
                    <a:pos x="30" y="82"/>
                  </a:cxn>
                  <a:cxn ang="0">
                    <a:pos x="0" y="80"/>
                  </a:cxn>
                  <a:cxn ang="0">
                    <a:pos x="2" y="66"/>
                  </a:cxn>
                  <a:cxn ang="0">
                    <a:pos x="16" y="52"/>
                  </a:cxn>
                  <a:cxn ang="0">
                    <a:pos x="22" y="44"/>
                  </a:cxn>
                  <a:cxn ang="0">
                    <a:pos x="30" y="36"/>
                  </a:cxn>
                </a:cxnLst>
                <a:rect l="0" t="0" r="r" b="b"/>
                <a:pathLst>
                  <a:path w="110" h="100">
                    <a:moveTo>
                      <a:pt x="30" y="36"/>
                    </a:moveTo>
                    <a:lnTo>
                      <a:pt x="40" y="20"/>
                    </a:lnTo>
                    <a:lnTo>
                      <a:pt x="54" y="6"/>
                    </a:lnTo>
                    <a:lnTo>
                      <a:pt x="66" y="0"/>
                    </a:lnTo>
                    <a:lnTo>
                      <a:pt x="62" y="8"/>
                    </a:lnTo>
                    <a:lnTo>
                      <a:pt x="58" y="20"/>
                    </a:lnTo>
                    <a:lnTo>
                      <a:pt x="62" y="34"/>
                    </a:lnTo>
                    <a:lnTo>
                      <a:pt x="72" y="44"/>
                    </a:lnTo>
                    <a:lnTo>
                      <a:pt x="82" y="38"/>
                    </a:lnTo>
                    <a:lnTo>
                      <a:pt x="86" y="44"/>
                    </a:lnTo>
                    <a:lnTo>
                      <a:pt x="94" y="46"/>
                    </a:lnTo>
                    <a:lnTo>
                      <a:pt x="90" y="54"/>
                    </a:lnTo>
                    <a:lnTo>
                      <a:pt x="100" y="64"/>
                    </a:lnTo>
                    <a:lnTo>
                      <a:pt x="106" y="66"/>
                    </a:lnTo>
                    <a:lnTo>
                      <a:pt x="108" y="74"/>
                    </a:lnTo>
                    <a:lnTo>
                      <a:pt x="110" y="86"/>
                    </a:lnTo>
                    <a:lnTo>
                      <a:pt x="106" y="96"/>
                    </a:lnTo>
                    <a:lnTo>
                      <a:pt x="92" y="100"/>
                    </a:lnTo>
                    <a:lnTo>
                      <a:pt x="86" y="90"/>
                    </a:lnTo>
                    <a:lnTo>
                      <a:pt x="78" y="82"/>
                    </a:lnTo>
                    <a:lnTo>
                      <a:pt x="72" y="88"/>
                    </a:lnTo>
                    <a:lnTo>
                      <a:pt x="70" y="94"/>
                    </a:lnTo>
                    <a:lnTo>
                      <a:pt x="60" y="90"/>
                    </a:lnTo>
                    <a:lnTo>
                      <a:pt x="58" y="78"/>
                    </a:lnTo>
                    <a:lnTo>
                      <a:pt x="30" y="82"/>
                    </a:lnTo>
                    <a:lnTo>
                      <a:pt x="0" y="80"/>
                    </a:lnTo>
                    <a:lnTo>
                      <a:pt x="2" y="66"/>
                    </a:lnTo>
                    <a:lnTo>
                      <a:pt x="16" y="52"/>
                    </a:lnTo>
                    <a:lnTo>
                      <a:pt x="22" y="44"/>
                    </a:lnTo>
                    <a:lnTo>
                      <a:pt x="30" y="3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71" name="Freeform 16"/>
              <p:cNvSpPr>
                <a:spLocks noChangeAspect="1"/>
              </p:cNvSpPr>
              <p:nvPr/>
            </p:nvSpPr>
            <p:spPr bwMode="auto">
              <a:xfrm>
                <a:off x="464" y="1171"/>
                <a:ext cx="1350" cy="690"/>
              </a:xfrm>
              <a:custGeom>
                <a:avLst/>
                <a:gdLst/>
                <a:ahLst/>
                <a:cxnLst>
                  <a:cxn ang="0">
                    <a:pos x="1210" y="602"/>
                  </a:cxn>
                  <a:cxn ang="0">
                    <a:pos x="1278" y="596"/>
                  </a:cxn>
                  <a:cxn ang="0">
                    <a:pos x="1258" y="630"/>
                  </a:cxn>
                  <a:cxn ang="0">
                    <a:pos x="1188" y="656"/>
                  </a:cxn>
                  <a:cxn ang="0">
                    <a:pos x="1214" y="620"/>
                  </a:cxn>
                  <a:cxn ang="0">
                    <a:pos x="1160" y="612"/>
                  </a:cxn>
                  <a:cxn ang="0">
                    <a:pos x="1118" y="612"/>
                  </a:cxn>
                  <a:cxn ang="0">
                    <a:pos x="1014" y="652"/>
                  </a:cxn>
                  <a:cxn ang="0">
                    <a:pos x="980" y="668"/>
                  </a:cxn>
                  <a:cxn ang="0">
                    <a:pos x="920" y="688"/>
                  </a:cxn>
                  <a:cxn ang="0">
                    <a:pos x="940" y="648"/>
                  </a:cxn>
                  <a:cxn ang="0">
                    <a:pos x="962" y="622"/>
                  </a:cxn>
                  <a:cxn ang="0">
                    <a:pos x="892" y="590"/>
                  </a:cxn>
                  <a:cxn ang="0">
                    <a:pos x="844" y="554"/>
                  </a:cxn>
                  <a:cxn ang="0">
                    <a:pos x="786" y="568"/>
                  </a:cxn>
                  <a:cxn ang="0">
                    <a:pos x="722" y="544"/>
                  </a:cxn>
                  <a:cxn ang="0">
                    <a:pos x="250" y="516"/>
                  </a:cxn>
                  <a:cxn ang="0">
                    <a:pos x="208" y="486"/>
                  </a:cxn>
                  <a:cxn ang="0">
                    <a:pos x="194" y="448"/>
                  </a:cxn>
                  <a:cxn ang="0">
                    <a:pos x="180" y="420"/>
                  </a:cxn>
                  <a:cxn ang="0">
                    <a:pos x="136" y="372"/>
                  </a:cxn>
                  <a:cxn ang="0">
                    <a:pos x="58" y="330"/>
                  </a:cxn>
                  <a:cxn ang="0">
                    <a:pos x="18" y="64"/>
                  </a:cxn>
                  <a:cxn ang="0">
                    <a:pos x="138" y="60"/>
                  </a:cxn>
                  <a:cxn ang="0">
                    <a:pos x="230" y="64"/>
                  </a:cxn>
                  <a:cxn ang="0">
                    <a:pos x="328" y="66"/>
                  </a:cxn>
                  <a:cxn ang="0">
                    <a:pos x="410" y="110"/>
                  </a:cxn>
                  <a:cxn ang="0">
                    <a:pos x="528" y="142"/>
                  </a:cxn>
                  <a:cxn ang="0">
                    <a:pos x="600" y="112"/>
                  </a:cxn>
                  <a:cxn ang="0">
                    <a:pos x="676" y="106"/>
                  </a:cxn>
                  <a:cxn ang="0">
                    <a:pos x="716" y="134"/>
                  </a:cxn>
                  <a:cxn ang="0">
                    <a:pos x="740" y="64"/>
                  </a:cxn>
                  <a:cxn ang="0">
                    <a:pos x="718" y="12"/>
                  </a:cxn>
                  <a:cxn ang="0">
                    <a:pos x="776" y="48"/>
                  </a:cxn>
                  <a:cxn ang="0">
                    <a:pos x="812" y="98"/>
                  </a:cxn>
                  <a:cxn ang="0">
                    <a:pos x="834" y="112"/>
                  </a:cxn>
                  <a:cxn ang="0">
                    <a:pos x="886" y="74"/>
                  </a:cxn>
                  <a:cxn ang="0">
                    <a:pos x="940" y="94"/>
                  </a:cxn>
                  <a:cxn ang="0">
                    <a:pos x="916" y="152"/>
                  </a:cxn>
                  <a:cxn ang="0">
                    <a:pos x="870" y="156"/>
                  </a:cxn>
                  <a:cxn ang="0">
                    <a:pos x="816" y="172"/>
                  </a:cxn>
                  <a:cxn ang="0">
                    <a:pos x="830" y="210"/>
                  </a:cxn>
                  <a:cxn ang="0">
                    <a:pos x="778" y="222"/>
                  </a:cxn>
                  <a:cxn ang="0">
                    <a:pos x="736" y="336"/>
                  </a:cxn>
                  <a:cxn ang="0">
                    <a:pos x="800" y="374"/>
                  </a:cxn>
                  <a:cxn ang="0">
                    <a:pos x="904" y="418"/>
                  </a:cxn>
                  <a:cxn ang="0">
                    <a:pos x="944" y="484"/>
                  </a:cxn>
                  <a:cxn ang="0">
                    <a:pos x="984" y="462"/>
                  </a:cxn>
                  <a:cxn ang="0">
                    <a:pos x="1020" y="372"/>
                  </a:cxn>
                  <a:cxn ang="0">
                    <a:pos x="1004" y="304"/>
                  </a:cxn>
                  <a:cxn ang="0">
                    <a:pos x="1044" y="258"/>
                  </a:cxn>
                  <a:cxn ang="0">
                    <a:pos x="1134" y="290"/>
                  </a:cxn>
                  <a:cxn ang="0">
                    <a:pos x="1168" y="352"/>
                  </a:cxn>
                  <a:cxn ang="0">
                    <a:pos x="1228" y="328"/>
                  </a:cxn>
                  <a:cxn ang="0">
                    <a:pos x="1256" y="398"/>
                  </a:cxn>
                  <a:cxn ang="0">
                    <a:pos x="1318" y="430"/>
                  </a:cxn>
                  <a:cxn ang="0">
                    <a:pos x="1284" y="458"/>
                  </a:cxn>
                  <a:cxn ang="0">
                    <a:pos x="1348" y="458"/>
                  </a:cxn>
                  <a:cxn ang="0">
                    <a:pos x="1286" y="524"/>
                  </a:cxn>
                  <a:cxn ang="0">
                    <a:pos x="1152" y="548"/>
                  </a:cxn>
                  <a:cxn ang="0">
                    <a:pos x="1116" y="590"/>
                  </a:cxn>
                  <a:cxn ang="0">
                    <a:pos x="1202" y="548"/>
                  </a:cxn>
                </a:cxnLst>
                <a:rect l="0" t="0" r="r" b="b"/>
                <a:pathLst>
                  <a:path w="1350" h="690">
                    <a:moveTo>
                      <a:pt x="1218" y="562"/>
                    </a:moveTo>
                    <a:lnTo>
                      <a:pt x="1214" y="568"/>
                    </a:lnTo>
                    <a:lnTo>
                      <a:pt x="1204" y="570"/>
                    </a:lnTo>
                    <a:lnTo>
                      <a:pt x="1208" y="580"/>
                    </a:lnTo>
                    <a:lnTo>
                      <a:pt x="1204" y="588"/>
                    </a:lnTo>
                    <a:lnTo>
                      <a:pt x="1206" y="594"/>
                    </a:lnTo>
                    <a:lnTo>
                      <a:pt x="1210" y="602"/>
                    </a:lnTo>
                    <a:lnTo>
                      <a:pt x="1222" y="610"/>
                    </a:lnTo>
                    <a:lnTo>
                      <a:pt x="1236" y="614"/>
                    </a:lnTo>
                    <a:lnTo>
                      <a:pt x="1254" y="614"/>
                    </a:lnTo>
                    <a:lnTo>
                      <a:pt x="1262" y="612"/>
                    </a:lnTo>
                    <a:lnTo>
                      <a:pt x="1266" y="604"/>
                    </a:lnTo>
                    <a:lnTo>
                      <a:pt x="1270" y="596"/>
                    </a:lnTo>
                    <a:lnTo>
                      <a:pt x="1278" y="596"/>
                    </a:lnTo>
                    <a:lnTo>
                      <a:pt x="1278" y="604"/>
                    </a:lnTo>
                    <a:lnTo>
                      <a:pt x="1284" y="608"/>
                    </a:lnTo>
                    <a:lnTo>
                      <a:pt x="1284" y="616"/>
                    </a:lnTo>
                    <a:lnTo>
                      <a:pt x="1274" y="616"/>
                    </a:lnTo>
                    <a:lnTo>
                      <a:pt x="1268" y="616"/>
                    </a:lnTo>
                    <a:lnTo>
                      <a:pt x="1262" y="626"/>
                    </a:lnTo>
                    <a:lnTo>
                      <a:pt x="1258" y="630"/>
                    </a:lnTo>
                    <a:lnTo>
                      <a:pt x="1246" y="634"/>
                    </a:lnTo>
                    <a:lnTo>
                      <a:pt x="1230" y="640"/>
                    </a:lnTo>
                    <a:lnTo>
                      <a:pt x="1220" y="640"/>
                    </a:lnTo>
                    <a:lnTo>
                      <a:pt x="1212" y="648"/>
                    </a:lnTo>
                    <a:lnTo>
                      <a:pt x="1204" y="656"/>
                    </a:lnTo>
                    <a:lnTo>
                      <a:pt x="1198" y="662"/>
                    </a:lnTo>
                    <a:lnTo>
                      <a:pt x="1188" y="656"/>
                    </a:lnTo>
                    <a:lnTo>
                      <a:pt x="1186" y="648"/>
                    </a:lnTo>
                    <a:lnTo>
                      <a:pt x="1190" y="640"/>
                    </a:lnTo>
                    <a:lnTo>
                      <a:pt x="1202" y="632"/>
                    </a:lnTo>
                    <a:lnTo>
                      <a:pt x="1214" y="628"/>
                    </a:lnTo>
                    <a:lnTo>
                      <a:pt x="1216" y="626"/>
                    </a:lnTo>
                    <a:lnTo>
                      <a:pt x="1216" y="624"/>
                    </a:lnTo>
                    <a:lnTo>
                      <a:pt x="1214" y="620"/>
                    </a:lnTo>
                    <a:lnTo>
                      <a:pt x="1210" y="618"/>
                    </a:lnTo>
                    <a:lnTo>
                      <a:pt x="1198" y="624"/>
                    </a:lnTo>
                    <a:lnTo>
                      <a:pt x="1188" y="628"/>
                    </a:lnTo>
                    <a:lnTo>
                      <a:pt x="1172" y="632"/>
                    </a:lnTo>
                    <a:lnTo>
                      <a:pt x="1168" y="626"/>
                    </a:lnTo>
                    <a:lnTo>
                      <a:pt x="1162" y="620"/>
                    </a:lnTo>
                    <a:lnTo>
                      <a:pt x="1160" y="612"/>
                    </a:lnTo>
                    <a:lnTo>
                      <a:pt x="1162" y="596"/>
                    </a:lnTo>
                    <a:lnTo>
                      <a:pt x="1160" y="588"/>
                    </a:lnTo>
                    <a:lnTo>
                      <a:pt x="1146" y="584"/>
                    </a:lnTo>
                    <a:lnTo>
                      <a:pt x="1138" y="580"/>
                    </a:lnTo>
                    <a:lnTo>
                      <a:pt x="1130" y="588"/>
                    </a:lnTo>
                    <a:lnTo>
                      <a:pt x="1122" y="602"/>
                    </a:lnTo>
                    <a:lnTo>
                      <a:pt x="1118" y="612"/>
                    </a:lnTo>
                    <a:lnTo>
                      <a:pt x="1118" y="618"/>
                    </a:lnTo>
                    <a:lnTo>
                      <a:pt x="1112" y="626"/>
                    </a:lnTo>
                    <a:lnTo>
                      <a:pt x="1100" y="632"/>
                    </a:lnTo>
                    <a:lnTo>
                      <a:pt x="1042" y="632"/>
                    </a:lnTo>
                    <a:lnTo>
                      <a:pt x="1026" y="644"/>
                    </a:lnTo>
                    <a:lnTo>
                      <a:pt x="1020" y="648"/>
                    </a:lnTo>
                    <a:lnTo>
                      <a:pt x="1014" y="652"/>
                    </a:lnTo>
                    <a:lnTo>
                      <a:pt x="1002" y="652"/>
                    </a:lnTo>
                    <a:lnTo>
                      <a:pt x="986" y="652"/>
                    </a:lnTo>
                    <a:lnTo>
                      <a:pt x="980" y="656"/>
                    </a:lnTo>
                    <a:lnTo>
                      <a:pt x="972" y="660"/>
                    </a:lnTo>
                    <a:lnTo>
                      <a:pt x="974" y="664"/>
                    </a:lnTo>
                    <a:lnTo>
                      <a:pt x="982" y="664"/>
                    </a:lnTo>
                    <a:lnTo>
                      <a:pt x="980" y="668"/>
                    </a:lnTo>
                    <a:lnTo>
                      <a:pt x="982" y="672"/>
                    </a:lnTo>
                    <a:lnTo>
                      <a:pt x="964" y="674"/>
                    </a:lnTo>
                    <a:lnTo>
                      <a:pt x="948" y="678"/>
                    </a:lnTo>
                    <a:lnTo>
                      <a:pt x="940" y="680"/>
                    </a:lnTo>
                    <a:lnTo>
                      <a:pt x="932" y="686"/>
                    </a:lnTo>
                    <a:lnTo>
                      <a:pt x="924" y="690"/>
                    </a:lnTo>
                    <a:lnTo>
                      <a:pt x="920" y="688"/>
                    </a:lnTo>
                    <a:lnTo>
                      <a:pt x="920" y="680"/>
                    </a:lnTo>
                    <a:lnTo>
                      <a:pt x="922" y="678"/>
                    </a:lnTo>
                    <a:lnTo>
                      <a:pt x="922" y="670"/>
                    </a:lnTo>
                    <a:lnTo>
                      <a:pt x="928" y="668"/>
                    </a:lnTo>
                    <a:lnTo>
                      <a:pt x="936" y="666"/>
                    </a:lnTo>
                    <a:lnTo>
                      <a:pt x="938" y="656"/>
                    </a:lnTo>
                    <a:lnTo>
                      <a:pt x="940" y="648"/>
                    </a:lnTo>
                    <a:lnTo>
                      <a:pt x="946" y="642"/>
                    </a:lnTo>
                    <a:lnTo>
                      <a:pt x="948" y="636"/>
                    </a:lnTo>
                    <a:lnTo>
                      <a:pt x="952" y="636"/>
                    </a:lnTo>
                    <a:lnTo>
                      <a:pt x="958" y="642"/>
                    </a:lnTo>
                    <a:lnTo>
                      <a:pt x="966" y="640"/>
                    </a:lnTo>
                    <a:lnTo>
                      <a:pt x="968" y="632"/>
                    </a:lnTo>
                    <a:lnTo>
                      <a:pt x="962" y="622"/>
                    </a:lnTo>
                    <a:lnTo>
                      <a:pt x="954" y="614"/>
                    </a:lnTo>
                    <a:lnTo>
                      <a:pt x="942" y="610"/>
                    </a:lnTo>
                    <a:lnTo>
                      <a:pt x="930" y="608"/>
                    </a:lnTo>
                    <a:lnTo>
                      <a:pt x="914" y="608"/>
                    </a:lnTo>
                    <a:lnTo>
                      <a:pt x="902" y="606"/>
                    </a:lnTo>
                    <a:lnTo>
                      <a:pt x="896" y="600"/>
                    </a:lnTo>
                    <a:lnTo>
                      <a:pt x="892" y="590"/>
                    </a:lnTo>
                    <a:lnTo>
                      <a:pt x="888" y="578"/>
                    </a:lnTo>
                    <a:lnTo>
                      <a:pt x="886" y="574"/>
                    </a:lnTo>
                    <a:lnTo>
                      <a:pt x="874" y="574"/>
                    </a:lnTo>
                    <a:lnTo>
                      <a:pt x="870" y="566"/>
                    </a:lnTo>
                    <a:lnTo>
                      <a:pt x="864" y="558"/>
                    </a:lnTo>
                    <a:lnTo>
                      <a:pt x="854" y="558"/>
                    </a:lnTo>
                    <a:lnTo>
                      <a:pt x="844" y="554"/>
                    </a:lnTo>
                    <a:lnTo>
                      <a:pt x="836" y="554"/>
                    </a:lnTo>
                    <a:lnTo>
                      <a:pt x="828" y="560"/>
                    </a:lnTo>
                    <a:lnTo>
                      <a:pt x="818" y="566"/>
                    </a:lnTo>
                    <a:lnTo>
                      <a:pt x="810" y="572"/>
                    </a:lnTo>
                    <a:lnTo>
                      <a:pt x="804" y="570"/>
                    </a:lnTo>
                    <a:lnTo>
                      <a:pt x="794" y="570"/>
                    </a:lnTo>
                    <a:lnTo>
                      <a:pt x="786" y="568"/>
                    </a:lnTo>
                    <a:lnTo>
                      <a:pt x="782" y="568"/>
                    </a:lnTo>
                    <a:lnTo>
                      <a:pt x="772" y="564"/>
                    </a:lnTo>
                    <a:lnTo>
                      <a:pt x="748" y="560"/>
                    </a:lnTo>
                    <a:lnTo>
                      <a:pt x="736" y="556"/>
                    </a:lnTo>
                    <a:lnTo>
                      <a:pt x="732" y="552"/>
                    </a:lnTo>
                    <a:lnTo>
                      <a:pt x="730" y="544"/>
                    </a:lnTo>
                    <a:lnTo>
                      <a:pt x="722" y="544"/>
                    </a:lnTo>
                    <a:lnTo>
                      <a:pt x="720" y="552"/>
                    </a:lnTo>
                    <a:lnTo>
                      <a:pt x="290" y="552"/>
                    </a:lnTo>
                    <a:lnTo>
                      <a:pt x="282" y="542"/>
                    </a:lnTo>
                    <a:lnTo>
                      <a:pt x="272" y="532"/>
                    </a:lnTo>
                    <a:lnTo>
                      <a:pt x="266" y="536"/>
                    </a:lnTo>
                    <a:lnTo>
                      <a:pt x="256" y="526"/>
                    </a:lnTo>
                    <a:lnTo>
                      <a:pt x="250" y="516"/>
                    </a:lnTo>
                    <a:lnTo>
                      <a:pt x="244" y="520"/>
                    </a:lnTo>
                    <a:lnTo>
                      <a:pt x="232" y="512"/>
                    </a:lnTo>
                    <a:lnTo>
                      <a:pt x="214" y="510"/>
                    </a:lnTo>
                    <a:lnTo>
                      <a:pt x="218" y="500"/>
                    </a:lnTo>
                    <a:lnTo>
                      <a:pt x="216" y="494"/>
                    </a:lnTo>
                    <a:lnTo>
                      <a:pt x="208" y="494"/>
                    </a:lnTo>
                    <a:lnTo>
                      <a:pt x="208" y="486"/>
                    </a:lnTo>
                    <a:lnTo>
                      <a:pt x="206" y="478"/>
                    </a:lnTo>
                    <a:lnTo>
                      <a:pt x="202" y="472"/>
                    </a:lnTo>
                    <a:lnTo>
                      <a:pt x="196" y="470"/>
                    </a:lnTo>
                    <a:lnTo>
                      <a:pt x="188" y="474"/>
                    </a:lnTo>
                    <a:lnTo>
                      <a:pt x="190" y="466"/>
                    </a:lnTo>
                    <a:lnTo>
                      <a:pt x="196" y="456"/>
                    </a:lnTo>
                    <a:lnTo>
                      <a:pt x="194" y="448"/>
                    </a:lnTo>
                    <a:lnTo>
                      <a:pt x="188" y="452"/>
                    </a:lnTo>
                    <a:lnTo>
                      <a:pt x="180" y="458"/>
                    </a:lnTo>
                    <a:lnTo>
                      <a:pt x="172" y="458"/>
                    </a:lnTo>
                    <a:lnTo>
                      <a:pt x="172" y="446"/>
                    </a:lnTo>
                    <a:lnTo>
                      <a:pt x="174" y="438"/>
                    </a:lnTo>
                    <a:lnTo>
                      <a:pt x="174" y="432"/>
                    </a:lnTo>
                    <a:lnTo>
                      <a:pt x="180" y="420"/>
                    </a:lnTo>
                    <a:lnTo>
                      <a:pt x="178" y="410"/>
                    </a:lnTo>
                    <a:lnTo>
                      <a:pt x="174" y="408"/>
                    </a:lnTo>
                    <a:lnTo>
                      <a:pt x="172" y="400"/>
                    </a:lnTo>
                    <a:lnTo>
                      <a:pt x="158" y="392"/>
                    </a:lnTo>
                    <a:lnTo>
                      <a:pt x="150" y="386"/>
                    </a:lnTo>
                    <a:lnTo>
                      <a:pt x="146" y="384"/>
                    </a:lnTo>
                    <a:lnTo>
                      <a:pt x="136" y="372"/>
                    </a:lnTo>
                    <a:lnTo>
                      <a:pt x="126" y="354"/>
                    </a:lnTo>
                    <a:lnTo>
                      <a:pt x="118" y="346"/>
                    </a:lnTo>
                    <a:lnTo>
                      <a:pt x="100" y="326"/>
                    </a:lnTo>
                    <a:lnTo>
                      <a:pt x="88" y="314"/>
                    </a:lnTo>
                    <a:lnTo>
                      <a:pt x="70" y="322"/>
                    </a:lnTo>
                    <a:lnTo>
                      <a:pt x="68" y="328"/>
                    </a:lnTo>
                    <a:lnTo>
                      <a:pt x="58" y="330"/>
                    </a:lnTo>
                    <a:lnTo>
                      <a:pt x="46" y="320"/>
                    </a:lnTo>
                    <a:lnTo>
                      <a:pt x="34" y="310"/>
                    </a:lnTo>
                    <a:lnTo>
                      <a:pt x="26" y="300"/>
                    </a:lnTo>
                    <a:lnTo>
                      <a:pt x="10" y="306"/>
                    </a:lnTo>
                    <a:lnTo>
                      <a:pt x="0" y="302"/>
                    </a:lnTo>
                    <a:lnTo>
                      <a:pt x="0" y="62"/>
                    </a:lnTo>
                    <a:lnTo>
                      <a:pt x="18" y="64"/>
                    </a:lnTo>
                    <a:lnTo>
                      <a:pt x="48" y="76"/>
                    </a:lnTo>
                    <a:lnTo>
                      <a:pt x="84" y="86"/>
                    </a:lnTo>
                    <a:lnTo>
                      <a:pt x="82" y="72"/>
                    </a:lnTo>
                    <a:lnTo>
                      <a:pt x="100" y="62"/>
                    </a:lnTo>
                    <a:lnTo>
                      <a:pt x="110" y="68"/>
                    </a:lnTo>
                    <a:lnTo>
                      <a:pt x="116" y="72"/>
                    </a:lnTo>
                    <a:lnTo>
                      <a:pt x="138" y="60"/>
                    </a:lnTo>
                    <a:lnTo>
                      <a:pt x="162" y="48"/>
                    </a:lnTo>
                    <a:lnTo>
                      <a:pt x="178" y="48"/>
                    </a:lnTo>
                    <a:lnTo>
                      <a:pt x="180" y="56"/>
                    </a:lnTo>
                    <a:lnTo>
                      <a:pt x="192" y="58"/>
                    </a:lnTo>
                    <a:lnTo>
                      <a:pt x="208" y="38"/>
                    </a:lnTo>
                    <a:lnTo>
                      <a:pt x="218" y="46"/>
                    </a:lnTo>
                    <a:lnTo>
                      <a:pt x="230" y="64"/>
                    </a:lnTo>
                    <a:lnTo>
                      <a:pt x="244" y="66"/>
                    </a:lnTo>
                    <a:lnTo>
                      <a:pt x="256" y="50"/>
                    </a:lnTo>
                    <a:lnTo>
                      <a:pt x="262" y="52"/>
                    </a:lnTo>
                    <a:lnTo>
                      <a:pt x="270" y="70"/>
                    </a:lnTo>
                    <a:lnTo>
                      <a:pt x="282" y="62"/>
                    </a:lnTo>
                    <a:lnTo>
                      <a:pt x="302" y="56"/>
                    </a:lnTo>
                    <a:lnTo>
                      <a:pt x="328" y="66"/>
                    </a:lnTo>
                    <a:lnTo>
                      <a:pt x="352" y="72"/>
                    </a:lnTo>
                    <a:lnTo>
                      <a:pt x="382" y="82"/>
                    </a:lnTo>
                    <a:lnTo>
                      <a:pt x="404" y="84"/>
                    </a:lnTo>
                    <a:lnTo>
                      <a:pt x="422" y="92"/>
                    </a:lnTo>
                    <a:lnTo>
                      <a:pt x="424" y="100"/>
                    </a:lnTo>
                    <a:lnTo>
                      <a:pt x="412" y="102"/>
                    </a:lnTo>
                    <a:lnTo>
                      <a:pt x="410" y="110"/>
                    </a:lnTo>
                    <a:lnTo>
                      <a:pt x="426" y="118"/>
                    </a:lnTo>
                    <a:lnTo>
                      <a:pt x="456" y="116"/>
                    </a:lnTo>
                    <a:lnTo>
                      <a:pt x="478" y="114"/>
                    </a:lnTo>
                    <a:lnTo>
                      <a:pt x="486" y="110"/>
                    </a:lnTo>
                    <a:lnTo>
                      <a:pt x="504" y="120"/>
                    </a:lnTo>
                    <a:lnTo>
                      <a:pt x="520" y="130"/>
                    </a:lnTo>
                    <a:lnTo>
                      <a:pt x="528" y="142"/>
                    </a:lnTo>
                    <a:lnTo>
                      <a:pt x="534" y="138"/>
                    </a:lnTo>
                    <a:lnTo>
                      <a:pt x="530" y="120"/>
                    </a:lnTo>
                    <a:lnTo>
                      <a:pt x="526" y="110"/>
                    </a:lnTo>
                    <a:lnTo>
                      <a:pt x="536" y="104"/>
                    </a:lnTo>
                    <a:lnTo>
                      <a:pt x="560" y="94"/>
                    </a:lnTo>
                    <a:lnTo>
                      <a:pt x="578" y="104"/>
                    </a:lnTo>
                    <a:lnTo>
                      <a:pt x="600" y="112"/>
                    </a:lnTo>
                    <a:lnTo>
                      <a:pt x="622" y="116"/>
                    </a:lnTo>
                    <a:lnTo>
                      <a:pt x="646" y="116"/>
                    </a:lnTo>
                    <a:lnTo>
                      <a:pt x="668" y="116"/>
                    </a:lnTo>
                    <a:lnTo>
                      <a:pt x="688" y="118"/>
                    </a:lnTo>
                    <a:lnTo>
                      <a:pt x="694" y="112"/>
                    </a:lnTo>
                    <a:lnTo>
                      <a:pt x="688" y="108"/>
                    </a:lnTo>
                    <a:lnTo>
                      <a:pt x="676" y="106"/>
                    </a:lnTo>
                    <a:lnTo>
                      <a:pt x="678" y="98"/>
                    </a:lnTo>
                    <a:lnTo>
                      <a:pt x="684" y="96"/>
                    </a:lnTo>
                    <a:lnTo>
                      <a:pt x="696" y="100"/>
                    </a:lnTo>
                    <a:lnTo>
                      <a:pt x="708" y="112"/>
                    </a:lnTo>
                    <a:lnTo>
                      <a:pt x="704" y="116"/>
                    </a:lnTo>
                    <a:lnTo>
                      <a:pt x="710" y="126"/>
                    </a:lnTo>
                    <a:lnTo>
                      <a:pt x="716" y="134"/>
                    </a:lnTo>
                    <a:lnTo>
                      <a:pt x="724" y="134"/>
                    </a:lnTo>
                    <a:lnTo>
                      <a:pt x="724" y="120"/>
                    </a:lnTo>
                    <a:lnTo>
                      <a:pt x="722" y="108"/>
                    </a:lnTo>
                    <a:lnTo>
                      <a:pt x="742" y="102"/>
                    </a:lnTo>
                    <a:lnTo>
                      <a:pt x="752" y="90"/>
                    </a:lnTo>
                    <a:lnTo>
                      <a:pt x="750" y="78"/>
                    </a:lnTo>
                    <a:lnTo>
                      <a:pt x="740" y="64"/>
                    </a:lnTo>
                    <a:lnTo>
                      <a:pt x="722" y="60"/>
                    </a:lnTo>
                    <a:lnTo>
                      <a:pt x="708" y="52"/>
                    </a:lnTo>
                    <a:lnTo>
                      <a:pt x="704" y="44"/>
                    </a:lnTo>
                    <a:lnTo>
                      <a:pt x="712" y="32"/>
                    </a:lnTo>
                    <a:lnTo>
                      <a:pt x="704" y="26"/>
                    </a:lnTo>
                    <a:lnTo>
                      <a:pt x="708" y="12"/>
                    </a:lnTo>
                    <a:lnTo>
                      <a:pt x="718" y="12"/>
                    </a:lnTo>
                    <a:lnTo>
                      <a:pt x="722" y="4"/>
                    </a:lnTo>
                    <a:lnTo>
                      <a:pt x="732" y="0"/>
                    </a:lnTo>
                    <a:lnTo>
                      <a:pt x="750" y="4"/>
                    </a:lnTo>
                    <a:lnTo>
                      <a:pt x="762" y="20"/>
                    </a:lnTo>
                    <a:lnTo>
                      <a:pt x="764" y="26"/>
                    </a:lnTo>
                    <a:lnTo>
                      <a:pt x="774" y="40"/>
                    </a:lnTo>
                    <a:lnTo>
                      <a:pt x="776" y="48"/>
                    </a:lnTo>
                    <a:lnTo>
                      <a:pt x="770" y="54"/>
                    </a:lnTo>
                    <a:lnTo>
                      <a:pt x="774" y="64"/>
                    </a:lnTo>
                    <a:lnTo>
                      <a:pt x="786" y="62"/>
                    </a:lnTo>
                    <a:lnTo>
                      <a:pt x="794" y="64"/>
                    </a:lnTo>
                    <a:lnTo>
                      <a:pt x="796" y="80"/>
                    </a:lnTo>
                    <a:lnTo>
                      <a:pt x="802" y="94"/>
                    </a:lnTo>
                    <a:lnTo>
                      <a:pt x="812" y="98"/>
                    </a:lnTo>
                    <a:lnTo>
                      <a:pt x="820" y="92"/>
                    </a:lnTo>
                    <a:lnTo>
                      <a:pt x="814" y="82"/>
                    </a:lnTo>
                    <a:lnTo>
                      <a:pt x="820" y="74"/>
                    </a:lnTo>
                    <a:lnTo>
                      <a:pt x="832" y="78"/>
                    </a:lnTo>
                    <a:lnTo>
                      <a:pt x="842" y="90"/>
                    </a:lnTo>
                    <a:lnTo>
                      <a:pt x="836" y="100"/>
                    </a:lnTo>
                    <a:lnTo>
                      <a:pt x="834" y="112"/>
                    </a:lnTo>
                    <a:lnTo>
                      <a:pt x="844" y="120"/>
                    </a:lnTo>
                    <a:lnTo>
                      <a:pt x="858" y="126"/>
                    </a:lnTo>
                    <a:lnTo>
                      <a:pt x="866" y="120"/>
                    </a:lnTo>
                    <a:lnTo>
                      <a:pt x="874" y="106"/>
                    </a:lnTo>
                    <a:lnTo>
                      <a:pt x="876" y="90"/>
                    </a:lnTo>
                    <a:lnTo>
                      <a:pt x="888" y="82"/>
                    </a:lnTo>
                    <a:lnTo>
                      <a:pt x="886" y="74"/>
                    </a:lnTo>
                    <a:lnTo>
                      <a:pt x="880" y="62"/>
                    </a:lnTo>
                    <a:lnTo>
                      <a:pt x="882" y="56"/>
                    </a:lnTo>
                    <a:lnTo>
                      <a:pt x="900" y="58"/>
                    </a:lnTo>
                    <a:lnTo>
                      <a:pt x="922" y="66"/>
                    </a:lnTo>
                    <a:lnTo>
                      <a:pt x="936" y="76"/>
                    </a:lnTo>
                    <a:lnTo>
                      <a:pt x="946" y="90"/>
                    </a:lnTo>
                    <a:lnTo>
                      <a:pt x="940" y="94"/>
                    </a:lnTo>
                    <a:lnTo>
                      <a:pt x="932" y="96"/>
                    </a:lnTo>
                    <a:lnTo>
                      <a:pt x="934" y="106"/>
                    </a:lnTo>
                    <a:lnTo>
                      <a:pt x="940" y="114"/>
                    </a:lnTo>
                    <a:lnTo>
                      <a:pt x="946" y="126"/>
                    </a:lnTo>
                    <a:lnTo>
                      <a:pt x="938" y="136"/>
                    </a:lnTo>
                    <a:lnTo>
                      <a:pt x="926" y="146"/>
                    </a:lnTo>
                    <a:lnTo>
                      <a:pt x="916" y="152"/>
                    </a:lnTo>
                    <a:lnTo>
                      <a:pt x="902" y="144"/>
                    </a:lnTo>
                    <a:lnTo>
                      <a:pt x="898" y="152"/>
                    </a:lnTo>
                    <a:lnTo>
                      <a:pt x="890" y="156"/>
                    </a:lnTo>
                    <a:lnTo>
                      <a:pt x="878" y="144"/>
                    </a:lnTo>
                    <a:lnTo>
                      <a:pt x="868" y="144"/>
                    </a:lnTo>
                    <a:lnTo>
                      <a:pt x="864" y="150"/>
                    </a:lnTo>
                    <a:lnTo>
                      <a:pt x="870" y="156"/>
                    </a:lnTo>
                    <a:lnTo>
                      <a:pt x="864" y="166"/>
                    </a:lnTo>
                    <a:lnTo>
                      <a:pt x="856" y="174"/>
                    </a:lnTo>
                    <a:lnTo>
                      <a:pt x="846" y="176"/>
                    </a:lnTo>
                    <a:lnTo>
                      <a:pt x="834" y="174"/>
                    </a:lnTo>
                    <a:lnTo>
                      <a:pt x="822" y="166"/>
                    </a:lnTo>
                    <a:lnTo>
                      <a:pt x="812" y="164"/>
                    </a:lnTo>
                    <a:lnTo>
                      <a:pt x="816" y="172"/>
                    </a:lnTo>
                    <a:lnTo>
                      <a:pt x="822" y="178"/>
                    </a:lnTo>
                    <a:lnTo>
                      <a:pt x="834" y="180"/>
                    </a:lnTo>
                    <a:lnTo>
                      <a:pt x="842" y="182"/>
                    </a:lnTo>
                    <a:lnTo>
                      <a:pt x="854" y="182"/>
                    </a:lnTo>
                    <a:lnTo>
                      <a:pt x="848" y="192"/>
                    </a:lnTo>
                    <a:lnTo>
                      <a:pt x="840" y="204"/>
                    </a:lnTo>
                    <a:lnTo>
                      <a:pt x="830" y="210"/>
                    </a:lnTo>
                    <a:lnTo>
                      <a:pt x="820" y="212"/>
                    </a:lnTo>
                    <a:lnTo>
                      <a:pt x="812" y="212"/>
                    </a:lnTo>
                    <a:lnTo>
                      <a:pt x="804" y="208"/>
                    </a:lnTo>
                    <a:lnTo>
                      <a:pt x="804" y="218"/>
                    </a:lnTo>
                    <a:lnTo>
                      <a:pt x="784" y="220"/>
                    </a:lnTo>
                    <a:lnTo>
                      <a:pt x="772" y="216"/>
                    </a:lnTo>
                    <a:lnTo>
                      <a:pt x="778" y="222"/>
                    </a:lnTo>
                    <a:lnTo>
                      <a:pt x="794" y="228"/>
                    </a:lnTo>
                    <a:lnTo>
                      <a:pt x="796" y="238"/>
                    </a:lnTo>
                    <a:lnTo>
                      <a:pt x="778" y="242"/>
                    </a:lnTo>
                    <a:lnTo>
                      <a:pt x="758" y="260"/>
                    </a:lnTo>
                    <a:lnTo>
                      <a:pt x="740" y="290"/>
                    </a:lnTo>
                    <a:lnTo>
                      <a:pt x="734" y="332"/>
                    </a:lnTo>
                    <a:lnTo>
                      <a:pt x="736" y="336"/>
                    </a:lnTo>
                    <a:lnTo>
                      <a:pt x="738" y="342"/>
                    </a:lnTo>
                    <a:lnTo>
                      <a:pt x="748" y="342"/>
                    </a:lnTo>
                    <a:lnTo>
                      <a:pt x="756" y="344"/>
                    </a:lnTo>
                    <a:lnTo>
                      <a:pt x="760" y="352"/>
                    </a:lnTo>
                    <a:lnTo>
                      <a:pt x="768" y="378"/>
                    </a:lnTo>
                    <a:lnTo>
                      <a:pt x="782" y="374"/>
                    </a:lnTo>
                    <a:lnTo>
                      <a:pt x="800" y="374"/>
                    </a:lnTo>
                    <a:lnTo>
                      <a:pt x="814" y="380"/>
                    </a:lnTo>
                    <a:lnTo>
                      <a:pt x="830" y="382"/>
                    </a:lnTo>
                    <a:lnTo>
                      <a:pt x="846" y="398"/>
                    </a:lnTo>
                    <a:lnTo>
                      <a:pt x="864" y="408"/>
                    </a:lnTo>
                    <a:lnTo>
                      <a:pt x="886" y="416"/>
                    </a:lnTo>
                    <a:lnTo>
                      <a:pt x="896" y="416"/>
                    </a:lnTo>
                    <a:lnTo>
                      <a:pt x="904" y="418"/>
                    </a:lnTo>
                    <a:lnTo>
                      <a:pt x="916" y="420"/>
                    </a:lnTo>
                    <a:lnTo>
                      <a:pt x="928" y="420"/>
                    </a:lnTo>
                    <a:lnTo>
                      <a:pt x="932" y="442"/>
                    </a:lnTo>
                    <a:lnTo>
                      <a:pt x="932" y="456"/>
                    </a:lnTo>
                    <a:lnTo>
                      <a:pt x="932" y="462"/>
                    </a:lnTo>
                    <a:lnTo>
                      <a:pt x="932" y="470"/>
                    </a:lnTo>
                    <a:lnTo>
                      <a:pt x="944" y="484"/>
                    </a:lnTo>
                    <a:lnTo>
                      <a:pt x="956" y="498"/>
                    </a:lnTo>
                    <a:lnTo>
                      <a:pt x="962" y="502"/>
                    </a:lnTo>
                    <a:lnTo>
                      <a:pt x="970" y="506"/>
                    </a:lnTo>
                    <a:lnTo>
                      <a:pt x="984" y="498"/>
                    </a:lnTo>
                    <a:lnTo>
                      <a:pt x="988" y="490"/>
                    </a:lnTo>
                    <a:lnTo>
                      <a:pt x="990" y="482"/>
                    </a:lnTo>
                    <a:lnTo>
                      <a:pt x="984" y="462"/>
                    </a:lnTo>
                    <a:lnTo>
                      <a:pt x="980" y="448"/>
                    </a:lnTo>
                    <a:lnTo>
                      <a:pt x="972" y="428"/>
                    </a:lnTo>
                    <a:lnTo>
                      <a:pt x="980" y="424"/>
                    </a:lnTo>
                    <a:lnTo>
                      <a:pt x="1002" y="418"/>
                    </a:lnTo>
                    <a:lnTo>
                      <a:pt x="1012" y="406"/>
                    </a:lnTo>
                    <a:lnTo>
                      <a:pt x="1022" y="394"/>
                    </a:lnTo>
                    <a:lnTo>
                      <a:pt x="1020" y="372"/>
                    </a:lnTo>
                    <a:lnTo>
                      <a:pt x="1010" y="354"/>
                    </a:lnTo>
                    <a:lnTo>
                      <a:pt x="998" y="346"/>
                    </a:lnTo>
                    <a:lnTo>
                      <a:pt x="988" y="340"/>
                    </a:lnTo>
                    <a:lnTo>
                      <a:pt x="990" y="334"/>
                    </a:lnTo>
                    <a:lnTo>
                      <a:pt x="996" y="328"/>
                    </a:lnTo>
                    <a:lnTo>
                      <a:pt x="1006" y="316"/>
                    </a:lnTo>
                    <a:lnTo>
                      <a:pt x="1004" y="304"/>
                    </a:lnTo>
                    <a:lnTo>
                      <a:pt x="1002" y="292"/>
                    </a:lnTo>
                    <a:lnTo>
                      <a:pt x="1006" y="274"/>
                    </a:lnTo>
                    <a:lnTo>
                      <a:pt x="996" y="264"/>
                    </a:lnTo>
                    <a:lnTo>
                      <a:pt x="1000" y="250"/>
                    </a:lnTo>
                    <a:lnTo>
                      <a:pt x="1018" y="250"/>
                    </a:lnTo>
                    <a:lnTo>
                      <a:pt x="1034" y="256"/>
                    </a:lnTo>
                    <a:lnTo>
                      <a:pt x="1044" y="258"/>
                    </a:lnTo>
                    <a:lnTo>
                      <a:pt x="1058" y="256"/>
                    </a:lnTo>
                    <a:lnTo>
                      <a:pt x="1064" y="248"/>
                    </a:lnTo>
                    <a:lnTo>
                      <a:pt x="1076" y="256"/>
                    </a:lnTo>
                    <a:lnTo>
                      <a:pt x="1090" y="266"/>
                    </a:lnTo>
                    <a:lnTo>
                      <a:pt x="1098" y="278"/>
                    </a:lnTo>
                    <a:lnTo>
                      <a:pt x="1112" y="286"/>
                    </a:lnTo>
                    <a:lnTo>
                      <a:pt x="1134" y="290"/>
                    </a:lnTo>
                    <a:lnTo>
                      <a:pt x="1130" y="300"/>
                    </a:lnTo>
                    <a:lnTo>
                      <a:pt x="1130" y="314"/>
                    </a:lnTo>
                    <a:lnTo>
                      <a:pt x="1136" y="328"/>
                    </a:lnTo>
                    <a:lnTo>
                      <a:pt x="1136" y="336"/>
                    </a:lnTo>
                    <a:lnTo>
                      <a:pt x="1148" y="338"/>
                    </a:lnTo>
                    <a:lnTo>
                      <a:pt x="1156" y="346"/>
                    </a:lnTo>
                    <a:lnTo>
                      <a:pt x="1168" y="352"/>
                    </a:lnTo>
                    <a:lnTo>
                      <a:pt x="1182" y="340"/>
                    </a:lnTo>
                    <a:lnTo>
                      <a:pt x="1196" y="328"/>
                    </a:lnTo>
                    <a:lnTo>
                      <a:pt x="1196" y="316"/>
                    </a:lnTo>
                    <a:lnTo>
                      <a:pt x="1204" y="306"/>
                    </a:lnTo>
                    <a:lnTo>
                      <a:pt x="1210" y="300"/>
                    </a:lnTo>
                    <a:lnTo>
                      <a:pt x="1218" y="312"/>
                    </a:lnTo>
                    <a:lnTo>
                      <a:pt x="1228" y="328"/>
                    </a:lnTo>
                    <a:lnTo>
                      <a:pt x="1242" y="346"/>
                    </a:lnTo>
                    <a:lnTo>
                      <a:pt x="1244" y="354"/>
                    </a:lnTo>
                    <a:lnTo>
                      <a:pt x="1254" y="360"/>
                    </a:lnTo>
                    <a:lnTo>
                      <a:pt x="1256" y="372"/>
                    </a:lnTo>
                    <a:lnTo>
                      <a:pt x="1260" y="384"/>
                    </a:lnTo>
                    <a:lnTo>
                      <a:pt x="1254" y="390"/>
                    </a:lnTo>
                    <a:lnTo>
                      <a:pt x="1256" y="398"/>
                    </a:lnTo>
                    <a:lnTo>
                      <a:pt x="1272" y="408"/>
                    </a:lnTo>
                    <a:lnTo>
                      <a:pt x="1274" y="412"/>
                    </a:lnTo>
                    <a:lnTo>
                      <a:pt x="1274" y="418"/>
                    </a:lnTo>
                    <a:lnTo>
                      <a:pt x="1284" y="422"/>
                    </a:lnTo>
                    <a:lnTo>
                      <a:pt x="1298" y="426"/>
                    </a:lnTo>
                    <a:lnTo>
                      <a:pt x="1310" y="430"/>
                    </a:lnTo>
                    <a:lnTo>
                      <a:pt x="1318" y="430"/>
                    </a:lnTo>
                    <a:lnTo>
                      <a:pt x="1314" y="438"/>
                    </a:lnTo>
                    <a:lnTo>
                      <a:pt x="1300" y="444"/>
                    </a:lnTo>
                    <a:lnTo>
                      <a:pt x="1292" y="448"/>
                    </a:lnTo>
                    <a:lnTo>
                      <a:pt x="1280" y="454"/>
                    </a:lnTo>
                    <a:lnTo>
                      <a:pt x="1282" y="456"/>
                    </a:lnTo>
                    <a:lnTo>
                      <a:pt x="1282" y="458"/>
                    </a:lnTo>
                    <a:lnTo>
                      <a:pt x="1284" y="458"/>
                    </a:lnTo>
                    <a:lnTo>
                      <a:pt x="1300" y="450"/>
                    </a:lnTo>
                    <a:lnTo>
                      <a:pt x="1314" y="444"/>
                    </a:lnTo>
                    <a:lnTo>
                      <a:pt x="1324" y="442"/>
                    </a:lnTo>
                    <a:lnTo>
                      <a:pt x="1328" y="452"/>
                    </a:lnTo>
                    <a:lnTo>
                      <a:pt x="1330" y="452"/>
                    </a:lnTo>
                    <a:lnTo>
                      <a:pt x="1336" y="452"/>
                    </a:lnTo>
                    <a:lnTo>
                      <a:pt x="1348" y="458"/>
                    </a:lnTo>
                    <a:lnTo>
                      <a:pt x="1350" y="474"/>
                    </a:lnTo>
                    <a:lnTo>
                      <a:pt x="1348" y="488"/>
                    </a:lnTo>
                    <a:lnTo>
                      <a:pt x="1340" y="496"/>
                    </a:lnTo>
                    <a:lnTo>
                      <a:pt x="1330" y="502"/>
                    </a:lnTo>
                    <a:lnTo>
                      <a:pt x="1310" y="502"/>
                    </a:lnTo>
                    <a:lnTo>
                      <a:pt x="1302" y="512"/>
                    </a:lnTo>
                    <a:lnTo>
                      <a:pt x="1286" y="524"/>
                    </a:lnTo>
                    <a:lnTo>
                      <a:pt x="1264" y="528"/>
                    </a:lnTo>
                    <a:lnTo>
                      <a:pt x="1238" y="524"/>
                    </a:lnTo>
                    <a:lnTo>
                      <a:pt x="1218" y="524"/>
                    </a:lnTo>
                    <a:lnTo>
                      <a:pt x="1190" y="526"/>
                    </a:lnTo>
                    <a:lnTo>
                      <a:pt x="1174" y="532"/>
                    </a:lnTo>
                    <a:lnTo>
                      <a:pt x="1166" y="544"/>
                    </a:lnTo>
                    <a:lnTo>
                      <a:pt x="1152" y="548"/>
                    </a:lnTo>
                    <a:lnTo>
                      <a:pt x="1138" y="560"/>
                    </a:lnTo>
                    <a:lnTo>
                      <a:pt x="1128" y="570"/>
                    </a:lnTo>
                    <a:lnTo>
                      <a:pt x="1114" y="586"/>
                    </a:lnTo>
                    <a:lnTo>
                      <a:pt x="1112" y="590"/>
                    </a:lnTo>
                    <a:lnTo>
                      <a:pt x="1110" y="592"/>
                    </a:lnTo>
                    <a:lnTo>
                      <a:pt x="1110" y="594"/>
                    </a:lnTo>
                    <a:lnTo>
                      <a:pt x="1116" y="590"/>
                    </a:lnTo>
                    <a:lnTo>
                      <a:pt x="1120" y="588"/>
                    </a:lnTo>
                    <a:lnTo>
                      <a:pt x="1134" y="572"/>
                    </a:lnTo>
                    <a:lnTo>
                      <a:pt x="1150" y="562"/>
                    </a:lnTo>
                    <a:lnTo>
                      <a:pt x="1168" y="554"/>
                    </a:lnTo>
                    <a:lnTo>
                      <a:pt x="1174" y="550"/>
                    </a:lnTo>
                    <a:lnTo>
                      <a:pt x="1184" y="546"/>
                    </a:lnTo>
                    <a:lnTo>
                      <a:pt x="1202" y="548"/>
                    </a:lnTo>
                    <a:lnTo>
                      <a:pt x="1214" y="552"/>
                    </a:lnTo>
                    <a:lnTo>
                      <a:pt x="1218" y="562"/>
                    </a:lnTo>
                    <a:close/>
                  </a:path>
                </a:pathLst>
              </a:custGeom>
              <a:solidFill>
                <a:schemeClr val="accent1"/>
              </a:solidFill>
              <a:ln w="7938">
                <a:solidFill>
                  <a:schemeClr val="bg1"/>
                </a:solidFill>
                <a:prstDash val="solid"/>
                <a:round/>
                <a:headEnd/>
                <a:tailEnd/>
              </a:ln>
            </p:spPr>
            <p:txBody>
              <a:bodyPr/>
              <a:lstStyle/>
              <a:p>
                <a:endParaRPr lang="en-US">
                  <a:solidFill>
                    <a:srgbClr val="0F245F"/>
                  </a:solidFill>
                </a:endParaRPr>
              </a:p>
            </p:txBody>
          </p:sp>
          <p:sp>
            <p:nvSpPr>
              <p:cNvPr id="272" name="Freeform 17"/>
              <p:cNvSpPr>
                <a:spLocks noChangeAspect="1"/>
              </p:cNvSpPr>
              <p:nvPr/>
            </p:nvSpPr>
            <p:spPr bwMode="auto">
              <a:xfrm>
                <a:off x="1004" y="1111"/>
                <a:ext cx="38" cy="28"/>
              </a:xfrm>
              <a:custGeom>
                <a:avLst/>
                <a:gdLst/>
                <a:ahLst/>
                <a:cxnLst>
                  <a:cxn ang="0">
                    <a:pos x="6" y="0"/>
                  </a:cxn>
                  <a:cxn ang="0">
                    <a:pos x="22" y="0"/>
                  </a:cxn>
                  <a:cxn ang="0">
                    <a:pos x="36" y="0"/>
                  </a:cxn>
                  <a:cxn ang="0">
                    <a:pos x="38" y="8"/>
                  </a:cxn>
                  <a:cxn ang="0">
                    <a:pos x="34" y="20"/>
                  </a:cxn>
                  <a:cxn ang="0">
                    <a:pos x="28" y="28"/>
                  </a:cxn>
                  <a:cxn ang="0">
                    <a:pos x="22" y="24"/>
                  </a:cxn>
                  <a:cxn ang="0">
                    <a:pos x="14" y="14"/>
                  </a:cxn>
                  <a:cxn ang="0">
                    <a:pos x="6" y="10"/>
                  </a:cxn>
                  <a:cxn ang="0">
                    <a:pos x="0" y="4"/>
                  </a:cxn>
                  <a:cxn ang="0">
                    <a:pos x="6" y="0"/>
                  </a:cxn>
                </a:cxnLst>
                <a:rect l="0" t="0" r="r" b="b"/>
                <a:pathLst>
                  <a:path w="38" h="28">
                    <a:moveTo>
                      <a:pt x="6" y="0"/>
                    </a:moveTo>
                    <a:lnTo>
                      <a:pt x="22" y="0"/>
                    </a:lnTo>
                    <a:lnTo>
                      <a:pt x="36" y="0"/>
                    </a:lnTo>
                    <a:lnTo>
                      <a:pt x="38" y="8"/>
                    </a:lnTo>
                    <a:lnTo>
                      <a:pt x="34" y="20"/>
                    </a:lnTo>
                    <a:lnTo>
                      <a:pt x="28" y="28"/>
                    </a:lnTo>
                    <a:lnTo>
                      <a:pt x="22" y="24"/>
                    </a:lnTo>
                    <a:lnTo>
                      <a:pt x="14" y="14"/>
                    </a:lnTo>
                    <a:lnTo>
                      <a:pt x="6" y="10"/>
                    </a:lnTo>
                    <a:lnTo>
                      <a:pt x="0" y="4"/>
                    </a:lnTo>
                    <a:lnTo>
                      <a:pt x="6"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73" name="Freeform 18"/>
              <p:cNvSpPr>
                <a:spLocks noChangeAspect="1"/>
              </p:cNvSpPr>
              <p:nvPr/>
            </p:nvSpPr>
            <p:spPr bwMode="auto">
              <a:xfrm>
                <a:off x="754" y="987"/>
                <a:ext cx="112" cy="58"/>
              </a:xfrm>
              <a:custGeom>
                <a:avLst/>
                <a:gdLst/>
                <a:ahLst/>
                <a:cxnLst>
                  <a:cxn ang="0">
                    <a:pos x="0" y="50"/>
                  </a:cxn>
                  <a:cxn ang="0">
                    <a:pos x="4" y="40"/>
                  </a:cxn>
                  <a:cxn ang="0">
                    <a:pos x="16" y="38"/>
                  </a:cxn>
                  <a:cxn ang="0">
                    <a:pos x="26" y="32"/>
                  </a:cxn>
                  <a:cxn ang="0">
                    <a:pos x="36" y="26"/>
                  </a:cxn>
                  <a:cxn ang="0">
                    <a:pos x="50" y="18"/>
                  </a:cxn>
                  <a:cxn ang="0">
                    <a:pos x="58" y="10"/>
                  </a:cxn>
                  <a:cxn ang="0">
                    <a:pos x="76" y="8"/>
                  </a:cxn>
                  <a:cxn ang="0">
                    <a:pos x="86" y="8"/>
                  </a:cxn>
                  <a:cxn ang="0">
                    <a:pos x="92" y="12"/>
                  </a:cxn>
                  <a:cxn ang="0">
                    <a:pos x="96" y="0"/>
                  </a:cxn>
                  <a:cxn ang="0">
                    <a:pos x="106" y="4"/>
                  </a:cxn>
                  <a:cxn ang="0">
                    <a:pos x="112" y="8"/>
                  </a:cxn>
                  <a:cxn ang="0">
                    <a:pos x="108" y="14"/>
                  </a:cxn>
                  <a:cxn ang="0">
                    <a:pos x="100" y="16"/>
                  </a:cxn>
                  <a:cxn ang="0">
                    <a:pos x="106" y="24"/>
                  </a:cxn>
                  <a:cxn ang="0">
                    <a:pos x="104" y="30"/>
                  </a:cxn>
                  <a:cxn ang="0">
                    <a:pos x="96" y="32"/>
                  </a:cxn>
                  <a:cxn ang="0">
                    <a:pos x="90" y="38"/>
                  </a:cxn>
                  <a:cxn ang="0">
                    <a:pos x="84" y="44"/>
                  </a:cxn>
                  <a:cxn ang="0">
                    <a:pos x="74" y="42"/>
                  </a:cxn>
                  <a:cxn ang="0">
                    <a:pos x="76" y="32"/>
                  </a:cxn>
                  <a:cxn ang="0">
                    <a:pos x="72" y="28"/>
                  </a:cxn>
                  <a:cxn ang="0">
                    <a:pos x="66" y="30"/>
                  </a:cxn>
                  <a:cxn ang="0">
                    <a:pos x="64" y="34"/>
                  </a:cxn>
                  <a:cxn ang="0">
                    <a:pos x="64" y="40"/>
                  </a:cxn>
                  <a:cxn ang="0">
                    <a:pos x="60" y="48"/>
                  </a:cxn>
                  <a:cxn ang="0">
                    <a:pos x="54" y="50"/>
                  </a:cxn>
                  <a:cxn ang="0">
                    <a:pos x="48" y="48"/>
                  </a:cxn>
                  <a:cxn ang="0">
                    <a:pos x="48" y="58"/>
                  </a:cxn>
                  <a:cxn ang="0">
                    <a:pos x="34" y="58"/>
                  </a:cxn>
                  <a:cxn ang="0">
                    <a:pos x="32" y="50"/>
                  </a:cxn>
                  <a:cxn ang="0">
                    <a:pos x="24" y="50"/>
                  </a:cxn>
                  <a:cxn ang="0">
                    <a:pos x="24" y="54"/>
                  </a:cxn>
                  <a:cxn ang="0">
                    <a:pos x="8" y="54"/>
                  </a:cxn>
                  <a:cxn ang="0">
                    <a:pos x="0" y="50"/>
                  </a:cxn>
                </a:cxnLst>
                <a:rect l="0" t="0" r="r" b="b"/>
                <a:pathLst>
                  <a:path w="112" h="58">
                    <a:moveTo>
                      <a:pt x="0" y="50"/>
                    </a:moveTo>
                    <a:lnTo>
                      <a:pt x="4" y="40"/>
                    </a:lnTo>
                    <a:lnTo>
                      <a:pt x="16" y="38"/>
                    </a:lnTo>
                    <a:lnTo>
                      <a:pt x="26" y="32"/>
                    </a:lnTo>
                    <a:lnTo>
                      <a:pt x="36" y="26"/>
                    </a:lnTo>
                    <a:lnTo>
                      <a:pt x="50" y="18"/>
                    </a:lnTo>
                    <a:lnTo>
                      <a:pt x="58" y="10"/>
                    </a:lnTo>
                    <a:lnTo>
                      <a:pt x="76" y="8"/>
                    </a:lnTo>
                    <a:lnTo>
                      <a:pt x="86" y="8"/>
                    </a:lnTo>
                    <a:lnTo>
                      <a:pt x="92" y="12"/>
                    </a:lnTo>
                    <a:lnTo>
                      <a:pt x="96" y="0"/>
                    </a:lnTo>
                    <a:lnTo>
                      <a:pt x="106" y="4"/>
                    </a:lnTo>
                    <a:lnTo>
                      <a:pt x="112" y="8"/>
                    </a:lnTo>
                    <a:lnTo>
                      <a:pt x="108" y="14"/>
                    </a:lnTo>
                    <a:lnTo>
                      <a:pt x="100" y="16"/>
                    </a:lnTo>
                    <a:lnTo>
                      <a:pt x="106" y="24"/>
                    </a:lnTo>
                    <a:lnTo>
                      <a:pt x="104" y="30"/>
                    </a:lnTo>
                    <a:lnTo>
                      <a:pt x="96" y="32"/>
                    </a:lnTo>
                    <a:lnTo>
                      <a:pt x="90" y="38"/>
                    </a:lnTo>
                    <a:lnTo>
                      <a:pt x="84" y="44"/>
                    </a:lnTo>
                    <a:lnTo>
                      <a:pt x="74" y="42"/>
                    </a:lnTo>
                    <a:lnTo>
                      <a:pt x="76" y="32"/>
                    </a:lnTo>
                    <a:lnTo>
                      <a:pt x="72" y="28"/>
                    </a:lnTo>
                    <a:lnTo>
                      <a:pt x="66" y="30"/>
                    </a:lnTo>
                    <a:lnTo>
                      <a:pt x="64" y="34"/>
                    </a:lnTo>
                    <a:lnTo>
                      <a:pt x="64" y="40"/>
                    </a:lnTo>
                    <a:lnTo>
                      <a:pt x="60" y="48"/>
                    </a:lnTo>
                    <a:lnTo>
                      <a:pt x="54" y="50"/>
                    </a:lnTo>
                    <a:lnTo>
                      <a:pt x="48" y="48"/>
                    </a:lnTo>
                    <a:lnTo>
                      <a:pt x="48" y="58"/>
                    </a:lnTo>
                    <a:lnTo>
                      <a:pt x="34" y="58"/>
                    </a:lnTo>
                    <a:lnTo>
                      <a:pt x="32" y="50"/>
                    </a:lnTo>
                    <a:lnTo>
                      <a:pt x="24" y="50"/>
                    </a:lnTo>
                    <a:lnTo>
                      <a:pt x="24" y="54"/>
                    </a:lnTo>
                    <a:lnTo>
                      <a:pt x="8" y="54"/>
                    </a:lnTo>
                    <a:lnTo>
                      <a:pt x="0" y="5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74" name="Freeform 19"/>
              <p:cNvSpPr>
                <a:spLocks noChangeAspect="1"/>
              </p:cNvSpPr>
              <p:nvPr/>
            </p:nvSpPr>
            <p:spPr bwMode="auto">
              <a:xfrm>
                <a:off x="808" y="1037"/>
                <a:ext cx="28" cy="20"/>
              </a:xfrm>
              <a:custGeom>
                <a:avLst/>
                <a:gdLst/>
                <a:ahLst/>
                <a:cxnLst>
                  <a:cxn ang="0">
                    <a:pos x="18" y="0"/>
                  </a:cxn>
                  <a:cxn ang="0">
                    <a:pos x="28" y="2"/>
                  </a:cxn>
                  <a:cxn ang="0">
                    <a:pos x="26" y="8"/>
                  </a:cxn>
                  <a:cxn ang="0">
                    <a:pos x="20" y="18"/>
                  </a:cxn>
                  <a:cxn ang="0">
                    <a:pos x="12" y="20"/>
                  </a:cxn>
                  <a:cxn ang="0">
                    <a:pos x="0" y="16"/>
                  </a:cxn>
                  <a:cxn ang="0">
                    <a:pos x="4" y="8"/>
                  </a:cxn>
                  <a:cxn ang="0">
                    <a:pos x="14" y="2"/>
                  </a:cxn>
                  <a:cxn ang="0">
                    <a:pos x="18" y="0"/>
                  </a:cxn>
                </a:cxnLst>
                <a:rect l="0" t="0" r="r" b="b"/>
                <a:pathLst>
                  <a:path w="28" h="20">
                    <a:moveTo>
                      <a:pt x="18" y="0"/>
                    </a:moveTo>
                    <a:lnTo>
                      <a:pt x="28" y="2"/>
                    </a:lnTo>
                    <a:lnTo>
                      <a:pt x="26" y="8"/>
                    </a:lnTo>
                    <a:lnTo>
                      <a:pt x="20" y="18"/>
                    </a:lnTo>
                    <a:lnTo>
                      <a:pt x="12" y="20"/>
                    </a:lnTo>
                    <a:lnTo>
                      <a:pt x="0" y="16"/>
                    </a:lnTo>
                    <a:lnTo>
                      <a:pt x="4" y="8"/>
                    </a:lnTo>
                    <a:lnTo>
                      <a:pt x="14" y="2"/>
                    </a:lnTo>
                    <a:lnTo>
                      <a:pt x="18"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75" name="Freeform 20"/>
              <p:cNvSpPr>
                <a:spLocks noChangeAspect="1"/>
              </p:cNvSpPr>
              <p:nvPr/>
            </p:nvSpPr>
            <p:spPr bwMode="auto">
              <a:xfrm>
                <a:off x="904" y="971"/>
                <a:ext cx="56" cy="26"/>
              </a:xfrm>
              <a:custGeom>
                <a:avLst/>
                <a:gdLst/>
                <a:ahLst/>
                <a:cxnLst>
                  <a:cxn ang="0">
                    <a:pos x="0" y="6"/>
                  </a:cxn>
                  <a:cxn ang="0">
                    <a:pos x="14" y="0"/>
                  </a:cxn>
                  <a:cxn ang="0">
                    <a:pos x="32" y="0"/>
                  </a:cxn>
                  <a:cxn ang="0">
                    <a:pos x="54" y="0"/>
                  </a:cxn>
                  <a:cxn ang="0">
                    <a:pos x="56" y="6"/>
                  </a:cxn>
                  <a:cxn ang="0">
                    <a:pos x="44" y="8"/>
                  </a:cxn>
                  <a:cxn ang="0">
                    <a:pos x="40" y="12"/>
                  </a:cxn>
                  <a:cxn ang="0">
                    <a:pos x="50" y="12"/>
                  </a:cxn>
                  <a:cxn ang="0">
                    <a:pos x="50" y="18"/>
                  </a:cxn>
                  <a:cxn ang="0">
                    <a:pos x="44" y="24"/>
                  </a:cxn>
                  <a:cxn ang="0">
                    <a:pos x="32" y="24"/>
                  </a:cxn>
                  <a:cxn ang="0">
                    <a:pos x="22" y="24"/>
                  </a:cxn>
                  <a:cxn ang="0">
                    <a:pos x="16" y="26"/>
                  </a:cxn>
                  <a:cxn ang="0">
                    <a:pos x="4" y="20"/>
                  </a:cxn>
                  <a:cxn ang="0">
                    <a:pos x="0" y="6"/>
                  </a:cxn>
                </a:cxnLst>
                <a:rect l="0" t="0" r="r" b="b"/>
                <a:pathLst>
                  <a:path w="56" h="26">
                    <a:moveTo>
                      <a:pt x="0" y="6"/>
                    </a:moveTo>
                    <a:lnTo>
                      <a:pt x="14" y="0"/>
                    </a:lnTo>
                    <a:lnTo>
                      <a:pt x="32" y="0"/>
                    </a:lnTo>
                    <a:lnTo>
                      <a:pt x="54" y="0"/>
                    </a:lnTo>
                    <a:lnTo>
                      <a:pt x="56" y="6"/>
                    </a:lnTo>
                    <a:lnTo>
                      <a:pt x="44" y="8"/>
                    </a:lnTo>
                    <a:lnTo>
                      <a:pt x="40" y="12"/>
                    </a:lnTo>
                    <a:lnTo>
                      <a:pt x="50" y="12"/>
                    </a:lnTo>
                    <a:lnTo>
                      <a:pt x="50" y="18"/>
                    </a:lnTo>
                    <a:lnTo>
                      <a:pt x="44" y="24"/>
                    </a:lnTo>
                    <a:lnTo>
                      <a:pt x="32" y="24"/>
                    </a:lnTo>
                    <a:lnTo>
                      <a:pt x="22" y="24"/>
                    </a:lnTo>
                    <a:lnTo>
                      <a:pt x="16" y="26"/>
                    </a:lnTo>
                    <a:lnTo>
                      <a:pt x="4" y="20"/>
                    </a:lnTo>
                    <a:lnTo>
                      <a:pt x="0" y="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76" name="Freeform 21"/>
              <p:cNvSpPr>
                <a:spLocks noChangeAspect="1"/>
              </p:cNvSpPr>
              <p:nvPr/>
            </p:nvSpPr>
            <p:spPr bwMode="auto">
              <a:xfrm>
                <a:off x="904" y="947"/>
                <a:ext cx="64" cy="18"/>
              </a:xfrm>
              <a:custGeom>
                <a:avLst/>
                <a:gdLst/>
                <a:ahLst/>
                <a:cxnLst>
                  <a:cxn ang="0">
                    <a:pos x="8" y="12"/>
                  </a:cxn>
                  <a:cxn ang="0">
                    <a:pos x="24" y="6"/>
                  </a:cxn>
                  <a:cxn ang="0">
                    <a:pos x="42" y="0"/>
                  </a:cxn>
                  <a:cxn ang="0">
                    <a:pos x="56" y="2"/>
                  </a:cxn>
                  <a:cxn ang="0">
                    <a:pos x="64" y="8"/>
                  </a:cxn>
                  <a:cxn ang="0">
                    <a:pos x="62" y="14"/>
                  </a:cxn>
                  <a:cxn ang="0">
                    <a:pos x="52" y="16"/>
                  </a:cxn>
                  <a:cxn ang="0">
                    <a:pos x="34" y="16"/>
                  </a:cxn>
                  <a:cxn ang="0">
                    <a:pos x="14" y="18"/>
                  </a:cxn>
                  <a:cxn ang="0">
                    <a:pos x="0" y="18"/>
                  </a:cxn>
                  <a:cxn ang="0">
                    <a:pos x="8" y="12"/>
                  </a:cxn>
                </a:cxnLst>
                <a:rect l="0" t="0" r="r" b="b"/>
                <a:pathLst>
                  <a:path w="64" h="18">
                    <a:moveTo>
                      <a:pt x="8" y="12"/>
                    </a:moveTo>
                    <a:lnTo>
                      <a:pt x="24" y="6"/>
                    </a:lnTo>
                    <a:lnTo>
                      <a:pt x="42" y="0"/>
                    </a:lnTo>
                    <a:lnTo>
                      <a:pt x="56" y="2"/>
                    </a:lnTo>
                    <a:lnTo>
                      <a:pt x="64" y="8"/>
                    </a:lnTo>
                    <a:lnTo>
                      <a:pt x="62" y="14"/>
                    </a:lnTo>
                    <a:lnTo>
                      <a:pt x="52" y="16"/>
                    </a:lnTo>
                    <a:lnTo>
                      <a:pt x="34" y="16"/>
                    </a:lnTo>
                    <a:lnTo>
                      <a:pt x="14" y="18"/>
                    </a:lnTo>
                    <a:lnTo>
                      <a:pt x="0" y="18"/>
                    </a:lnTo>
                    <a:lnTo>
                      <a:pt x="8" y="1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77" name="Freeform 22"/>
              <p:cNvSpPr>
                <a:spLocks noChangeAspect="1"/>
              </p:cNvSpPr>
              <p:nvPr/>
            </p:nvSpPr>
            <p:spPr bwMode="auto">
              <a:xfrm>
                <a:off x="1074" y="1109"/>
                <a:ext cx="96" cy="78"/>
              </a:xfrm>
              <a:custGeom>
                <a:avLst/>
                <a:gdLst/>
                <a:ahLst/>
                <a:cxnLst>
                  <a:cxn ang="0">
                    <a:pos x="62" y="78"/>
                  </a:cxn>
                  <a:cxn ang="0">
                    <a:pos x="50" y="66"/>
                  </a:cxn>
                  <a:cxn ang="0">
                    <a:pos x="34" y="56"/>
                  </a:cxn>
                  <a:cxn ang="0">
                    <a:pos x="26" y="48"/>
                  </a:cxn>
                  <a:cxn ang="0">
                    <a:pos x="10" y="46"/>
                  </a:cxn>
                  <a:cxn ang="0">
                    <a:pos x="2" y="40"/>
                  </a:cxn>
                  <a:cxn ang="0">
                    <a:pos x="0" y="32"/>
                  </a:cxn>
                  <a:cxn ang="0">
                    <a:pos x="4" y="22"/>
                  </a:cxn>
                  <a:cxn ang="0">
                    <a:pos x="12" y="24"/>
                  </a:cxn>
                  <a:cxn ang="0">
                    <a:pos x="18" y="32"/>
                  </a:cxn>
                  <a:cxn ang="0">
                    <a:pos x="28" y="30"/>
                  </a:cxn>
                  <a:cxn ang="0">
                    <a:pos x="38" y="24"/>
                  </a:cxn>
                  <a:cxn ang="0">
                    <a:pos x="34" y="18"/>
                  </a:cxn>
                  <a:cxn ang="0">
                    <a:pos x="20" y="12"/>
                  </a:cxn>
                  <a:cxn ang="0">
                    <a:pos x="32" y="2"/>
                  </a:cxn>
                  <a:cxn ang="0">
                    <a:pos x="46" y="0"/>
                  </a:cxn>
                  <a:cxn ang="0">
                    <a:pos x="50" y="4"/>
                  </a:cxn>
                  <a:cxn ang="0">
                    <a:pos x="58" y="4"/>
                  </a:cxn>
                  <a:cxn ang="0">
                    <a:pos x="66" y="0"/>
                  </a:cxn>
                  <a:cxn ang="0">
                    <a:pos x="92" y="2"/>
                  </a:cxn>
                  <a:cxn ang="0">
                    <a:pos x="86" y="6"/>
                  </a:cxn>
                  <a:cxn ang="0">
                    <a:pos x="78" y="14"/>
                  </a:cxn>
                  <a:cxn ang="0">
                    <a:pos x="68" y="20"/>
                  </a:cxn>
                  <a:cxn ang="0">
                    <a:pos x="64" y="26"/>
                  </a:cxn>
                  <a:cxn ang="0">
                    <a:pos x="74" y="26"/>
                  </a:cxn>
                  <a:cxn ang="0">
                    <a:pos x="80" y="26"/>
                  </a:cxn>
                  <a:cxn ang="0">
                    <a:pos x="86" y="34"/>
                  </a:cxn>
                  <a:cxn ang="0">
                    <a:pos x="94" y="28"/>
                  </a:cxn>
                  <a:cxn ang="0">
                    <a:pos x="96" y="38"/>
                  </a:cxn>
                  <a:cxn ang="0">
                    <a:pos x="92" y="54"/>
                  </a:cxn>
                  <a:cxn ang="0">
                    <a:pos x="84" y="66"/>
                  </a:cxn>
                  <a:cxn ang="0">
                    <a:pos x="78" y="68"/>
                  </a:cxn>
                  <a:cxn ang="0">
                    <a:pos x="70" y="64"/>
                  </a:cxn>
                  <a:cxn ang="0">
                    <a:pos x="68" y="68"/>
                  </a:cxn>
                  <a:cxn ang="0">
                    <a:pos x="62" y="78"/>
                  </a:cxn>
                </a:cxnLst>
                <a:rect l="0" t="0" r="r" b="b"/>
                <a:pathLst>
                  <a:path w="96" h="78">
                    <a:moveTo>
                      <a:pt x="62" y="78"/>
                    </a:moveTo>
                    <a:lnTo>
                      <a:pt x="50" y="66"/>
                    </a:lnTo>
                    <a:lnTo>
                      <a:pt x="34" y="56"/>
                    </a:lnTo>
                    <a:lnTo>
                      <a:pt x="26" y="48"/>
                    </a:lnTo>
                    <a:lnTo>
                      <a:pt x="10" y="46"/>
                    </a:lnTo>
                    <a:lnTo>
                      <a:pt x="2" y="40"/>
                    </a:lnTo>
                    <a:lnTo>
                      <a:pt x="0" y="32"/>
                    </a:lnTo>
                    <a:lnTo>
                      <a:pt x="4" y="22"/>
                    </a:lnTo>
                    <a:lnTo>
                      <a:pt x="12" y="24"/>
                    </a:lnTo>
                    <a:lnTo>
                      <a:pt x="18" y="32"/>
                    </a:lnTo>
                    <a:lnTo>
                      <a:pt x="28" y="30"/>
                    </a:lnTo>
                    <a:lnTo>
                      <a:pt x="38" y="24"/>
                    </a:lnTo>
                    <a:lnTo>
                      <a:pt x="34" y="18"/>
                    </a:lnTo>
                    <a:lnTo>
                      <a:pt x="20" y="12"/>
                    </a:lnTo>
                    <a:lnTo>
                      <a:pt x="32" y="2"/>
                    </a:lnTo>
                    <a:lnTo>
                      <a:pt x="46" y="0"/>
                    </a:lnTo>
                    <a:lnTo>
                      <a:pt x="50" y="4"/>
                    </a:lnTo>
                    <a:lnTo>
                      <a:pt x="58" y="4"/>
                    </a:lnTo>
                    <a:lnTo>
                      <a:pt x="66" y="0"/>
                    </a:lnTo>
                    <a:lnTo>
                      <a:pt x="92" y="2"/>
                    </a:lnTo>
                    <a:lnTo>
                      <a:pt x="86" y="6"/>
                    </a:lnTo>
                    <a:lnTo>
                      <a:pt x="78" y="14"/>
                    </a:lnTo>
                    <a:lnTo>
                      <a:pt x="68" y="20"/>
                    </a:lnTo>
                    <a:lnTo>
                      <a:pt x="64" y="26"/>
                    </a:lnTo>
                    <a:lnTo>
                      <a:pt x="74" y="26"/>
                    </a:lnTo>
                    <a:lnTo>
                      <a:pt x="80" y="26"/>
                    </a:lnTo>
                    <a:lnTo>
                      <a:pt x="86" y="34"/>
                    </a:lnTo>
                    <a:lnTo>
                      <a:pt x="94" y="28"/>
                    </a:lnTo>
                    <a:lnTo>
                      <a:pt x="96" y="38"/>
                    </a:lnTo>
                    <a:lnTo>
                      <a:pt x="92" y="54"/>
                    </a:lnTo>
                    <a:lnTo>
                      <a:pt x="84" y="66"/>
                    </a:lnTo>
                    <a:lnTo>
                      <a:pt x="78" y="68"/>
                    </a:lnTo>
                    <a:lnTo>
                      <a:pt x="70" y="64"/>
                    </a:lnTo>
                    <a:lnTo>
                      <a:pt x="68" y="68"/>
                    </a:lnTo>
                    <a:lnTo>
                      <a:pt x="62" y="78"/>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78" name="Freeform 23"/>
              <p:cNvSpPr>
                <a:spLocks noChangeAspect="1"/>
              </p:cNvSpPr>
              <p:nvPr/>
            </p:nvSpPr>
            <p:spPr bwMode="auto">
              <a:xfrm>
                <a:off x="1170" y="1047"/>
                <a:ext cx="46" cy="34"/>
              </a:xfrm>
              <a:custGeom>
                <a:avLst/>
                <a:gdLst/>
                <a:ahLst/>
                <a:cxnLst>
                  <a:cxn ang="0">
                    <a:pos x="46" y="34"/>
                  </a:cxn>
                  <a:cxn ang="0">
                    <a:pos x="28" y="32"/>
                  </a:cxn>
                  <a:cxn ang="0">
                    <a:pos x="12" y="30"/>
                  </a:cxn>
                  <a:cxn ang="0">
                    <a:pos x="0" y="22"/>
                  </a:cxn>
                  <a:cxn ang="0">
                    <a:pos x="8" y="12"/>
                  </a:cxn>
                  <a:cxn ang="0">
                    <a:pos x="18" y="6"/>
                  </a:cxn>
                  <a:cxn ang="0">
                    <a:pos x="26" y="0"/>
                  </a:cxn>
                  <a:cxn ang="0">
                    <a:pos x="34" y="6"/>
                  </a:cxn>
                  <a:cxn ang="0">
                    <a:pos x="44" y="14"/>
                  </a:cxn>
                  <a:cxn ang="0">
                    <a:pos x="46" y="22"/>
                  </a:cxn>
                  <a:cxn ang="0">
                    <a:pos x="46" y="34"/>
                  </a:cxn>
                </a:cxnLst>
                <a:rect l="0" t="0" r="r" b="b"/>
                <a:pathLst>
                  <a:path w="46" h="34">
                    <a:moveTo>
                      <a:pt x="46" y="34"/>
                    </a:moveTo>
                    <a:lnTo>
                      <a:pt x="28" y="32"/>
                    </a:lnTo>
                    <a:lnTo>
                      <a:pt x="12" y="30"/>
                    </a:lnTo>
                    <a:lnTo>
                      <a:pt x="0" y="22"/>
                    </a:lnTo>
                    <a:lnTo>
                      <a:pt x="8" y="12"/>
                    </a:lnTo>
                    <a:lnTo>
                      <a:pt x="18" y="6"/>
                    </a:lnTo>
                    <a:lnTo>
                      <a:pt x="26" y="0"/>
                    </a:lnTo>
                    <a:lnTo>
                      <a:pt x="34" y="6"/>
                    </a:lnTo>
                    <a:lnTo>
                      <a:pt x="44" y="14"/>
                    </a:lnTo>
                    <a:lnTo>
                      <a:pt x="46" y="22"/>
                    </a:lnTo>
                    <a:lnTo>
                      <a:pt x="46" y="3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79" name="Freeform 24"/>
              <p:cNvSpPr>
                <a:spLocks noChangeAspect="1"/>
              </p:cNvSpPr>
              <p:nvPr/>
            </p:nvSpPr>
            <p:spPr bwMode="auto">
              <a:xfrm>
                <a:off x="1142" y="945"/>
                <a:ext cx="54" cy="32"/>
              </a:xfrm>
              <a:custGeom>
                <a:avLst/>
                <a:gdLst/>
                <a:ahLst/>
                <a:cxnLst>
                  <a:cxn ang="0">
                    <a:pos x="4" y="0"/>
                  </a:cxn>
                  <a:cxn ang="0">
                    <a:pos x="22" y="4"/>
                  </a:cxn>
                  <a:cxn ang="0">
                    <a:pos x="36" y="10"/>
                  </a:cxn>
                  <a:cxn ang="0">
                    <a:pos x="48" y="14"/>
                  </a:cxn>
                  <a:cxn ang="0">
                    <a:pos x="54" y="20"/>
                  </a:cxn>
                  <a:cxn ang="0">
                    <a:pos x="48" y="30"/>
                  </a:cxn>
                  <a:cxn ang="0">
                    <a:pos x="36" y="32"/>
                  </a:cxn>
                  <a:cxn ang="0">
                    <a:pos x="20" y="32"/>
                  </a:cxn>
                  <a:cxn ang="0">
                    <a:pos x="16" y="22"/>
                  </a:cxn>
                  <a:cxn ang="0">
                    <a:pos x="6" y="18"/>
                  </a:cxn>
                  <a:cxn ang="0">
                    <a:pos x="0" y="12"/>
                  </a:cxn>
                  <a:cxn ang="0">
                    <a:pos x="0" y="4"/>
                  </a:cxn>
                  <a:cxn ang="0">
                    <a:pos x="4" y="0"/>
                  </a:cxn>
                </a:cxnLst>
                <a:rect l="0" t="0" r="r" b="b"/>
                <a:pathLst>
                  <a:path w="54" h="32">
                    <a:moveTo>
                      <a:pt x="4" y="0"/>
                    </a:moveTo>
                    <a:lnTo>
                      <a:pt x="22" y="4"/>
                    </a:lnTo>
                    <a:lnTo>
                      <a:pt x="36" y="10"/>
                    </a:lnTo>
                    <a:lnTo>
                      <a:pt x="48" y="14"/>
                    </a:lnTo>
                    <a:lnTo>
                      <a:pt x="54" y="20"/>
                    </a:lnTo>
                    <a:lnTo>
                      <a:pt x="48" y="30"/>
                    </a:lnTo>
                    <a:lnTo>
                      <a:pt x="36" y="32"/>
                    </a:lnTo>
                    <a:lnTo>
                      <a:pt x="20" y="32"/>
                    </a:lnTo>
                    <a:lnTo>
                      <a:pt x="16" y="22"/>
                    </a:lnTo>
                    <a:lnTo>
                      <a:pt x="6" y="18"/>
                    </a:lnTo>
                    <a:lnTo>
                      <a:pt x="0" y="12"/>
                    </a:lnTo>
                    <a:lnTo>
                      <a:pt x="0" y="4"/>
                    </a:lnTo>
                    <a:lnTo>
                      <a:pt x="4"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80" name="Freeform 25"/>
              <p:cNvSpPr>
                <a:spLocks noChangeAspect="1"/>
              </p:cNvSpPr>
              <p:nvPr/>
            </p:nvSpPr>
            <p:spPr bwMode="auto">
              <a:xfrm>
                <a:off x="1166" y="853"/>
                <a:ext cx="182" cy="116"/>
              </a:xfrm>
              <a:custGeom>
                <a:avLst/>
                <a:gdLst/>
                <a:ahLst/>
                <a:cxnLst>
                  <a:cxn ang="0">
                    <a:pos x="116" y="110"/>
                  </a:cxn>
                  <a:cxn ang="0">
                    <a:pos x="102" y="104"/>
                  </a:cxn>
                  <a:cxn ang="0">
                    <a:pos x="96" y="112"/>
                  </a:cxn>
                  <a:cxn ang="0">
                    <a:pos x="66" y="110"/>
                  </a:cxn>
                  <a:cxn ang="0">
                    <a:pos x="78" y="102"/>
                  </a:cxn>
                  <a:cxn ang="0">
                    <a:pos x="62" y="96"/>
                  </a:cxn>
                  <a:cxn ang="0">
                    <a:pos x="40" y="86"/>
                  </a:cxn>
                  <a:cxn ang="0">
                    <a:pos x="70" y="82"/>
                  </a:cxn>
                  <a:cxn ang="0">
                    <a:pos x="96" y="80"/>
                  </a:cxn>
                  <a:cxn ang="0">
                    <a:pos x="78" y="72"/>
                  </a:cxn>
                  <a:cxn ang="0">
                    <a:pos x="50" y="74"/>
                  </a:cxn>
                  <a:cxn ang="0">
                    <a:pos x="24" y="74"/>
                  </a:cxn>
                  <a:cxn ang="0">
                    <a:pos x="0" y="44"/>
                  </a:cxn>
                  <a:cxn ang="0">
                    <a:pos x="14" y="48"/>
                  </a:cxn>
                  <a:cxn ang="0">
                    <a:pos x="36" y="42"/>
                  </a:cxn>
                  <a:cxn ang="0">
                    <a:pos x="16" y="38"/>
                  </a:cxn>
                  <a:cxn ang="0">
                    <a:pos x="24" y="28"/>
                  </a:cxn>
                  <a:cxn ang="0">
                    <a:pos x="42" y="26"/>
                  </a:cxn>
                  <a:cxn ang="0">
                    <a:pos x="24" y="18"/>
                  </a:cxn>
                  <a:cxn ang="0">
                    <a:pos x="34" y="10"/>
                  </a:cxn>
                  <a:cxn ang="0">
                    <a:pos x="58" y="10"/>
                  </a:cxn>
                  <a:cxn ang="0">
                    <a:pos x="42" y="4"/>
                  </a:cxn>
                  <a:cxn ang="0">
                    <a:pos x="70" y="2"/>
                  </a:cxn>
                  <a:cxn ang="0">
                    <a:pos x="118" y="34"/>
                  </a:cxn>
                  <a:cxn ang="0">
                    <a:pos x="126" y="48"/>
                  </a:cxn>
                  <a:cxn ang="0">
                    <a:pos x="138" y="34"/>
                  </a:cxn>
                  <a:cxn ang="0">
                    <a:pos x="142" y="46"/>
                  </a:cxn>
                  <a:cxn ang="0">
                    <a:pos x="152" y="58"/>
                  </a:cxn>
                  <a:cxn ang="0">
                    <a:pos x="164" y="66"/>
                  </a:cxn>
                  <a:cxn ang="0">
                    <a:pos x="176" y="68"/>
                  </a:cxn>
                  <a:cxn ang="0">
                    <a:pos x="178" y="80"/>
                  </a:cxn>
                  <a:cxn ang="0">
                    <a:pos x="162" y="82"/>
                  </a:cxn>
                  <a:cxn ang="0">
                    <a:pos x="140" y="98"/>
                  </a:cxn>
                  <a:cxn ang="0">
                    <a:pos x="144" y="82"/>
                  </a:cxn>
                  <a:cxn ang="0">
                    <a:pos x="134" y="92"/>
                  </a:cxn>
                  <a:cxn ang="0">
                    <a:pos x="136" y="102"/>
                  </a:cxn>
                  <a:cxn ang="0">
                    <a:pos x="136" y="108"/>
                  </a:cxn>
                  <a:cxn ang="0">
                    <a:pos x="128" y="106"/>
                  </a:cxn>
                  <a:cxn ang="0">
                    <a:pos x="124" y="116"/>
                  </a:cxn>
                </a:cxnLst>
                <a:rect l="0" t="0" r="r" b="b"/>
                <a:pathLst>
                  <a:path w="182" h="116">
                    <a:moveTo>
                      <a:pt x="124" y="116"/>
                    </a:moveTo>
                    <a:lnTo>
                      <a:pt x="116" y="110"/>
                    </a:lnTo>
                    <a:lnTo>
                      <a:pt x="108" y="100"/>
                    </a:lnTo>
                    <a:lnTo>
                      <a:pt x="102" y="104"/>
                    </a:lnTo>
                    <a:lnTo>
                      <a:pt x="104" y="110"/>
                    </a:lnTo>
                    <a:lnTo>
                      <a:pt x="96" y="112"/>
                    </a:lnTo>
                    <a:lnTo>
                      <a:pt x="84" y="116"/>
                    </a:lnTo>
                    <a:lnTo>
                      <a:pt x="66" y="110"/>
                    </a:lnTo>
                    <a:lnTo>
                      <a:pt x="64" y="100"/>
                    </a:lnTo>
                    <a:lnTo>
                      <a:pt x="78" y="102"/>
                    </a:lnTo>
                    <a:lnTo>
                      <a:pt x="76" y="98"/>
                    </a:lnTo>
                    <a:lnTo>
                      <a:pt x="62" y="96"/>
                    </a:lnTo>
                    <a:lnTo>
                      <a:pt x="56" y="98"/>
                    </a:lnTo>
                    <a:lnTo>
                      <a:pt x="40" y="86"/>
                    </a:lnTo>
                    <a:lnTo>
                      <a:pt x="52" y="82"/>
                    </a:lnTo>
                    <a:lnTo>
                      <a:pt x="70" y="82"/>
                    </a:lnTo>
                    <a:lnTo>
                      <a:pt x="84" y="82"/>
                    </a:lnTo>
                    <a:lnTo>
                      <a:pt x="96" y="80"/>
                    </a:lnTo>
                    <a:lnTo>
                      <a:pt x="90" y="74"/>
                    </a:lnTo>
                    <a:lnTo>
                      <a:pt x="78" y="72"/>
                    </a:lnTo>
                    <a:lnTo>
                      <a:pt x="62" y="72"/>
                    </a:lnTo>
                    <a:lnTo>
                      <a:pt x="50" y="74"/>
                    </a:lnTo>
                    <a:lnTo>
                      <a:pt x="34" y="72"/>
                    </a:lnTo>
                    <a:lnTo>
                      <a:pt x="24" y="74"/>
                    </a:lnTo>
                    <a:lnTo>
                      <a:pt x="6" y="54"/>
                    </a:lnTo>
                    <a:lnTo>
                      <a:pt x="0" y="44"/>
                    </a:lnTo>
                    <a:lnTo>
                      <a:pt x="8" y="44"/>
                    </a:lnTo>
                    <a:lnTo>
                      <a:pt x="14" y="48"/>
                    </a:lnTo>
                    <a:lnTo>
                      <a:pt x="30" y="50"/>
                    </a:lnTo>
                    <a:lnTo>
                      <a:pt x="36" y="42"/>
                    </a:lnTo>
                    <a:lnTo>
                      <a:pt x="24" y="40"/>
                    </a:lnTo>
                    <a:lnTo>
                      <a:pt x="16" y="38"/>
                    </a:lnTo>
                    <a:lnTo>
                      <a:pt x="14" y="28"/>
                    </a:lnTo>
                    <a:lnTo>
                      <a:pt x="24" y="28"/>
                    </a:lnTo>
                    <a:lnTo>
                      <a:pt x="36" y="30"/>
                    </a:lnTo>
                    <a:lnTo>
                      <a:pt x="42" y="26"/>
                    </a:lnTo>
                    <a:lnTo>
                      <a:pt x="34" y="22"/>
                    </a:lnTo>
                    <a:lnTo>
                      <a:pt x="24" y="18"/>
                    </a:lnTo>
                    <a:lnTo>
                      <a:pt x="26" y="10"/>
                    </a:lnTo>
                    <a:lnTo>
                      <a:pt x="34" y="10"/>
                    </a:lnTo>
                    <a:lnTo>
                      <a:pt x="42" y="12"/>
                    </a:lnTo>
                    <a:lnTo>
                      <a:pt x="58" y="10"/>
                    </a:lnTo>
                    <a:lnTo>
                      <a:pt x="56" y="6"/>
                    </a:lnTo>
                    <a:lnTo>
                      <a:pt x="42" y="4"/>
                    </a:lnTo>
                    <a:lnTo>
                      <a:pt x="46" y="0"/>
                    </a:lnTo>
                    <a:lnTo>
                      <a:pt x="70" y="2"/>
                    </a:lnTo>
                    <a:lnTo>
                      <a:pt x="98" y="30"/>
                    </a:lnTo>
                    <a:lnTo>
                      <a:pt x="118" y="34"/>
                    </a:lnTo>
                    <a:lnTo>
                      <a:pt x="118" y="42"/>
                    </a:lnTo>
                    <a:lnTo>
                      <a:pt x="126" y="48"/>
                    </a:lnTo>
                    <a:lnTo>
                      <a:pt x="130" y="38"/>
                    </a:lnTo>
                    <a:lnTo>
                      <a:pt x="138" y="34"/>
                    </a:lnTo>
                    <a:lnTo>
                      <a:pt x="144" y="36"/>
                    </a:lnTo>
                    <a:lnTo>
                      <a:pt x="142" y="46"/>
                    </a:lnTo>
                    <a:lnTo>
                      <a:pt x="150" y="52"/>
                    </a:lnTo>
                    <a:lnTo>
                      <a:pt x="152" y="58"/>
                    </a:lnTo>
                    <a:lnTo>
                      <a:pt x="150" y="68"/>
                    </a:lnTo>
                    <a:lnTo>
                      <a:pt x="164" y="66"/>
                    </a:lnTo>
                    <a:lnTo>
                      <a:pt x="172" y="68"/>
                    </a:lnTo>
                    <a:lnTo>
                      <a:pt x="176" y="68"/>
                    </a:lnTo>
                    <a:lnTo>
                      <a:pt x="182" y="74"/>
                    </a:lnTo>
                    <a:lnTo>
                      <a:pt x="178" y="80"/>
                    </a:lnTo>
                    <a:lnTo>
                      <a:pt x="172" y="84"/>
                    </a:lnTo>
                    <a:lnTo>
                      <a:pt x="162" y="82"/>
                    </a:lnTo>
                    <a:lnTo>
                      <a:pt x="156" y="84"/>
                    </a:lnTo>
                    <a:lnTo>
                      <a:pt x="140" y="98"/>
                    </a:lnTo>
                    <a:lnTo>
                      <a:pt x="140" y="92"/>
                    </a:lnTo>
                    <a:lnTo>
                      <a:pt x="144" y="82"/>
                    </a:lnTo>
                    <a:lnTo>
                      <a:pt x="138" y="82"/>
                    </a:lnTo>
                    <a:lnTo>
                      <a:pt x="134" y="92"/>
                    </a:lnTo>
                    <a:lnTo>
                      <a:pt x="134" y="96"/>
                    </a:lnTo>
                    <a:lnTo>
                      <a:pt x="136" y="102"/>
                    </a:lnTo>
                    <a:lnTo>
                      <a:pt x="136" y="106"/>
                    </a:lnTo>
                    <a:lnTo>
                      <a:pt x="136" y="108"/>
                    </a:lnTo>
                    <a:lnTo>
                      <a:pt x="134" y="110"/>
                    </a:lnTo>
                    <a:lnTo>
                      <a:pt x="128" y="106"/>
                    </a:lnTo>
                    <a:lnTo>
                      <a:pt x="126" y="104"/>
                    </a:lnTo>
                    <a:lnTo>
                      <a:pt x="124" y="11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81" name="Freeform 26"/>
              <p:cNvSpPr>
                <a:spLocks noChangeAspect="1"/>
              </p:cNvSpPr>
              <p:nvPr/>
            </p:nvSpPr>
            <p:spPr bwMode="auto">
              <a:xfrm>
                <a:off x="1108" y="897"/>
                <a:ext cx="26" cy="16"/>
              </a:xfrm>
              <a:custGeom>
                <a:avLst/>
                <a:gdLst/>
                <a:ahLst/>
                <a:cxnLst>
                  <a:cxn ang="0">
                    <a:pos x="8" y="0"/>
                  </a:cxn>
                  <a:cxn ang="0">
                    <a:pos x="18" y="0"/>
                  </a:cxn>
                  <a:cxn ang="0">
                    <a:pos x="26" y="6"/>
                  </a:cxn>
                  <a:cxn ang="0">
                    <a:pos x="26" y="16"/>
                  </a:cxn>
                  <a:cxn ang="0">
                    <a:pos x="18" y="16"/>
                  </a:cxn>
                  <a:cxn ang="0">
                    <a:pos x="14" y="12"/>
                  </a:cxn>
                  <a:cxn ang="0">
                    <a:pos x="4" y="12"/>
                  </a:cxn>
                  <a:cxn ang="0">
                    <a:pos x="0" y="4"/>
                  </a:cxn>
                  <a:cxn ang="0">
                    <a:pos x="8" y="0"/>
                  </a:cxn>
                </a:cxnLst>
                <a:rect l="0" t="0" r="r" b="b"/>
                <a:pathLst>
                  <a:path w="26" h="16">
                    <a:moveTo>
                      <a:pt x="8" y="0"/>
                    </a:moveTo>
                    <a:lnTo>
                      <a:pt x="18" y="0"/>
                    </a:lnTo>
                    <a:lnTo>
                      <a:pt x="26" y="6"/>
                    </a:lnTo>
                    <a:lnTo>
                      <a:pt x="26" y="16"/>
                    </a:lnTo>
                    <a:lnTo>
                      <a:pt x="18" y="16"/>
                    </a:lnTo>
                    <a:lnTo>
                      <a:pt x="14" y="12"/>
                    </a:lnTo>
                    <a:lnTo>
                      <a:pt x="4" y="12"/>
                    </a:lnTo>
                    <a:lnTo>
                      <a:pt x="0" y="4"/>
                    </a:lnTo>
                    <a:lnTo>
                      <a:pt x="8"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82" name="Freeform 27"/>
              <p:cNvSpPr>
                <a:spLocks noChangeAspect="1"/>
              </p:cNvSpPr>
              <p:nvPr/>
            </p:nvSpPr>
            <p:spPr bwMode="auto">
              <a:xfrm>
                <a:off x="1420" y="1113"/>
                <a:ext cx="70" cy="28"/>
              </a:xfrm>
              <a:custGeom>
                <a:avLst/>
                <a:gdLst/>
                <a:ahLst/>
                <a:cxnLst>
                  <a:cxn ang="0">
                    <a:pos x="4" y="0"/>
                  </a:cxn>
                  <a:cxn ang="0">
                    <a:pos x="22" y="0"/>
                  </a:cxn>
                  <a:cxn ang="0">
                    <a:pos x="42" y="2"/>
                  </a:cxn>
                  <a:cxn ang="0">
                    <a:pos x="62" y="12"/>
                  </a:cxn>
                  <a:cxn ang="0">
                    <a:pos x="70" y="22"/>
                  </a:cxn>
                  <a:cxn ang="0">
                    <a:pos x="60" y="24"/>
                  </a:cxn>
                  <a:cxn ang="0">
                    <a:pos x="46" y="24"/>
                  </a:cxn>
                  <a:cxn ang="0">
                    <a:pos x="32" y="24"/>
                  </a:cxn>
                  <a:cxn ang="0">
                    <a:pos x="26" y="28"/>
                  </a:cxn>
                  <a:cxn ang="0">
                    <a:pos x="14" y="26"/>
                  </a:cxn>
                  <a:cxn ang="0">
                    <a:pos x="10" y="16"/>
                  </a:cxn>
                  <a:cxn ang="0">
                    <a:pos x="0" y="10"/>
                  </a:cxn>
                  <a:cxn ang="0">
                    <a:pos x="0" y="0"/>
                  </a:cxn>
                  <a:cxn ang="0">
                    <a:pos x="4" y="0"/>
                  </a:cxn>
                </a:cxnLst>
                <a:rect l="0" t="0" r="r" b="b"/>
                <a:pathLst>
                  <a:path w="70" h="28">
                    <a:moveTo>
                      <a:pt x="4" y="0"/>
                    </a:moveTo>
                    <a:lnTo>
                      <a:pt x="22" y="0"/>
                    </a:lnTo>
                    <a:lnTo>
                      <a:pt x="42" y="2"/>
                    </a:lnTo>
                    <a:lnTo>
                      <a:pt x="62" y="12"/>
                    </a:lnTo>
                    <a:lnTo>
                      <a:pt x="70" y="22"/>
                    </a:lnTo>
                    <a:lnTo>
                      <a:pt x="60" y="24"/>
                    </a:lnTo>
                    <a:lnTo>
                      <a:pt x="46" y="24"/>
                    </a:lnTo>
                    <a:lnTo>
                      <a:pt x="32" y="24"/>
                    </a:lnTo>
                    <a:lnTo>
                      <a:pt x="26" y="28"/>
                    </a:lnTo>
                    <a:lnTo>
                      <a:pt x="14" y="26"/>
                    </a:lnTo>
                    <a:lnTo>
                      <a:pt x="10" y="16"/>
                    </a:lnTo>
                    <a:lnTo>
                      <a:pt x="0" y="10"/>
                    </a:lnTo>
                    <a:lnTo>
                      <a:pt x="0" y="0"/>
                    </a:lnTo>
                    <a:lnTo>
                      <a:pt x="4"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83" name="Freeform 28"/>
              <p:cNvSpPr>
                <a:spLocks noChangeAspect="1"/>
              </p:cNvSpPr>
              <p:nvPr/>
            </p:nvSpPr>
            <p:spPr bwMode="auto">
              <a:xfrm>
                <a:off x="1474" y="1269"/>
                <a:ext cx="36" cy="30"/>
              </a:xfrm>
              <a:custGeom>
                <a:avLst/>
                <a:gdLst/>
                <a:ahLst/>
                <a:cxnLst>
                  <a:cxn ang="0">
                    <a:pos x="36" y="4"/>
                  </a:cxn>
                  <a:cxn ang="0">
                    <a:pos x="36" y="10"/>
                  </a:cxn>
                  <a:cxn ang="0">
                    <a:pos x="34" y="20"/>
                  </a:cxn>
                  <a:cxn ang="0">
                    <a:pos x="26" y="26"/>
                  </a:cxn>
                  <a:cxn ang="0">
                    <a:pos x="14" y="30"/>
                  </a:cxn>
                  <a:cxn ang="0">
                    <a:pos x="0" y="26"/>
                  </a:cxn>
                  <a:cxn ang="0">
                    <a:pos x="2" y="12"/>
                  </a:cxn>
                  <a:cxn ang="0">
                    <a:pos x="6" y="4"/>
                  </a:cxn>
                  <a:cxn ang="0">
                    <a:pos x="12" y="2"/>
                  </a:cxn>
                  <a:cxn ang="0">
                    <a:pos x="24" y="0"/>
                  </a:cxn>
                  <a:cxn ang="0">
                    <a:pos x="36" y="4"/>
                  </a:cxn>
                </a:cxnLst>
                <a:rect l="0" t="0" r="r" b="b"/>
                <a:pathLst>
                  <a:path w="36" h="30">
                    <a:moveTo>
                      <a:pt x="36" y="4"/>
                    </a:moveTo>
                    <a:lnTo>
                      <a:pt x="36" y="10"/>
                    </a:lnTo>
                    <a:lnTo>
                      <a:pt x="34" y="20"/>
                    </a:lnTo>
                    <a:lnTo>
                      <a:pt x="26" y="26"/>
                    </a:lnTo>
                    <a:lnTo>
                      <a:pt x="14" y="30"/>
                    </a:lnTo>
                    <a:lnTo>
                      <a:pt x="0" y="26"/>
                    </a:lnTo>
                    <a:lnTo>
                      <a:pt x="2" y="12"/>
                    </a:lnTo>
                    <a:lnTo>
                      <a:pt x="6" y="4"/>
                    </a:lnTo>
                    <a:lnTo>
                      <a:pt x="12" y="2"/>
                    </a:lnTo>
                    <a:lnTo>
                      <a:pt x="24" y="0"/>
                    </a:lnTo>
                    <a:lnTo>
                      <a:pt x="36" y="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84" name="Freeform 29"/>
              <p:cNvSpPr>
                <a:spLocks noChangeAspect="1"/>
              </p:cNvSpPr>
              <p:nvPr/>
            </p:nvSpPr>
            <p:spPr bwMode="auto">
              <a:xfrm>
                <a:off x="1316" y="1335"/>
                <a:ext cx="110" cy="70"/>
              </a:xfrm>
              <a:custGeom>
                <a:avLst/>
                <a:gdLst/>
                <a:ahLst/>
                <a:cxnLst>
                  <a:cxn ang="0">
                    <a:pos x="18" y="16"/>
                  </a:cxn>
                  <a:cxn ang="0">
                    <a:pos x="18" y="6"/>
                  </a:cxn>
                  <a:cxn ang="0">
                    <a:pos x="28" y="0"/>
                  </a:cxn>
                  <a:cxn ang="0">
                    <a:pos x="40" y="0"/>
                  </a:cxn>
                  <a:cxn ang="0">
                    <a:pos x="40" y="8"/>
                  </a:cxn>
                  <a:cxn ang="0">
                    <a:pos x="42" y="12"/>
                  </a:cxn>
                  <a:cxn ang="0">
                    <a:pos x="52" y="14"/>
                  </a:cxn>
                  <a:cxn ang="0">
                    <a:pos x="54" y="16"/>
                  </a:cxn>
                  <a:cxn ang="0">
                    <a:pos x="56" y="20"/>
                  </a:cxn>
                  <a:cxn ang="0">
                    <a:pos x="62" y="22"/>
                  </a:cxn>
                  <a:cxn ang="0">
                    <a:pos x="70" y="30"/>
                  </a:cxn>
                  <a:cxn ang="0">
                    <a:pos x="84" y="32"/>
                  </a:cxn>
                  <a:cxn ang="0">
                    <a:pos x="86" y="38"/>
                  </a:cxn>
                  <a:cxn ang="0">
                    <a:pos x="88" y="46"/>
                  </a:cxn>
                  <a:cxn ang="0">
                    <a:pos x="98" y="46"/>
                  </a:cxn>
                  <a:cxn ang="0">
                    <a:pos x="108" y="48"/>
                  </a:cxn>
                  <a:cxn ang="0">
                    <a:pos x="110" y="52"/>
                  </a:cxn>
                  <a:cxn ang="0">
                    <a:pos x="110" y="56"/>
                  </a:cxn>
                  <a:cxn ang="0">
                    <a:pos x="108" y="56"/>
                  </a:cxn>
                  <a:cxn ang="0">
                    <a:pos x="106" y="60"/>
                  </a:cxn>
                  <a:cxn ang="0">
                    <a:pos x="102" y="60"/>
                  </a:cxn>
                  <a:cxn ang="0">
                    <a:pos x="100" y="62"/>
                  </a:cxn>
                  <a:cxn ang="0">
                    <a:pos x="90" y="60"/>
                  </a:cxn>
                  <a:cxn ang="0">
                    <a:pos x="84" y="58"/>
                  </a:cxn>
                  <a:cxn ang="0">
                    <a:pos x="76" y="52"/>
                  </a:cxn>
                  <a:cxn ang="0">
                    <a:pos x="68" y="46"/>
                  </a:cxn>
                  <a:cxn ang="0">
                    <a:pos x="64" y="42"/>
                  </a:cxn>
                  <a:cxn ang="0">
                    <a:pos x="60" y="44"/>
                  </a:cxn>
                  <a:cxn ang="0">
                    <a:pos x="58" y="48"/>
                  </a:cxn>
                  <a:cxn ang="0">
                    <a:pos x="52" y="56"/>
                  </a:cxn>
                  <a:cxn ang="0">
                    <a:pos x="40" y="68"/>
                  </a:cxn>
                  <a:cxn ang="0">
                    <a:pos x="24" y="70"/>
                  </a:cxn>
                  <a:cxn ang="0">
                    <a:pos x="26" y="56"/>
                  </a:cxn>
                  <a:cxn ang="0">
                    <a:pos x="14" y="56"/>
                  </a:cxn>
                  <a:cxn ang="0">
                    <a:pos x="10" y="56"/>
                  </a:cxn>
                  <a:cxn ang="0">
                    <a:pos x="6" y="62"/>
                  </a:cxn>
                  <a:cxn ang="0">
                    <a:pos x="0" y="56"/>
                  </a:cxn>
                  <a:cxn ang="0">
                    <a:pos x="6" y="48"/>
                  </a:cxn>
                  <a:cxn ang="0">
                    <a:pos x="16" y="38"/>
                  </a:cxn>
                  <a:cxn ang="0">
                    <a:pos x="16" y="26"/>
                  </a:cxn>
                  <a:cxn ang="0">
                    <a:pos x="18" y="22"/>
                  </a:cxn>
                  <a:cxn ang="0">
                    <a:pos x="18" y="16"/>
                  </a:cxn>
                </a:cxnLst>
                <a:rect l="0" t="0" r="r" b="b"/>
                <a:pathLst>
                  <a:path w="110" h="70">
                    <a:moveTo>
                      <a:pt x="18" y="16"/>
                    </a:moveTo>
                    <a:lnTo>
                      <a:pt x="18" y="6"/>
                    </a:lnTo>
                    <a:lnTo>
                      <a:pt x="28" y="0"/>
                    </a:lnTo>
                    <a:lnTo>
                      <a:pt x="40" y="0"/>
                    </a:lnTo>
                    <a:lnTo>
                      <a:pt x="40" y="8"/>
                    </a:lnTo>
                    <a:lnTo>
                      <a:pt x="42" y="12"/>
                    </a:lnTo>
                    <a:lnTo>
                      <a:pt x="52" y="14"/>
                    </a:lnTo>
                    <a:lnTo>
                      <a:pt x="54" y="16"/>
                    </a:lnTo>
                    <a:lnTo>
                      <a:pt x="56" y="20"/>
                    </a:lnTo>
                    <a:lnTo>
                      <a:pt x="62" y="22"/>
                    </a:lnTo>
                    <a:lnTo>
                      <a:pt x="70" y="30"/>
                    </a:lnTo>
                    <a:lnTo>
                      <a:pt x="84" y="32"/>
                    </a:lnTo>
                    <a:lnTo>
                      <a:pt x="86" y="38"/>
                    </a:lnTo>
                    <a:lnTo>
                      <a:pt x="88" y="46"/>
                    </a:lnTo>
                    <a:lnTo>
                      <a:pt x="98" y="46"/>
                    </a:lnTo>
                    <a:lnTo>
                      <a:pt x="108" y="48"/>
                    </a:lnTo>
                    <a:lnTo>
                      <a:pt x="110" y="52"/>
                    </a:lnTo>
                    <a:lnTo>
                      <a:pt x="110" y="56"/>
                    </a:lnTo>
                    <a:lnTo>
                      <a:pt x="108" y="56"/>
                    </a:lnTo>
                    <a:lnTo>
                      <a:pt x="106" y="60"/>
                    </a:lnTo>
                    <a:lnTo>
                      <a:pt x="102" y="60"/>
                    </a:lnTo>
                    <a:lnTo>
                      <a:pt x="100" y="62"/>
                    </a:lnTo>
                    <a:lnTo>
                      <a:pt x="90" y="60"/>
                    </a:lnTo>
                    <a:lnTo>
                      <a:pt x="84" y="58"/>
                    </a:lnTo>
                    <a:lnTo>
                      <a:pt x="76" y="52"/>
                    </a:lnTo>
                    <a:lnTo>
                      <a:pt x="68" y="46"/>
                    </a:lnTo>
                    <a:lnTo>
                      <a:pt x="64" y="42"/>
                    </a:lnTo>
                    <a:lnTo>
                      <a:pt x="60" y="44"/>
                    </a:lnTo>
                    <a:lnTo>
                      <a:pt x="58" y="48"/>
                    </a:lnTo>
                    <a:lnTo>
                      <a:pt x="52" y="56"/>
                    </a:lnTo>
                    <a:lnTo>
                      <a:pt x="40" y="68"/>
                    </a:lnTo>
                    <a:lnTo>
                      <a:pt x="24" y="70"/>
                    </a:lnTo>
                    <a:lnTo>
                      <a:pt x="26" y="56"/>
                    </a:lnTo>
                    <a:lnTo>
                      <a:pt x="14" y="56"/>
                    </a:lnTo>
                    <a:lnTo>
                      <a:pt x="10" y="56"/>
                    </a:lnTo>
                    <a:lnTo>
                      <a:pt x="6" y="62"/>
                    </a:lnTo>
                    <a:lnTo>
                      <a:pt x="0" y="56"/>
                    </a:lnTo>
                    <a:lnTo>
                      <a:pt x="6" y="48"/>
                    </a:lnTo>
                    <a:lnTo>
                      <a:pt x="16" y="38"/>
                    </a:lnTo>
                    <a:lnTo>
                      <a:pt x="16" y="26"/>
                    </a:lnTo>
                    <a:lnTo>
                      <a:pt x="18" y="22"/>
                    </a:lnTo>
                    <a:lnTo>
                      <a:pt x="18" y="1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85" name="Freeform 30"/>
              <p:cNvSpPr>
                <a:spLocks noChangeAspect="1"/>
              </p:cNvSpPr>
              <p:nvPr/>
            </p:nvSpPr>
            <p:spPr bwMode="auto">
              <a:xfrm>
                <a:off x="1124" y="1227"/>
                <a:ext cx="68" cy="36"/>
              </a:xfrm>
              <a:custGeom>
                <a:avLst/>
                <a:gdLst/>
                <a:ahLst/>
                <a:cxnLst>
                  <a:cxn ang="0">
                    <a:pos x="6" y="26"/>
                  </a:cxn>
                  <a:cxn ang="0">
                    <a:pos x="0" y="24"/>
                  </a:cxn>
                  <a:cxn ang="0">
                    <a:pos x="10" y="16"/>
                  </a:cxn>
                  <a:cxn ang="0">
                    <a:pos x="18" y="10"/>
                  </a:cxn>
                  <a:cxn ang="0">
                    <a:pos x="20" y="0"/>
                  </a:cxn>
                  <a:cxn ang="0">
                    <a:pos x="28" y="2"/>
                  </a:cxn>
                  <a:cxn ang="0">
                    <a:pos x="38" y="6"/>
                  </a:cxn>
                  <a:cxn ang="0">
                    <a:pos x="48" y="14"/>
                  </a:cxn>
                  <a:cxn ang="0">
                    <a:pos x="60" y="18"/>
                  </a:cxn>
                  <a:cxn ang="0">
                    <a:pos x="66" y="24"/>
                  </a:cxn>
                  <a:cxn ang="0">
                    <a:pos x="68" y="32"/>
                  </a:cxn>
                  <a:cxn ang="0">
                    <a:pos x="64" y="34"/>
                  </a:cxn>
                  <a:cxn ang="0">
                    <a:pos x="56" y="36"/>
                  </a:cxn>
                  <a:cxn ang="0">
                    <a:pos x="44" y="36"/>
                  </a:cxn>
                  <a:cxn ang="0">
                    <a:pos x="28" y="34"/>
                  </a:cxn>
                  <a:cxn ang="0">
                    <a:pos x="18" y="30"/>
                  </a:cxn>
                  <a:cxn ang="0">
                    <a:pos x="6" y="26"/>
                  </a:cxn>
                </a:cxnLst>
                <a:rect l="0" t="0" r="r" b="b"/>
                <a:pathLst>
                  <a:path w="68" h="36">
                    <a:moveTo>
                      <a:pt x="6" y="26"/>
                    </a:moveTo>
                    <a:lnTo>
                      <a:pt x="0" y="24"/>
                    </a:lnTo>
                    <a:lnTo>
                      <a:pt x="10" y="16"/>
                    </a:lnTo>
                    <a:lnTo>
                      <a:pt x="18" y="10"/>
                    </a:lnTo>
                    <a:lnTo>
                      <a:pt x="20" y="0"/>
                    </a:lnTo>
                    <a:lnTo>
                      <a:pt x="28" y="2"/>
                    </a:lnTo>
                    <a:lnTo>
                      <a:pt x="38" y="6"/>
                    </a:lnTo>
                    <a:lnTo>
                      <a:pt x="48" y="14"/>
                    </a:lnTo>
                    <a:lnTo>
                      <a:pt x="60" y="18"/>
                    </a:lnTo>
                    <a:lnTo>
                      <a:pt x="66" y="24"/>
                    </a:lnTo>
                    <a:lnTo>
                      <a:pt x="68" y="32"/>
                    </a:lnTo>
                    <a:lnTo>
                      <a:pt x="64" y="34"/>
                    </a:lnTo>
                    <a:lnTo>
                      <a:pt x="56" y="36"/>
                    </a:lnTo>
                    <a:lnTo>
                      <a:pt x="44" y="36"/>
                    </a:lnTo>
                    <a:lnTo>
                      <a:pt x="28" y="34"/>
                    </a:lnTo>
                    <a:lnTo>
                      <a:pt x="18" y="30"/>
                    </a:lnTo>
                    <a:lnTo>
                      <a:pt x="6" y="2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86" name="Freeform 31"/>
              <p:cNvSpPr>
                <a:spLocks noChangeAspect="1"/>
              </p:cNvSpPr>
              <p:nvPr/>
            </p:nvSpPr>
            <p:spPr bwMode="auto">
              <a:xfrm>
                <a:off x="1274" y="1109"/>
                <a:ext cx="460" cy="328"/>
              </a:xfrm>
              <a:custGeom>
                <a:avLst/>
                <a:gdLst/>
                <a:ahLst/>
                <a:cxnLst>
                  <a:cxn ang="0">
                    <a:pos x="148" y="30"/>
                  </a:cxn>
                  <a:cxn ang="0">
                    <a:pos x="154" y="52"/>
                  </a:cxn>
                  <a:cxn ang="0">
                    <a:pos x="184" y="36"/>
                  </a:cxn>
                  <a:cxn ang="0">
                    <a:pos x="238" y="44"/>
                  </a:cxn>
                  <a:cxn ang="0">
                    <a:pos x="250" y="54"/>
                  </a:cxn>
                  <a:cxn ang="0">
                    <a:pos x="258" y="58"/>
                  </a:cxn>
                  <a:cxn ang="0">
                    <a:pos x="280" y="68"/>
                  </a:cxn>
                  <a:cxn ang="0">
                    <a:pos x="284" y="86"/>
                  </a:cxn>
                  <a:cxn ang="0">
                    <a:pos x="306" y="90"/>
                  </a:cxn>
                  <a:cxn ang="0">
                    <a:pos x="332" y="92"/>
                  </a:cxn>
                  <a:cxn ang="0">
                    <a:pos x="324" y="108"/>
                  </a:cxn>
                  <a:cxn ang="0">
                    <a:pos x="360" y="116"/>
                  </a:cxn>
                  <a:cxn ang="0">
                    <a:pos x="342" y="122"/>
                  </a:cxn>
                  <a:cxn ang="0">
                    <a:pos x="368" y="134"/>
                  </a:cxn>
                  <a:cxn ang="0">
                    <a:pos x="346" y="136"/>
                  </a:cxn>
                  <a:cxn ang="0">
                    <a:pos x="346" y="150"/>
                  </a:cxn>
                  <a:cxn ang="0">
                    <a:pos x="382" y="160"/>
                  </a:cxn>
                  <a:cxn ang="0">
                    <a:pos x="404" y="174"/>
                  </a:cxn>
                  <a:cxn ang="0">
                    <a:pos x="434" y="190"/>
                  </a:cxn>
                  <a:cxn ang="0">
                    <a:pos x="460" y="208"/>
                  </a:cxn>
                  <a:cxn ang="0">
                    <a:pos x="434" y="216"/>
                  </a:cxn>
                  <a:cxn ang="0">
                    <a:pos x="420" y="240"/>
                  </a:cxn>
                  <a:cxn ang="0">
                    <a:pos x="386" y="222"/>
                  </a:cxn>
                  <a:cxn ang="0">
                    <a:pos x="358" y="230"/>
                  </a:cxn>
                  <a:cxn ang="0">
                    <a:pos x="408" y="284"/>
                  </a:cxn>
                  <a:cxn ang="0">
                    <a:pos x="394" y="290"/>
                  </a:cxn>
                  <a:cxn ang="0">
                    <a:pos x="356" y="290"/>
                  </a:cxn>
                  <a:cxn ang="0">
                    <a:pos x="366" y="306"/>
                  </a:cxn>
                  <a:cxn ang="0">
                    <a:pos x="354" y="322"/>
                  </a:cxn>
                  <a:cxn ang="0">
                    <a:pos x="310" y="314"/>
                  </a:cxn>
                  <a:cxn ang="0">
                    <a:pos x="288" y="280"/>
                  </a:cxn>
                  <a:cxn ang="0">
                    <a:pos x="256" y="258"/>
                  </a:cxn>
                  <a:cxn ang="0">
                    <a:pos x="238" y="260"/>
                  </a:cxn>
                  <a:cxn ang="0">
                    <a:pos x="208" y="270"/>
                  </a:cxn>
                  <a:cxn ang="0">
                    <a:pos x="202" y="236"/>
                  </a:cxn>
                  <a:cxn ang="0">
                    <a:pos x="238" y="240"/>
                  </a:cxn>
                  <a:cxn ang="0">
                    <a:pos x="246" y="222"/>
                  </a:cxn>
                  <a:cxn ang="0">
                    <a:pos x="272" y="172"/>
                  </a:cxn>
                  <a:cxn ang="0">
                    <a:pos x="246" y="156"/>
                  </a:cxn>
                  <a:cxn ang="0">
                    <a:pos x="218" y="150"/>
                  </a:cxn>
                  <a:cxn ang="0">
                    <a:pos x="212" y="124"/>
                  </a:cxn>
                  <a:cxn ang="0">
                    <a:pos x="186" y="106"/>
                  </a:cxn>
                  <a:cxn ang="0">
                    <a:pos x="178" y="112"/>
                  </a:cxn>
                  <a:cxn ang="0">
                    <a:pos x="130" y="116"/>
                  </a:cxn>
                  <a:cxn ang="0">
                    <a:pos x="56" y="110"/>
                  </a:cxn>
                  <a:cxn ang="0">
                    <a:pos x="20" y="102"/>
                  </a:cxn>
                  <a:cxn ang="0">
                    <a:pos x="32" y="86"/>
                  </a:cxn>
                  <a:cxn ang="0">
                    <a:pos x="0" y="72"/>
                  </a:cxn>
                  <a:cxn ang="0">
                    <a:pos x="38" y="2"/>
                  </a:cxn>
                  <a:cxn ang="0">
                    <a:pos x="64" y="12"/>
                  </a:cxn>
                  <a:cxn ang="0">
                    <a:pos x="68" y="76"/>
                  </a:cxn>
                  <a:cxn ang="0">
                    <a:pos x="78" y="46"/>
                  </a:cxn>
                  <a:cxn ang="0">
                    <a:pos x="108" y="4"/>
                  </a:cxn>
                </a:cxnLst>
                <a:rect l="0" t="0" r="r" b="b"/>
                <a:pathLst>
                  <a:path w="460" h="328">
                    <a:moveTo>
                      <a:pt x="134" y="6"/>
                    </a:moveTo>
                    <a:lnTo>
                      <a:pt x="140" y="14"/>
                    </a:lnTo>
                    <a:lnTo>
                      <a:pt x="146" y="22"/>
                    </a:lnTo>
                    <a:lnTo>
                      <a:pt x="148" y="30"/>
                    </a:lnTo>
                    <a:lnTo>
                      <a:pt x="148" y="38"/>
                    </a:lnTo>
                    <a:lnTo>
                      <a:pt x="144" y="42"/>
                    </a:lnTo>
                    <a:lnTo>
                      <a:pt x="144" y="52"/>
                    </a:lnTo>
                    <a:lnTo>
                      <a:pt x="154" y="52"/>
                    </a:lnTo>
                    <a:lnTo>
                      <a:pt x="158" y="42"/>
                    </a:lnTo>
                    <a:lnTo>
                      <a:pt x="168" y="42"/>
                    </a:lnTo>
                    <a:lnTo>
                      <a:pt x="180" y="50"/>
                    </a:lnTo>
                    <a:lnTo>
                      <a:pt x="184" y="36"/>
                    </a:lnTo>
                    <a:lnTo>
                      <a:pt x="198" y="34"/>
                    </a:lnTo>
                    <a:lnTo>
                      <a:pt x="214" y="34"/>
                    </a:lnTo>
                    <a:lnTo>
                      <a:pt x="230" y="40"/>
                    </a:lnTo>
                    <a:lnTo>
                      <a:pt x="238" y="44"/>
                    </a:lnTo>
                    <a:lnTo>
                      <a:pt x="228" y="50"/>
                    </a:lnTo>
                    <a:lnTo>
                      <a:pt x="226" y="58"/>
                    </a:lnTo>
                    <a:lnTo>
                      <a:pt x="240" y="52"/>
                    </a:lnTo>
                    <a:lnTo>
                      <a:pt x="250" y="54"/>
                    </a:lnTo>
                    <a:lnTo>
                      <a:pt x="244" y="60"/>
                    </a:lnTo>
                    <a:lnTo>
                      <a:pt x="238" y="68"/>
                    </a:lnTo>
                    <a:lnTo>
                      <a:pt x="246" y="66"/>
                    </a:lnTo>
                    <a:lnTo>
                      <a:pt x="258" y="58"/>
                    </a:lnTo>
                    <a:lnTo>
                      <a:pt x="260" y="66"/>
                    </a:lnTo>
                    <a:lnTo>
                      <a:pt x="254" y="74"/>
                    </a:lnTo>
                    <a:lnTo>
                      <a:pt x="264" y="74"/>
                    </a:lnTo>
                    <a:lnTo>
                      <a:pt x="280" y="68"/>
                    </a:lnTo>
                    <a:lnTo>
                      <a:pt x="290" y="70"/>
                    </a:lnTo>
                    <a:lnTo>
                      <a:pt x="296" y="76"/>
                    </a:lnTo>
                    <a:lnTo>
                      <a:pt x="292" y="80"/>
                    </a:lnTo>
                    <a:lnTo>
                      <a:pt x="284" y="86"/>
                    </a:lnTo>
                    <a:lnTo>
                      <a:pt x="290" y="90"/>
                    </a:lnTo>
                    <a:lnTo>
                      <a:pt x="300" y="86"/>
                    </a:lnTo>
                    <a:lnTo>
                      <a:pt x="306" y="84"/>
                    </a:lnTo>
                    <a:lnTo>
                      <a:pt x="306" y="90"/>
                    </a:lnTo>
                    <a:lnTo>
                      <a:pt x="298" y="98"/>
                    </a:lnTo>
                    <a:lnTo>
                      <a:pt x="304" y="98"/>
                    </a:lnTo>
                    <a:lnTo>
                      <a:pt x="320" y="92"/>
                    </a:lnTo>
                    <a:lnTo>
                      <a:pt x="332" y="92"/>
                    </a:lnTo>
                    <a:lnTo>
                      <a:pt x="342" y="96"/>
                    </a:lnTo>
                    <a:lnTo>
                      <a:pt x="342" y="100"/>
                    </a:lnTo>
                    <a:lnTo>
                      <a:pt x="334" y="104"/>
                    </a:lnTo>
                    <a:lnTo>
                      <a:pt x="324" y="108"/>
                    </a:lnTo>
                    <a:lnTo>
                      <a:pt x="332" y="112"/>
                    </a:lnTo>
                    <a:lnTo>
                      <a:pt x="350" y="108"/>
                    </a:lnTo>
                    <a:lnTo>
                      <a:pt x="356" y="110"/>
                    </a:lnTo>
                    <a:lnTo>
                      <a:pt x="360" y="116"/>
                    </a:lnTo>
                    <a:lnTo>
                      <a:pt x="362" y="122"/>
                    </a:lnTo>
                    <a:lnTo>
                      <a:pt x="354" y="122"/>
                    </a:lnTo>
                    <a:lnTo>
                      <a:pt x="348" y="122"/>
                    </a:lnTo>
                    <a:lnTo>
                      <a:pt x="342" y="122"/>
                    </a:lnTo>
                    <a:lnTo>
                      <a:pt x="342" y="128"/>
                    </a:lnTo>
                    <a:lnTo>
                      <a:pt x="352" y="128"/>
                    </a:lnTo>
                    <a:lnTo>
                      <a:pt x="362" y="128"/>
                    </a:lnTo>
                    <a:lnTo>
                      <a:pt x="368" y="134"/>
                    </a:lnTo>
                    <a:lnTo>
                      <a:pt x="370" y="138"/>
                    </a:lnTo>
                    <a:lnTo>
                      <a:pt x="368" y="138"/>
                    </a:lnTo>
                    <a:lnTo>
                      <a:pt x="362" y="138"/>
                    </a:lnTo>
                    <a:lnTo>
                      <a:pt x="346" y="136"/>
                    </a:lnTo>
                    <a:lnTo>
                      <a:pt x="344" y="138"/>
                    </a:lnTo>
                    <a:lnTo>
                      <a:pt x="342" y="140"/>
                    </a:lnTo>
                    <a:lnTo>
                      <a:pt x="342" y="144"/>
                    </a:lnTo>
                    <a:lnTo>
                      <a:pt x="346" y="150"/>
                    </a:lnTo>
                    <a:lnTo>
                      <a:pt x="354" y="156"/>
                    </a:lnTo>
                    <a:lnTo>
                      <a:pt x="362" y="156"/>
                    </a:lnTo>
                    <a:lnTo>
                      <a:pt x="370" y="154"/>
                    </a:lnTo>
                    <a:lnTo>
                      <a:pt x="382" y="160"/>
                    </a:lnTo>
                    <a:lnTo>
                      <a:pt x="382" y="166"/>
                    </a:lnTo>
                    <a:lnTo>
                      <a:pt x="388" y="168"/>
                    </a:lnTo>
                    <a:lnTo>
                      <a:pt x="398" y="170"/>
                    </a:lnTo>
                    <a:lnTo>
                      <a:pt x="404" y="174"/>
                    </a:lnTo>
                    <a:lnTo>
                      <a:pt x="406" y="180"/>
                    </a:lnTo>
                    <a:lnTo>
                      <a:pt x="416" y="180"/>
                    </a:lnTo>
                    <a:lnTo>
                      <a:pt x="424" y="182"/>
                    </a:lnTo>
                    <a:lnTo>
                      <a:pt x="434" y="190"/>
                    </a:lnTo>
                    <a:lnTo>
                      <a:pt x="438" y="194"/>
                    </a:lnTo>
                    <a:lnTo>
                      <a:pt x="450" y="196"/>
                    </a:lnTo>
                    <a:lnTo>
                      <a:pt x="460" y="204"/>
                    </a:lnTo>
                    <a:lnTo>
                      <a:pt x="460" y="208"/>
                    </a:lnTo>
                    <a:lnTo>
                      <a:pt x="460" y="212"/>
                    </a:lnTo>
                    <a:lnTo>
                      <a:pt x="458" y="214"/>
                    </a:lnTo>
                    <a:lnTo>
                      <a:pt x="444" y="216"/>
                    </a:lnTo>
                    <a:lnTo>
                      <a:pt x="434" y="216"/>
                    </a:lnTo>
                    <a:lnTo>
                      <a:pt x="436" y="226"/>
                    </a:lnTo>
                    <a:lnTo>
                      <a:pt x="430" y="232"/>
                    </a:lnTo>
                    <a:lnTo>
                      <a:pt x="420" y="232"/>
                    </a:lnTo>
                    <a:lnTo>
                      <a:pt x="420" y="240"/>
                    </a:lnTo>
                    <a:lnTo>
                      <a:pt x="414" y="248"/>
                    </a:lnTo>
                    <a:lnTo>
                      <a:pt x="398" y="240"/>
                    </a:lnTo>
                    <a:lnTo>
                      <a:pt x="390" y="230"/>
                    </a:lnTo>
                    <a:lnTo>
                      <a:pt x="386" y="222"/>
                    </a:lnTo>
                    <a:lnTo>
                      <a:pt x="364" y="208"/>
                    </a:lnTo>
                    <a:lnTo>
                      <a:pt x="356" y="212"/>
                    </a:lnTo>
                    <a:lnTo>
                      <a:pt x="360" y="222"/>
                    </a:lnTo>
                    <a:lnTo>
                      <a:pt x="358" y="230"/>
                    </a:lnTo>
                    <a:lnTo>
                      <a:pt x="364" y="244"/>
                    </a:lnTo>
                    <a:lnTo>
                      <a:pt x="376" y="256"/>
                    </a:lnTo>
                    <a:lnTo>
                      <a:pt x="394" y="270"/>
                    </a:lnTo>
                    <a:lnTo>
                      <a:pt x="408" y="284"/>
                    </a:lnTo>
                    <a:lnTo>
                      <a:pt x="406" y="290"/>
                    </a:lnTo>
                    <a:lnTo>
                      <a:pt x="400" y="288"/>
                    </a:lnTo>
                    <a:lnTo>
                      <a:pt x="396" y="288"/>
                    </a:lnTo>
                    <a:lnTo>
                      <a:pt x="394" y="290"/>
                    </a:lnTo>
                    <a:lnTo>
                      <a:pt x="400" y="304"/>
                    </a:lnTo>
                    <a:lnTo>
                      <a:pt x="394" y="310"/>
                    </a:lnTo>
                    <a:lnTo>
                      <a:pt x="378" y="302"/>
                    </a:lnTo>
                    <a:lnTo>
                      <a:pt x="356" y="290"/>
                    </a:lnTo>
                    <a:lnTo>
                      <a:pt x="344" y="278"/>
                    </a:lnTo>
                    <a:lnTo>
                      <a:pt x="338" y="282"/>
                    </a:lnTo>
                    <a:lnTo>
                      <a:pt x="348" y="292"/>
                    </a:lnTo>
                    <a:lnTo>
                      <a:pt x="366" y="306"/>
                    </a:lnTo>
                    <a:lnTo>
                      <a:pt x="370" y="312"/>
                    </a:lnTo>
                    <a:lnTo>
                      <a:pt x="374" y="320"/>
                    </a:lnTo>
                    <a:lnTo>
                      <a:pt x="378" y="328"/>
                    </a:lnTo>
                    <a:lnTo>
                      <a:pt x="354" y="322"/>
                    </a:lnTo>
                    <a:lnTo>
                      <a:pt x="334" y="314"/>
                    </a:lnTo>
                    <a:lnTo>
                      <a:pt x="320" y="304"/>
                    </a:lnTo>
                    <a:lnTo>
                      <a:pt x="312" y="304"/>
                    </a:lnTo>
                    <a:lnTo>
                      <a:pt x="310" y="314"/>
                    </a:lnTo>
                    <a:lnTo>
                      <a:pt x="296" y="298"/>
                    </a:lnTo>
                    <a:lnTo>
                      <a:pt x="290" y="290"/>
                    </a:lnTo>
                    <a:lnTo>
                      <a:pt x="294" y="286"/>
                    </a:lnTo>
                    <a:lnTo>
                      <a:pt x="288" y="280"/>
                    </a:lnTo>
                    <a:lnTo>
                      <a:pt x="280" y="282"/>
                    </a:lnTo>
                    <a:lnTo>
                      <a:pt x="272" y="274"/>
                    </a:lnTo>
                    <a:lnTo>
                      <a:pt x="262" y="264"/>
                    </a:lnTo>
                    <a:lnTo>
                      <a:pt x="256" y="258"/>
                    </a:lnTo>
                    <a:lnTo>
                      <a:pt x="244" y="254"/>
                    </a:lnTo>
                    <a:lnTo>
                      <a:pt x="238" y="250"/>
                    </a:lnTo>
                    <a:lnTo>
                      <a:pt x="238" y="258"/>
                    </a:lnTo>
                    <a:lnTo>
                      <a:pt x="238" y="260"/>
                    </a:lnTo>
                    <a:lnTo>
                      <a:pt x="236" y="262"/>
                    </a:lnTo>
                    <a:lnTo>
                      <a:pt x="224" y="262"/>
                    </a:lnTo>
                    <a:lnTo>
                      <a:pt x="218" y="266"/>
                    </a:lnTo>
                    <a:lnTo>
                      <a:pt x="208" y="270"/>
                    </a:lnTo>
                    <a:lnTo>
                      <a:pt x="194" y="268"/>
                    </a:lnTo>
                    <a:lnTo>
                      <a:pt x="186" y="258"/>
                    </a:lnTo>
                    <a:lnTo>
                      <a:pt x="188" y="246"/>
                    </a:lnTo>
                    <a:lnTo>
                      <a:pt x="202" y="236"/>
                    </a:lnTo>
                    <a:lnTo>
                      <a:pt x="214" y="238"/>
                    </a:lnTo>
                    <a:lnTo>
                      <a:pt x="226" y="242"/>
                    </a:lnTo>
                    <a:lnTo>
                      <a:pt x="232" y="246"/>
                    </a:lnTo>
                    <a:lnTo>
                      <a:pt x="238" y="240"/>
                    </a:lnTo>
                    <a:lnTo>
                      <a:pt x="246" y="236"/>
                    </a:lnTo>
                    <a:lnTo>
                      <a:pt x="258" y="232"/>
                    </a:lnTo>
                    <a:lnTo>
                      <a:pt x="254" y="228"/>
                    </a:lnTo>
                    <a:lnTo>
                      <a:pt x="246" y="222"/>
                    </a:lnTo>
                    <a:lnTo>
                      <a:pt x="254" y="210"/>
                    </a:lnTo>
                    <a:lnTo>
                      <a:pt x="268" y="202"/>
                    </a:lnTo>
                    <a:lnTo>
                      <a:pt x="280" y="190"/>
                    </a:lnTo>
                    <a:lnTo>
                      <a:pt x="272" y="172"/>
                    </a:lnTo>
                    <a:lnTo>
                      <a:pt x="264" y="160"/>
                    </a:lnTo>
                    <a:lnTo>
                      <a:pt x="256" y="160"/>
                    </a:lnTo>
                    <a:lnTo>
                      <a:pt x="254" y="152"/>
                    </a:lnTo>
                    <a:lnTo>
                      <a:pt x="246" y="156"/>
                    </a:lnTo>
                    <a:lnTo>
                      <a:pt x="240" y="148"/>
                    </a:lnTo>
                    <a:lnTo>
                      <a:pt x="240" y="142"/>
                    </a:lnTo>
                    <a:lnTo>
                      <a:pt x="228" y="142"/>
                    </a:lnTo>
                    <a:lnTo>
                      <a:pt x="218" y="150"/>
                    </a:lnTo>
                    <a:lnTo>
                      <a:pt x="210" y="142"/>
                    </a:lnTo>
                    <a:lnTo>
                      <a:pt x="222" y="134"/>
                    </a:lnTo>
                    <a:lnTo>
                      <a:pt x="218" y="128"/>
                    </a:lnTo>
                    <a:lnTo>
                      <a:pt x="212" y="124"/>
                    </a:lnTo>
                    <a:lnTo>
                      <a:pt x="202" y="114"/>
                    </a:lnTo>
                    <a:lnTo>
                      <a:pt x="196" y="120"/>
                    </a:lnTo>
                    <a:lnTo>
                      <a:pt x="190" y="112"/>
                    </a:lnTo>
                    <a:lnTo>
                      <a:pt x="186" y="106"/>
                    </a:lnTo>
                    <a:lnTo>
                      <a:pt x="178" y="98"/>
                    </a:lnTo>
                    <a:lnTo>
                      <a:pt x="172" y="100"/>
                    </a:lnTo>
                    <a:lnTo>
                      <a:pt x="176" y="106"/>
                    </a:lnTo>
                    <a:lnTo>
                      <a:pt x="178" y="112"/>
                    </a:lnTo>
                    <a:lnTo>
                      <a:pt x="172" y="116"/>
                    </a:lnTo>
                    <a:lnTo>
                      <a:pt x="158" y="116"/>
                    </a:lnTo>
                    <a:lnTo>
                      <a:pt x="136" y="110"/>
                    </a:lnTo>
                    <a:lnTo>
                      <a:pt x="130" y="116"/>
                    </a:lnTo>
                    <a:lnTo>
                      <a:pt x="118" y="118"/>
                    </a:lnTo>
                    <a:lnTo>
                      <a:pt x="90" y="114"/>
                    </a:lnTo>
                    <a:lnTo>
                      <a:pt x="74" y="110"/>
                    </a:lnTo>
                    <a:lnTo>
                      <a:pt x="56" y="110"/>
                    </a:lnTo>
                    <a:lnTo>
                      <a:pt x="48" y="104"/>
                    </a:lnTo>
                    <a:lnTo>
                      <a:pt x="40" y="100"/>
                    </a:lnTo>
                    <a:lnTo>
                      <a:pt x="32" y="106"/>
                    </a:lnTo>
                    <a:lnTo>
                      <a:pt x="20" y="102"/>
                    </a:lnTo>
                    <a:lnTo>
                      <a:pt x="8" y="94"/>
                    </a:lnTo>
                    <a:lnTo>
                      <a:pt x="8" y="84"/>
                    </a:lnTo>
                    <a:lnTo>
                      <a:pt x="16" y="84"/>
                    </a:lnTo>
                    <a:lnTo>
                      <a:pt x="32" y="86"/>
                    </a:lnTo>
                    <a:lnTo>
                      <a:pt x="38" y="82"/>
                    </a:lnTo>
                    <a:lnTo>
                      <a:pt x="32" y="76"/>
                    </a:lnTo>
                    <a:lnTo>
                      <a:pt x="16" y="78"/>
                    </a:lnTo>
                    <a:lnTo>
                      <a:pt x="0" y="72"/>
                    </a:lnTo>
                    <a:lnTo>
                      <a:pt x="0" y="50"/>
                    </a:lnTo>
                    <a:lnTo>
                      <a:pt x="8" y="30"/>
                    </a:lnTo>
                    <a:lnTo>
                      <a:pt x="20" y="14"/>
                    </a:lnTo>
                    <a:lnTo>
                      <a:pt x="38" y="2"/>
                    </a:lnTo>
                    <a:lnTo>
                      <a:pt x="52" y="0"/>
                    </a:lnTo>
                    <a:lnTo>
                      <a:pt x="82" y="2"/>
                    </a:lnTo>
                    <a:lnTo>
                      <a:pt x="76" y="8"/>
                    </a:lnTo>
                    <a:lnTo>
                      <a:pt x="64" y="12"/>
                    </a:lnTo>
                    <a:lnTo>
                      <a:pt x="54" y="28"/>
                    </a:lnTo>
                    <a:lnTo>
                      <a:pt x="54" y="40"/>
                    </a:lnTo>
                    <a:lnTo>
                      <a:pt x="54" y="50"/>
                    </a:lnTo>
                    <a:lnTo>
                      <a:pt x="68" y="76"/>
                    </a:lnTo>
                    <a:lnTo>
                      <a:pt x="82" y="72"/>
                    </a:lnTo>
                    <a:lnTo>
                      <a:pt x="76" y="64"/>
                    </a:lnTo>
                    <a:lnTo>
                      <a:pt x="66" y="50"/>
                    </a:lnTo>
                    <a:lnTo>
                      <a:pt x="78" y="46"/>
                    </a:lnTo>
                    <a:lnTo>
                      <a:pt x="70" y="38"/>
                    </a:lnTo>
                    <a:lnTo>
                      <a:pt x="72" y="26"/>
                    </a:lnTo>
                    <a:lnTo>
                      <a:pt x="84" y="16"/>
                    </a:lnTo>
                    <a:lnTo>
                      <a:pt x="108" y="4"/>
                    </a:lnTo>
                    <a:lnTo>
                      <a:pt x="122" y="2"/>
                    </a:lnTo>
                    <a:lnTo>
                      <a:pt x="134" y="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87" name="Freeform 32"/>
              <p:cNvSpPr>
                <a:spLocks noChangeAspect="1"/>
              </p:cNvSpPr>
              <p:nvPr/>
            </p:nvSpPr>
            <p:spPr bwMode="auto">
              <a:xfrm>
                <a:off x="1364" y="1409"/>
                <a:ext cx="36" cy="22"/>
              </a:xfrm>
              <a:custGeom>
                <a:avLst/>
                <a:gdLst/>
                <a:ahLst/>
                <a:cxnLst>
                  <a:cxn ang="0">
                    <a:pos x="34" y="0"/>
                  </a:cxn>
                  <a:cxn ang="0">
                    <a:pos x="22" y="0"/>
                  </a:cxn>
                  <a:cxn ang="0">
                    <a:pos x="8" y="6"/>
                  </a:cxn>
                  <a:cxn ang="0">
                    <a:pos x="4" y="10"/>
                  </a:cxn>
                  <a:cxn ang="0">
                    <a:pos x="2" y="12"/>
                  </a:cxn>
                  <a:cxn ang="0">
                    <a:pos x="0" y="14"/>
                  </a:cxn>
                  <a:cxn ang="0">
                    <a:pos x="6" y="18"/>
                  </a:cxn>
                  <a:cxn ang="0">
                    <a:pos x="10" y="22"/>
                  </a:cxn>
                  <a:cxn ang="0">
                    <a:pos x="22" y="18"/>
                  </a:cxn>
                  <a:cxn ang="0">
                    <a:pos x="30" y="12"/>
                  </a:cxn>
                  <a:cxn ang="0">
                    <a:pos x="36" y="4"/>
                  </a:cxn>
                  <a:cxn ang="0">
                    <a:pos x="34" y="0"/>
                  </a:cxn>
                </a:cxnLst>
                <a:rect l="0" t="0" r="r" b="b"/>
                <a:pathLst>
                  <a:path w="36" h="22">
                    <a:moveTo>
                      <a:pt x="34" y="0"/>
                    </a:moveTo>
                    <a:lnTo>
                      <a:pt x="22" y="0"/>
                    </a:lnTo>
                    <a:lnTo>
                      <a:pt x="8" y="6"/>
                    </a:lnTo>
                    <a:lnTo>
                      <a:pt x="4" y="10"/>
                    </a:lnTo>
                    <a:lnTo>
                      <a:pt x="2" y="12"/>
                    </a:lnTo>
                    <a:lnTo>
                      <a:pt x="0" y="14"/>
                    </a:lnTo>
                    <a:lnTo>
                      <a:pt x="6" y="18"/>
                    </a:lnTo>
                    <a:lnTo>
                      <a:pt x="10" y="22"/>
                    </a:lnTo>
                    <a:lnTo>
                      <a:pt x="22" y="18"/>
                    </a:lnTo>
                    <a:lnTo>
                      <a:pt x="30" y="12"/>
                    </a:lnTo>
                    <a:lnTo>
                      <a:pt x="36" y="4"/>
                    </a:lnTo>
                    <a:lnTo>
                      <a:pt x="34"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88" name="Freeform 33"/>
              <p:cNvSpPr>
                <a:spLocks noChangeAspect="1"/>
              </p:cNvSpPr>
              <p:nvPr/>
            </p:nvSpPr>
            <p:spPr bwMode="auto">
              <a:xfrm>
                <a:off x="1426" y="1423"/>
                <a:ext cx="18" cy="22"/>
              </a:xfrm>
              <a:custGeom>
                <a:avLst/>
                <a:gdLst/>
                <a:ahLst/>
                <a:cxnLst>
                  <a:cxn ang="0">
                    <a:pos x="8" y="0"/>
                  </a:cxn>
                  <a:cxn ang="0">
                    <a:pos x="2" y="6"/>
                  </a:cxn>
                  <a:cxn ang="0">
                    <a:pos x="0" y="14"/>
                  </a:cxn>
                  <a:cxn ang="0">
                    <a:pos x="8" y="22"/>
                  </a:cxn>
                  <a:cxn ang="0">
                    <a:pos x="18" y="10"/>
                  </a:cxn>
                  <a:cxn ang="0">
                    <a:pos x="16" y="2"/>
                  </a:cxn>
                  <a:cxn ang="0">
                    <a:pos x="8" y="0"/>
                  </a:cxn>
                </a:cxnLst>
                <a:rect l="0" t="0" r="r" b="b"/>
                <a:pathLst>
                  <a:path w="18" h="22">
                    <a:moveTo>
                      <a:pt x="8" y="0"/>
                    </a:moveTo>
                    <a:lnTo>
                      <a:pt x="2" y="6"/>
                    </a:lnTo>
                    <a:lnTo>
                      <a:pt x="0" y="14"/>
                    </a:lnTo>
                    <a:lnTo>
                      <a:pt x="8" y="22"/>
                    </a:lnTo>
                    <a:lnTo>
                      <a:pt x="18" y="10"/>
                    </a:lnTo>
                    <a:lnTo>
                      <a:pt x="16" y="2"/>
                    </a:lnTo>
                    <a:lnTo>
                      <a:pt x="8"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89" name="Freeform 34"/>
              <p:cNvSpPr>
                <a:spLocks noChangeAspect="1"/>
              </p:cNvSpPr>
              <p:nvPr/>
            </p:nvSpPr>
            <p:spPr bwMode="auto">
              <a:xfrm>
                <a:off x="876" y="971"/>
                <a:ext cx="22" cy="14"/>
              </a:xfrm>
              <a:custGeom>
                <a:avLst/>
                <a:gdLst/>
                <a:ahLst/>
                <a:cxnLst>
                  <a:cxn ang="0">
                    <a:pos x="8" y="0"/>
                  </a:cxn>
                  <a:cxn ang="0">
                    <a:pos x="16" y="2"/>
                  </a:cxn>
                  <a:cxn ang="0">
                    <a:pos x="22" y="8"/>
                  </a:cxn>
                  <a:cxn ang="0">
                    <a:pos x="20" y="12"/>
                  </a:cxn>
                  <a:cxn ang="0">
                    <a:pos x="10" y="14"/>
                  </a:cxn>
                  <a:cxn ang="0">
                    <a:pos x="2" y="8"/>
                  </a:cxn>
                  <a:cxn ang="0">
                    <a:pos x="0" y="2"/>
                  </a:cxn>
                  <a:cxn ang="0">
                    <a:pos x="8" y="0"/>
                  </a:cxn>
                </a:cxnLst>
                <a:rect l="0" t="0" r="r" b="b"/>
                <a:pathLst>
                  <a:path w="22" h="14">
                    <a:moveTo>
                      <a:pt x="8" y="0"/>
                    </a:moveTo>
                    <a:lnTo>
                      <a:pt x="16" y="2"/>
                    </a:lnTo>
                    <a:lnTo>
                      <a:pt x="22" y="8"/>
                    </a:lnTo>
                    <a:lnTo>
                      <a:pt x="20" y="12"/>
                    </a:lnTo>
                    <a:lnTo>
                      <a:pt x="10" y="14"/>
                    </a:lnTo>
                    <a:lnTo>
                      <a:pt x="2" y="8"/>
                    </a:lnTo>
                    <a:lnTo>
                      <a:pt x="0" y="2"/>
                    </a:lnTo>
                    <a:lnTo>
                      <a:pt x="8"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90" name="Freeform 35"/>
              <p:cNvSpPr>
                <a:spLocks noChangeAspect="1"/>
              </p:cNvSpPr>
              <p:nvPr/>
            </p:nvSpPr>
            <p:spPr bwMode="auto">
              <a:xfrm>
                <a:off x="1516" y="1271"/>
                <a:ext cx="20" cy="16"/>
              </a:xfrm>
              <a:custGeom>
                <a:avLst/>
                <a:gdLst/>
                <a:ahLst/>
                <a:cxnLst>
                  <a:cxn ang="0">
                    <a:pos x="8" y="0"/>
                  </a:cxn>
                  <a:cxn ang="0">
                    <a:pos x="16" y="6"/>
                  </a:cxn>
                  <a:cxn ang="0">
                    <a:pos x="20" y="12"/>
                  </a:cxn>
                  <a:cxn ang="0">
                    <a:pos x="16" y="16"/>
                  </a:cxn>
                  <a:cxn ang="0">
                    <a:pos x="6" y="14"/>
                  </a:cxn>
                  <a:cxn ang="0">
                    <a:pos x="0" y="10"/>
                  </a:cxn>
                  <a:cxn ang="0">
                    <a:pos x="0" y="2"/>
                  </a:cxn>
                  <a:cxn ang="0">
                    <a:pos x="8" y="0"/>
                  </a:cxn>
                </a:cxnLst>
                <a:rect l="0" t="0" r="r" b="b"/>
                <a:pathLst>
                  <a:path w="20" h="16">
                    <a:moveTo>
                      <a:pt x="8" y="0"/>
                    </a:moveTo>
                    <a:lnTo>
                      <a:pt x="16" y="6"/>
                    </a:lnTo>
                    <a:lnTo>
                      <a:pt x="20" y="12"/>
                    </a:lnTo>
                    <a:lnTo>
                      <a:pt x="16" y="16"/>
                    </a:lnTo>
                    <a:lnTo>
                      <a:pt x="6" y="14"/>
                    </a:lnTo>
                    <a:lnTo>
                      <a:pt x="0" y="10"/>
                    </a:lnTo>
                    <a:lnTo>
                      <a:pt x="0" y="2"/>
                    </a:lnTo>
                    <a:lnTo>
                      <a:pt x="8"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91" name="Freeform 36"/>
              <p:cNvSpPr>
                <a:spLocks noChangeAspect="1"/>
              </p:cNvSpPr>
              <p:nvPr/>
            </p:nvSpPr>
            <p:spPr bwMode="auto">
              <a:xfrm>
                <a:off x="1682" y="1705"/>
                <a:ext cx="38" cy="18"/>
              </a:xfrm>
              <a:custGeom>
                <a:avLst/>
                <a:gdLst/>
                <a:ahLst/>
                <a:cxnLst>
                  <a:cxn ang="0">
                    <a:pos x="0" y="2"/>
                  </a:cxn>
                  <a:cxn ang="0">
                    <a:pos x="8" y="8"/>
                  </a:cxn>
                  <a:cxn ang="0">
                    <a:pos x="18" y="14"/>
                  </a:cxn>
                  <a:cxn ang="0">
                    <a:pos x="34" y="18"/>
                  </a:cxn>
                  <a:cxn ang="0">
                    <a:pos x="38" y="12"/>
                  </a:cxn>
                  <a:cxn ang="0">
                    <a:pos x="30" y="6"/>
                  </a:cxn>
                  <a:cxn ang="0">
                    <a:pos x="22" y="2"/>
                  </a:cxn>
                  <a:cxn ang="0">
                    <a:pos x="14" y="0"/>
                  </a:cxn>
                  <a:cxn ang="0">
                    <a:pos x="8" y="0"/>
                  </a:cxn>
                  <a:cxn ang="0">
                    <a:pos x="0" y="2"/>
                  </a:cxn>
                </a:cxnLst>
                <a:rect l="0" t="0" r="r" b="b"/>
                <a:pathLst>
                  <a:path w="38" h="18">
                    <a:moveTo>
                      <a:pt x="0" y="2"/>
                    </a:moveTo>
                    <a:lnTo>
                      <a:pt x="8" y="8"/>
                    </a:lnTo>
                    <a:lnTo>
                      <a:pt x="18" y="14"/>
                    </a:lnTo>
                    <a:lnTo>
                      <a:pt x="34" y="18"/>
                    </a:lnTo>
                    <a:lnTo>
                      <a:pt x="38" y="12"/>
                    </a:lnTo>
                    <a:lnTo>
                      <a:pt x="30" y="6"/>
                    </a:lnTo>
                    <a:lnTo>
                      <a:pt x="22" y="2"/>
                    </a:lnTo>
                    <a:lnTo>
                      <a:pt x="14" y="0"/>
                    </a:lnTo>
                    <a:lnTo>
                      <a:pt x="8" y="0"/>
                    </a:lnTo>
                    <a:lnTo>
                      <a:pt x="0" y="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92" name="Freeform 37"/>
              <p:cNvSpPr>
                <a:spLocks noChangeAspect="1"/>
              </p:cNvSpPr>
              <p:nvPr/>
            </p:nvSpPr>
            <p:spPr bwMode="auto">
              <a:xfrm>
                <a:off x="668" y="1685"/>
                <a:ext cx="72" cy="50"/>
              </a:xfrm>
              <a:custGeom>
                <a:avLst/>
                <a:gdLst/>
                <a:ahLst/>
                <a:cxnLst>
                  <a:cxn ang="0">
                    <a:pos x="0" y="0"/>
                  </a:cxn>
                  <a:cxn ang="0">
                    <a:pos x="12" y="2"/>
                  </a:cxn>
                  <a:cxn ang="0">
                    <a:pos x="24" y="6"/>
                  </a:cxn>
                  <a:cxn ang="0">
                    <a:pos x="32" y="10"/>
                  </a:cxn>
                  <a:cxn ang="0">
                    <a:pos x="42" y="16"/>
                  </a:cxn>
                  <a:cxn ang="0">
                    <a:pos x="50" y="26"/>
                  </a:cxn>
                  <a:cxn ang="0">
                    <a:pos x="56" y="30"/>
                  </a:cxn>
                  <a:cxn ang="0">
                    <a:pos x="66" y="36"/>
                  </a:cxn>
                  <a:cxn ang="0">
                    <a:pos x="70" y="42"/>
                  </a:cxn>
                  <a:cxn ang="0">
                    <a:pos x="72" y="46"/>
                  </a:cxn>
                  <a:cxn ang="0">
                    <a:pos x="66" y="48"/>
                  </a:cxn>
                  <a:cxn ang="0">
                    <a:pos x="56" y="50"/>
                  </a:cxn>
                  <a:cxn ang="0">
                    <a:pos x="46" y="46"/>
                  </a:cxn>
                  <a:cxn ang="0">
                    <a:pos x="46" y="38"/>
                  </a:cxn>
                  <a:cxn ang="0">
                    <a:pos x="40" y="38"/>
                  </a:cxn>
                  <a:cxn ang="0">
                    <a:pos x="34" y="32"/>
                  </a:cxn>
                  <a:cxn ang="0">
                    <a:pos x="28" y="24"/>
                  </a:cxn>
                  <a:cxn ang="0">
                    <a:pos x="22" y="24"/>
                  </a:cxn>
                  <a:cxn ang="0">
                    <a:pos x="20" y="18"/>
                  </a:cxn>
                  <a:cxn ang="0">
                    <a:pos x="14" y="18"/>
                  </a:cxn>
                  <a:cxn ang="0">
                    <a:pos x="6" y="14"/>
                  </a:cxn>
                  <a:cxn ang="0">
                    <a:pos x="0" y="10"/>
                  </a:cxn>
                  <a:cxn ang="0">
                    <a:pos x="0" y="0"/>
                  </a:cxn>
                </a:cxnLst>
                <a:rect l="0" t="0" r="r" b="b"/>
                <a:pathLst>
                  <a:path w="72" h="50">
                    <a:moveTo>
                      <a:pt x="0" y="0"/>
                    </a:moveTo>
                    <a:lnTo>
                      <a:pt x="12" y="2"/>
                    </a:lnTo>
                    <a:lnTo>
                      <a:pt x="24" y="6"/>
                    </a:lnTo>
                    <a:lnTo>
                      <a:pt x="32" y="10"/>
                    </a:lnTo>
                    <a:lnTo>
                      <a:pt x="42" y="16"/>
                    </a:lnTo>
                    <a:lnTo>
                      <a:pt x="50" y="26"/>
                    </a:lnTo>
                    <a:lnTo>
                      <a:pt x="56" y="30"/>
                    </a:lnTo>
                    <a:lnTo>
                      <a:pt x="66" y="36"/>
                    </a:lnTo>
                    <a:lnTo>
                      <a:pt x="70" y="42"/>
                    </a:lnTo>
                    <a:lnTo>
                      <a:pt x="72" y="46"/>
                    </a:lnTo>
                    <a:lnTo>
                      <a:pt x="66" y="48"/>
                    </a:lnTo>
                    <a:lnTo>
                      <a:pt x="56" y="50"/>
                    </a:lnTo>
                    <a:lnTo>
                      <a:pt x="46" y="46"/>
                    </a:lnTo>
                    <a:lnTo>
                      <a:pt x="46" y="38"/>
                    </a:lnTo>
                    <a:lnTo>
                      <a:pt x="40" y="38"/>
                    </a:lnTo>
                    <a:lnTo>
                      <a:pt x="34" y="32"/>
                    </a:lnTo>
                    <a:lnTo>
                      <a:pt x="28" y="24"/>
                    </a:lnTo>
                    <a:lnTo>
                      <a:pt x="22" y="24"/>
                    </a:lnTo>
                    <a:lnTo>
                      <a:pt x="20" y="18"/>
                    </a:lnTo>
                    <a:lnTo>
                      <a:pt x="14" y="18"/>
                    </a:lnTo>
                    <a:lnTo>
                      <a:pt x="6" y="14"/>
                    </a:lnTo>
                    <a:lnTo>
                      <a:pt x="0" y="10"/>
                    </a:lnTo>
                    <a:lnTo>
                      <a:pt x="0"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grpSp>
        <p:grpSp>
          <p:nvGrpSpPr>
            <p:cNvPr id="13" name="Group 38"/>
            <p:cNvGrpSpPr>
              <a:grpSpLocks noChangeAspect="1"/>
            </p:cNvGrpSpPr>
            <p:nvPr/>
          </p:nvGrpSpPr>
          <p:grpSpPr bwMode="auto">
            <a:xfrm>
              <a:off x="457200" y="2165857"/>
              <a:ext cx="2288068" cy="1807371"/>
              <a:chOff x="44" y="1185"/>
              <a:chExt cx="1592" cy="1080"/>
            </a:xfrm>
          </p:grpSpPr>
          <p:grpSp>
            <p:nvGrpSpPr>
              <p:cNvPr id="241" name="Group 39"/>
              <p:cNvGrpSpPr>
                <a:grpSpLocks noChangeAspect="1"/>
              </p:cNvGrpSpPr>
              <p:nvPr/>
            </p:nvGrpSpPr>
            <p:grpSpPr bwMode="auto">
              <a:xfrm>
                <a:off x="44" y="1185"/>
                <a:ext cx="594" cy="464"/>
                <a:chOff x="44" y="1185"/>
                <a:chExt cx="594" cy="464"/>
              </a:xfrm>
            </p:grpSpPr>
            <p:sp>
              <p:nvSpPr>
                <p:cNvPr id="250" name="Freeform 40"/>
                <p:cNvSpPr>
                  <a:spLocks noChangeAspect="1"/>
                </p:cNvSpPr>
                <p:nvPr/>
              </p:nvSpPr>
              <p:spPr bwMode="auto">
                <a:xfrm>
                  <a:off x="44" y="1185"/>
                  <a:ext cx="594" cy="414"/>
                </a:xfrm>
                <a:custGeom>
                  <a:avLst/>
                  <a:gdLst/>
                  <a:ahLst/>
                  <a:cxnLst>
                    <a:cxn ang="0">
                      <a:pos x="540" y="354"/>
                    </a:cxn>
                    <a:cxn ang="0">
                      <a:pos x="510" y="318"/>
                    </a:cxn>
                    <a:cxn ang="0">
                      <a:pos x="500" y="332"/>
                    </a:cxn>
                    <a:cxn ang="0">
                      <a:pos x="464" y="324"/>
                    </a:cxn>
                    <a:cxn ang="0">
                      <a:pos x="414" y="298"/>
                    </a:cxn>
                    <a:cxn ang="0">
                      <a:pos x="362" y="288"/>
                    </a:cxn>
                    <a:cxn ang="0">
                      <a:pos x="318" y="272"/>
                    </a:cxn>
                    <a:cxn ang="0">
                      <a:pos x="314" y="294"/>
                    </a:cxn>
                    <a:cxn ang="0">
                      <a:pos x="278" y="304"/>
                    </a:cxn>
                    <a:cxn ang="0">
                      <a:pos x="252" y="298"/>
                    </a:cxn>
                    <a:cxn ang="0">
                      <a:pos x="270" y="274"/>
                    </a:cxn>
                    <a:cxn ang="0">
                      <a:pos x="274" y="266"/>
                    </a:cxn>
                    <a:cxn ang="0">
                      <a:pos x="236" y="298"/>
                    </a:cxn>
                    <a:cxn ang="0">
                      <a:pos x="222" y="322"/>
                    </a:cxn>
                    <a:cxn ang="0">
                      <a:pos x="196" y="348"/>
                    </a:cxn>
                    <a:cxn ang="0">
                      <a:pos x="146" y="384"/>
                    </a:cxn>
                    <a:cxn ang="0">
                      <a:pos x="112" y="398"/>
                    </a:cxn>
                    <a:cxn ang="0">
                      <a:pos x="90" y="408"/>
                    </a:cxn>
                    <a:cxn ang="0">
                      <a:pos x="84" y="394"/>
                    </a:cxn>
                    <a:cxn ang="0">
                      <a:pos x="114" y="382"/>
                    </a:cxn>
                    <a:cxn ang="0">
                      <a:pos x="156" y="354"/>
                    </a:cxn>
                    <a:cxn ang="0">
                      <a:pos x="170" y="320"/>
                    </a:cxn>
                    <a:cxn ang="0">
                      <a:pos x="138" y="328"/>
                    </a:cxn>
                    <a:cxn ang="0">
                      <a:pos x="100" y="328"/>
                    </a:cxn>
                    <a:cxn ang="0">
                      <a:pos x="86" y="286"/>
                    </a:cxn>
                    <a:cxn ang="0">
                      <a:pos x="56" y="300"/>
                    </a:cxn>
                    <a:cxn ang="0">
                      <a:pos x="48" y="274"/>
                    </a:cxn>
                    <a:cxn ang="0">
                      <a:pos x="24" y="258"/>
                    </a:cxn>
                    <a:cxn ang="0">
                      <a:pos x="46" y="226"/>
                    </a:cxn>
                    <a:cxn ang="0">
                      <a:pos x="80" y="214"/>
                    </a:cxn>
                    <a:cxn ang="0">
                      <a:pos x="102" y="184"/>
                    </a:cxn>
                    <a:cxn ang="0">
                      <a:pos x="86" y="180"/>
                    </a:cxn>
                    <a:cxn ang="0">
                      <a:pos x="20" y="168"/>
                    </a:cxn>
                    <a:cxn ang="0">
                      <a:pos x="10" y="150"/>
                    </a:cxn>
                    <a:cxn ang="0">
                      <a:pos x="60" y="132"/>
                    </a:cxn>
                    <a:cxn ang="0">
                      <a:pos x="100" y="142"/>
                    </a:cxn>
                    <a:cxn ang="0">
                      <a:pos x="102" y="132"/>
                    </a:cxn>
                    <a:cxn ang="0">
                      <a:pos x="84" y="116"/>
                    </a:cxn>
                    <a:cxn ang="0">
                      <a:pos x="44" y="94"/>
                    </a:cxn>
                    <a:cxn ang="0">
                      <a:pos x="22" y="68"/>
                    </a:cxn>
                    <a:cxn ang="0">
                      <a:pos x="88" y="28"/>
                    </a:cxn>
                    <a:cxn ang="0">
                      <a:pos x="132" y="12"/>
                    </a:cxn>
                    <a:cxn ang="0">
                      <a:pos x="186" y="8"/>
                    </a:cxn>
                    <a:cxn ang="0">
                      <a:pos x="244" y="16"/>
                    </a:cxn>
                    <a:cxn ang="0">
                      <a:pos x="318" y="30"/>
                    </a:cxn>
                    <a:cxn ang="0">
                      <a:pos x="400" y="40"/>
                    </a:cxn>
                    <a:cxn ang="0">
                      <a:pos x="438" y="288"/>
                    </a:cxn>
                    <a:cxn ang="0">
                      <a:pos x="478" y="316"/>
                    </a:cxn>
                    <a:cxn ang="0">
                      <a:pos x="508" y="300"/>
                    </a:cxn>
                    <a:cxn ang="0">
                      <a:pos x="556" y="358"/>
                    </a:cxn>
                    <a:cxn ang="0">
                      <a:pos x="594" y="394"/>
                    </a:cxn>
                    <a:cxn ang="0">
                      <a:pos x="582" y="394"/>
                    </a:cxn>
                  </a:cxnLst>
                  <a:rect l="0" t="0" r="r" b="b"/>
                  <a:pathLst>
                    <a:path w="594" h="414">
                      <a:moveTo>
                        <a:pt x="568" y="384"/>
                      </a:moveTo>
                      <a:lnTo>
                        <a:pt x="552" y="370"/>
                      </a:lnTo>
                      <a:lnTo>
                        <a:pt x="542" y="362"/>
                      </a:lnTo>
                      <a:lnTo>
                        <a:pt x="540" y="354"/>
                      </a:lnTo>
                      <a:lnTo>
                        <a:pt x="530" y="342"/>
                      </a:lnTo>
                      <a:lnTo>
                        <a:pt x="522" y="336"/>
                      </a:lnTo>
                      <a:lnTo>
                        <a:pt x="518" y="330"/>
                      </a:lnTo>
                      <a:lnTo>
                        <a:pt x="510" y="318"/>
                      </a:lnTo>
                      <a:lnTo>
                        <a:pt x="506" y="322"/>
                      </a:lnTo>
                      <a:lnTo>
                        <a:pt x="510" y="334"/>
                      </a:lnTo>
                      <a:lnTo>
                        <a:pt x="506" y="338"/>
                      </a:lnTo>
                      <a:lnTo>
                        <a:pt x="500" y="332"/>
                      </a:lnTo>
                      <a:lnTo>
                        <a:pt x="496" y="328"/>
                      </a:lnTo>
                      <a:lnTo>
                        <a:pt x="492" y="336"/>
                      </a:lnTo>
                      <a:lnTo>
                        <a:pt x="480" y="332"/>
                      </a:lnTo>
                      <a:lnTo>
                        <a:pt x="464" y="324"/>
                      </a:lnTo>
                      <a:lnTo>
                        <a:pt x="440" y="310"/>
                      </a:lnTo>
                      <a:lnTo>
                        <a:pt x="438" y="302"/>
                      </a:lnTo>
                      <a:lnTo>
                        <a:pt x="426" y="304"/>
                      </a:lnTo>
                      <a:lnTo>
                        <a:pt x="414" y="298"/>
                      </a:lnTo>
                      <a:lnTo>
                        <a:pt x="400" y="296"/>
                      </a:lnTo>
                      <a:lnTo>
                        <a:pt x="378" y="296"/>
                      </a:lnTo>
                      <a:lnTo>
                        <a:pt x="368" y="296"/>
                      </a:lnTo>
                      <a:lnTo>
                        <a:pt x="362" y="288"/>
                      </a:lnTo>
                      <a:lnTo>
                        <a:pt x="348" y="286"/>
                      </a:lnTo>
                      <a:lnTo>
                        <a:pt x="344" y="280"/>
                      </a:lnTo>
                      <a:lnTo>
                        <a:pt x="332" y="274"/>
                      </a:lnTo>
                      <a:lnTo>
                        <a:pt x="318" y="272"/>
                      </a:lnTo>
                      <a:lnTo>
                        <a:pt x="306" y="272"/>
                      </a:lnTo>
                      <a:lnTo>
                        <a:pt x="306" y="280"/>
                      </a:lnTo>
                      <a:lnTo>
                        <a:pt x="310" y="286"/>
                      </a:lnTo>
                      <a:lnTo>
                        <a:pt x="314" y="294"/>
                      </a:lnTo>
                      <a:lnTo>
                        <a:pt x="310" y="296"/>
                      </a:lnTo>
                      <a:lnTo>
                        <a:pt x="294" y="296"/>
                      </a:lnTo>
                      <a:lnTo>
                        <a:pt x="286" y="298"/>
                      </a:lnTo>
                      <a:lnTo>
                        <a:pt x="278" y="304"/>
                      </a:lnTo>
                      <a:lnTo>
                        <a:pt x="268" y="312"/>
                      </a:lnTo>
                      <a:lnTo>
                        <a:pt x="256" y="316"/>
                      </a:lnTo>
                      <a:lnTo>
                        <a:pt x="250" y="308"/>
                      </a:lnTo>
                      <a:lnTo>
                        <a:pt x="252" y="298"/>
                      </a:lnTo>
                      <a:lnTo>
                        <a:pt x="256" y="290"/>
                      </a:lnTo>
                      <a:lnTo>
                        <a:pt x="258" y="280"/>
                      </a:lnTo>
                      <a:lnTo>
                        <a:pt x="262" y="276"/>
                      </a:lnTo>
                      <a:lnTo>
                        <a:pt x="270" y="274"/>
                      </a:lnTo>
                      <a:lnTo>
                        <a:pt x="280" y="272"/>
                      </a:lnTo>
                      <a:lnTo>
                        <a:pt x="284" y="264"/>
                      </a:lnTo>
                      <a:lnTo>
                        <a:pt x="286" y="260"/>
                      </a:lnTo>
                      <a:lnTo>
                        <a:pt x="274" y="266"/>
                      </a:lnTo>
                      <a:lnTo>
                        <a:pt x="264" y="268"/>
                      </a:lnTo>
                      <a:lnTo>
                        <a:pt x="244" y="282"/>
                      </a:lnTo>
                      <a:lnTo>
                        <a:pt x="236" y="290"/>
                      </a:lnTo>
                      <a:lnTo>
                        <a:pt x="236" y="298"/>
                      </a:lnTo>
                      <a:lnTo>
                        <a:pt x="230" y="304"/>
                      </a:lnTo>
                      <a:lnTo>
                        <a:pt x="220" y="306"/>
                      </a:lnTo>
                      <a:lnTo>
                        <a:pt x="216" y="314"/>
                      </a:lnTo>
                      <a:lnTo>
                        <a:pt x="222" y="322"/>
                      </a:lnTo>
                      <a:lnTo>
                        <a:pt x="224" y="326"/>
                      </a:lnTo>
                      <a:lnTo>
                        <a:pt x="218" y="332"/>
                      </a:lnTo>
                      <a:lnTo>
                        <a:pt x="208" y="340"/>
                      </a:lnTo>
                      <a:lnTo>
                        <a:pt x="196" y="348"/>
                      </a:lnTo>
                      <a:lnTo>
                        <a:pt x="176" y="360"/>
                      </a:lnTo>
                      <a:lnTo>
                        <a:pt x="154" y="372"/>
                      </a:lnTo>
                      <a:lnTo>
                        <a:pt x="148" y="378"/>
                      </a:lnTo>
                      <a:lnTo>
                        <a:pt x="146" y="384"/>
                      </a:lnTo>
                      <a:lnTo>
                        <a:pt x="134" y="390"/>
                      </a:lnTo>
                      <a:lnTo>
                        <a:pt x="130" y="394"/>
                      </a:lnTo>
                      <a:lnTo>
                        <a:pt x="116" y="394"/>
                      </a:lnTo>
                      <a:lnTo>
                        <a:pt x="112" y="398"/>
                      </a:lnTo>
                      <a:lnTo>
                        <a:pt x="104" y="402"/>
                      </a:lnTo>
                      <a:lnTo>
                        <a:pt x="98" y="398"/>
                      </a:lnTo>
                      <a:lnTo>
                        <a:pt x="94" y="400"/>
                      </a:lnTo>
                      <a:lnTo>
                        <a:pt x="90" y="408"/>
                      </a:lnTo>
                      <a:lnTo>
                        <a:pt x="84" y="412"/>
                      </a:lnTo>
                      <a:lnTo>
                        <a:pt x="76" y="410"/>
                      </a:lnTo>
                      <a:lnTo>
                        <a:pt x="78" y="402"/>
                      </a:lnTo>
                      <a:lnTo>
                        <a:pt x="84" y="394"/>
                      </a:lnTo>
                      <a:lnTo>
                        <a:pt x="90" y="390"/>
                      </a:lnTo>
                      <a:lnTo>
                        <a:pt x="100" y="388"/>
                      </a:lnTo>
                      <a:lnTo>
                        <a:pt x="110" y="388"/>
                      </a:lnTo>
                      <a:lnTo>
                        <a:pt x="114" y="382"/>
                      </a:lnTo>
                      <a:lnTo>
                        <a:pt x="124" y="378"/>
                      </a:lnTo>
                      <a:lnTo>
                        <a:pt x="140" y="366"/>
                      </a:lnTo>
                      <a:lnTo>
                        <a:pt x="150" y="356"/>
                      </a:lnTo>
                      <a:lnTo>
                        <a:pt x="156" y="354"/>
                      </a:lnTo>
                      <a:lnTo>
                        <a:pt x="160" y="342"/>
                      </a:lnTo>
                      <a:lnTo>
                        <a:pt x="160" y="332"/>
                      </a:lnTo>
                      <a:lnTo>
                        <a:pt x="168" y="328"/>
                      </a:lnTo>
                      <a:lnTo>
                        <a:pt x="170" y="320"/>
                      </a:lnTo>
                      <a:lnTo>
                        <a:pt x="160" y="322"/>
                      </a:lnTo>
                      <a:lnTo>
                        <a:pt x="148" y="328"/>
                      </a:lnTo>
                      <a:lnTo>
                        <a:pt x="142" y="322"/>
                      </a:lnTo>
                      <a:lnTo>
                        <a:pt x="138" y="328"/>
                      </a:lnTo>
                      <a:lnTo>
                        <a:pt x="134" y="330"/>
                      </a:lnTo>
                      <a:lnTo>
                        <a:pt x="126" y="322"/>
                      </a:lnTo>
                      <a:lnTo>
                        <a:pt x="110" y="320"/>
                      </a:lnTo>
                      <a:lnTo>
                        <a:pt x="100" y="328"/>
                      </a:lnTo>
                      <a:lnTo>
                        <a:pt x="90" y="330"/>
                      </a:lnTo>
                      <a:lnTo>
                        <a:pt x="88" y="304"/>
                      </a:lnTo>
                      <a:lnTo>
                        <a:pt x="86" y="296"/>
                      </a:lnTo>
                      <a:lnTo>
                        <a:pt x="86" y="286"/>
                      </a:lnTo>
                      <a:lnTo>
                        <a:pt x="80" y="286"/>
                      </a:lnTo>
                      <a:lnTo>
                        <a:pt x="78" y="296"/>
                      </a:lnTo>
                      <a:lnTo>
                        <a:pt x="74" y="300"/>
                      </a:lnTo>
                      <a:lnTo>
                        <a:pt x="56" y="300"/>
                      </a:lnTo>
                      <a:lnTo>
                        <a:pt x="48" y="292"/>
                      </a:lnTo>
                      <a:lnTo>
                        <a:pt x="40" y="280"/>
                      </a:lnTo>
                      <a:lnTo>
                        <a:pt x="42" y="274"/>
                      </a:lnTo>
                      <a:lnTo>
                        <a:pt x="48" y="274"/>
                      </a:lnTo>
                      <a:lnTo>
                        <a:pt x="40" y="268"/>
                      </a:lnTo>
                      <a:lnTo>
                        <a:pt x="40" y="260"/>
                      </a:lnTo>
                      <a:lnTo>
                        <a:pt x="36" y="268"/>
                      </a:lnTo>
                      <a:lnTo>
                        <a:pt x="24" y="258"/>
                      </a:lnTo>
                      <a:lnTo>
                        <a:pt x="30" y="246"/>
                      </a:lnTo>
                      <a:lnTo>
                        <a:pt x="34" y="242"/>
                      </a:lnTo>
                      <a:lnTo>
                        <a:pt x="46" y="234"/>
                      </a:lnTo>
                      <a:lnTo>
                        <a:pt x="46" y="226"/>
                      </a:lnTo>
                      <a:lnTo>
                        <a:pt x="50" y="220"/>
                      </a:lnTo>
                      <a:lnTo>
                        <a:pt x="58" y="220"/>
                      </a:lnTo>
                      <a:lnTo>
                        <a:pt x="72" y="222"/>
                      </a:lnTo>
                      <a:lnTo>
                        <a:pt x="80" y="214"/>
                      </a:lnTo>
                      <a:lnTo>
                        <a:pt x="88" y="210"/>
                      </a:lnTo>
                      <a:lnTo>
                        <a:pt x="110" y="208"/>
                      </a:lnTo>
                      <a:lnTo>
                        <a:pt x="108" y="194"/>
                      </a:lnTo>
                      <a:lnTo>
                        <a:pt x="102" y="184"/>
                      </a:lnTo>
                      <a:lnTo>
                        <a:pt x="108" y="178"/>
                      </a:lnTo>
                      <a:lnTo>
                        <a:pt x="104" y="174"/>
                      </a:lnTo>
                      <a:lnTo>
                        <a:pt x="94" y="174"/>
                      </a:lnTo>
                      <a:lnTo>
                        <a:pt x="86" y="180"/>
                      </a:lnTo>
                      <a:lnTo>
                        <a:pt x="76" y="186"/>
                      </a:lnTo>
                      <a:lnTo>
                        <a:pt x="22" y="184"/>
                      </a:lnTo>
                      <a:lnTo>
                        <a:pt x="14" y="176"/>
                      </a:lnTo>
                      <a:lnTo>
                        <a:pt x="20" y="168"/>
                      </a:lnTo>
                      <a:lnTo>
                        <a:pt x="20" y="164"/>
                      </a:lnTo>
                      <a:lnTo>
                        <a:pt x="4" y="164"/>
                      </a:lnTo>
                      <a:lnTo>
                        <a:pt x="0" y="156"/>
                      </a:lnTo>
                      <a:lnTo>
                        <a:pt x="10" y="150"/>
                      </a:lnTo>
                      <a:lnTo>
                        <a:pt x="22" y="140"/>
                      </a:lnTo>
                      <a:lnTo>
                        <a:pt x="36" y="136"/>
                      </a:lnTo>
                      <a:lnTo>
                        <a:pt x="52" y="130"/>
                      </a:lnTo>
                      <a:lnTo>
                        <a:pt x="60" y="132"/>
                      </a:lnTo>
                      <a:lnTo>
                        <a:pt x="62" y="140"/>
                      </a:lnTo>
                      <a:lnTo>
                        <a:pt x="72" y="146"/>
                      </a:lnTo>
                      <a:lnTo>
                        <a:pt x="88" y="144"/>
                      </a:lnTo>
                      <a:lnTo>
                        <a:pt x="100" y="142"/>
                      </a:lnTo>
                      <a:lnTo>
                        <a:pt x="114" y="136"/>
                      </a:lnTo>
                      <a:lnTo>
                        <a:pt x="118" y="130"/>
                      </a:lnTo>
                      <a:lnTo>
                        <a:pt x="108" y="128"/>
                      </a:lnTo>
                      <a:lnTo>
                        <a:pt x="102" y="132"/>
                      </a:lnTo>
                      <a:lnTo>
                        <a:pt x="88" y="130"/>
                      </a:lnTo>
                      <a:lnTo>
                        <a:pt x="88" y="122"/>
                      </a:lnTo>
                      <a:lnTo>
                        <a:pt x="92" y="118"/>
                      </a:lnTo>
                      <a:lnTo>
                        <a:pt x="84" y="116"/>
                      </a:lnTo>
                      <a:lnTo>
                        <a:pt x="66" y="120"/>
                      </a:lnTo>
                      <a:lnTo>
                        <a:pt x="60" y="108"/>
                      </a:lnTo>
                      <a:lnTo>
                        <a:pt x="50" y="100"/>
                      </a:lnTo>
                      <a:lnTo>
                        <a:pt x="44" y="94"/>
                      </a:lnTo>
                      <a:lnTo>
                        <a:pt x="38" y="90"/>
                      </a:lnTo>
                      <a:lnTo>
                        <a:pt x="26" y="90"/>
                      </a:lnTo>
                      <a:lnTo>
                        <a:pt x="20" y="82"/>
                      </a:lnTo>
                      <a:lnTo>
                        <a:pt x="22" y="68"/>
                      </a:lnTo>
                      <a:lnTo>
                        <a:pt x="58" y="64"/>
                      </a:lnTo>
                      <a:lnTo>
                        <a:pt x="70" y="54"/>
                      </a:lnTo>
                      <a:lnTo>
                        <a:pt x="74" y="42"/>
                      </a:lnTo>
                      <a:lnTo>
                        <a:pt x="88" y="28"/>
                      </a:lnTo>
                      <a:lnTo>
                        <a:pt x="104" y="28"/>
                      </a:lnTo>
                      <a:lnTo>
                        <a:pt x="120" y="20"/>
                      </a:lnTo>
                      <a:lnTo>
                        <a:pt x="128" y="20"/>
                      </a:lnTo>
                      <a:lnTo>
                        <a:pt x="132" y="12"/>
                      </a:lnTo>
                      <a:lnTo>
                        <a:pt x="158" y="10"/>
                      </a:lnTo>
                      <a:lnTo>
                        <a:pt x="176" y="0"/>
                      </a:lnTo>
                      <a:lnTo>
                        <a:pt x="190" y="2"/>
                      </a:lnTo>
                      <a:lnTo>
                        <a:pt x="186" y="8"/>
                      </a:lnTo>
                      <a:lnTo>
                        <a:pt x="190" y="14"/>
                      </a:lnTo>
                      <a:lnTo>
                        <a:pt x="204" y="8"/>
                      </a:lnTo>
                      <a:lnTo>
                        <a:pt x="212" y="12"/>
                      </a:lnTo>
                      <a:lnTo>
                        <a:pt x="244" y="16"/>
                      </a:lnTo>
                      <a:lnTo>
                        <a:pt x="244" y="22"/>
                      </a:lnTo>
                      <a:lnTo>
                        <a:pt x="268" y="24"/>
                      </a:lnTo>
                      <a:lnTo>
                        <a:pt x="296" y="24"/>
                      </a:lnTo>
                      <a:lnTo>
                        <a:pt x="318" y="30"/>
                      </a:lnTo>
                      <a:lnTo>
                        <a:pt x="344" y="36"/>
                      </a:lnTo>
                      <a:lnTo>
                        <a:pt x="364" y="40"/>
                      </a:lnTo>
                      <a:lnTo>
                        <a:pt x="394" y="36"/>
                      </a:lnTo>
                      <a:lnTo>
                        <a:pt x="400" y="40"/>
                      </a:lnTo>
                      <a:lnTo>
                        <a:pt x="420" y="48"/>
                      </a:lnTo>
                      <a:lnTo>
                        <a:pt x="420" y="288"/>
                      </a:lnTo>
                      <a:lnTo>
                        <a:pt x="430" y="292"/>
                      </a:lnTo>
                      <a:lnTo>
                        <a:pt x="438" y="288"/>
                      </a:lnTo>
                      <a:lnTo>
                        <a:pt x="446" y="286"/>
                      </a:lnTo>
                      <a:lnTo>
                        <a:pt x="454" y="296"/>
                      </a:lnTo>
                      <a:lnTo>
                        <a:pt x="470" y="308"/>
                      </a:lnTo>
                      <a:lnTo>
                        <a:pt x="478" y="316"/>
                      </a:lnTo>
                      <a:lnTo>
                        <a:pt x="488" y="314"/>
                      </a:lnTo>
                      <a:lnTo>
                        <a:pt x="490" y="308"/>
                      </a:lnTo>
                      <a:lnTo>
                        <a:pt x="498" y="304"/>
                      </a:lnTo>
                      <a:lnTo>
                        <a:pt x="508" y="300"/>
                      </a:lnTo>
                      <a:lnTo>
                        <a:pt x="520" y="312"/>
                      </a:lnTo>
                      <a:lnTo>
                        <a:pt x="530" y="322"/>
                      </a:lnTo>
                      <a:lnTo>
                        <a:pt x="546" y="338"/>
                      </a:lnTo>
                      <a:lnTo>
                        <a:pt x="556" y="358"/>
                      </a:lnTo>
                      <a:lnTo>
                        <a:pt x="566" y="370"/>
                      </a:lnTo>
                      <a:lnTo>
                        <a:pt x="578" y="378"/>
                      </a:lnTo>
                      <a:lnTo>
                        <a:pt x="592" y="386"/>
                      </a:lnTo>
                      <a:lnTo>
                        <a:pt x="594" y="394"/>
                      </a:lnTo>
                      <a:lnTo>
                        <a:pt x="590" y="410"/>
                      </a:lnTo>
                      <a:lnTo>
                        <a:pt x="576" y="414"/>
                      </a:lnTo>
                      <a:lnTo>
                        <a:pt x="580" y="404"/>
                      </a:lnTo>
                      <a:lnTo>
                        <a:pt x="582" y="394"/>
                      </a:lnTo>
                      <a:lnTo>
                        <a:pt x="576" y="392"/>
                      </a:lnTo>
                      <a:lnTo>
                        <a:pt x="570" y="386"/>
                      </a:lnTo>
                      <a:lnTo>
                        <a:pt x="568" y="384"/>
                      </a:lnTo>
                      <a:close/>
                    </a:path>
                  </a:pathLst>
                </a:custGeom>
                <a:solidFill>
                  <a:srgbClr val="CECECE"/>
                </a:solidFill>
                <a:ln w="6350" cmpd="sng">
                  <a:solidFill>
                    <a:schemeClr val="bg1"/>
                  </a:solidFill>
                  <a:prstDash val="solid"/>
                  <a:round/>
                  <a:headEnd/>
                  <a:tailEnd/>
                </a:ln>
              </p:spPr>
              <p:txBody>
                <a:bodyPr/>
                <a:lstStyle/>
                <a:p>
                  <a:endParaRPr lang="en-US">
                    <a:solidFill>
                      <a:srgbClr val="0F245F"/>
                    </a:solidFill>
                  </a:endParaRPr>
                </a:p>
              </p:txBody>
            </p:sp>
            <p:sp>
              <p:nvSpPr>
                <p:cNvPr id="251" name="Freeform 41"/>
                <p:cNvSpPr>
                  <a:spLocks noChangeAspect="1"/>
                </p:cNvSpPr>
                <p:nvPr/>
              </p:nvSpPr>
              <p:spPr bwMode="auto">
                <a:xfrm>
                  <a:off x="250" y="1527"/>
                  <a:ext cx="38" cy="26"/>
                </a:xfrm>
                <a:custGeom>
                  <a:avLst/>
                  <a:gdLst/>
                  <a:ahLst/>
                  <a:cxnLst>
                    <a:cxn ang="0">
                      <a:pos x="28" y="2"/>
                    </a:cxn>
                    <a:cxn ang="0">
                      <a:pos x="20" y="4"/>
                    </a:cxn>
                    <a:cxn ang="0">
                      <a:pos x="14" y="6"/>
                    </a:cxn>
                    <a:cxn ang="0">
                      <a:pos x="14" y="14"/>
                    </a:cxn>
                    <a:cxn ang="0">
                      <a:pos x="8" y="12"/>
                    </a:cxn>
                    <a:cxn ang="0">
                      <a:pos x="4" y="8"/>
                    </a:cxn>
                    <a:cxn ang="0">
                      <a:pos x="0" y="12"/>
                    </a:cxn>
                    <a:cxn ang="0">
                      <a:pos x="2" y="20"/>
                    </a:cxn>
                    <a:cxn ang="0">
                      <a:pos x="8" y="26"/>
                    </a:cxn>
                    <a:cxn ang="0">
                      <a:pos x="26" y="24"/>
                    </a:cxn>
                    <a:cxn ang="0">
                      <a:pos x="32" y="16"/>
                    </a:cxn>
                    <a:cxn ang="0">
                      <a:pos x="38" y="10"/>
                    </a:cxn>
                    <a:cxn ang="0">
                      <a:pos x="34" y="0"/>
                    </a:cxn>
                    <a:cxn ang="0">
                      <a:pos x="28" y="2"/>
                    </a:cxn>
                  </a:cxnLst>
                  <a:rect l="0" t="0" r="r" b="b"/>
                  <a:pathLst>
                    <a:path w="38" h="26">
                      <a:moveTo>
                        <a:pt x="28" y="2"/>
                      </a:moveTo>
                      <a:lnTo>
                        <a:pt x="20" y="4"/>
                      </a:lnTo>
                      <a:lnTo>
                        <a:pt x="14" y="6"/>
                      </a:lnTo>
                      <a:lnTo>
                        <a:pt x="14" y="14"/>
                      </a:lnTo>
                      <a:lnTo>
                        <a:pt x="8" y="12"/>
                      </a:lnTo>
                      <a:lnTo>
                        <a:pt x="4" y="8"/>
                      </a:lnTo>
                      <a:lnTo>
                        <a:pt x="0" y="12"/>
                      </a:lnTo>
                      <a:lnTo>
                        <a:pt x="2" y="20"/>
                      </a:lnTo>
                      <a:lnTo>
                        <a:pt x="8" y="26"/>
                      </a:lnTo>
                      <a:lnTo>
                        <a:pt x="26" y="24"/>
                      </a:lnTo>
                      <a:lnTo>
                        <a:pt x="32" y="16"/>
                      </a:lnTo>
                      <a:lnTo>
                        <a:pt x="38" y="10"/>
                      </a:lnTo>
                      <a:lnTo>
                        <a:pt x="34" y="0"/>
                      </a:lnTo>
                      <a:lnTo>
                        <a:pt x="28" y="2"/>
                      </a:lnTo>
                      <a:close/>
                    </a:path>
                  </a:pathLst>
                </a:custGeom>
                <a:solidFill>
                  <a:srgbClr val="CECECE"/>
                </a:solidFill>
                <a:ln w="6350" cmpd="sng">
                  <a:solidFill>
                    <a:schemeClr val="bg1"/>
                  </a:solidFill>
                  <a:prstDash val="solid"/>
                  <a:round/>
                  <a:headEnd/>
                  <a:tailEnd/>
                </a:ln>
              </p:spPr>
              <p:txBody>
                <a:bodyPr/>
                <a:lstStyle/>
                <a:p>
                  <a:endParaRPr lang="en-US">
                    <a:solidFill>
                      <a:srgbClr val="0F245F"/>
                    </a:solidFill>
                  </a:endParaRPr>
                </a:p>
              </p:txBody>
            </p:sp>
            <p:sp>
              <p:nvSpPr>
                <p:cNvPr id="252" name="Freeform 42"/>
                <p:cNvSpPr>
                  <a:spLocks noChangeAspect="1"/>
                </p:cNvSpPr>
                <p:nvPr/>
              </p:nvSpPr>
              <p:spPr bwMode="auto">
                <a:xfrm>
                  <a:off x="50" y="1473"/>
                  <a:ext cx="26" cy="16"/>
                </a:xfrm>
                <a:custGeom>
                  <a:avLst/>
                  <a:gdLst/>
                  <a:ahLst/>
                  <a:cxnLst>
                    <a:cxn ang="0">
                      <a:pos x="22" y="0"/>
                    </a:cxn>
                    <a:cxn ang="0">
                      <a:pos x="26" y="4"/>
                    </a:cxn>
                    <a:cxn ang="0">
                      <a:pos x="26" y="8"/>
                    </a:cxn>
                    <a:cxn ang="0">
                      <a:pos x="22" y="16"/>
                    </a:cxn>
                    <a:cxn ang="0">
                      <a:pos x="14" y="14"/>
                    </a:cxn>
                    <a:cxn ang="0">
                      <a:pos x="10" y="16"/>
                    </a:cxn>
                    <a:cxn ang="0">
                      <a:pos x="4" y="10"/>
                    </a:cxn>
                    <a:cxn ang="0">
                      <a:pos x="0" y="6"/>
                    </a:cxn>
                    <a:cxn ang="0">
                      <a:pos x="2" y="0"/>
                    </a:cxn>
                    <a:cxn ang="0">
                      <a:pos x="8" y="0"/>
                    </a:cxn>
                    <a:cxn ang="0">
                      <a:pos x="22" y="0"/>
                    </a:cxn>
                  </a:cxnLst>
                  <a:rect l="0" t="0" r="r" b="b"/>
                  <a:pathLst>
                    <a:path w="26" h="16">
                      <a:moveTo>
                        <a:pt x="22" y="0"/>
                      </a:moveTo>
                      <a:lnTo>
                        <a:pt x="26" y="4"/>
                      </a:lnTo>
                      <a:lnTo>
                        <a:pt x="26" y="8"/>
                      </a:lnTo>
                      <a:lnTo>
                        <a:pt x="22" y="16"/>
                      </a:lnTo>
                      <a:lnTo>
                        <a:pt x="14" y="14"/>
                      </a:lnTo>
                      <a:lnTo>
                        <a:pt x="10" y="16"/>
                      </a:lnTo>
                      <a:lnTo>
                        <a:pt x="4" y="10"/>
                      </a:lnTo>
                      <a:lnTo>
                        <a:pt x="0" y="6"/>
                      </a:lnTo>
                      <a:lnTo>
                        <a:pt x="2" y="0"/>
                      </a:lnTo>
                      <a:lnTo>
                        <a:pt x="8" y="0"/>
                      </a:lnTo>
                      <a:lnTo>
                        <a:pt x="22" y="0"/>
                      </a:lnTo>
                      <a:close/>
                    </a:path>
                  </a:pathLst>
                </a:custGeom>
                <a:solidFill>
                  <a:srgbClr val="CECECE"/>
                </a:solidFill>
                <a:ln w="6350" cmpd="sng">
                  <a:solidFill>
                    <a:schemeClr val="bg1"/>
                  </a:solidFill>
                  <a:prstDash val="solid"/>
                  <a:round/>
                  <a:headEnd/>
                  <a:tailEnd/>
                </a:ln>
              </p:spPr>
              <p:txBody>
                <a:bodyPr/>
                <a:lstStyle/>
                <a:p>
                  <a:endParaRPr lang="en-US">
                    <a:solidFill>
                      <a:srgbClr val="0F245F"/>
                    </a:solidFill>
                  </a:endParaRPr>
                </a:p>
              </p:txBody>
            </p:sp>
            <p:sp>
              <p:nvSpPr>
                <p:cNvPr id="253" name="Freeform 43"/>
                <p:cNvSpPr>
                  <a:spLocks noChangeAspect="1"/>
                </p:cNvSpPr>
                <p:nvPr/>
              </p:nvSpPr>
              <p:spPr bwMode="auto">
                <a:xfrm>
                  <a:off x="540" y="1525"/>
                  <a:ext cx="24" cy="40"/>
                </a:xfrm>
                <a:custGeom>
                  <a:avLst/>
                  <a:gdLst/>
                  <a:ahLst/>
                  <a:cxnLst>
                    <a:cxn ang="0">
                      <a:pos x="0" y="0"/>
                    </a:cxn>
                    <a:cxn ang="0">
                      <a:pos x="10" y="2"/>
                    </a:cxn>
                    <a:cxn ang="0">
                      <a:pos x="16" y="6"/>
                    </a:cxn>
                    <a:cxn ang="0">
                      <a:pos x="18" y="20"/>
                    </a:cxn>
                    <a:cxn ang="0">
                      <a:pos x="24" y="30"/>
                    </a:cxn>
                    <a:cxn ang="0">
                      <a:pos x="24" y="40"/>
                    </a:cxn>
                    <a:cxn ang="0">
                      <a:pos x="16" y="32"/>
                    </a:cxn>
                    <a:cxn ang="0">
                      <a:pos x="8" y="22"/>
                    </a:cxn>
                    <a:cxn ang="0">
                      <a:pos x="4" y="16"/>
                    </a:cxn>
                    <a:cxn ang="0">
                      <a:pos x="0" y="8"/>
                    </a:cxn>
                    <a:cxn ang="0">
                      <a:pos x="0" y="0"/>
                    </a:cxn>
                  </a:cxnLst>
                  <a:rect l="0" t="0" r="r" b="b"/>
                  <a:pathLst>
                    <a:path w="24" h="40">
                      <a:moveTo>
                        <a:pt x="0" y="0"/>
                      </a:moveTo>
                      <a:lnTo>
                        <a:pt x="10" y="2"/>
                      </a:lnTo>
                      <a:lnTo>
                        <a:pt x="16" y="6"/>
                      </a:lnTo>
                      <a:lnTo>
                        <a:pt x="18" y="20"/>
                      </a:lnTo>
                      <a:lnTo>
                        <a:pt x="24" y="30"/>
                      </a:lnTo>
                      <a:lnTo>
                        <a:pt x="24" y="40"/>
                      </a:lnTo>
                      <a:lnTo>
                        <a:pt x="16" y="32"/>
                      </a:lnTo>
                      <a:lnTo>
                        <a:pt x="8" y="22"/>
                      </a:lnTo>
                      <a:lnTo>
                        <a:pt x="4" y="16"/>
                      </a:lnTo>
                      <a:lnTo>
                        <a:pt x="0" y="8"/>
                      </a:lnTo>
                      <a:lnTo>
                        <a:pt x="0" y="0"/>
                      </a:lnTo>
                      <a:close/>
                    </a:path>
                  </a:pathLst>
                </a:custGeom>
                <a:solidFill>
                  <a:srgbClr val="CECECE"/>
                </a:solidFill>
                <a:ln w="6350" cmpd="sng">
                  <a:solidFill>
                    <a:schemeClr val="bg1"/>
                  </a:solidFill>
                  <a:prstDash val="solid"/>
                  <a:round/>
                  <a:headEnd/>
                  <a:tailEnd/>
                </a:ln>
              </p:spPr>
              <p:txBody>
                <a:bodyPr/>
                <a:lstStyle/>
                <a:p>
                  <a:endParaRPr lang="en-US">
                    <a:solidFill>
                      <a:srgbClr val="0F245F"/>
                    </a:solidFill>
                  </a:endParaRPr>
                </a:p>
              </p:txBody>
            </p:sp>
            <p:sp>
              <p:nvSpPr>
                <p:cNvPr id="254" name="Freeform 44"/>
                <p:cNvSpPr>
                  <a:spLocks noChangeAspect="1"/>
                </p:cNvSpPr>
                <p:nvPr/>
              </p:nvSpPr>
              <p:spPr bwMode="auto">
                <a:xfrm>
                  <a:off x="584" y="1565"/>
                  <a:ext cx="22" cy="38"/>
                </a:xfrm>
                <a:custGeom>
                  <a:avLst/>
                  <a:gdLst/>
                  <a:ahLst/>
                  <a:cxnLst>
                    <a:cxn ang="0">
                      <a:pos x="0" y="8"/>
                    </a:cxn>
                    <a:cxn ang="0">
                      <a:pos x="0" y="0"/>
                    </a:cxn>
                    <a:cxn ang="0">
                      <a:pos x="8" y="2"/>
                    </a:cxn>
                    <a:cxn ang="0">
                      <a:pos x="14" y="14"/>
                    </a:cxn>
                    <a:cxn ang="0">
                      <a:pos x="22" y="24"/>
                    </a:cxn>
                    <a:cxn ang="0">
                      <a:pos x="22" y="32"/>
                    </a:cxn>
                    <a:cxn ang="0">
                      <a:pos x="18" y="38"/>
                    </a:cxn>
                    <a:cxn ang="0">
                      <a:pos x="12" y="30"/>
                    </a:cxn>
                    <a:cxn ang="0">
                      <a:pos x="6" y="24"/>
                    </a:cxn>
                    <a:cxn ang="0">
                      <a:pos x="4" y="16"/>
                    </a:cxn>
                    <a:cxn ang="0">
                      <a:pos x="0" y="8"/>
                    </a:cxn>
                  </a:cxnLst>
                  <a:rect l="0" t="0" r="r" b="b"/>
                  <a:pathLst>
                    <a:path w="22" h="38">
                      <a:moveTo>
                        <a:pt x="0" y="8"/>
                      </a:moveTo>
                      <a:lnTo>
                        <a:pt x="0" y="0"/>
                      </a:lnTo>
                      <a:lnTo>
                        <a:pt x="8" y="2"/>
                      </a:lnTo>
                      <a:lnTo>
                        <a:pt x="14" y="14"/>
                      </a:lnTo>
                      <a:lnTo>
                        <a:pt x="22" y="24"/>
                      </a:lnTo>
                      <a:lnTo>
                        <a:pt x="22" y="32"/>
                      </a:lnTo>
                      <a:lnTo>
                        <a:pt x="18" y="38"/>
                      </a:lnTo>
                      <a:lnTo>
                        <a:pt x="12" y="30"/>
                      </a:lnTo>
                      <a:lnTo>
                        <a:pt x="6" y="24"/>
                      </a:lnTo>
                      <a:lnTo>
                        <a:pt x="4" y="16"/>
                      </a:lnTo>
                      <a:lnTo>
                        <a:pt x="0" y="8"/>
                      </a:lnTo>
                      <a:close/>
                    </a:path>
                  </a:pathLst>
                </a:custGeom>
                <a:solidFill>
                  <a:srgbClr val="CECECE"/>
                </a:solidFill>
                <a:ln w="6350" cmpd="sng">
                  <a:solidFill>
                    <a:schemeClr val="bg1"/>
                  </a:solidFill>
                  <a:prstDash val="solid"/>
                  <a:round/>
                  <a:headEnd/>
                  <a:tailEnd/>
                </a:ln>
              </p:spPr>
              <p:txBody>
                <a:bodyPr/>
                <a:lstStyle/>
                <a:p>
                  <a:endParaRPr lang="en-US">
                    <a:solidFill>
                      <a:srgbClr val="0F245F"/>
                    </a:solidFill>
                  </a:endParaRPr>
                </a:p>
              </p:txBody>
            </p:sp>
            <p:sp>
              <p:nvSpPr>
                <p:cNvPr id="255" name="Freeform 45"/>
                <p:cNvSpPr>
                  <a:spLocks noChangeAspect="1"/>
                </p:cNvSpPr>
                <p:nvPr/>
              </p:nvSpPr>
              <p:spPr bwMode="auto">
                <a:xfrm>
                  <a:off x="588" y="1615"/>
                  <a:ext cx="26" cy="34"/>
                </a:xfrm>
                <a:custGeom>
                  <a:avLst/>
                  <a:gdLst/>
                  <a:ahLst/>
                  <a:cxnLst>
                    <a:cxn ang="0">
                      <a:pos x="0" y="0"/>
                    </a:cxn>
                    <a:cxn ang="0">
                      <a:pos x="10" y="4"/>
                    </a:cxn>
                    <a:cxn ang="0">
                      <a:pos x="18" y="4"/>
                    </a:cxn>
                    <a:cxn ang="0">
                      <a:pos x="20" y="8"/>
                    </a:cxn>
                    <a:cxn ang="0">
                      <a:pos x="18" y="16"/>
                    </a:cxn>
                    <a:cxn ang="0">
                      <a:pos x="22" y="22"/>
                    </a:cxn>
                    <a:cxn ang="0">
                      <a:pos x="26" y="34"/>
                    </a:cxn>
                    <a:cxn ang="0">
                      <a:pos x="18" y="32"/>
                    </a:cxn>
                    <a:cxn ang="0">
                      <a:pos x="8" y="20"/>
                    </a:cxn>
                    <a:cxn ang="0">
                      <a:pos x="2" y="12"/>
                    </a:cxn>
                    <a:cxn ang="0">
                      <a:pos x="0" y="0"/>
                    </a:cxn>
                  </a:cxnLst>
                  <a:rect l="0" t="0" r="r" b="b"/>
                  <a:pathLst>
                    <a:path w="26" h="34">
                      <a:moveTo>
                        <a:pt x="0" y="0"/>
                      </a:moveTo>
                      <a:lnTo>
                        <a:pt x="10" y="4"/>
                      </a:lnTo>
                      <a:lnTo>
                        <a:pt x="18" y="4"/>
                      </a:lnTo>
                      <a:lnTo>
                        <a:pt x="20" y="8"/>
                      </a:lnTo>
                      <a:lnTo>
                        <a:pt x="18" y="16"/>
                      </a:lnTo>
                      <a:lnTo>
                        <a:pt x="22" y="22"/>
                      </a:lnTo>
                      <a:lnTo>
                        <a:pt x="26" y="34"/>
                      </a:lnTo>
                      <a:lnTo>
                        <a:pt x="18" y="32"/>
                      </a:lnTo>
                      <a:lnTo>
                        <a:pt x="8" y="20"/>
                      </a:lnTo>
                      <a:lnTo>
                        <a:pt x="2" y="12"/>
                      </a:lnTo>
                      <a:lnTo>
                        <a:pt x="0" y="0"/>
                      </a:lnTo>
                      <a:close/>
                    </a:path>
                  </a:pathLst>
                </a:custGeom>
                <a:solidFill>
                  <a:srgbClr val="CECECE"/>
                </a:solidFill>
                <a:ln w="6350" cmpd="sng">
                  <a:solidFill>
                    <a:schemeClr val="bg1"/>
                  </a:solidFill>
                  <a:prstDash val="solid"/>
                  <a:round/>
                  <a:headEnd/>
                  <a:tailEnd/>
                </a:ln>
              </p:spPr>
              <p:txBody>
                <a:bodyPr/>
                <a:lstStyle/>
                <a:p>
                  <a:endParaRPr lang="en-US">
                    <a:solidFill>
                      <a:srgbClr val="0F245F"/>
                    </a:solidFill>
                  </a:endParaRPr>
                </a:p>
              </p:txBody>
            </p:sp>
            <p:sp>
              <p:nvSpPr>
                <p:cNvPr id="256" name="Freeform 46"/>
                <p:cNvSpPr>
                  <a:spLocks noChangeAspect="1"/>
                </p:cNvSpPr>
                <p:nvPr/>
              </p:nvSpPr>
              <p:spPr bwMode="auto">
                <a:xfrm>
                  <a:off x="84" y="1591"/>
                  <a:ext cx="32" cy="20"/>
                </a:xfrm>
                <a:custGeom>
                  <a:avLst/>
                  <a:gdLst/>
                  <a:ahLst/>
                  <a:cxnLst>
                    <a:cxn ang="0">
                      <a:pos x="32" y="4"/>
                    </a:cxn>
                    <a:cxn ang="0">
                      <a:pos x="28" y="10"/>
                    </a:cxn>
                    <a:cxn ang="0">
                      <a:pos x="22" y="12"/>
                    </a:cxn>
                    <a:cxn ang="0">
                      <a:pos x="12" y="14"/>
                    </a:cxn>
                    <a:cxn ang="0">
                      <a:pos x="6" y="20"/>
                    </a:cxn>
                    <a:cxn ang="0">
                      <a:pos x="0" y="18"/>
                    </a:cxn>
                    <a:cxn ang="0">
                      <a:pos x="6" y="8"/>
                    </a:cxn>
                    <a:cxn ang="0">
                      <a:pos x="14" y="4"/>
                    </a:cxn>
                    <a:cxn ang="0">
                      <a:pos x="26" y="0"/>
                    </a:cxn>
                    <a:cxn ang="0">
                      <a:pos x="32" y="4"/>
                    </a:cxn>
                  </a:cxnLst>
                  <a:rect l="0" t="0" r="r" b="b"/>
                  <a:pathLst>
                    <a:path w="32" h="20">
                      <a:moveTo>
                        <a:pt x="32" y="4"/>
                      </a:moveTo>
                      <a:lnTo>
                        <a:pt x="28" y="10"/>
                      </a:lnTo>
                      <a:lnTo>
                        <a:pt x="22" y="12"/>
                      </a:lnTo>
                      <a:lnTo>
                        <a:pt x="12" y="14"/>
                      </a:lnTo>
                      <a:lnTo>
                        <a:pt x="6" y="20"/>
                      </a:lnTo>
                      <a:lnTo>
                        <a:pt x="0" y="18"/>
                      </a:lnTo>
                      <a:lnTo>
                        <a:pt x="6" y="8"/>
                      </a:lnTo>
                      <a:lnTo>
                        <a:pt x="14" y="4"/>
                      </a:lnTo>
                      <a:lnTo>
                        <a:pt x="26" y="0"/>
                      </a:lnTo>
                      <a:lnTo>
                        <a:pt x="32" y="4"/>
                      </a:lnTo>
                      <a:close/>
                    </a:path>
                  </a:pathLst>
                </a:custGeom>
                <a:solidFill>
                  <a:srgbClr val="CECECE"/>
                </a:solidFill>
                <a:ln w="6350" cmpd="sng">
                  <a:solidFill>
                    <a:schemeClr val="bg1"/>
                  </a:solidFill>
                  <a:prstDash val="solid"/>
                  <a:round/>
                  <a:headEnd/>
                  <a:tailEnd/>
                </a:ln>
              </p:spPr>
              <p:txBody>
                <a:bodyPr/>
                <a:lstStyle/>
                <a:p>
                  <a:endParaRPr lang="en-US">
                    <a:solidFill>
                      <a:srgbClr val="0F245F"/>
                    </a:solidFill>
                  </a:endParaRPr>
                </a:p>
              </p:txBody>
            </p:sp>
            <p:sp>
              <p:nvSpPr>
                <p:cNvPr id="257" name="Freeform 47"/>
                <p:cNvSpPr>
                  <a:spLocks noChangeAspect="1"/>
                </p:cNvSpPr>
                <p:nvPr/>
              </p:nvSpPr>
              <p:spPr bwMode="auto">
                <a:xfrm>
                  <a:off x="560" y="1523"/>
                  <a:ext cx="16" cy="30"/>
                </a:xfrm>
                <a:custGeom>
                  <a:avLst/>
                  <a:gdLst/>
                  <a:ahLst/>
                  <a:cxnLst>
                    <a:cxn ang="0">
                      <a:pos x="0" y="0"/>
                    </a:cxn>
                    <a:cxn ang="0">
                      <a:pos x="10" y="4"/>
                    </a:cxn>
                    <a:cxn ang="0">
                      <a:pos x="16" y="16"/>
                    </a:cxn>
                    <a:cxn ang="0">
                      <a:pos x="14" y="24"/>
                    </a:cxn>
                    <a:cxn ang="0">
                      <a:pos x="10" y="30"/>
                    </a:cxn>
                    <a:cxn ang="0">
                      <a:pos x="4" y="22"/>
                    </a:cxn>
                    <a:cxn ang="0">
                      <a:pos x="4" y="16"/>
                    </a:cxn>
                    <a:cxn ang="0">
                      <a:pos x="0" y="8"/>
                    </a:cxn>
                    <a:cxn ang="0">
                      <a:pos x="0" y="0"/>
                    </a:cxn>
                  </a:cxnLst>
                  <a:rect l="0" t="0" r="r" b="b"/>
                  <a:pathLst>
                    <a:path w="16" h="30">
                      <a:moveTo>
                        <a:pt x="0" y="0"/>
                      </a:moveTo>
                      <a:lnTo>
                        <a:pt x="10" y="4"/>
                      </a:lnTo>
                      <a:lnTo>
                        <a:pt x="16" y="16"/>
                      </a:lnTo>
                      <a:lnTo>
                        <a:pt x="14" y="24"/>
                      </a:lnTo>
                      <a:lnTo>
                        <a:pt x="10" y="30"/>
                      </a:lnTo>
                      <a:lnTo>
                        <a:pt x="4" y="22"/>
                      </a:lnTo>
                      <a:lnTo>
                        <a:pt x="4" y="16"/>
                      </a:lnTo>
                      <a:lnTo>
                        <a:pt x="0" y="8"/>
                      </a:lnTo>
                      <a:lnTo>
                        <a:pt x="0" y="0"/>
                      </a:lnTo>
                      <a:close/>
                    </a:path>
                  </a:pathLst>
                </a:custGeom>
                <a:solidFill>
                  <a:srgbClr val="CECECE"/>
                </a:solidFill>
                <a:ln w="6350" cmpd="sng">
                  <a:solidFill>
                    <a:schemeClr val="bg1"/>
                  </a:solidFill>
                  <a:prstDash val="solid"/>
                  <a:round/>
                  <a:headEnd/>
                  <a:tailEnd/>
                </a:ln>
              </p:spPr>
              <p:txBody>
                <a:bodyPr/>
                <a:lstStyle/>
                <a:p>
                  <a:endParaRPr lang="en-US">
                    <a:solidFill>
                      <a:srgbClr val="0F245F"/>
                    </a:solidFill>
                  </a:endParaRPr>
                </a:p>
              </p:txBody>
            </p:sp>
            <p:sp>
              <p:nvSpPr>
                <p:cNvPr id="258" name="Freeform 48"/>
                <p:cNvSpPr>
                  <a:spLocks noChangeAspect="1"/>
                </p:cNvSpPr>
                <p:nvPr/>
              </p:nvSpPr>
              <p:spPr bwMode="auto">
                <a:xfrm>
                  <a:off x="608" y="1575"/>
                  <a:ext cx="14" cy="20"/>
                </a:xfrm>
                <a:custGeom>
                  <a:avLst/>
                  <a:gdLst/>
                  <a:ahLst/>
                  <a:cxnLst>
                    <a:cxn ang="0">
                      <a:pos x="0" y="0"/>
                    </a:cxn>
                    <a:cxn ang="0">
                      <a:pos x="6" y="4"/>
                    </a:cxn>
                    <a:cxn ang="0">
                      <a:pos x="14" y="6"/>
                    </a:cxn>
                    <a:cxn ang="0">
                      <a:pos x="12" y="16"/>
                    </a:cxn>
                    <a:cxn ang="0">
                      <a:pos x="6" y="20"/>
                    </a:cxn>
                    <a:cxn ang="0">
                      <a:pos x="0" y="12"/>
                    </a:cxn>
                    <a:cxn ang="0">
                      <a:pos x="0" y="0"/>
                    </a:cxn>
                  </a:cxnLst>
                  <a:rect l="0" t="0" r="r" b="b"/>
                  <a:pathLst>
                    <a:path w="14" h="20">
                      <a:moveTo>
                        <a:pt x="0" y="0"/>
                      </a:moveTo>
                      <a:lnTo>
                        <a:pt x="6" y="4"/>
                      </a:lnTo>
                      <a:lnTo>
                        <a:pt x="14" y="6"/>
                      </a:lnTo>
                      <a:lnTo>
                        <a:pt x="12" y="16"/>
                      </a:lnTo>
                      <a:lnTo>
                        <a:pt x="6" y="20"/>
                      </a:lnTo>
                      <a:lnTo>
                        <a:pt x="0" y="12"/>
                      </a:lnTo>
                      <a:lnTo>
                        <a:pt x="0" y="0"/>
                      </a:lnTo>
                      <a:close/>
                    </a:path>
                  </a:pathLst>
                </a:custGeom>
                <a:solidFill>
                  <a:srgbClr val="CECECE"/>
                </a:solidFill>
                <a:ln w="6350" cmpd="sng">
                  <a:solidFill>
                    <a:schemeClr val="bg1"/>
                  </a:solidFill>
                  <a:prstDash val="solid"/>
                  <a:round/>
                  <a:headEnd/>
                  <a:tailEnd/>
                </a:ln>
              </p:spPr>
              <p:txBody>
                <a:bodyPr/>
                <a:lstStyle/>
                <a:p>
                  <a:endParaRPr lang="en-US">
                    <a:solidFill>
                      <a:srgbClr val="0F245F"/>
                    </a:solidFill>
                  </a:endParaRPr>
                </a:p>
              </p:txBody>
            </p:sp>
            <p:sp>
              <p:nvSpPr>
                <p:cNvPr id="259" name="Freeform 49"/>
                <p:cNvSpPr>
                  <a:spLocks noChangeAspect="1"/>
                </p:cNvSpPr>
                <p:nvPr/>
              </p:nvSpPr>
              <p:spPr bwMode="auto">
                <a:xfrm>
                  <a:off x="560" y="1523"/>
                  <a:ext cx="16" cy="30"/>
                </a:xfrm>
                <a:custGeom>
                  <a:avLst/>
                  <a:gdLst/>
                  <a:ahLst/>
                  <a:cxnLst>
                    <a:cxn ang="0">
                      <a:pos x="0" y="0"/>
                    </a:cxn>
                    <a:cxn ang="0">
                      <a:pos x="10" y="4"/>
                    </a:cxn>
                    <a:cxn ang="0">
                      <a:pos x="16" y="16"/>
                    </a:cxn>
                    <a:cxn ang="0">
                      <a:pos x="14" y="24"/>
                    </a:cxn>
                    <a:cxn ang="0">
                      <a:pos x="10" y="30"/>
                    </a:cxn>
                    <a:cxn ang="0">
                      <a:pos x="4" y="22"/>
                    </a:cxn>
                    <a:cxn ang="0">
                      <a:pos x="4" y="16"/>
                    </a:cxn>
                    <a:cxn ang="0">
                      <a:pos x="0" y="8"/>
                    </a:cxn>
                    <a:cxn ang="0">
                      <a:pos x="0" y="0"/>
                    </a:cxn>
                  </a:cxnLst>
                  <a:rect l="0" t="0" r="r" b="b"/>
                  <a:pathLst>
                    <a:path w="16" h="30">
                      <a:moveTo>
                        <a:pt x="0" y="0"/>
                      </a:moveTo>
                      <a:lnTo>
                        <a:pt x="10" y="4"/>
                      </a:lnTo>
                      <a:lnTo>
                        <a:pt x="16" y="16"/>
                      </a:lnTo>
                      <a:lnTo>
                        <a:pt x="14" y="24"/>
                      </a:lnTo>
                      <a:lnTo>
                        <a:pt x="10" y="30"/>
                      </a:lnTo>
                      <a:lnTo>
                        <a:pt x="4" y="22"/>
                      </a:lnTo>
                      <a:lnTo>
                        <a:pt x="4" y="16"/>
                      </a:lnTo>
                      <a:lnTo>
                        <a:pt x="0" y="8"/>
                      </a:lnTo>
                      <a:lnTo>
                        <a:pt x="0" y="0"/>
                      </a:lnTo>
                      <a:close/>
                    </a:path>
                  </a:pathLst>
                </a:custGeom>
                <a:solidFill>
                  <a:srgbClr val="CECECE"/>
                </a:solidFill>
                <a:ln w="6350" cmpd="sng">
                  <a:solidFill>
                    <a:schemeClr val="bg1"/>
                  </a:solidFill>
                  <a:round/>
                  <a:headEnd/>
                  <a:tailEnd/>
                </a:ln>
              </p:spPr>
              <p:txBody>
                <a:bodyPr/>
                <a:lstStyle/>
                <a:p>
                  <a:endParaRPr lang="en-US">
                    <a:solidFill>
                      <a:srgbClr val="0F245F"/>
                    </a:solidFill>
                  </a:endParaRPr>
                </a:p>
              </p:txBody>
            </p:sp>
            <p:sp>
              <p:nvSpPr>
                <p:cNvPr id="260" name="Freeform 50"/>
                <p:cNvSpPr>
                  <a:spLocks noChangeAspect="1"/>
                </p:cNvSpPr>
                <p:nvPr/>
              </p:nvSpPr>
              <p:spPr bwMode="auto">
                <a:xfrm>
                  <a:off x="608" y="1575"/>
                  <a:ext cx="14" cy="20"/>
                </a:xfrm>
                <a:custGeom>
                  <a:avLst/>
                  <a:gdLst/>
                  <a:ahLst/>
                  <a:cxnLst>
                    <a:cxn ang="0">
                      <a:pos x="0" y="0"/>
                    </a:cxn>
                    <a:cxn ang="0">
                      <a:pos x="6" y="4"/>
                    </a:cxn>
                    <a:cxn ang="0">
                      <a:pos x="14" y="6"/>
                    </a:cxn>
                    <a:cxn ang="0">
                      <a:pos x="12" y="16"/>
                    </a:cxn>
                    <a:cxn ang="0">
                      <a:pos x="6" y="20"/>
                    </a:cxn>
                    <a:cxn ang="0">
                      <a:pos x="0" y="12"/>
                    </a:cxn>
                    <a:cxn ang="0">
                      <a:pos x="0" y="0"/>
                    </a:cxn>
                  </a:cxnLst>
                  <a:rect l="0" t="0" r="r" b="b"/>
                  <a:pathLst>
                    <a:path w="14" h="20">
                      <a:moveTo>
                        <a:pt x="0" y="0"/>
                      </a:moveTo>
                      <a:lnTo>
                        <a:pt x="6" y="4"/>
                      </a:lnTo>
                      <a:lnTo>
                        <a:pt x="14" y="6"/>
                      </a:lnTo>
                      <a:lnTo>
                        <a:pt x="12" y="16"/>
                      </a:lnTo>
                      <a:lnTo>
                        <a:pt x="6" y="20"/>
                      </a:lnTo>
                      <a:lnTo>
                        <a:pt x="0" y="12"/>
                      </a:lnTo>
                      <a:lnTo>
                        <a:pt x="0" y="0"/>
                      </a:lnTo>
                      <a:close/>
                    </a:path>
                  </a:pathLst>
                </a:custGeom>
                <a:solidFill>
                  <a:srgbClr val="CECECE"/>
                </a:solidFill>
                <a:ln w="6350" cmpd="sng">
                  <a:solidFill>
                    <a:schemeClr val="bg1"/>
                  </a:solidFill>
                  <a:round/>
                  <a:headEnd/>
                  <a:tailEnd/>
                </a:ln>
              </p:spPr>
              <p:txBody>
                <a:bodyPr/>
                <a:lstStyle/>
                <a:p>
                  <a:endParaRPr lang="en-US">
                    <a:solidFill>
                      <a:srgbClr val="0F245F"/>
                    </a:solidFill>
                  </a:endParaRPr>
                </a:p>
              </p:txBody>
            </p:sp>
            <p:sp>
              <p:nvSpPr>
                <p:cNvPr id="261" name="Freeform 51"/>
                <p:cNvSpPr>
                  <a:spLocks noChangeAspect="1"/>
                </p:cNvSpPr>
                <p:nvPr/>
              </p:nvSpPr>
              <p:spPr bwMode="auto">
                <a:xfrm>
                  <a:off x="576" y="1551"/>
                  <a:ext cx="14" cy="14"/>
                </a:xfrm>
                <a:custGeom>
                  <a:avLst/>
                  <a:gdLst/>
                  <a:ahLst/>
                  <a:cxnLst>
                    <a:cxn ang="0">
                      <a:pos x="4" y="0"/>
                    </a:cxn>
                    <a:cxn ang="0">
                      <a:pos x="8" y="0"/>
                    </a:cxn>
                    <a:cxn ang="0">
                      <a:pos x="14" y="6"/>
                    </a:cxn>
                    <a:cxn ang="0">
                      <a:pos x="8" y="10"/>
                    </a:cxn>
                    <a:cxn ang="0">
                      <a:pos x="2" y="14"/>
                    </a:cxn>
                    <a:cxn ang="0">
                      <a:pos x="0" y="6"/>
                    </a:cxn>
                    <a:cxn ang="0">
                      <a:pos x="4" y="0"/>
                    </a:cxn>
                  </a:cxnLst>
                  <a:rect l="0" t="0" r="r" b="b"/>
                  <a:pathLst>
                    <a:path w="14" h="14">
                      <a:moveTo>
                        <a:pt x="4" y="0"/>
                      </a:moveTo>
                      <a:lnTo>
                        <a:pt x="8" y="0"/>
                      </a:lnTo>
                      <a:lnTo>
                        <a:pt x="14" y="6"/>
                      </a:lnTo>
                      <a:lnTo>
                        <a:pt x="8" y="10"/>
                      </a:lnTo>
                      <a:lnTo>
                        <a:pt x="2" y="14"/>
                      </a:lnTo>
                      <a:lnTo>
                        <a:pt x="0" y="6"/>
                      </a:lnTo>
                      <a:lnTo>
                        <a:pt x="4" y="0"/>
                      </a:lnTo>
                      <a:close/>
                    </a:path>
                  </a:pathLst>
                </a:custGeom>
                <a:solidFill>
                  <a:srgbClr val="CECECE"/>
                </a:solidFill>
                <a:ln w="6350" cmpd="sng">
                  <a:solidFill>
                    <a:schemeClr val="bg1"/>
                  </a:solidFill>
                  <a:prstDash val="solid"/>
                  <a:round/>
                  <a:headEnd/>
                  <a:tailEnd/>
                </a:ln>
              </p:spPr>
              <p:txBody>
                <a:bodyPr/>
                <a:lstStyle/>
                <a:p>
                  <a:endParaRPr lang="en-US">
                    <a:solidFill>
                      <a:srgbClr val="0F245F"/>
                    </a:solidFill>
                  </a:endParaRPr>
                </a:p>
              </p:txBody>
            </p:sp>
          </p:grpSp>
          <p:sp>
            <p:nvSpPr>
              <p:cNvPr id="242" name="Freeform 52"/>
              <p:cNvSpPr>
                <a:spLocks noChangeAspect="1"/>
              </p:cNvSpPr>
              <p:nvPr/>
            </p:nvSpPr>
            <p:spPr bwMode="auto">
              <a:xfrm>
                <a:off x="724" y="1715"/>
                <a:ext cx="912" cy="448"/>
              </a:xfrm>
              <a:custGeom>
                <a:avLst/>
                <a:gdLst/>
                <a:ahLst/>
                <a:cxnLst>
                  <a:cxn ang="0">
                    <a:pos x="24" y="30"/>
                  </a:cxn>
                  <a:cxn ang="0">
                    <a:pos x="30" y="20"/>
                  </a:cxn>
                  <a:cxn ang="0">
                    <a:pos x="472" y="8"/>
                  </a:cxn>
                  <a:cxn ang="0">
                    <a:pos x="550" y="28"/>
                  </a:cxn>
                  <a:cxn ang="0">
                    <a:pos x="516" y="52"/>
                  </a:cxn>
                  <a:cxn ang="0">
                    <a:pos x="562" y="48"/>
                  </a:cxn>
                  <a:cxn ang="0">
                    <a:pos x="604" y="56"/>
                  </a:cxn>
                  <a:cxn ang="0">
                    <a:pos x="636" y="68"/>
                  </a:cxn>
                  <a:cxn ang="0">
                    <a:pos x="600" y="68"/>
                  </a:cxn>
                  <a:cxn ang="0">
                    <a:pos x="588" y="94"/>
                  </a:cxn>
                  <a:cxn ang="0">
                    <a:pos x="584" y="154"/>
                  </a:cxn>
                  <a:cxn ang="0">
                    <a:pos x="608" y="112"/>
                  </a:cxn>
                  <a:cxn ang="0">
                    <a:pos x="620" y="84"/>
                  </a:cxn>
                  <a:cxn ang="0">
                    <a:pos x="654" y="90"/>
                  </a:cxn>
                  <a:cxn ang="0">
                    <a:pos x="652" y="112"/>
                  </a:cxn>
                  <a:cxn ang="0">
                    <a:pos x="662" y="134"/>
                  </a:cxn>
                  <a:cxn ang="0">
                    <a:pos x="690" y="148"/>
                  </a:cxn>
                  <a:cxn ang="0">
                    <a:pos x="720" y="124"/>
                  </a:cxn>
                  <a:cxn ang="0">
                    <a:pos x="766" y="100"/>
                  </a:cxn>
                  <a:cxn ang="0">
                    <a:pos x="858" y="74"/>
                  </a:cxn>
                  <a:cxn ang="0">
                    <a:pos x="900" y="44"/>
                  </a:cxn>
                  <a:cxn ang="0">
                    <a:pos x="912" y="90"/>
                  </a:cxn>
                  <a:cxn ang="0">
                    <a:pos x="864" y="110"/>
                  </a:cxn>
                  <a:cxn ang="0">
                    <a:pos x="862" y="148"/>
                  </a:cxn>
                  <a:cxn ang="0">
                    <a:pos x="804" y="166"/>
                  </a:cxn>
                  <a:cxn ang="0">
                    <a:pos x="782" y="198"/>
                  </a:cxn>
                  <a:cxn ang="0">
                    <a:pos x="770" y="220"/>
                  </a:cxn>
                  <a:cxn ang="0">
                    <a:pos x="760" y="214"/>
                  </a:cxn>
                  <a:cxn ang="0">
                    <a:pos x="762" y="234"/>
                  </a:cxn>
                  <a:cxn ang="0">
                    <a:pos x="762" y="270"/>
                  </a:cxn>
                  <a:cxn ang="0">
                    <a:pos x="724" y="298"/>
                  </a:cxn>
                  <a:cxn ang="0">
                    <a:pos x="682" y="350"/>
                  </a:cxn>
                  <a:cxn ang="0">
                    <a:pos x="704" y="424"/>
                  </a:cxn>
                  <a:cxn ang="0">
                    <a:pos x="680" y="428"/>
                  </a:cxn>
                  <a:cxn ang="0">
                    <a:pos x="664" y="382"/>
                  </a:cxn>
                  <a:cxn ang="0">
                    <a:pos x="626" y="372"/>
                  </a:cxn>
                  <a:cxn ang="0">
                    <a:pos x="566" y="354"/>
                  </a:cxn>
                  <a:cxn ang="0">
                    <a:pos x="560" y="374"/>
                  </a:cxn>
                  <a:cxn ang="0">
                    <a:pos x="516" y="368"/>
                  </a:cxn>
                  <a:cxn ang="0">
                    <a:pos x="484" y="372"/>
                  </a:cxn>
                  <a:cxn ang="0">
                    <a:pos x="454" y="388"/>
                  </a:cxn>
                  <a:cxn ang="0">
                    <a:pos x="430" y="420"/>
                  </a:cxn>
                  <a:cxn ang="0">
                    <a:pos x="390" y="400"/>
                  </a:cxn>
                  <a:cxn ang="0">
                    <a:pos x="344" y="368"/>
                  </a:cxn>
                  <a:cxn ang="0">
                    <a:pos x="302" y="346"/>
                  </a:cxn>
                  <a:cxn ang="0">
                    <a:pos x="192" y="334"/>
                  </a:cxn>
                  <a:cxn ang="0">
                    <a:pos x="104" y="298"/>
                  </a:cxn>
                  <a:cxn ang="0">
                    <a:pos x="58" y="272"/>
                  </a:cxn>
                  <a:cxn ang="0">
                    <a:pos x="32" y="228"/>
                  </a:cxn>
                  <a:cxn ang="0">
                    <a:pos x="10" y="186"/>
                  </a:cxn>
                  <a:cxn ang="0">
                    <a:pos x="6" y="112"/>
                  </a:cxn>
                  <a:cxn ang="0">
                    <a:pos x="8" y="42"/>
                  </a:cxn>
                </a:cxnLst>
                <a:rect l="0" t="0" r="r" b="b"/>
                <a:pathLst>
                  <a:path w="912" h="448">
                    <a:moveTo>
                      <a:pt x="4" y="38"/>
                    </a:moveTo>
                    <a:lnTo>
                      <a:pt x="0" y="28"/>
                    </a:lnTo>
                    <a:lnTo>
                      <a:pt x="8" y="24"/>
                    </a:lnTo>
                    <a:lnTo>
                      <a:pt x="18" y="28"/>
                    </a:lnTo>
                    <a:lnTo>
                      <a:pt x="24" y="30"/>
                    </a:lnTo>
                    <a:lnTo>
                      <a:pt x="26" y="38"/>
                    </a:lnTo>
                    <a:lnTo>
                      <a:pt x="28" y="44"/>
                    </a:lnTo>
                    <a:lnTo>
                      <a:pt x="34" y="38"/>
                    </a:lnTo>
                    <a:lnTo>
                      <a:pt x="36" y="28"/>
                    </a:lnTo>
                    <a:lnTo>
                      <a:pt x="30" y="20"/>
                    </a:lnTo>
                    <a:lnTo>
                      <a:pt x="30" y="8"/>
                    </a:lnTo>
                    <a:lnTo>
                      <a:pt x="460" y="8"/>
                    </a:lnTo>
                    <a:lnTo>
                      <a:pt x="462" y="0"/>
                    </a:lnTo>
                    <a:lnTo>
                      <a:pt x="470" y="0"/>
                    </a:lnTo>
                    <a:lnTo>
                      <a:pt x="472" y="8"/>
                    </a:lnTo>
                    <a:lnTo>
                      <a:pt x="476" y="12"/>
                    </a:lnTo>
                    <a:lnTo>
                      <a:pt x="488" y="16"/>
                    </a:lnTo>
                    <a:lnTo>
                      <a:pt x="512" y="20"/>
                    </a:lnTo>
                    <a:lnTo>
                      <a:pt x="526" y="24"/>
                    </a:lnTo>
                    <a:lnTo>
                      <a:pt x="550" y="28"/>
                    </a:lnTo>
                    <a:lnTo>
                      <a:pt x="548" y="32"/>
                    </a:lnTo>
                    <a:lnTo>
                      <a:pt x="536" y="36"/>
                    </a:lnTo>
                    <a:lnTo>
                      <a:pt x="528" y="40"/>
                    </a:lnTo>
                    <a:lnTo>
                      <a:pt x="520" y="48"/>
                    </a:lnTo>
                    <a:lnTo>
                      <a:pt x="516" y="52"/>
                    </a:lnTo>
                    <a:lnTo>
                      <a:pt x="526" y="56"/>
                    </a:lnTo>
                    <a:lnTo>
                      <a:pt x="540" y="56"/>
                    </a:lnTo>
                    <a:lnTo>
                      <a:pt x="552" y="56"/>
                    </a:lnTo>
                    <a:lnTo>
                      <a:pt x="558" y="52"/>
                    </a:lnTo>
                    <a:lnTo>
                      <a:pt x="562" y="48"/>
                    </a:lnTo>
                    <a:lnTo>
                      <a:pt x="570" y="42"/>
                    </a:lnTo>
                    <a:lnTo>
                      <a:pt x="574" y="48"/>
                    </a:lnTo>
                    <a:lnTo>
                      <a:pt x="584" y="54"/>
                    </a:lnTo>
                    <a:lnTo>
                      <a:pt x="594" y="58"/>
                    </a:lnTo>
                    <a:lnTo>
                      <a:pt x="604" y="56"/>
                    </a:lnTo>
                    <a:lnTo>
                      <a:pt x="612" y="56"/>
                    </a:lnTo>
                    <a:lnTo>
                      <a:pt x="622" y="54"/>
                    </a:lnTo>
                    <a:lnTo>
                      <a:pt x="628" y="58"/>
                    </a:lnTo>
                    <a:lnTo>
                      <a:pt x="636" y="64"/>
                    </a:lnTo>
                    <a:lnTo>
                      <a:pt x="636" y="68"/>
                    </a:lnTo>
                    <a:lnTo>
                      <a:pt x="628" y="64"/>
                    </a:lnTo>
                    <a:lnTo>
                      <a:pt x="618" y="64"/>
                    </a:lnTo>
                    <a:lnTo>
                      <a:pt x="610" y="70"/>
                    </a:lnTo>
                    <a:lnTo>
                      <a:pt x="604" y="72"/>
                    </a:lnTo>
                    <a:lnTo>
                      <a:pt x="600" y="68"/>
                    </a:lnTo>
                    <a:lnTo>
                      <a:pt x="596" y="72"/>
                    </a:lnTo>
                    <a:lnTo>
                      <a:pt x="588" y="80"/>
                    </a:lnTo>
                    <a:lnTo>
                      <a:pt x="578" y="88"/>
                    </a:lnTo>
                    <a:lnTo>
                      <a:pt x="580" y="96"/>
                    </a:lnTo>
                    <a:lnTo>
                      <a:pt x="588" y="94"/>
                    </a:lnTo>
                    <a:lnTo>
                      <a:pt x="592" y="86"/>
                    </a:lnTo>
                    <a:lnTo>
                      <a:pt x="584" y="104"/>
                    </a:lnTo>
                    <a:lnTo>
                      <a:pt x="580" y="128"/>
                    </a:lnTo>
                    <a:lnTo>
                      <a:pt x="580" y="140"/>
                    </a:lnTo>
                    <a:lnTo>
                      <a:pt x="584" y="154"/>
                    </a:lnTo>
                    <a:lnTo>
                      <a:pt x="594" y="152"/>
                    </a:lnTo>
                    <a:lnTo>
                      <a:pt x="604" y="144"/>
                    </a:lnTo>
                    <a:lnTo>
                      <a:pt x="608" y="134"/>
                    </a:lnTo>
                    <a:lnTo>
                      <a:pt x="608" y="122"/>
                    </a:lnTo>
                    <a:lnTo>
                      <a:pt x="608" y="112"/>
                    </a:lnTo>
                    <a:lnTo>
                      <a:pt x="608" y="100"/>
                    </a:lnTo>
                    <a:lnTo>
                      <a:pt x="608" y="92"/>
                    </a:lnTo>
                    <a:lnTo>
                      <a:pt x="610" y="88"/>
                    </a:lnTo>
                    <a:lnTo>
                      <a:pt x="616" y="88"/>
                    </a:lnTo>
                    <a:lnTo>
                      <a:pt x="620" y="84"/>
                    </a:lnTo>
                    <a:lnTo>
                      <a:pt x="624" y="78"/>
                    </a:lnTo>
                    <a:lnTo>
                      <a:pt x="632" y="76"/>
                    </a:lnTo>
                    <a:lnTo>
                      <a:pt x="640" y="80"/>
                    </a:lnTo>
                    <a:lnTo>
                      <a:pt x="650" y="82"/>
                    </a:lnTo>
                    <a:lnTo>
                      <a:pt x="654" y="90"/>
                    </a:lnTo>
                    <a:lnTo>
                      <a:pt x="652" y="100"/>
                    </a:lnTo>
                    <a:lnTo>
                      <a:pt x="648" y="108"/>
                    </a:lnTo>
                    <a:lnTo>
                      <a:pt x="644" y="112"/>
                    </a:lnTo>
                    <a:lnTo>
                      <a:pt x="646" y="116"/>
                    </a:lnTo>
                    <a:lnTo>
                      <a:pt x="652" y="112"/>
                    </a:lnTo>
                    <a:lnTo>
                      <a:pt x="658" y="108"/>
                    </a:lnTo>
                    <a:lnTo>
                      <a:pt x="664" y="110"/>
                    </a:lnTo>
                    <a:lnTo>
                      <a:pt x="664" y="120"/>
                    </a:lnTo>
                    <a:lnTo>
                      <a:pt x="662" y="126"/>
                    </a:lnTo>
                    <a:lnTo>
                      <a:pt x="662" y="134"/>
                    </a:lnTo>
                    <a:lnTo>
                      <a:pt x="656" y="140"/>
                    </a:lnTo>
                    <a:lnTo>
                      <a:pt x="652" y="148"/>
                    </a:lnTo>
                    <a:lnTo>
                      <a:pt x="660" y="154"/>
                    </a:lnTo>
                    <a:lnTo>
                      <a:pt x="678" y="154"/>
                    </a:lnTo>
                    <a:lnTo>
                      <a:pt x="690" y="148"/>
                    </a:lnTo>
                    <a:lnTo>
                      <a:pt x="702" y="144"/>
                    </a:lnTo>
                    <a:lnTo>
                      <a:pt x="714" y="138"/>
                    </a:lnTo>
                    <a:lnTo>
                      <a:pt x="720" y="136"/>
                    </a:lnTo>
                    <a:lnTo>
                      <a:pt x="722" y="130"/>
                    </a:lnTo>
                    <a:lnTo>
                      <a:pt x="720" y="124"/>
                    </a:lnTo>
                    <a:lnTo>
                      <a:pt x="722" y="120"/>
                    </a:lnTo>
                    <a:lnTo>
                      <a:pt x="744" y="122"/>
                    </a:lnTo>
                    <a:lnTo>
                      <a:pt x="756" y="120"/>
                    </a:lnTo>
                    <a:lnTo>
                      <a:pt x="766" y="112"/>
                    </a:lnTo>
                    <a:lnTo>
                      <a:pt x="766" y="100"/>
                    </a:lnTo>
                    <a:lnTo>
                      <a:pt x="774" y="94"/>
                    </a:lnTo>
                    <a:lnTo>
                      <a:pt x="782" y="88"/>
                    </a:lnTo>
                    <a:lnTo>
                      <a:pt x="840" y="88"/>
                    </a:lnTo>
                    <a:lnTo>
                      <a:pt x="852" y="82"/>
                    </a:lnTo>
                    <a:lnTo>
                      <a:pt x="858" y="74"/>
                    </a:lnTo>
                    <a:lnTo>
                      <a:pt x="862" y="58"/>
                    </a:lnTo>
                    <a:lnTo>
                      <a:pt x="870" y="44"/>
                    </a:lnTo>
                    <a:lnTo>
                      <a:pt x="878" y="36"/>
                    </a:lnTo>
                    <a:lnTo>
                      <a:pt x="886" y="40"/>
                    </a:lnTo>
                    <a:lnTo>
                      <a:pt x="900" y="44"/>
                    </a:lnTo>
                    <a:lnTo>
                      <a:pt x="902" y="52"/>
                    </a:lnTo>
                    <a:lnTo>
                      <a:pt x="900" y="68"/>
                    </a:lnTo>
                    <a:lnTo>
                      <a:pt x="902" y="76"/>
                    </a:lnTo>
                    <a:lnTo>
                      <a:pt x="908" y="82"/>
                    </a:lnTo>
                    <a:lnTo>
                      <a:pt x="912" y="90"/>
                    </a:lnTo>
                    <a:lnTo>
                      <a:pt x="908" y="96"/>
                    </a:lnTo>
                    <a:lnTo>
                      <a:pt x="896" y="96"/>
                    </a:lnTo>
                    <a:lnTo>
                      <a:pt x="884" y="98"/>
                    </a:lnTo>
                    <a:lnTo>
                      <a:pt x="874" y="104"/>
                    </a:lnTo>
                    <a:lnTo>
                      <a:pt x="864" y="110"/>
                    </a:lnTo>
                    <a:lnTo>
                      <a:pt x="858" y="124"/>
                    </a:lnTo>
                    <a:lnTo>
                      <a:pt x="850" y="134"/>
                    </a:lnTo>
                    <a:lnTo>
                      <a:pt x="850" y="142"/>
                    </a:lnTo>
                    <a:lnTo>
                      <a:pt x="854" y="146"/>
                    </a:lnTo>
                    <a:lnTo>
                      <a:pt x="862" y="148"/>
                    </a:lnTo>
                    <a:lnTo>
                      <a:pt x="854" y="154"/>
                    </a:lnTo>
                    <a:lnTo>
                      <a:pt x="848" y="154"/>
                    </a:lnTo>
                    <a:lnTo>
                      <a:pt x="838" y="158"/>
                    </a:lnTo>
                    <a:lnTo>
                      <a:pt x="822" y="162"/>
                    </a:lnTo>
                    <a:lnTo>
                      <a:pt x="804" y="166"/>
                    </a:lnTo>
                    <a:lnTo>
                      <a:pt x="800" y="170"/>
                    </a:lnTo>
                    <a:lnTo>
                      <a:pt x="802" y="182"/>
                    </a:lnTo>
                    <a:lnTo>
                      <a:pt x="796" y="190"/>
                    </a:lnTo>
                    <a:lnTo>
                      <a:pt x="790" y="200"/>
                    </a:lnTo>
                    <a:lnTo>
                      <a:pt x="782" y="198"/>
                    </a:lnTo>
                    <a:lnTo>
                      <a:pt x="786" y="210"/>
                    </a:lnTo>
                    <a:lnTo>
                      <a:pt x="782" y="218"/>
                    </a:lnTo>
                    <a:lnTo>
                      <a:pt x="774" y="228"/>
                    </a:lnTo>
                    <a:lnTo>
                      <a:pt x="770" y="234"/>
                    </a:lnTo>
                    <a:lnTo>
                      <a:pt x="770" y="220"/>
                    </a:lnTo>
                    <a:lnTo>
                      <a:pt x="766" y="208"/>
                    </a:lnTo>
                    <a:lnTo>
                      <a:pt x="768" y="198"/>
                    </a:lnTo>
                    <a:lnTo>
                      <a:pt x="764" y="194"/>
                    </a:lnTo>
                    <a:lnTo>
                      <a:pt x="762" y="202"/>
                    </a:lnTo>
                    <a:lnTo>
                      <a:pt x="760" y="214"/>
                    </a:lnTo>
                    <a:lnTo>
                      <a:pt x="754" y="212"/>
                    </a:lnTo>
                    <a:lnTo>
                      <a:pt x="750" y="214"/>
                    </a:lnTo>
                    <a:lnTo>
                      <a:pt x="758" y="222"/>
                    </a:lnTo>
                    <a:lnTo>
                      <a:pt x="764" y="228"/>
                    </a:lnTo>
                    <a:lnTo>
                      <a:pt x="762" y="234"/>
                    </a:lnTo>
                    <a:lnTo>
                      <a:pt x="764" y="244"/>
                    </a:lnTo>
                    <a:lnTo>
                      <a:pt x="770" y="246"/>
                    </a:lnTo>
                    <a:lnTo>
                      <a:pt x="774" y="256"/>
                    </a:lnTo>
                    <a:lnTo>
                      <a:pt x="770" y="264"/>
                    </a:lnTo>
                    <a:lnTo>
                      <a:pt x="762" y="270"/>
                    </a:lnTo>
                    <a:lnTo>
                      <a:pt x="762" y="278"/>
                    </a:lnTo>
                    <a:lnTo>
                      <a:pt x="752" y="280"/>
                    </a:lnTo>
                    <a:lnTo>
                      <a:pt x="738" y="292"/>
                    </a:lnTo>
                    <a:lnTo>
                      <a:pt x="734" y="296"/>
                    </a:lnTo>
                    <a:lnTo>
                      <a:pt x="724" y="298"/>
                    </a:lnTo>
                    <a:lnTo>
                      <a:pt x="714" y="314"/>
                    </a:lnTo>
                    <a:lnTo>
                      <a:pt x="702" y="318"/>
                    </a:lnTo>
                    <a:lnTo>
                      <a:pt x="696" y="326"/>
                    </a:lnTo>
                    <a:lnTo>
                      <a:pt x="686" y="338"/>
                    </a:lnTo>
                    <a:lnTo>
                      <a:pt x="682" y="350"/>
                    </a:lnTo>
                    <a:lnTo>
                      <a:pt x="686" y="364"/>
                    </a:lnTo>
                    <a:lnTo>
                      <a:pt x="692" y="378"/>
                    </a:lnTo>
                    <a:lnTo>
                      <a:pt x="696" y="392"/>
                    </a:lnTo>
                    <a:lnTo>
                      <a:pt x="702" y="406"/>
                    </a:lnTo>
                    <a:lnTo>
                      <a:pt x="704" y="424"/>
                    </a:lnTo>
                    <a:lnTo>
                      <a:pt x="704" y="440"/>
                    </a:lnTo>
                    <a:lnTo>
                      <a:pt x="702" y="448"/>
                    </a:lnTo>
                    <a:lnTo>
                      <a:pt x="694" y="448"/>
                    </a:lnTo>
                    <a:lnTo>
                      <a:pt x="686" y="440"/>
                    </a:lnTo>
                    <a:lnTo>
                      <a:pt x="680" y="428"/>
                    </a:lnTo>
                    <a:lnTo>
                      <a:pt x="672" y="422"/>
                    </a:lnTo>
                    <a:lnTo>
                      <a:pt x="664" y="416"/>
                    </a:lnTo>
                    <a:lnTo>
                      <a:pt x="662" y="404"/>
                    </a:lnTo>
                    <a:lnTo>
                      <a:pt x="662" y="392"/>
                    </a:lnTo>
                    <a:lnTo>
                      <a:pt x="664" y="382"/>
                    </a:lnTo>
                    <a:lnTo>
                      <a:pt x="656" y="374"/>
                    </a:lnTo>
                    <a:lnTo>
                      <a:pt x="650" y="366"/>
                    </a:lnTo>
                    <a:lnTo>
                      <a:pt x="640" y="362"/>
                    </a:lnTo>
                    <a:lnTo>
                      <a:pt x="634" y="364"/>
                    </a:lnTo>
                    <a:lnTo>
                      <a:pt x="626" y="372"/>
                    </a:lnTo>
                    <a:lnTo>
                      <a:pt x="618" y="362"/>
                    </a:lnTo>
                    <a:lnTo>
                      <a:pt x="606" y="360"/>
                    </a:lnTo>
                    <a:lnTo>
                      <a:pt x="592" y="358"/>
                    </a:lnTo>
                    <a:lnTo>
                      <a:pt x="582" y="354"/>
                    </a:lnTo>
                    <a:lnTo>
                      <a:pt x="566" y="354"/>
                    </a:lnTo>
                    <a:lnTo>
                      <a:pt x="552" y="356"/>
                    </a:lnTo>
                    <a:lnTo>
                      <a:pt x="542" y="358"/>
                    </a:lnTo>
                    <a:lnTo>
                      <a:pt x="548" y="364"/>
                    </a:lnTo>
                    <a:lnTo>
                      <a:pt x="554" y="368"/>
                    </a:lnTo>
                    <a:lnTo>
                      <a:pt x="560" y="374"/>
                    </a:lnTo>
                    <a:lnTo>
                      <a:pt x="552" y="376"/>
                    </a:lnTo>
                    <a:lnTo>
                      <a:pt x="544" y="376"/>
                    </a:lnTo>
                    <a:lnTo>
                      <a:pt x="534" y="378"/>
                    </a:lnTo>
                    <a:lnTo>
                      <a:pt x="526" y="372"/>
                    </a:lnTo>
                    <a:lnTo>
                      <a:pt x="516" y="368"/>
                    </a:lnTo>
                    <a:lnTo>
                      <a:pt x="512" y="370"/>
                    </a:lnTo>
                    <a:lnTo>
                      <a:pt x="508" y="372"/>
                    </a:lnTo>
                    <a:lnTo>
                      <a:pt x="498" y="366"/>
                    </a:lnTo>
                    <a:lnTo>
                      <a:pt x="488" y="366"/>
                    </a:lnTo>
                    <a:lnTo>
                      <a:pt x="484" y="372"/>
                    </a:lnTo>
                    <a:lnTo>
                      <a:pt x="476" y="374"/>
                    </a:lnTo>
                    <a:lnTo>
                      <a:pt x="470" y="370"/>
                    </a:lnTo>
                    <a:lnTo>
                      <a:pt x="466" y="378"/>
                    </a:lnTo>
                    <a:lnTo>
                      <a:pt x="460" y="384"/>
                    </a:lnTo>
                    <a:lnTo>
                      <a:pt x="454" y="388"/>
                    </a:lnTo>
                    <a:lnTo>
                      <a:pt x="442" y="388"/>
                    </a:lnTo>
                    <a:lnTo>
                      <a:pt x="438" y="394"/>
                    </a:lnTo>
                    <a:lnTo>
                      <a:pt x="432" y="400"/>
                    </a:lnTo>
                    <a:lnTo>
                      <a:pt x="428" y="408"/>
                    </a:lnTo>
                    <a:lnTo>
                      <a:pt x="430" y="420"/>
                    </a:lnTo>
                    <a:lnTo>
                      <a:pt x="434" y="432"/>
                    </a:lnTo>
                    <a:lnTo>
                      <a:pt x="422" y="430"/>
                    </a:lnTo>
                    <a:lnTo>
                      <a:pt x="406" y="424"/>
                    </a:lnTo>
                    <a:lnTo>
                      <a:pt x="398" y="412"/>
                    </a:lnTo>
                    <a:lnTo>
                      <a:pt x="390" y="400"/>
                    </a:lnTo>
                    <a:lnTo>
                      <a:pt x="380" y="388"/>
                    </a:lnTo>
                    <a:lnTo>
                      <a:pt x="374" y="374"/>
                    </a:lnTo>
                    <a:lnTo>
                      <a:pt x="360" y="368"/>
                    </a:lnTo>
                    <a:lnTo>
                      <a:pt x="352" y="364"/>
                    </a:lnTo>
                    <a:lnTo>
                      <a:pt x="344" y="368"/>
                    </a:lnTo>
                    <a:lnTo>
                      <a:pt x="342" y="378"/>
                    </a:lnTo>
                    <a:lnTo>
                      <a:pt x="330" y="380"/>
                    </a:lnTo>
                    <a:lnTo>
                      <a:pt x="314" y="370"/>
                    </a:lnTo>
                    <a:lnTo>
                      <a:pt x="312" y="354"/>
                    </a:lnTo>
                    <a:lnTo>
                      <a:pt x="302" y="346"/>
                    </a:lnTo>
                    <a:lnTo>
                      <a:pt x="282" y="330"/>
                    </a:lnTo>
                    <a:lnTo>
                      <a:pt x="262" y="334"/>
                    </a:lnTo>
                    <a:lnTo>
                      <a:pt x="254" y="340"/>
                    </a:lnTo>
                    <a:lnTo>
                      <a:pt x="208" y="340"/>
                    </a:lnTo>
                    <a:lnTo>
                      <a:pt x="192" y="334"/>
                    </a:lnTo>
                    <a:lnTo>
                      <a:pt x="166" y="322"/>
                    </a:lnTo>
                    <a:lnTo>
                      <a:pt x="148" y="316"/>
                    </a:lnTo>
                    <a:lnTo>
                      <a:pt x="116" y="318"/>
                    </a:lnTo>
                    <a:lnTo>
                      <a:pt x="112" y="306"/>
                    </a:lnTo>
                    <a:lnTo>
                      <a:pt x="104" y="298"/>
                    </a:lnTo>
                    <a:lnTo>
                      <a:pt x="98" y="294"/>
                    </a:lnTo>
                    <a:lnTo>
                      <a:pt x="84" y="290"/>
                    </a:lnTo>
                    <a:lnTo>
                      <a:pt x="74" y="282"/>
                    </a:lnTo>
                    <a:lnTo>
                      <a:pt x="60" y="286"/>
                    </a:lnTo>
                    <a:lnTo>
                      <a:pt x="58" y="272"/>
                    </a:lnTo>
                    <a:lnTo>
                      <a:pt x="48" y="258"/>
                    </a:lnTo>
                    <a:lnTo>
                      <a:pt x="38" y="248"/>
                    </a:lnTo>
                    <a:lnTo>
                      <a:pt x="42" y="242"/>
                    </a:lnTo>
                    <a:lnTo>
                      <a:pt x="36" y="238"/>
                    </a:lnTo>
                    <a:lnTo>
                      <a:pt x="32" y="228"/>
                    </a:lnTo>
                    <a:lnTo>
                      <a:pt x="38" y="218"/>
                    </a:lnTo>
                    <a:lnTo>
                      <a:pt x="26" y="218"/>
                    </a:lnTo>
                    <a:lnTo>
                      <a:pt x="18" y="210"/>
                    </a:lnTo>
                    <a:lnTo>
                      <a:pt x="10" y="198"/>
                    </a:lnTo>
                    <a:lnTo>
                      <a:pt x="10" y="186"/>
                    </a:lnTo>
                    <a:lnTo>
                      <a:pt x="2" y="178"/>
                    </a:lnTo>
                    <a:lnTo>
                      <a:pt x="2" y="170"/>
                    </a:lnTo>
                    <a:lnTo>
                      <a:pt x="6" y="148"/>
                    </a:lnTo>
                    <a:lnTo>
                      <a:pt x="2" y="122"/>
                    </a:lnTo>
                    <a:lnTo>
                      <a:pt x="6" y="112"/>
                    </a:lnTo>
                    <a:lnTo>
                      <a:pt x="10" y="64"/>
                    </a:lnTo>
                    <a:lnTo>
                      <a:pt x="16" y="64"/>
                    </a:lnTo>
                    <a:lnTo>
                      <a:pt x="10" y="54"/>
                    </a:lnTo>
                    <a:lnTo>
                      <a:pt x="6" y="48"/>
                    </a:lnTo>
                    <a:lnTo>
                      <a:pt x="8" y="42"/>
                    </a:lnTo>
                    <a:lnTo>
                      <a:pt x="4" y="38"/>
                    </a:lnTo>
                    <a:close/>
                  </a:path>
                </a:pathLst>
              </a:custGeom>
              <a:solidFill>
                <a:schemeClr val="accent1"/>
              </a:solidFill>
              <a:ln w="7938">
                <a:solidFill>
                  <a:schemeClr val="bg1"/>
                </a:solidFill>
                <a:prstDash val="solid"/>
                <a:round/>
                <a:headEnd/>
                <a:tailEnd/>
              </a:ln>
            </p:spPr>
            <p:txBody>
              <a:bodyPr/>
              <a:lstStyle/>
              <a:p>
                <a:endParaRPr lang="en-US">
                  <a:solidFill>
                    <a:srgbClr val="0F245F"/>
                  </a:solidFill>
                </a:endParaRPr>
              </a:p>
            </p:txBody>
          </p:sp>
          <p:grpSp>
            <p:nvGrpSpPr>
              <p:cNvPr id="243" name="Group 53"/>
              <p:cNvGrpSpPr>
                <a:grpSpLocks noChangeAspect="1"/>
              </p:cNvGrpSpPr>
              <p:nvPr/>
            </p:nvGrpSpPr>
            <p:grpSpPr bwMode="auto">
              <a:xfrm>
                <a:off x="170" y="2211"/>
                <a:ext cx="76" cy="54"/>
                <a:chOff x="170" y="2211"/>
                <a:chExt cx="76" cy="54"/>
              </a:xfrm>
            </p:grpSpPr>
            <p:sp>
              <p:nvSpPr>
                <p:cNvPr id="244" name="Freeform 54"/>
                <p:cNvSpPr>
                  <a:spLocks noChangeAspect="1"/>
                </p:cNvSpPr>
                <p:nvPr/>
              </p:nvSpPr>
              <p:spPr bwMode="auto">
                <a:xfrm>
                  <a:off x="214" y="2231"/>
                  <a:ext cx="12" cy="10"/>
                </a:xfrm>
                <a:custGeom>
                  <a:avLst/>
                  <a:gdLst/>
                  <a:ahLst/>
                  <a:cxnLst>
                    <a:cxn ang="0">
                      <a:pos x="12" y="6"/>
                    </a:cxn>
                    <a:cxn ang="0">
                      <a:pos x="10" y="2"/>
                    </a:cxn>
                    <a:cxn ang="0">
                      <a:pos x="4" y="0"/>
                    </a:cxn>
                    <a:cxn ang="0">
                      <a:pos x="0" y="4"/>
                    </a:cxn>
                    <a:cxn ang="0">
                      <a:pos x="4" y="6"/>
                    </a:cxn>
                    <a:cxn ang="0">
                      <a:pos x="10" y="10"/>
                    </a:cxn>
                    <a:cxn ang="0">
                      <a:pos x="12" y="6"/>
                    </a:cxn>
                  </a:cxnLst>
                  <a:rect l="0" t="0" r="r" b="b"/>
                  <a:pathLst>
                    <a:path w="12" h="10">
                      <a:moveTo>
                        <a:pt x="12" y="6"/>
                      </a:moveTo>
                      <a:lnTo>
                        <a:pt x="10" y="2"/>
                      </a:lnTo>
                      <a:lnTo>
                        <a:pt x="4" y="0"/>
                      </a:lnTo>
                      <a:lnTo>
                        <a:pt x="0" y="4"/>
                      </a:lnTo>
                      <a:lnTo>
                        <a:pt x="4" y="6"/>
                      </a:lnTo>
                      <a:lnTo>
                        <a:pt x="10" y="10"/>
                      </a:lnTo>
                      <a:lnTo>
                        <a:pt x="12" y="6"/>
                      </a:lnTo>
                      <a:close/>
                    </a:path>
                  </a:pathLst>
                </a:custGeom>
                <a:solidFill>
                  <a:srgbClr val="CECECE"/>
                </a:solidFill>
                <a:ln w="6350" cmpd="sng">
                  <a:solidFill>
                    <a:schemeClr val="bg1"/>
                  </a:solidFill>
                  <a:prstDash val="solid"/>
                  <a:round/>
                  <a:headEnd/>
                  <a:tailEnd/>
                </a:ln>
              </p:spPr>
              <p:txBody>
                <a:bodyPr/>
                <a:lstStyle/>
                <a:p>
                  <a:endParaRPr lang="en-US">
                    <a:solidFill>
                      <a:srgbClr val="0F245F"/>
                    </a:solidFill>
                  </a:endParaRPr>
                </a:p>
              </p:txBody>
            </p:sp>
            <p:sp>
              <p:nvSpPr>
                <p:cNvPr id="245" name="Freeform 55"/>
                <p:cNvSpPr>
                  <a:spLocks noChangeAspect="1"/>
                </p:cNvSpPr>
                <p:nvPr/>
              </p:nvSpPr>
              <p:spPr bwMode="auto">
                <a:xfrm>
                  <a:off x="230" y="2245"/>
                  <a:ext cx="16" cy="20"/>
                </a:xfrm>
                <a:custGeom>
                  <a:avLst/>
                  <a:gdLst/>
                  <a:ahLst/>
                  <a:cxnLst>
                    <a:cxn ang="0">
                      <a:pos x="16" y="14"/>
                    </a:cxn>
                    <a:cxn ang="0">
                      <a:pos x="8" y="16"/>
                    </a:cxn>
                    <a:cxn ang="0">
                      <a:pos x="4" y="20"/>
                    </a:cxn>
                    <a:cxn ang="0">
                      <a:pos x="0" y="12"/>
                    </a:cxn>
                    <a:cxn ang="0">
                      <a:pos x="0" y="6"/>
                    </a:cxn>
                    <a:cxn ang="0">
                      <a:pos x="4" y="0"/>
                    </a:cxn>
                    <a:cxn ang="0">
                      <a:pos x="8" y="2"/>
                    </a:cxn>
                    <a:cxn ang="0">
                      <a:pos x="14" y="6"/>
                    </a:cxn>
                    <a:cxn ang="0">
                      <a:pos x="16" y="14"/>
                    </a:cxn>
                  </a:cxnLst>
                  <a:rect l="0" t="0" r="r" b="b"/>
                  <a:pathLst>
                    <a:path w="16" h="20">
                      <a:moveTo>
                        <a:pt x="16" y="14"/>
                      </a:moveTo>
                      <a:lnTo>
                        <a:pt x="8" y="16"/>
                      </a:lnTo>
                      <a:lnTo>
                        <a:pt x="4" y="20"/>
                      </a:lnTo>
                      <a:lnTo>
                        <a:pt x="0" y="12"/>
                      </a:lnTo>
                      <a:lnTo>
                        <a:pt x="0" y="6"/>
                      </a:lnTo>
                      <a:lnTo>
                        <a:pt x="4" y="0"/>
                      </a:lnTo>
                      <a:lnTo>
                        <a:pt x="8" y="2"/>
                      </a:lnTo>
                      <a:lnTo>
                        <a:pt x="14" y="6"/>
                      </a:lnTo>
                      <a:lnTo>
                        <a:pt x="16" y="14"/>
                      </a:lnTo>
                      <a:close/>
                    </a:path>
                  </a:pathLst>
                </a:custGeom>
                <a:solidFill>
                  <a:srgbClr val="CECECE"/>
                </a:solidFill>
                <a:ln w="6350" cmpd="sng">
                  <a:solidFill>
                    <a:schemeClr val="bg1"/>
                  </a:solidFill>
                  <a:round/>
                  <a:headEnd/>
                  <a:tailEnd/>
                </a:ln>
              </p:spPr>
              <p:txBody>
                <a:bodyPr/>
                <a:lstStyle/>
                <a:p>
                  <a:endParaRPr lang="en-US">
                    <a:solidFill>
                      <a:srgbClr val="0F245F"/>
                    </a:solidFill>
                  </a:endParaRPr>
                </a:p>
              </p:txBody>
            </p:sp>
            <p:sp>
              <p:nvSpPr>
                <p:cNvPr id="246" name="Freeform 56"/>
                <p:cNvSpPr>
                  <a:spLocks noChangeAspect="1"/>
                </p:cNvSpPr>
                <p:nvPr/>
              </p:nvSpPr>
              <p:spPr bwMode="auto">
                <a:xfrm>
                  <a:off x="194" y="2219"/>
                  <a:ext cx="6" cy="8"/>
                </a:xfrm>
                <a:custGeom>
                  <a:avLst/>
                  <a:gdLst/>
                  <a:ahLst/>
                  <a:cxnLst>
                    <a:cxn ang="0">
                      <a:pos x="6" y="6"/>
                    </a:cxn>
                    <a:cxn ang="0">
                      <a:pos x="4" y="0"/>
                    </a:cxn>
                    <a:cxn ang="0">
                      <a:pos x="0" y="0"/>
                    </a:cxn>
                    <a:cxn ang="0">
                      <a:pos x="0" y="4"/>
                    </a:cxn>
                    <a:cxn ang="0">
                      <a:pos x="2" y="8"/>
                    </a:cxn>
                    <a:cxn ang="0">
                      <a:pos x="6" y="6"/>
                    </a:cxn>
                  </a:cxnLst>
                  <a:rect l="0" t="0" r="r" b="b"/>
                  <a:pathLst>
                    <a:path w="6" h="8">
                      <a:moveTo>
                        <a:pt x="6" y="6"/>
                      </a:moveTo>
                      <a:lnTo>
                        <a:pt x="4" y="0"/>
                      </a:lnTo>
                      <a:lnTo>
                        <a:pt x="0" y="0"/>
                      </a:lnTo>
                      <a:lnTo>
                        <a:pt x="0" y="4"/>
                      </a:lnTo>
                      <a:lnTo>
                        <a:pt x="2" y="8"/>
                      </a:lnTo>
                      <a:lnTo>
                        <a:pt x="6" y="6"/>
                      </a:lnTo>
                      <a:close/>
                    </a:path>
                  </a:pathLst>
                </a:custGeom>
                <a:solidFill>
                  <a:srgbClr val="CECECE"/>
                </a:solidFill>
                <a:ln w="6350" cmpd="sng">
                  <a:solidFill>
                    <a:schemeClr val="bg1"/>
                  </a:solidFill>
                  <a:round/>
                  <a:headEnd/>
                  <a:tailEnd/>
                </a:ln>
              </p:spPr>
              <p:txBody>
                <a:bodyPr/>
                <a:lstStyle/>
                <a:p>
                  <a:endParaRPr lang="en-US">
                    <a:solidFill>
                      <a:srgbClr val="0F245F"/>
                    </a:solidFill>
                  </a:endParaRPr>
                </a:p>
              </p:txBody>
            </p:sp>
            <p:sp>
              <p:nvSpPr>
                <p:cNvPr id="247" name="Freeform 57"/>
                <p:cNvSpPr>
                  <a:spLocks noChangeAspect="1"/>
                </p:cNvSpPr>
                <p:nvPr/>
              </p:nvSpPr>
              <p:spPr bwMode="auto">
                <a:xfrm>
                  <a:off x="194" y="2219"/>
                  <a:ext cx="6" cy="8"/>
                </a:xfrm>
                <a:custGeom>
                  <a:avLst/>
                  <a:gdLst/>
                  <a:ahLst/>
                  <a:cxnLst>
                    <a:cxn ang="0">
                      <a:pos x="6" y="6"/>
                    </a:cxn>
                    <a:cxn ang="0">
                      <a:pos x="4" y="0"/>
                    </a:cxn>
                    <a:cxn ang="0">
                      <a:pos x="0" y="0"/>
                    </a:cxn>
                    <a:cxn ang="0">
                      <a:pos x="0" y="4"/>
                    </a:cxn>
                    <a:cxn ang="0">
                      <a:pos x="2" y="8"/>
                    </a:cxn>
                    <a:cxn ang="0">
                      <a:pos x="6" y="6"/>
                    </a:cxn>
                  </a:cxnLst>
                  <a:rect l="0" t="0" r="r" b="b"/>
                  <a:pathLst>
                    <a:path w="6" h="8">
                      <a:moveTo>
                        <a:pt x="6" y="6"/>
                      </a:moveTo>
                      <a:lnTo>
                        <a:pt x="4" y="0"/>
                      </a:lnTo>
                      <a:lnTo>
                        <a:pt x="0" y="0"/>
                      </a:lnTo>
                      <a:lnTo>
                        <a:pt x="0" y="4"/>
                      </a:lnTo>
                      <a:lnTo>
                        <a:pt x="2" y="8"/>
                      </a:lnTo>
                      <a:lnTo>
                        <a:pt x="6" y="6"/>
                      </a:lnTo>
                      <a:close/>
                    </a:path>
                  </a:pathLst>
                </a:custGeom>
                <a:solidFill>
                  <a:srgbClr val="CECECE"/>
                </a:solidFill>
                <a:ln w="6350" cmpd="sng">
                  <a:solidFill>
                    <a:schemeClr val="bg1"/>
                  </a:solidFill>
                  <a:prstDash val="solid"/>
                  <a:round/>
                  <a:headEnd/>
                  <a:tailEnd/>
                </a:ln>
              </p:spPr>
              <p:txBody>
                <a:bodyPr/>
                <a:lstStyle/>
                <a:p>
                  <a:endParaRPr lang="en-US">
                    <a:solidFill>
                      <a:srgbClr val="0F245F"/>
                    </a:solidFill>
                  </a:endParaRPr>
                </a:p>
              </p:txBody>
            </p:sp>
            <p:sp>
              <p:nvSpPr>
                <p:cNvPr id="248" name="Freeform 58"/>
                <p:cNvSpPr>
                  <a:spLocks noChangeAspect="1"/>
                </p:cNvSpPr>
                <p:nvPr/>
              </p:nvSpPr>
              <p:spPr bwMode="auto">
                <a:xfrm>
                  <a:off x="170" y="2211"/>
                  <a:ext cx="6" cy="4"/>
                </a:xfrm>
                <a:custGeom>
                  <a:avLst/>
                  <a:gdLst/>
                  <a:ahLst/>
                  <a:cxnLst>
                    <a:cxn ang="0">
                      <a:pos x="4" y="0"/>
                    </a:cxn>
                    <a:cxn ang="0">
                      <a:pos x="0" y="0"/>
                    </a:cxn>
                    <a:cxn ang="0">
                      <a:pos x="2" y="4"/>
                    </a:cxn>
                    <a:cxn ang="0">
                      <a:pos x="6" y="4"/>
                    </a:cxn>
                    <a:cxn ang="0">
                      <a:pos x="4" y="0"/>
                    </a:cxn>
                  </a:cxnLst>
                  <a:rect l="0" t="0" r="r" b="b"/>
                  <a:pathLst>
                    <a:path w="6" h="4">
                      <a:moveTo>
                        <a:pt x="4" y="0"/>
                      </a:moveTo>
                      <a:lnTo>
                        <a:pt x="0" y="0"/>
                      </a:lnTo>
                      <a:lnTo>
                        <a:pt x="2" y="4"/>
                      </a:lnTo>
                      <a:lnTo>
                        <a:pt x="6" y="4"/>
                      </a:lnTo>
                      <a:lnTo>
                        <a:pt x="4" y="0"/>
                      </a:lnTo>
                      <a:close/>
                    </a:path>
                  </a:pathLst>
                </a:custGeom>
                <a:solidFill>
                  <a:srgbClr val="CECECE"/>
                </a:solidFill>
                <a:ln w="6350" cmpd="sng">
                  <a:solidFill>
                    <a:schemeClr val="bg1"/>
                  </a:solidFill>
                  <a:round/>
                  <a:headEnd/>
                  <a:tailEnd/>
                </a:ln>
              </p:spPr>
              <p:txBody>
                <a:bodyPr/>
                <a:lstStyle/>
                <a:p>
                  <a:endParaRPr lang="en-US">
                    <a:solidFill>
                      <a:srgbClr val="0F245F"/>
                    </a:solidFill>
                  </a:endParaRPr>
                </a:p>
              </p:txBody>
            </p:sp>
            <p:sp>
              <p:nvSpPr>
                <p:cNvPr id="249" name="Freeform 59"/>
                <p:cNvSpPr>
                  <a:spLocks noChangeAspect="1"/>
                </p:cNvSpPr>
                <p:nvPr/>
              </p:nvSpPr>
              <p:spPr bwMode="auto">
                <a:xfrm>
                  <a:off x="170" y="2211"/>
                  <a:ext cx="6" cy="4"/>
                </a:xfrm>
                <a:custGeom>
                  <a:avLst/>
                  <a:gdLst/>
                  <a:ahLst/>
                  <a:cxnLst>
                    <a:cxn ang="0">
                      <a:pos x="4" y="0"/>
                    </a:cxn>
                    <a:cxn ang="0">
                      <a:pos x="0" y="0"/>
                    </a:cxn>
                    <a:cxn ang="0">
                      <a:pos x="2" y="4"/>
                    </a:cxn>
                    <a:cxn ang="0">
                      <a:pos x="6" y="4"/>
                    </a:cxn>
                    <a:cxn ang="0">
                      <a:pos x="4" y="0"/>
                    </a:cxn>
                  </a:cxnLst>
                  <a:rect l="0" t="0" r="r" b="b"/>
                  <a:pathLst>
                    <a:path w="6" h="4">
                      <a:moveTo>
                        <a:pt x="4" y="0"/>
                      </a:moveTo>
                      <a:lnTo>
                        <a:pt x="0" y="0"/>
                      </a:lnTo>
                      <a:lnTo>
                        <a:pt x="2" y="4"/>
                      </a:lnTo>
                      <a:lnTo>
                        <a:pt x="6" y="4"/>
                      </a:lnTo>
                      <a:lnTo>
                        <a:pt x="4" y="0"/>
                      </a:lnTo>
                      <a:close/>
                    </a:path>
                  </a:pathLst>
                </a:custGeom>
                <a:solidFill>
                  <a:srgbClr val="CECECE"/>
                </a:solidFill>
                <a:ln w="6350" cmpd="sng">
                  <a:solidFill>
                    <a:schemeClr val="bg1"/>
                  </a:solidFill>
                  <a:prstDash val="solid"/>
                  <a:round/>
                  <a:headEnd/>
                  <a:tailEnd/>
                </a:ln>
              </p:spPr>
              <p:txBody>
                <a:bodyPr/>
                <a:lstStyle/>
                <a:p>
                  <a:endParaRPr lang="en-US">
                    <a:solidFill>
                      <a:srgbClr val="0F245F"/>
                    </a:solidFill>
                  </a:endParaRPr>
                </a:p>
              </p:txBody>
            </p:sp>
          </p:grpSp>
        </p:grpSp>
        <p:grpSp>
          <p:nvGrpSpPr>
            <p:cNvPr id="14" name="Group 60"/>
            <p:cNvGrpSpPr>
              <a:grpSpLocks noChangeAspect="1"/>
            </p:cNvGrpSpPr>
            <p:nvPr/>
          </p:nvGrpSpPr>
          <p:grpSpPr bwMode="auto">
            <a:xfrm>
              <a:off x="2173251" y="3584978"/>
              <a:ext cx="635255" cy="706214"/>
              <a:chOff x="1238" y="2033"/>
              <a:chExt cx="442" cy="422"/>
            </a:xfrm>
          </p:grpSpPr>
          <p:sp>
            <p:nvSpPr>
              <p:cNvPr id="227" name="Freeform 61"/>
              <p:cNvSpPr>
                <a:spLocks noChangeAspect="1"/>
              </p:cNvSpPr>
              <p:nvPr/>
            </p:nvSpPr>
            <p:spPr bwMode="auto">
              <a:xfrm>
                <a:off x="1238" y="2283"/>
                <a:ext cx="58" cy="64"/>
              </a:xfrm>
              <a:custGeom>
                <a:avLst/>
                <a:gdLst/>
                <a:ahLst/>
                <a:cxnLst>
                  <a:cxn ang="0">
                    <a:pos x="34" y="64"/>
                  </a:cxn>
                  <a:cxn ang="0">
                    <a:pos x="42" y="56"/>
                  </a:cxn>
                  <a:cxn ang="0">
                    <a:pos x="48" y="50"/>
                  </a:cxn>
                  <a:cxn ang="0">
                    <a:pos x="52" y="46"/>
                  </a:cxn>
                  <a:cxn ang="0">
                    <a:pos x="58" y="38"/>
                  </a:cxn>
                  <a:cxn ang="0">
                    <a:pos x="54" y="34"/>
                  </a:cxn>
                  <a:cxn ang="0">
                    <a:pos x="48" y="34"/>
                  </a:cxn>
                  <a:cxn ang="0">
                    <a:pos x="48" y="0"/>
                  </a:cxn>
                  <a:cxn ang="0">
                    <a:pos x="18" y="2"/>
                  </a:cxn>
                  <a:cxn ang="0">
                    <a:pos x="16" y="6"/>
                  </a:cxn>
                  <a:cxn ang="0">
                    <a:pos x="18" y="14"/>
                  </a:cxn>
                  <a:cxn ang="0">
                    <a:pos x="26" y="20"/>
                  </a:cxn>
                  <a:cxn ang="0">
                    <a:pos x="30" y="26"/>
                  </a:cxn>
                  <a:cxn ang="0">
                    <a:pos x="26" y="28"/>
                  </a:cxn>
                  <a:cxn ang="0">
                    <a:pos x="14" y="30"/>
                  </a:cxn>
                  <a:cxn ang="0">
                    <a:pos x="10" y="28"/>
                  </a:cxn>
                  <a:cxn ang="0">
                    <a:pos x="4" y="36"/>
                  </a:cxn>
                  <a:cxn ang="0">
                    <a:pos x="2" y="42"/>
                  </a:cxn>
                  <a:cxn ang="0">
                    <a:pos x="0" y="54"/>
                  </a:cxn>
                  <a:cxn ang="0">
                    <a:pos x="6" y="58"/>
                  </a:cxn>
                  <a:cxn ang="0">
                    <a:pos x="12" y="62"/>
                  </a:cxn>
                  <a:cxn ang="0">
                    <a:pos x="22" y="64"/>
                  </a:cxn>
                  <a:cxn ang="0">
                    <a:pos x="34" y="64"/>
                  </a:cxn>
                </a:cxnLst>
                <a:rect l="0" t="0" r="r" b="b"/>
                <a:pathLst>
                  <a:path w="58" h="64">
                    <a:moveTo>
                      <a:pt x="34" y="64"/>
                    </a:moveTo>
                    <a:lnTo>
                      <a:pt x="42" y="56"/>
                    </a:lnTo>
                    <a:lnTo>
                      <a:pt x="48" y="50"/>
                    </a:lnTo>
                    <a:lnTo>
                      <a:pt x="52" y="46"/>
                    </a:lnTo>
                    <a:lnTo>
                      <a:pt x="58" y="38"/>
                    </a:lnTo>
                    <a:lnTo>
                      <a:pt x="54" y="34"/>
                    </a:lnTo>
                    <a:lnTo>
                      <a:pt x="48" y="34"/>
                    </a:lnTo>
                    <a:lnTo>
                      <a:pt x="48" y="0"/>
                    </a:lnTo>
                    <a:lnTo>
                      <a:pt x="18" y="2"/>
                    </a:lnTo>
                    <a:lnTo>
                      <a:pt x="16" y="6"/>
                    </a:lnTo>
                    <a:lnTo>
                      <a:pt x="18" y="14"/>
                    </a:lnTo>
                    <a:lnTo>
                      <a:pt x="26" y="20"/>
                    </a:lnTo>
                    <a:lnTo>
                      <a:pt x="30" y="26"/>
                    </a:lnTo>
                    <a:lnTo>
                      <a:pt x="26" y="28"/>
                    </a:lnTo>
                    <a:lnTo>
                      <a:pt x="14" y="30"/>
                    </a:lnTo>
                    <a:lnTo>
                      <a:pt x="10" y="28"/>
                    </a:lnTo>
                    <a:lnTo>
                      <a:pt x="4" y="36"/>
                    </a:lnTo>
                    <a:lnTo>
                      <a:pt x="2" y="42"/>
                    </a:lnTo>
                    <a:lnTo>
                      <a:pt x="0" y="54"/>
                    </a:lnTo>
                    <a:lnTo>
                      <a:pt x="6" y="58"/>
                    </a:lnTo>
                    <a:lnTo>
                      <a:pt x="12" y="62"/>
                    </a:lnTo>
                    <a:lnTo>
                      <a:pt x="22" y="64"/>
                    </a:lnTo>
                    <a:lnTo>
                      <a:pt x="34" y="6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28" name="Freeform 62"/>
              <p:cNvSpPr>
                <a:spLocks noChangeAspect="1"/>
              </p:cNvSpPr>
              <p:nvPr/>
            </p:nvSpPr>
            <p:spPr bwMode="auto">
              <a:xfrm>
                <a:off x="1286" y="2273"/>
                <a:ext cx="12" cy="44"/>
              </a:xfrm>
              <a:custGeom>
                <a:avLst/>
                <a:gdLst/>
                <a:ahLst/>
                <a:cxnLst>
                  <a:cxn ang="0">
                    <a:pos x="10" y="0"/>
                  </a:cxn>
                  <a:cxn ang="0">
                    <a:pos x="12" y="6"/>
                  </a:cxn>
                  <a:cxn ang="0">
                    <a:pos x="10" y="12"/>
                  </a:cxn>
                  <a:cxn ang="0">
                    <a:pos x="10" y="26"/>
                  </a:cxn>
                  <a:cxn ang="0">
                    <a:pos x="10" y="34"/>
                  </a:cxn>
                  <a:cxn ang="0">
                    <a:pos x="6" y="38"/>
                  </a:cxn>
                  <a:cxn ang="0">
                    <a:pos x="0" y="44"/>
                  </a:cxn>
                  <a:cxn ang="0">
                    <a:pos x="0" y="10"/>
                  </a:cxn>
                  <a:cxn ang="0">
                    <a:pos x="6" y="4"/>
                  </a:cxn>
                  <a:cxn ang="0">
                    <a:pos x="10" y="0"/>
                  </a:cxn>
                </a:cxnLst>
                <a:rect l="0" t="0" r="r" b="b"/>
                <a:pathLst>
                  <a:path w="12" h="44">
                    <a:moveTo>
                      <a:pt x="10" y="0"/>
                    </a:moveTo>
                    <a:lnTo>
                      <a:pt x="12" y="6"/>
                    </a:lnTo>
                    <a:lnTo>
                      <a:pt x="10" y="12"/>
                    </a:lnTo>
                    <a:lnTo>
                      <a:pt x="10" y="26"/>
                    </a:lnTo>
                    <a:lnTo>
                      <a:pt x="10" y="34"/>
                    </a:lnTo>
                    <a:lnTo>
                      <a:pt x="6" y="38"/>
                    </a:lnTo>
                    <a:lnTo>
                      <a:pt x="0" y="44"/>
                    </a:lnTo>
                    <a:lnTo>
                      <a:pt x="0" y="10"/>
                    </a:lnTo>
                    <a:lnTo>
                      <a:pt x="6" y="4"/>
                    </a:lnTo>
                    <a:lnTo>
                      <a:pt x="10"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29" name="Freeform 63"/>
              <p:cNvSpPr>
                <a:spLocks noChangeAspect="1"/>
              </p:cNvSpPr>
              <p:nvPr/>
            </p:nvSpPr>
            <p:spPr bwMode="auto">
              <a:xfrm>
                <a:off x="1272" y="2337"/>
                <a:ext cx="34" cy="22"/>
              </a:xfrm>
              <a:custGeom>
                <a:avLst/>
                <a:gdLst/>
                <a:ahLst/>
                <a:cxnLst>
                  <a:cxn ang="0">
                    <a:pos x="0" y="10"/>
                  </a:cxn>
                  <a:cxn ang="0">
                    <a:pos x="12" y="0"/>
                  </a:cxn>
                  <a:cxn ang="0">
                    <a:pos x="18" y="4"/>
                  </a:cxn>
                  <a:cxn ang="0">
                    <a:pos x="24" y="8"/>
                  </a:cxn>
                  <a:cxn ang="0">
                    <a:pos x="32" y="10"/>
                  </a:cxn>
                  <a:cxn ang="0">
                    <a:pos x="34" y="14"/>
                  </a:cxn>
                  <a:cxn ang="0">
                    <a:pos x="30" y="20"/>
                  </a:cxn>
                  <a:cxn ang="0">
                    <a:pos x="26" y="22"/>
                  </a:cxn>
                  <a:cxn ang="0">
                    <a:pos x="16" y="18"/>
                  </a:cxn>
                  <a:cxn ang="0">
                    <a:pos x="8" y="14"/>
                  </a:cxn>
                  <a:cxn ang="0">
                    <a:pos x="0" y="10"/>
                  </a:cxn>
                </a:cxnLst>
                <a:rect l="0" t="0" r="r" b="b"/>
                <a:pathLst>
                  <a:path w="34" h="22">
                    <a:moveTo>
                      <a:pt x="0" y="10"/>
                    </a:moveTo>
                    <a:lnTo>
                      <a:pt x="12" y="0"/>
                    </a:lnTo>
                    <a:lnTo>
                      <a:pt x="18" y="4"/>
                    </a:lnTo>
                    <a:lnTo>
                      <a:pt x="24" y="8"/>
                    </a:lnTo>
                    <a:lnTo>
                      <a:pt x="32" y="10"/>
                    </a:lnTo>
                    <a:lnTo>
                      <a:pt x="34" y="14"/>
                    </a:lnTo>
                    <a:lnTo>
                      <a:pt x="30" y="20"/>
                    </a:lnTo>
                    <a:lnTo>
                      <a:pt x="26" y="22"/>
                    </a:lnTo>
                    <a:lnTo>
                      <a:pt x="16" y="18"/>
                    </a:lnTo>
                    <a:lnTo>
                      <a:pt x="8" y="14"/>
                    </a:lnTo>
                    <a:lnTo>
                      <a:pt x="0" y="1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30" name="Freeform 64"/>
              <p:cNvSpPr>
                <a:spLocks noChangeAspect="1"/>
              </p:cNvSpPr>
              <p:nvPr/>
            </p:nvSpPr>
            <p:spPr bwMode="auto">
              <a:xfrm>
                <a:off x="1284" y="2315"/>
                <a:ext cx="96" cy="48"/>
              </a:xfrm>
              <a:custGeom>
                <a:avLst/>
                <a:gdLst/>
                <a:ahLst/>
                <a:cxnLst>
                  <a:cxn ang="0">
                    <a:pos x="12" y="6"/>
                  </a:cxn>
                  <a:cxn ang="0">
                    <a:pos x="26" y="2"/>
                  </a:cxn>
                  <a:cxn ang="0">
                    <a:pos x="34" y="2"/>
                  </a:cxn>
                  <a:cxn ang="0">
                    <a:pos x="42" y="4"/>
                  </a:cxn>
                  <a:cxn ang="0">
                    <a:pos x="52" y="2"/>
                  </a:cxn>
                  <a:cxn ang="0">
                    <a:pos x="64" y="0"/>
                  </a:cxn>
                  <a:cxn ang="0">
                    <a:pos x="74" y="0"/>
                  </a:cxn>
                  <a:cxn ang="0">
                    <a:pos x="80" y="0"/>
                  </a:cxn>
                  <a:cxn ang="0">
                    <a:pos x="84" y="4"/>
                  </a:cxn>
                  <a:cxn ang="0">
                    <a:pos x="96" y="12"/>
                  </a:cxn>
                  <a:cxn ang="0">
                    <a:pos x="94" y="16"/>
                  </a:cxn>
                  <a:cxn ang="0">
                    <a:pos x="88" y="18"/>
                  </a:cxn>
                  <a:cxn ang="0">
                    <a:pos x="80" y="18"/>
                  </a:cxn>
                  <a:cxn ang="0">
                    <a:pos x="70" y="18"/>
                  </a:cxn>
                  <a:cxn ang="0">
                    <a:pos x="64" y="22"/>
                  </a:cxn>
                  <a:cxn ang="0">
                    <a:pos x="56" y="30"/>
                  </a:cxn>
                  <a:cxn ang="0">
                    <a:pos x="48" y="32"/>
                  </a:cxn>
                  <a:cxn ang="0">
                    <a:pos x="42" y="34"/>
                  </a:cxn>
                  <a:cxn ang="0">
                    <a:pos x="40" y="42"/>
                  </a:cxn>
                  <a:cxn ang="0">
                    <a:pos x="36" y="46"/>
                  </a:cxn>
                  <a:cxn ang="0">
                    <a:pos x="30" y="48"/>
                  </a:cxn>
                  <a:cxn ang="0">
                    <a:pos x="30" y="42"/>
                  </a:cxn>
                  <a:cxn ang="0">
                    <a:pos x="28" y="36"/>
                  </a:cxn>
                  <a:cxn ang="0">
                    <a:pos x="22" y="36"/>
                  </a:cxn>
                  <a:cxn ang="0">
                    <a:pos x="20" y="32"/>
                  </a:cxn>
                  <a:cxn ang="0">
                    <a:pos x="6" y="26"/>
                  </a:cxn>
                  <a:cxn ang="0">
                    <a:pos x="0" y="22"/>
                  </a:cxn>
                  <a:cxn ang="0">
                    <a:pos x="12" y="6"/>
                  </a:cxn>
                </a:cxnLst>
                <a:rect l="0" t="0" r="r" b="b"/>
                <a:pathLst>
                  <a:path w="96" h="48">
                    <a:moveTo>
                      <a:pt x="12" y="6"/>
                    </a:moveTo>
                    <a:lnTo>
                      <a:pt x="26" y="2"/>
                    </a:lnTo>
                    <a:lnTo>
                      <a:pt x="34" y="2"/>
                    </a:lnTo>
                    <a:lnTo>
                      <a:pt x="42" y="4"/>
                    </a:lnTo>
                    <a:lnTo>
                      <a:pt x="52" y="2"/>
                    </a:lnTo>
                    <a:lnTo>
                      <a:pt x="64" y="0"/>
                    </a:lnTo>
                    <a:lnTo>
                      <a:pt x="74" y="0"/>
                    </a:lnTo>
                    <a:lnTo>
                      <a:pt x="80" y="0"/>
                    </a:lnTo>
                    <a:lnTo>
                      <a:pt x="84" y="4"/>
                    </a:lnTo>
                    <a:lnTo>
                      <a:pt x="96" y="12"/>
                    </a:lnTo>
                    <a:lnTo>
                      <a:pt x="94" y="16"/>
                    </a:lnTo>
                    <a:lnTo>
                      <a:pt x="88" y="18"/>
                    </a:lnTo>
                    <a:lnTo>
                      <a:pt x="80" y="18"/>
                    </a:lnTo>
                    <a:lnTo>
                      <a:pt x="70" y="18"/>
                    </a:lnTo>
                    <a:lnTo>
                      <a:pt x="64" y="22"/>
                    </a:lnTo>
                    <a:lnTo>
                      <a:pt x="56" y="30"/>
                    </a:lnTo>
                    <a:lnTo>
                      <a:pt x="48" y="32"/>
                    </a:lnTo>
                    <a:lnTo>
                      <a:pt x="42" y="34"/>
                    </a:lnTo>
                    <a:lnTo>
                      <a:pt x="40" y="42"/>
                    </a:lnTo>
                    <a:lnTo>
                      <a:pt x="36" y="46"/>
                    </a:lnTo>
                    <a:lnTo>
                      <a:pt x="30" y="48"/>
                    </a:lnTo>
                    <a:lnTo>
                      <a:pt x="30" y="42"/>
                    </a:lnTo>
                    <a:lnTo>
                      <a:pt x="28" y="36"/>
                    </a:lnTo>
                    <a:lnTo>
                      <a:pt x="22" y="36"/>
                    </a:lnTo>
                    <a:lnTo>
                      <a:pt x="20" y="32"/>
                    </a:lnTo>
                    <a:lnTo>
                      <a:pt x="6" y="26"/>
                    </a:lnTo>
                    <a:lnTo>
                      <a:pt x="0" y="22"/>
                    </a:lnTo>
                    <a:lnTo>
                      <a:pt x="12" y="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31" name="Freeform 65"/>
              <p:cNvSpPr>
                <a:spLocks noChangeAspect="1"/>
              </p:cNvSpPr>
              <p:nvPr/>
            </p:nvSpPr>
            <p:spPr bwMode="auto">
              <a:xfrm>
                <a:off x="1314" y="2331"/>
                <a:ext cx="64" cy="66"/>
              </a:xfrm>
              <a:custGeom>
                <a:avLst/>
                <a:gdLst/>
                <a:ahLst/>
                <a:cxnLst>
                  <a:cxn ang="0">
                    <a:pos x="54" y="66"/>
                  </a:cxn>
                  <a:cxn ang="0">
                    <a:pos x="44" y="62"/>
                  </a:cxn>
                  <a:cxn ang="0">
                    <a:pos x="26" y="60"/>
                  </a:cxn>
                  <a:cxn ang="0">
                    <a:pos x="14" y="50"/>
                  </a:cxn>
                  <a:cxn ang="0">
                    <a:pos x="6" y="42"/>
                  </a:cxn>
                  <a:cxn ang="0">
                    <a:pos x="0" y="32"/>
                  </a:cxn>
                  <a:cxn ang="0">
                    <a:pos x="10" y="26"/>
                  </a:cxn>
                  <a:cxn ang="0">
                    <a:pos x="12" y="18"/>
                  </a:cxn>
                  <a:cxn ang="0">
                    <a:pos x="26" y="14"/>
                  </a:cxn>
                  <a:cxn ang="0">
                    <a:pos x="34" y="6"/>
                  </a:cxn>
                  <a:cxn ang="0">
                    <a:pos x="40" y="2"/>
                  </a:cxn>
                  <a:cxn ang="0">
                    <a:pos x="50" y="2"/>
                  </a:cxn>
                  <a:cxn ang="0">
                    <a:pos x="58" y="2"/>
                  </a:cxn>
                  <a:cxn ang="0">
                    <a:pos x="64" y="0"/>
                  </a:cxn>
                  <a:cxn ang="0">
                    <a:pos x="64" y="6"/>
                  </a:cxn>
                  <a:cxn ang="0">
                    <a:pos x="62" y="18"/>
                  </a:cxn>
                  <a:cxn ang="0">
                    <a:pos x="58" y="30"/>
                  </a:cxn>
                  <a:cxn ang="0">
                    <a:pos x="56" y="42"/>
                  </a:cxn>
                  <a:cxn ang="0">
                    <a:pos x="56" y="52"/>
                  </a:cxn>
                  <a:cxn ang="0">
                    <a:pos x="54" y="66"/>
                  </a:cxn>
                </a:cxnLst>
                <a:rect l="0" t="0" r="r" b="b"/>
                <a:pathLst>
                  <a:path w="64" h="66">
                    <a:moveTo>
                      <a:pt x="54" y="66"/>
                    </a:moveTo>
                    <a:lnTo>
                      <a:pt x="44" y="62"/>
                    </a:lnTo>
                    <a:lnTo>
                      <a:pt x="26" y="60"/>
                    </a:lnTo>
                    <a:lnTo>
                      <a:pt x="14" y="50"/>
                    </a:lnTo>
                    <a:lnTo>
                      <a:pt x="6" y="42"/>
                    </a:lnTo>
                    <a:lnTo>
                      <a:pt x="0" y="32"/>
                    </a:lnTo>
                    <a:lnTo>
                      <a:pt x="10" y="26"/>
                    </a:lnTo>
                    <a:lnTo>
                      <a:pt x="12" y="18"/>
                    </a:lnTo>
                    <a:lnTo>
                      <a:pt x="26" y="14"/>
                    </a:lnTo>
                    <a:lnTo>
                      <a:pt x="34" y="6"/>
                    </a:lnTo>
                    <a:lnTo>
                      <a:pt x="40" y="2"/>
                    </a:lnTo>
                    <a:lnTo>
                      <a:pt x="50" y="2"/>
                    </a:lnTo>
                    <a:lnTo>
                      <a:pt x="58" y="2"/>
                    </a:lnTo>
                    <a:lnTo>
                      <a:pt x="64" y="0"/>
                    </a:lnTo>
                    <a:lnTo>
                      <a:pt x="64" y="6"/>
                    </a:lnTo>
                    <a:lnTo>
                      <a:pt x="62" y="18"/>
                    </a:lnTo>
                    <a:lnTo>
                      <a:pt x="58" y="30"/>
                    </a:lnTo>
                    <a:lnTo>
                      <a:pt x="56" y="42"/>
                    </a:lnTo>
                    <a:lnTo>
                      <a:pt x="56" y="52"/>
                    </a:lnTo>
                    <a:lnTo>
                      <a:pt x="54" y="6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32" name="Freeform 66"/>
              <p:cNvSpPr>
                <a:spLocks noChangeAspect="1"/>
              </p:cNvSpPr>
              <p:nvPr/>
            </p:nvSpPr>
            <p:spPr bwMode="auto">
              <a:xfrm>
                <a:off x="1338" y="2391"/>
                <a:ext cx="50" cy="44"/>
              </a:xfrm>
              <a:custGeom>
                <a:avLst/>
                <a:gdLst/>
                <a:ahLst/>
                <a:cxnLst>
                  <a:cxn ang="0">
                    <a:pos x="18" y="20"/>
                  </a:cxn>
                  <a:cxn ang="0">
                    <a:pos x="12" y="16"/>
                  </a:cxn>
                  <a:cxn ang="0">
                    <a:pos x="10" y="22"/>
                  </a:cxn>
                  <a:cxn ang="0">
                    <a:pos x="8" y="24"/>
                  </a:cxn>
                  <a:cxn ang="0">
                    <a:pos x="2" y="20"/>
                  </a:cxn>
                  <a:cxn ang="0">
                    <a:pos x="0" y="16"/>
                  </a:cxn>
                  <a:cxn ang="0">
                    <a:pos x="0" y="10"/>
                  </a:cxn>
                  <a:cxn ang="0">
                    <a:pos x="2" y="6"/>
                  </a:cxn>
                  <a:cxn ang="0">
                    <a:pos x="2" y="0"/>
                  </a:cxn>
                  <a:cxn ang="0">
                    <a:pos x="18" y="2"/>
                  </a:cxn>
                  <a:cxn ang="0">
                    <a:pos x="30" y="6"/>
                  </a:cxn>
                  <a:cxn ang="0">
                    <a:pos x="34" y="10"/>
                  </a:cxn>
                  <a:cxn ang="0">
                    <a:pos x="42" y="18"/>
                  </a:cxn>
                  <a:cxn ang="0">
                    <a:pos x="48" y="24"/>
                  </a:cxn>
                  <a:cxn ang="0">
                    <a:pos x="50" y="28"/>
                  </a:cxn>
                  <a:cxn ang="0">
                    <a:pos x="46" y="30"/>
                  </a:cxn>
                  <a:cxn ang="0">
                    <a:pos x="44" y="36"/>
                  </a:cxn>
                  <a:cxn ang="0">
                    <a:pos x="42" y="42"/>
                  </a:cxn>
                  <a:cxn ang="0">
                    <a:pos x="38" y="44"/>
                  </a:cxn>
                  <a:cxn ang="0">
                    <a:pos x="34" y="32"/>
                  </a:cxn>
                  <a:cxn ang="0">
                    <a:pos x="28" y="26"/>
                  </a:cxn>
                  <a:cxn ang="0">
                    <a:pos x="24" y="24"/>
                  </a:cxn>
                  <a:cxn ang="0">
                    <a:pos x="18" y="20"/>
                  </a:cxn>
                </a:cxnLst>
                <a:rect l="0" t="0" r="r" b="b"/>
                <a:pathLst>
                  <a:path w="50" h="44">
                    <a:moveTo>
                      <a:pt x="18" y="20"/>
                    </a:moveTo>
                    <a:lnTo>
                      <a:pt x="12" y="16"/>
                    </a:lnTo>
                    <a:lnTo>
                      <a:pt x="10" y="22"/>
                    </a:lnTo>
                    <a:lnTo>
                      <a:pt x="8" y="24"/>
                    </a:lnTo>
                    <a:lnTo>
                      <a:pt x="2" y="20"/>
                    </a:lnTo>
                    <a:lnTo>
                      <a:pt x="0" y="16"/>
                    </a:lnTo>
                    <a:lnTo>
                      <a:pt x="0" y="10"/>
                    </a:lnTo>
                    <a:lnTo>
                      <a:pt x="2" y="6"/>
                    </a:lnTo>
                    <a:lnTo>
                      <a:pt x="2" y="0"/>
                    </a:lnTo>
                    <a:lnTo>
                      <a:pt x="18" y="2"/>
                    </a:lnTo>
                    <a:lnTo>
                      <a:pt x="30" y="6"/>
                    </a:lnTo>
                    <a:lnTo>
                      <a:pt x="34" y="10"/>
                    </a:lnTo>
                    <a:lnTo>
                      <a:pt x="42" y="18"/>
                    </a:lnTo>
                    <a:lnTo>
                      <a:pt x="48" y="24"/>
                    </a:lnTo>
                    <a:lnTo>
                      <a:pt x="50" y="28"/>
                    </a:lnTo>
                    <a:lnTo>
                      <a:pt x="46" y="30"/>
                    </a:lnTo>
                    <a:lnTo>
                      <a:pt x="44" y="36"/>
                    </a:lnTo>
                    <a:lnTo>
                      <a:pt x="42" y="42"/>
                    </a:lnTo>
                    <a:lnTo>
                      <a:pt x="38" y="44"/>
                    </a:lnTo>
                    <a:lnTo>
                      <a:pt x="34" y="32"/>
                    </a:lnTo>
                    <a:lnTo>
                      <a:pt x="28" y="26"/>
                    </a:lnTo>
                    <a:lnTo>
                      <a:pt x="24" y="24"/>
                    </a:lnTo>
                    <a:lnTo>
                      <a:pt x="18" y="2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33" name="Freeform 67"/>
              <p:cNvSpPr>
                <a:spLocks noChangeAspect="1"/>
              </p:cNvSpPr>
              <p:nvPr/>
            </p:nvSpPr>
            <p:spPr bwMode="auto">
              <a:xfrm>
                <a:off x="1376" y="2417"/>
                <a:ext cx="102" cy="38"/>
              </a:xfrm>
              <a:custGeom>
                <a:avLst/>
                <a:gdLst/>
                <a:ahLst/>
                <a:cxnLst>
                  <a:cxn ang="0">
                    <a:pos x="88" y="34"/>
                  </a:cxn>
                  <a:cxn ang="0">
                    <a:pos x="82" y="32"/>
                  </a:cxn>
                  <a:cxn ang="0">
                    <a:pos x="80" y="28"/>
                  </a:cxn>
                  <a:cxn ang="0">
                    <a:pos x="80" y="22"/>
                  </a:cxn>
                  <a:cxn ang="0">
                    <a:pos x="80" y="16"/>
                  </a:cxn>
                  <a:cxn ang="0">
                    <a:pos x="78" y="12"/>
                  </a:cxn>
                  <a:cxn ang="0">
                    <a:pos x="72" y="10"/>
                  </a:cxn>
                  <a:cxn ang="0">
                    <a:pos x="66" y="10"/>
                  </a:cxn>
                  <a:cxn ang="0">
                    <a:pos x="62" y="12"/>
                  </a:cxn>
                  <a:cxn ang="0">
                    <a:pos x="60" y="16"/>
                  </a:cxn>
                  <a:cxn ang="0">
                    <a:pos x="52" y="18"/>
                  </a:cxn>
                  <a:cxn ang="0">
                    <a:pos x="48" y="22"/>
                  </a:cxn>
                  <a:cxn ang="0">
                    <a:pos x="50" y="26"/>
                  </a:cxn>
                  <a:cxn ang="0">
                    <a:pos x="52" y="30"/>
                  </a:cxn>
                  <a:cxn ang="0">
                    <a:pos x="52" y="36"/>
                  </a:cxn>
                  <a:cxn ang="0">
                    <a:pos x="44" y="38"/>
                  </a:cxn>
                  <a:cxn ang="0">
                    <a:pos x="38" y="32"/>
                  </a:cxn>
                  <a:cxn ang="0">
                    <a:pos x="32" y="26"/>
                  </a:cxn>
                  <a:cxn ang="0">
                    <a:pos x="26" y="22"/>
                  </a:cxn>
                  <a:cxn ang="0">
                    <a:pos x="18" y="20"/>
                  </a:cxn>
                  <a:cxn ang="0">
                    <a:pos x="14" y="18"/>
                  </a:cxn>
                  <a:cxn ang="0">
                    <a:pos x="8" y="20"/>
                  </a:cxn>
                  <a:cxn ang="0">
                    <a:pos x="0" y="18"/>
                  </a:cxn>
                  <a:cxn ang="0">
                    <a:pos x="4" y="14"/>
                  </a:cxn>
                  <a:cxn ang="0">
                    <a:pos x="6" y="8"/>
                  </a:cxn>
                  <a:cxn ang="0">
                    <a:pos x="12" y="2"/>
                  </a:cxn>
                  <a:cxn ang="0">
                    <a:pos x="18" y="4"/>
                  </a:cxn>
                  <a:cxn ang="0">
                    <a:pos x="22" y="8"/>
                  </a:cxn>
                  <a:cxn ang="0">
                    <a:pos x="30" y="12"/>
                  </a:cxn>
                  <a:cxn ang="0">
                    <a:pos x="38" y="12"/>
                  </a:cxn>
                  <a:cxn ang="0">
                    <a:pos x="44" y="10"/>
                  </a:cxn>
                  <a:cxn ang="0">
                    <a:pos x="52" y="6"/>
                  </a:cxn>
                  <a:cxn ang="0">
                    <a:pos x="62" y="2"/>
                  </a:cxn>
                  <a:cxn ang="0">
                    <a:pos x="72" y="0"/>
                  </a:cxn>
                  <a:cxn ang="0">
                    <a:pos x="82" y="2"/>
                  </a:cxn>
                  <a:cxn ang="0">
                    <a:pos x="88" y="6"/>
                  </a:cxn>
                  <a:cxn ang="0">
                    <a:pos x="94" y="10"/>
                  </a:cxn>
                  <a:cxn ang="0">
                    <a:pos x="98" y="16"/>
                  </a:cxn>
                  <a:cxn ang="0">
                    <a:pos x="102" y="20"/>
                  </a:cxn>
                  <a:cxn ang="0">
                    <a:pos x="100" y="26"/>
                  </a:cxn>
                  <a:cxn ang="0">
                    <a:pos x="94" y="30"/>
                  </a:cxn>
                  <a:cxn ang="0">
                    <a:pos x="88" y="34"/>
                  </a:cxn>
                </a:cxnLst>
                <a:rect l="0" t="0" r="r" b="b"/>
                <a:pathLst>
                  <a:path w="102" h="38">
                    <a:moveTo>
                      <a:pt x="88" y="34"/>
                    </a:moveTo>
                    <a:lnTo>
                      <a:pt x="82" y="32"/>
                    </a:lnTo>
                    <a:lnTo>
                      <a:pt x="80" y="28"/>
                    </a:lnTo>
                    <a:lnTo>
                      <a:pt x="80" y="22"/>
                    </a:lnTo>
                    <a:lnTo>
                      <a:pt x="80" y="16"/>
                    </a:lnTo>
                    <a:lnTo>
                      <a:pt x="78" y="12"/>
                    </a:lnTo>
                    <a:lnTo>
                      <a:pt x="72" y="10"/>
                    </a:lnTo>
                    <a:lnTo>
                      <a:pt x="66" y="10"/>
                    </a:lnTo>
                    <a:lnTo>
                      <a:pt x="62" y="12"/>
                    </a:lnTo>
                    <a:lnTo>
                      <a:pt x="60" y="16"/>
                    </a:lnTo>
                    <a:lnTo>
                      <a:pt x="52" y="18"/>
                    </a:lnTo>
                    <a:lnTo>
                      <a:pt x="48" y="22"/>
                    </a:lnTo>
                    <a:lnTo>
                      <a:pt x="50" y="26"/>
                    </a:lnTo>
                    <a:lnTo>
                      <a:pt x="52" y="30"/>
                    </a:lnTo>
                    <a:lnTo>
                      <a:pt x="52" y="36"/>
                    </a:lnTo>
                    <a:lnTo>
                      <a:pt x="44" y="38"/>
                    </a:lnTo>
                    <a:lnTo>
                      <a:pt x="38" y="32"/>
                    </a:lnTo>
                    <a:lnTo>
                      <a:pt x="32" y="26"/>
                    </a:lnTo>
                    <a:lnTo>
                      <a:pt x="26" y="22"/>
                    </a:lnTo>
                    <a:lnTo>
                      <a:pt x="18" y="20"/>
                    </a:lnTo>
                    <a:lnTo>
                      <a:pt x="14" y="18"/>
                    </a:lnTo>
                    <a:lnTo>
                      <a:pt x="8" y="20"/>
                    </a:lnTo>
                    <a:lnTo>
                      <a:pt x="0" y="18"/>
                    </a:lnTo>
                    <a:lnTo>
                      <a:pt x="4" y="14"/>
                    </a:lnTo>
                    <a:lnTo>
                      <a:pt x="6" y="8"/>
                    </a:lnTo>
                    <a:lnTo>
                      <a:pt x="12" y="2"/>
                    </a:lnTo>
                    <a:lnTo>
                      <a:pt x="18" y="4"/>
                    </a:lnTo>
                    <a:lnTo>
                      <a:pt x="22" y="8"/>
                    </a:lnTo>
                    <a:lnTo>
                      <a:pt x="30" y="12"/>
                    </a:lnTo>
                    <a:lnTo>
                      <a:pt x="38" y="12"/>
                    </a:lnTo>
                    <a:lnTo>
                      <a:pt x="44" y="10"/>
                    </a:lnTo>
                    <a:lnTo>
                      <a:pt x="52" y="6"/>
                    </a:lnTo>
                    <a:lnTo>
                      <a:pt x="62" y="2"/>
                    </a:lnTo>
                    <a:lnTo>
                      <a:pt x="72" y="0"/>
                    </a:lnTo>
                    <a:lnTo>
                      <a:pt x="82" y="2"/>
                    </a:lnTo>
                    <a:lnTo>
                      <a:pt x="88" y="6"/>
                    </a:lnTo>
                    <a:lnTo>
                      <a:pt x="94" y="10"/>
                    </a:lnTo>
                    <a:lnTo>
                      <a:pt x="98" y="16"/>
                    </a:lnTo>
                    <a:lnTo>
                      <a:pt x="102" y="20"/>
                    </a:lnTo>
                    <a:lnTo>
                      <a:pt x="100" y="26"/>
                    </a:lnTo>
                    <a:lnTo>
                      <a:pt x="94" y="30"/>
                    </a:lnTo>
                    <a:lnTo>
                      <a:pt x="88" y="3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34" name="Freeform 68"/>
              <p:cNvSpPr>
                <a:spLocks noChangeAspect="1"/>
              </p:cNvSpPr>
              <p:nvPr/>
            </p:nvSpPr>
            <p:spPr bwMode="auto">
              <a:xfrm>
                <a:off x="1354" y="2195"/>
                <a:ext cx="166" cy="56"/>
              </a:xfrm>
              <a:custGeom>
                <a:avLst/>
                <a:gdLst/>
                <a:ahLst/>
                <a:cxnLst>
                  <a:cxn ang="0">
                    <a:pos x="148" y="56"/>
                  </a:cxn>
                  <a:cxn ang="0">
                    <a:pos x="140" y="52"/>
                  </a:cxn>
                  <a:cxn ang="0">
                    <a:pos x="130" y="52"/>
                  </a:cxn>
                  <a:cxn ang="0">
                    <a:pos x="124" y="56"/>
                  </a:cxn>
                  <a:cxn ang="0">
                    <a:pos x="116" y="54"/>
                  </a:cxn>
                  <a:cxn ang="0">
                    <a:pos x="118" y="46"/>
                  </a:cxn>
                  <a:cxn ang="0">
                    <a:pos x="116" y="40"/>
                  </a:cxn>
                  <a:cxn ang="0">
                    <a:pos x="104" y="40"/>
                  </a:cxn>
                  <a:cxn ang="0">
                    <a:pos x="100" y="32"/>
                  </a:cxn>
                  <a:cxn ang="0">
                    <a:pos x="94" y="30"/>
                  </a:cxn>
                  <a:cxn ang="0">
                    <a:pos x="80" y="26"/>
                  </a:cxn>
                  <a:cxn ang="0">
                    <a:pos x="76" y="22"/>
                  </a:cxn>
                  <a:cxn ang="0">
                    <a:pos x="62" y="18"/>
                  </a:cxn>
                  <a:cxn ang="0">
                    <a:pos x="48" y="16"/>
                  </a:cxn>
                  <a:cxn ang="0">
                    <a:pos x="44" y="12"/>
                  </a:cxn>
                  <a:cxn ang="0">
                    <a:pos x="34" y="10"/>
                  </a:cxn>
                  <a:cxn ang="0">
                    <a:pos x="28" y="14"/>
                  </a:cxn>
                  <a:cxn ang="0">
                    <a:pos x="20" y="18"/>
                  </a:cxn>
                  <a:cxn ang="0">
                    <a:pos x="12" y="22"/>
                  </a:cxn>
                  <a:cxn ang="0">
                    <a:pos x="0" y="22"/>
                  </a:cxn>
                  <a:cxn ang="0">
                    <a:pos x="2" y="16"/>
                  </a:cxn>
                  <a:cxn ang="0">
                    <a:pos x="10" y="6"/>
                  </a:cxn>
                  <a:cxn ang="0">
                    <a:pos x="26" y="2"/>
                  </a:cxn>
                  <a:cxn ang="0">
                    <a:pos x="40" y="0"/>
                  </a:cxn>
                  <a:cxn ang="0">
                    <a:pos x="58" y="0"/>
                  </a:cxn>
                  <a:cxn ang="0">
                    <a:pos x="74" y="4"/>
                  </a:cxn>
                  <a:cxn ang="0">
                    <a:pos x="88" y="10"/>
                  </a:cxn>
                  <a:cxn ang="0">
                    <a:pos x="104" y="14"/>
                  </a:cxn>
                  <a:cxn ang="0">
                    <a:pos x="110" y="20"/>
                  </a:cxn>
                  <a:cxn ang="0">
                    <a:pos x="116" y="24"/>
                  </a:cxn>
                  <a:cxn ang="0">
                    <a:pos x="130" y="30"/>
                  </a:cxn>
                  <a:cxn ang="0">
                    <a:pos x="142" y="34"/>
                  </a:cxn>
                  <a:cxn ang="0">
                    <a:pos x="154" y="40"/>
                  </a:cxn>
                  <a:cxn ang="0">
                    <a:pos x="166" y="46"/>
                  </a:cxn>
                  <a:cxn ang="0">
                    <a:pos x="160" y="50"/>
                  </a:cxn>
                  <a:cxn ang="0">
                    <a:pos x="152" y="52"/>
                  </a:cxn>
                  <a:cxn ang="0">
                    <a:pos x="150" y="56"/>
                  </a:cxn>
                  <a:cxn ang="0">
                    <a:pos x="148" y="56"/>
                  </a:cxn>
                </a:cxnLst>
                <a:rect l="0" t="0" r="r" b="b"/>
                <a:pathLst>
                  <a:path w="166" h="56">
                    <a:moveTo>
                      <a:pt x="148" y="56"/>
                    </a:moveTo>
                    <a:lnTo>
                      <a:pt x="140" y="52"/>
                    </a:lnTo>
                    <a:lnTo>
                      <a:pt x="130" y="52"/>
                    </a:lnTo>
                    <a:lnTo>
                      <a:pt x="124" y="56"/>
                    </a:lnTo>
                    <a:lnTo>
                      <a:pt x="116" y="54"/>
                    </a:lnTo>
                    <a:lnTo>
                      <a:pt x="118" y="46"/>
                    </a:lnTo>
                    <a:lnTo>
                      <a:pt x="116" y="40"/>
                    </a:lnTo>
                    <a:lnTo>
                      <a:pt x="104" y="40"/>
                    </a:lnTo>
                    <a:lnTo>
                      <a:pt x="100" y="32"/>
                    </a:lnTo>
                    <a:lnTo>
                      <a:pt x="94" y="30"/>
                    </a:lnTo>
                    <a:lnTo>
                      <a:pt x="80" y="26"/>
                    </a:lnTo>
                    <a:lnTo>
                      <a:pt x="76" y="22"/>
                    </a:lnTo>
                    <a:lnTo>
                      <a:pt x="62" y="18"/>
                    </a:lnTo>
                    <a:lnTo>
                      <a:pt x="48" y="16"/>
                    </a:lnTo>
                    <a:lnTo>
                      <a:pt x="44" y="12"/>
                    </a:lnTo>
                    <a:lnTo>
                      <a:pt x="34" y="10"/>
                    </a:lnTo>
                    <a:lnTo>
                      <a:pt x="28" y="14"/>
                    </a:lnTo>
                    <a:lnTo>
                      <a:pt x="20" y="18"/>
                    </a:lnTo>
                    <a:lnTo>
                      <a:pt x="12" y="22"/>
                    </a:lnTo>
                    <a:lnTo>
                      <a:pt x="0" y="22"/>
                    </a:lnTo>
                    <a:lnTo>
                      <a:pt x="2" y="16"/>
                    </a:lnTo>
                    <a:lnTo>
                      <a:pt x="10" y="6"/>
                    </a:lnTo>
                    <a:lnTo>
                      <a:pt x="26" y="2"/>
                    </a:lnTo>
                    <a:lnTo>
                      <a:pt x="40" y="0"/>
                    </a:lnTo>
                    <a:lnTo>
                      <a:pt x="58" y="0"/>
                    </a:lnTo>
                    <a:lnTo>
                      <a:pt x="74" y="4"/>
                    </a:lnTo>
                    <a:lnTo>
                      <a:pt x="88" y="10"/>
                    </a:lnTo>
                    <a:lnTo>
                      <a:pt x="104" y="14"/>
                    </a:lnTo>
                    <a:lnTo>
                      <a:pt x="110" y="20"/>
                    </a:lnTo>
                    <a:lnTo>
                      <a:pt x="116" y="24"/>
                    </a:lnTo>
                    <a:lnTo>
                      <a:pt x="130" y="30"/>
                    </a:lnTo>
                    <a:lnTo>
                      <a:pt x="142" y="34"/>
                    </a:lnTo>
                    <a:lnTo>
                      <a:pt x="154" y="40"/>
                    </a:lnTo>
                    <a:lnTo>
                      <a:pt x="166" y="46"/>
                    </a:lnTo>
                    <a:lnTo>
                      <a:pt x="160" y="50"/>
                    </a:lnTo>
                    <a:lnTo>
                      <a:pt x="152" y="52"/>
                    </a:lnTo>
                    <a:lnTo>
                      <a:pt x="150" y="56"/>
                    </a:lnTo>
                    <a:lnTo>
                      <a:pt x="148" y="5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35" name="Freeform 69"/>
              <p:cNvSpPr>
                <a:spLocks noChangeAspect="1"/>
              </p:cNvSpPr>
              <p:nvPr/>
            </p:nvSpPr>
            <p:spPr bwMode="auto">
              <a:xfrm>
                <a:off x="1520" y="2247"/>
                <a:ext cx="44" cy="30"/>
              </a:xfrm>
              <a:custGeom>
                <a:avLst/>
                <a:gdLst/>
                <a:ahLst/>
                <a:cxnLst>
                  <a:cxn ang="0">
                    <a:pos x="0" y="28"/>
                  </a:cxn>
                  <a:cxn ang="0">
                    <a:pos x="16" y="30"/>
                  </a:cxn>
                  <a:cxn ang="0">
                    <a:pos x="32" y="30"/>
                  </a:cxn>
                  <a:cxn ang="0">
                    <a:pos x="40" y="30"/>
                  </a:cxn>
                  <a:cxn ang="0">
                    <a:pos x="40" y="24"/>
                  </a:cxn>
                  <a:cxn ang="0">
                    <a:pos x="36" y="20"/>
                  </a:cxn>
                  <a:cxn ang="0">
                    <a:pos x="42" y="18"/>
                  </a:cxn>
                  <a:cxn ang="0">
                    <a:pos x="44" y="14"/>
                  </a:cxn>
                  <a:cxn ang="0">
                    <a:pos x="42" y="4"/>
                  </a:cxn>
                  <a:cxn ang="0">
                    <a:pos x="32" y="2"/>
                  </a:cxn>
                  <a:cxn ang="0">
                    <a:pos x="24" y="0"/>
                  </a:cxn>
                  <a:cxn ang="0">
                    <a:pos x="16" y="2"/>
                  </a:cxn>
                  <a:cxn ang="0">
                    <a:pos x="22" y="6"/>
                  </a:cxn>
                  <a:cxn ang="0">
                    <a:pos x="28" y="14"/>
                  </a:cxn>
                  <a:cxn ang="0">
                    <a:pos x="28" y="20"/>
                  </a:cxn>
                  <a:cxn ang="0">
                    <a:pos x="20" y="20"/>
                  </a:cxn>
                  <a:cxn ang="0">
                    <a:pos x="14" y="18"/>
                  </a:cxn>
                  <a:cxn ang="0">
                    <a:pos x="6" y="20"/>
                  </a:cxn>
                  <a:cxn ang="0">
                    <a:pos x="0" y="20"/>
                  </a:cxn>
                  <a:cxn ang="0">
                    <a:pos x="0" y="28"/>
                  </a:cxn>
                </a:cxnLst>
                <a:rect l="0" t="0" r="r" b="b"/>
                <a:pathLst>
                  <a:path w="44" h="30">
                    <a:moveTo>
                      <a:pt x="0" y="28"/>
                    </a:moveTo>
                    <a:lnTo>
                      <a:pt x="16" y="30"/>
                    </a:lnTo>
                    <a:lnTo>
                      <a:pt x="32" y="30"/>
                    </a:lnTo>
                    <a:lnTo>
                      <a:pt x="40" y="30"/>
                    </a:lnTo>
                    <a:lnTo>
                      <a:pt x="40" y="24"/>
                    </a:lnTo>
                    <a:lnTo>
                      <a:pt x="36" y="20"/>
                    </a:lnTo>
                    <a:lnTo>
                      <a:pt x="42" y="18"/>
                    </a:lnTo>
                    <a:lnTo>
                      <a:pt x="44" y="14"/>
                    </a:lnTo>
                    <a:lnTo>
                      <a:pt x="42" y="4"/>
                    </a:lnTo>
                    <a:lnTo>
                      <a:pt x="32" y="2"/>
                    </a:lnTo>
                    <a:lnTo>
                      <a:pt x="24" y="0"/>
                    </a:lnTo>
                    <a:lnTo>
                      <a:pt x="16" y="2"/>
                    </a:lnTo>
                    <a:lnTo>
                      <a:pt x="22" y="6"/>
                    </a:lnTo>
                    <a:lnTo>
                      <a:pt x="28" y="14"/>
                    </a:lnTo>
                    <a:lnTo>
                      <a:pt x="28" y="20"/>
                    </a:lnTo>
                    <a:lnTo>
                      <a:pt x="20" y="20"/>
                    </a:lnTo>
                    <a:lnTo>
                      <a:pt x="14" y="18"/>
                    </a:lnTo>
                    <a:lnTo>
                      <a:pt x="6" y="20"/>
                    </a:lnTo>
                    <a:lnTo>
                      <a:pt x="0" y="20"/>
                    </a:lnTo>
                    <a:lnTo>
                      <a:pt x="0" y="28"/>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36" name="Freeform 70"/>
              <p:cNvSpPr>
                <a:spLocks noChangeAspect="1"/>
              </p:cNvSpPr>
              <p:nvPr/>
            </p:nvSpPr>
            <p:spPr bwMode="auto">
              <a:xfrm>
                <a:off x="1458" y="2269"/>
                <a:ext cx="32" cy="18"/>
              </a:xfrm>
              <a:custGeom>
                <a:avLst/>
                <a:gdLst/>
                <a:ahLst/>
                <a:cxnLst>
                  <a:cxn ang="0">
                    <a:pos x="0" y="6"/>
                  </a:cxn>
                  <a:cxn ang="0">
                    <a:pos x="6" y="0"/>
                  </a:cxn>
                  <a:cxn ang="0">
                    <a:pos x="14" y="0"/>
                  </a:cxn>
                  <a:cxn ang="0">
                    <a:pos x="20" y="2"/>
                  </a:cxn>
                  <a:cxn ang="0">
                    <a:pos x="28" y="6"/>
                  </a:cxn>
                  <a:cxn ang="0">
                    <a:pos x="32" y="10"/>
                  </a:cxn>
                  <a:cxn ang="0">
                    <a:pos x="24" y="14"/>
                  </a:cxn>
                  <a:cxn ang="0">
                    <a:pos x="18" y="14"/>
                  </a:cxn>
                  <a:cxn ang="0">
                    <a:pos x="14" y="18"/>
                  </a:cxn>
                  <a:cxn ang="0">
                    <a:pos x="10" y="12"/>
                  </a:cxn>
                  <a:cxn ang="0">
                    <a:pos x="6" y="8"/>
                  </a:cxn>
                  <a:cxn ang="0">
                    <a:pos x="0" y="6"/>
                  </a:cxn>
                </a:cxnLst>
                <a:rect l="0" t="0" r="r" b="b"/>
                <a:pathLst>
                  <a:path w="32" h="18">
                    <a:moveTo>
                      <a:pt x="0" y="6"/>
                    </a:moveTo>
                    <a:lnTo>
                      <a:pt x="6" y="0"/>
                    </a:lnTo>
                    <a:lnTo>
                      <a:pt x="14" y="0"/>
                    </a:lnTo>
                    <a:lnTo>
                      <a:pt x="20" y="2"/>
                    </a:lnTo>
                    <a:lnTo>
                      <a:pt x="28" y="6"/>
                    </a:lnTo>
                    <a:lnTo>
                      <a:pt x="32" y="10"/>
                    </a:lnTo>
                    <a:lnTo>
                      <a:pt x="24" y="14"/>
                    </a:lnTo>
                    <a:lnTo>
                      <a:pt x="18" y="14"/>
                    </a:lnTo>
                    <a:lnTo>
                      <a:pt x="14" y="18"/>
                    </a:lnTo>
                    <a:lnTo>
                      <a:pt x="10" y="12"/>
                    </a:lnTo>
                    <a:lnTo>
                      <a:pt x="6" y="8"/>
                    </a:lnTo>
                    <a:lnTo>
                      <a:pt x="0" y="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37" name="Freeform 71"/>
              <p:cNvSpPr>
                <a:spLocks noChangeAspect="1"/>
              </p:cNvSpPr>
              <p:nvPr/>
            </p:nvSpPr>
            <p:spPr bwMode="auto">
              <a:xfrm>
                <a:off x="1556" y="2251"/>
                <a:ext cx="58" cy="36"/>
              </a:xfrm>
              <a:custGeom>
                <a:avLst/>
                <a:gdLst/>
                <a:ahLst/>
                <a:cxnLst>
                  <a:cxn ang="0">
                    <a:pos x="6" y="0"/>
                  </a:cxn>
                  <a:cxn ang="0">
                    <a:pos x="16" y="2"/>
                  </a:cxn>
                  <a:cxn ang="0">
                    <a:pos x="24" y="2"/>
                  </a:cxn>
                  <a:cxn ang="0">
                    <a:pos x="34" y="4"/>
                  </a:cxn>
                  <a:cxn ang="0">
                    <a:pos x="40" y="6"/>
                  </a:cxn>
                  <a:cxn ang="0">
                    <a:pos x="46" y="10"/>
                  </a:cxn>
                  <a:cxn ang="0">
                    <a:pos x="56" y="16"/>
                  </a:cxn>
                  <a:cxn ang="0">
                    <a:pos x="58" y="20"/>
                  </a:cxn>
                  <a:cxn ang="0">
                    <a:pos x="54" y="24"/>
                  </a:cxn>
                  <a:cxn ang="0">
                    <a:pos x="44" y="22"/>
                  </a:cxn>
                  <a:cxn ang="0">
                    <a:pos x="38" y="22"/>
                  </a:cxn>
                  <a:cxn ang="0">
                    <a:pos x="30" y="24"/>
                  </a:cxn>
                  <a:cxn ang="0">
                    <a:pos x="24" y="24"/>
                  </a:cxn>
                  <a:cxn ang="0">
                    <a:pos x="20" y="20"/>
                  </a:cxn>
                  <a:cxn ang="0">
                    <a:pos x="14" y="22"/>
                  </a:cxn>
                  <a:cxn ang="0">
                    <a:pos x="12" y="28"/>
                  </a:cxn>
                  <a:cxn ang="0">
                    <a:pos x="12" y="34"/>
                  </a:cxn>
                  <a:cxn ang="0">
                    <a:pos x="8" y="36"/>
                  </a:cxn>
                  <a:cxn ang="0">
                    <a:pos x="4" y="30"/>
                  </a:cxn>
                  <a:cxn ang="0">
                    <a:pos x="4" y="26"/>
                  </a:cxn>
                  <a:cxn ang="0">
                    <a:pos x="4" y="20"/>
                  </a:cxn>
                  <a:cxn ang="0">
                    <a:pos x="0" y="16"/>
                  </a:cxn>
                  <a:cxn ang="0">
                    <a:pos x="6" y="14"/>
                  </a:cxn>
                  <a:cxn ang="0">
                    <a:pos x="8" y="10"/>
                  </a:cxn>
                  <a:cxn ang="0">
                    <a:pos x="6" y="0"/>
                  </a:cxn>
                </a:cxnLst>
                <a:rect l="0" t="0" r="r" b="b"/>
                <a:pathLst>
                  <a:path w="58" h="36">
                    <a:moveTo>
                      <a:pt x="6" y="0"/>
                    </a:moveTo>
                    <a:lnTo>
                      <a:pt x="16" y="2"/>
                    </a:lnTo>
                    <a:lnTo>
                      <a:pt x="24" y="2"/>
                    </a:lnTo>
                    <a:lnTo>
                      <a:pt x="34" y="4"/>
                    </a:lnTo>
                    <a:lnTo>
                      <a:pt x="40" y="6"/>
                    </a:lnTo>
                    <a:lnTo>
                      <a:pt x="46" y="10"/>
                    </a:lnTo>
                    <a:lnTo>
                      <a:pt x="56" y="16"/>
                    </a:lnTo>
                    <a:lnTo>
                      <a:pt x="58" y="20"/>
                    </a:lnTo>
                    <a:lnTo>
                      <a:pt x="54" y="24"/>
                    </a:lnTo>
                    <a:lnTo>
                      <a:pt x="44" y="22"/>
                    </a:lnTo>
                    <a:lnTo>
                      <a:pt x="38" y="22"/>
                    </a:lnTo>
                    <a:lnTo>
                      <a:pt x="30" y="24"/>
                    </a:lnTo>
                    <a:lnTo>
                      <a:pt x="24" y="24"/>
                    </a:lnTo>
                    <a:lnTo>
                      <a:pt x="20" y="20"/>
                    </a:lnTo>
                    <a:lnTo>
                      <a:pt x="14" y="22"/>
                    </a:lnTo>
                    <a:lnTo>
                      <a:pt x="12" y="28"/>
                    </a:lnTo>
                    <a:lnTo>
                      <a:pt x="12" y="34"/>
                    </a:lnTo>
                    <a:lnTo>
                      <a:pt x="8" y="36"/>
                    </a:lnTo>
                    <a:lnTo>
                      <a:pt x="4" y="30"/>
                    </a:lnTo>
                    <a:lnTo>
                      <a:pt x="4" y="26"/>
                    </a:lnTo>
                    <a:lnTo>
                      <a:pt x="4" y="20"/>
                    </a:lnTo>
                    <a:lnTo>
                      <a:pt x="0" y="16"/>
                    </a:lnTo>
                    <a:lnTo>
                      <a:pt x="6" y="14"/>
                    </a:lnTo>
                    <a:lnTo>
                      <a:pt x="8" y="10"/>
                    </a:lnTo>
                    <a:lnTo>
                      <a:pt x="6"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38" name="Freeform 72"/>
              <p:cNvSpPr>
                <a:spLocks noChangeAspect="1"/>
              </p:cNvSpPr>
              <p:nvPr/>
            </p:nvSpPr>
            <p:spPr bwMode="auto">
              <a:xfrm>
                <a:off x="1632" y="2271"/>
                <a:ext cx="26" cy="10"/>
              </a:xfrm>
              <a:custGeom>
                <a:avLst/>
                <a:gdLst/>
                <a:ahLst/>
                <a:cxnLst>
                  <a:cxn ang="0">
                    <a:pos x="18" y="0"/>
                  </a:cxn>
                  <a:cxn ang="0">
                    <a:pos x="8" y="0"/>
                  </a:cxn>
                  <a:cxn ang="0">
                    <a:pos x="0" y="4"/>
                  </a:cxn>
                  <a:cxn ang="0">
                    <a:pos x="4" y="10"/>
                  </a:cxn>
                  <a:cxn ang="0">
                    <a:pos x="12" y="10"/>
                  </a:cxn>
                  <a:cxn ang="0">
                    <a:pos x="22" y="10"/>
                  </a:cxn>
                  <a:cxn ang="0">
                    <a:pos x="26" y="8"/>
                  </a:cxn>
                  <a:cxn ang="0">
                    <a:pos x="26" y="4"/>
                  </a:cxn>
                  <a:cxn ang="0">
                    <a:pos x="22" y="0"/>
                  </a:cxn>
                  <a:cxn ang="0">
                    <a:pos x="18" y="0"/>
                  </a:cxn>
                </a:cxnLst>
                <a:rect l="0" t="0" r="r" b="b"/>
                <a:pathLst>
                  <a:path w="26" h="10">
                    <a:moveTo>
                      <a:pt x="18" y="0"/>
                    </a:moveTo>
                    <a:lnTo>
                      <a:pt x="8" y="0"/>
                    </a:lnTo>
                    <a:lnTo>
                      <a:pt x="0" y="4"/>
                    </a:lnTo>
                    <a:lnTo>
                      <a:pt x="4" y="10"/>
                    </a:lnTo>
                    <a:lnTo>
                      <a:pt x="12" y="10"/>
                    </a:lnTo>
                    <a:lnTo>
                      <a:pt x="22" y="10"/>
                    </a:lnTo>
                    <a:lnTo>
                      <a:pt x="26" y="8"/>
                    </a:lnTo>
                    <a:lnTo>
                      <a:pt x="26" y="4"/>
                    </a:lnTo>
                    <a:lnTo>
                      <a:pt x="22" y="0"/>
                    </a:lnTo>
                    <a:lnTo>
                      <a:pt x="18"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39" name="Freeform 73"/>
              <p:cNvSpPr>
                <a:spLocks noChangeAspect="1"/>
              </p:cNvSpPr>
              <p:nvPr/>
            </p:nvSpPr>
            <p:spPr bwMode="auto">
              <a:xfrm>
                <a:off x="1456" y="2161"/>
                <a:ext cx="12" cy="16"/>
              </a:xfrm>
              <a:custGeom>
                <a:avLst/>
                <a:gdLst/>
                <a:ahLst/>
                <a:cxnLst>
                  <a:cxn ang="0">
                    <a:pos x="8" y="4"/>
                  </a:cxn>
                  <a:cxn ang="0">
                    <a:pos x="2" y="0"/>
                  </a:cxn>
                  <a:cxn ang="0">
                    <a:pos x="0" y="8"/>
                  </a:cxn>
                  <a:cxn ang="0">
                    <a:pos x="6" y="12"/>
                  </a:cxn>
                  <a:cxn ang="0">
                    <a:pos x="10" y="16"/>
                  </a:cxn>
                  <a:cxn ang="0">
                    <a:pos x="12" y="10"/>
                  </a:cxn>
                  <a:cxn ang="0">
                    <a:pos x="8" y="4"/>
                  </a:cxn>
                </a:cxnLst>
                <a:rect l="0" t="0" r="r" b="b"/>
                <a:pathLst>
                  <a:path w="12" h="16">
                    <a:moveTo>
                      <a:pt x="8" y="4"/>
                    </a:moveTo>
                    <a:lnTo>
                      <a:pt x="2" y="0"/>
                    </a:lnTo>
                    <a:lnTo>
                      <a:pt x="0" y="8"/>
                    </a:lnTo>
                    <a:lnTo>
                      <a:pt x="6" y="12"/>
                    </a:lnTo>
                    <a:lnTo>
                      <a:pt x="10" y="16"/>
                    </a:lnTo>
                    <a:lnTo>
                      <a:pt x="12" y="10"/>
                    </a:lnTo>
                    <a:lnTo>
                      <a:pt x="8" y="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40" name="Freeform 74"/>
              <p:cNvSpPr>
                <a:spLocks noChangeAspect="1"/>
              </p:cNvSpPr>
              <p:nvPr/>
            </p:nvSpPr>
            <p:spPr bwMode="auto">
              <a:xfrm>
                <a:off x="1668" y="2033"/>
                <a:ext cx="12" cy="8"/>
              </a:xfrm>
              <a:custGeom>
                <a:avLst/>
                <a:gdLst/>
                <a:ahLst/>
                <a:cxnLst>
                  <a:cxn ang="0">
                    <a:pos x="6" y="0"/>
                  </a:cxn>
                  <a:cxn ang="0">
                    <a:pos x="2" y="2"/>
                  </a:cxn>
                  <a:cxn ang="0">
                    <a:pos x="0" y="8"/>
                  </a:cxn>
                  <a:cxn ang="0">
                    <a:pos x="8" y="8"/>
                  </a:cxn>
                  <a:cxn ang="0">
                    <a:pos x="12" y="8"/>
                  </a:cxn>
                  <a:cxn ang="0">
                    <a:pos x="6" y="0"/>
                  </a:cxn>
                </a:cxnLst>
                <a:rect l="0" t="0" r="r" b="b"/>
                <a:pathLst>
                  <a:path w="12" h="8">
                    <a:moveTo>
                      <a:pt x="6" y="0"/>
                    </a:moveTo>
                    <a:lnTo>
                      <a:pt x="2" y="2"/>
                    </a:lnTo>
                    <a:lnTo>
                      <a:pt x="0" y="8"/>
                    </a:lnTo>
                    <a:lnTo>
                      <a:pt x="8" y="8"/>
                    </a:lnTo>
                    <a:lnTo>
                      <a:pt x="12" y="8"/>
                    </a:lnTo>
                    <a:lnTo>
                      <a:pt x="6"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grpSp>
        <p:grpSp>
          <p:nvGrpSpPr>
            <p:cNvPr id="15" name="Group 75"/>
            <p:cNvGrpSpPr>
              <a:grpSpLocks noChangeAspect="1"/>
            </p:cNvGrpSpPr>
            <p:nvPr/>
          </p:nvGrpSpPr>
          <p:grpSpPr bwMode="auto">
            <a:xfrm>
              <a:off x="2420455" y="4150618"/>
              <a:ext cx="1057800" cy="1981414"/>
              <a:chOff x="1410" y="2371"/>
              <a:chExt cx="736" cy="1184"/>
            </a:xfrm>
          </p:grpSpPr>
          <p:sp>
            <p:nvSpPr>
              <p:cNvPr id="209" name="Freeform 76"/>
              <p:cNvSpPr>
                <a:spLocks noChangeAspect="1"/>
              </p:cNvSpPr>
              <p:nvPr/>
            </p:nvSpPr>
            <p:spPr bwMode="auto">
              <a:xfrm>
                <a:off x="1450" y="2371"/>
                <a:ext cx="186" cy="266"/>
              </a:xfrm>
              <a:custGeom>
                <a:avLst/>
                <a:gdLst/>
                <a:ahLst/>
                <a:cxnLst>
                  <a:cxn ang="0">
                    <a:pos x="30" y="72"/>
                  </a:cxn>
                  <a:cxn ang="0">
                    <a:pos x="34" y="58"/>
                  </a:cxn>
                  <a:cxn ang="0">
                    <a:pos x="50" y="42"/>
                  </a:cxn>
                  <a:cxn ang="0">
                    <a:pos x="54" y="28"/>
                  </a:cxn>
                  <a:cxn ang="0">
                    <a:pos x="74" y="20"/>
                  </a:cxn>
                  <a:cxn ang="0">
                    <a:pos x="88" y="16"/>
                  </a:cxn>
                  <a:cxn ang="0">
                    <a:pos x="104" y="6"/>
                  </a:cxn>
                  <a:cxn ang="0">
                    <a:pos x="116" y="0"/>
                  </a:cxn>
                  <a:cxn ang="0">
                    <a:pos x="118" y="10"/>
                  </a:cxn>
                  <a:cxn ang="0">
                    <a:pos x="106" y="18"/>
                  </a:cxn>
                  <a:cxn ang="0">
                    <a:pos x="92" y="34"/>
                  </a:cxn>
                  <a:cxn ang="0">
                    <a:pos x="92" y="54"/>
                  </a:cxn>
                  <a:cxn ang="0">
                    <a:pos x="100" y="64"/>
                  </a:cxn>
                  <a:cxn ang="0">
                    <a:pos x="102" y="82"/>
                  </a:cxn>
                  <a:cxn ang="0">
                    <a:pos x="136" y="84"/>
                  </a:cxn>
                  <a:cxn ang="0">
                    <a:pos x="176" y="96"/>
                  </a:cxn>
                  <a:cxn ang="0">
                    <a:pos x="176" y="110"/>
                  </a:cxn>
                  <a:cxn ang="0">
                    <a:pos x="176" y="128"/>
                  </a:cxn>
                  <a:cxn ang="0">
                    <a:pos x="178" y="136"/>
                  </a:cxn>
                  <a:cxn ang="0">
                    <a:pos x="180" y="150"/>
                  </a:cxn>
                  <a:cxn ang="0">
                    <a:pos x="184" y="162"/>
                  </a:cxn>
                  <a:cxn ang="0">
                    <a:pos x="178" y="168"/>
                  </a:cxn>
                  <a:cxn ang="0">
                    <a:pos x="168" y="170"/>
                  </a:cxn>
                  <a:cxn ang="0">
                    <a:pos x="140" y="172"/>
                  </a:cxn>
                  <a:cxn ang="0">
                    <a:pos x="138" y="176"/>
                  </a:cxn>
                  <a:cxn ang="0">
                    <a:pos x="146" y="180"/>
                  </a:cxn>
                  <a:cxn ang="0">
                    <a:pos x="152" y="188"/>
                  </a:cxn>
                  <a:cxn ang="0">
                    <a:pos x="142" y="186"/>
                  </a:cxn>
                  <a:cxn ang="0">
                    <a:pos x="140" y="200"/>
                  </a:cxn>
                  <a:cxn ang="0">
                    <a:pos x="148" y="220"/>
                  </a:cxn>
                  <a:cxn ang="0">
                    <a:pos x="144" y="252"/>
                  </a:cxn>
                  <a:cxn ang="0">
                    <a:pos x="132" y="262"/>
                  </a:cxn>
                  <a:cxn ang="0">
                    <a:pos x="136" y="246"/>
                  </a:cxn>
                  <a:cxn ang="0">
                    <a:pos x="132" y="234"/>
                  </a:cxn>
                  <a:cxn ang="0">
                    <a:pos x="86" y="224"/>
                  </a:cxn>
                  <a:cxn ang="0">
                    <a:pos x="64" y="200"/>
                  </a:cxn>
                  <a:cxn ang="0">
                    <a:pos x="38" y="192"/>
                  </a:cxn>
                  <a:cxn ang="0">
                    <a:pos x="16" y="186"/>
                  </a:cxn>
                  <a:cxn ang="0">
                    <a:pos x="4" y="168"/>
                  </a:cxn>
                  <a:cxn ang="0">
                    <a:pos x="12" y="158"/>
                  </a:cxn>
                  <a:cxn ang="0">
                    <a:pos x="24" y="138"/>
                  </a:cxn>
                  <a:cxn ang="0">
                    <a:pos x="24" y="110"/>
                  </a:cxn>
                  <a:cxn ang="0">
                    <a:pos x="20" y="90"/>
                  </a:cxn>
                  <a:cxn ang="0">
                    <a:pos x="26" y="72"/>
                  </a:cxn>
                </a:cxnLst>
                <a:rect l="0" t="0" r="r" b="b"/>
                <a:pathLst>
                  <a:path w="186" h="266">
                    <a:moveTo>
                      <a:pt x="28" y="66"/>
                    </a:moveTo>
                    <a:lnTo>
                      <a:pt x="30" y="72"/>
                    </a:lnTo>
                    <a:lnTo>
                      <a:pt x="34" y="68"/>
                    </a:lnTo>
                    <a:lnTo>
                      <a:pt x="34" y="58"/>
                    </a:lnTo>
                    <a:lnTo>
                      <a:pt x="44" y="50"/>
                    </a:lnTo>
                    <a:lnTo>
                      <a:pt x="50" y="42"/>
                    </a:lnTo>
                    <a:lnTo>
                      <a:pt x="52" y="36"/>
                    </a:lnTo>
                    <a:lnTo>
                      <a:pt x="54" y="28"/>
                    </a:lnTo>
                    <a:lnTo>
                      <a:pt x="68" y="20"/>
                    </a:lnTo>
                    <a:lnTo>
                      <a:pt x="74" y="20"/>
                    </a:lnTo>
                    <a:lnTo>
                      <a:pt x="78" y="16"/>
                    </a:lnTo>
                    <a:lnTo>
                      <a:pt x="88" y="16"/>
                    </a:lnTo>
                    <a:lnTo>
                      <a:pt x="96" y="12"/>
                    </a:lnTo>
                    <a:lnTo>
                      <a:pt x="104" y="6"/>
                    </a:lnTo>
                    <a:lnTo>
                      <a:pt x="110" y="0"/>
                    </a:lnTo>
                    <a:lnTo>
                      <a:pt x="116" y="0"/>
                    </a:lnTo>
                    <a:lnTo>
                      <a:pt x="120" y="2"/>
                    </a:lnTo>
                    <a:lnTo>
                      <a:pt x="118" y="10"/>
                    </a:lnTo>
                    <a:lnTo>
                      <a:pt x="112" y="14"/>
                    </a:lnTo>
                    <a:lnTo>
                      <a:pt x="106" y="18"/>
                    </a:lnTo>
                    <a:lnTo>
                      <a:pt x="96" y="26"/>
                    </a:lnTo>
                    <a:lnTo>
                      <a:pt x="92" y="34"/>
                    </a:lnTo>
                    <a:lnTo>
                      <a:pt x="90" y="48"/>
                    </a:lnTo>
                    <a:lnTo>
                      <a:pt x="92" y="54"/>
                    </a:lnTo>
                    <a:lnTo>
                      <a:pt x="96" y="60"/>
                    </a:lnTo>
                    <a:lnTo>
                      <a:pt x="100" y="64"/>
                    </a:lnTo>
                    <a:lnTo>
                      <a:pt x="102" y="68"/>
                    </a:lnTo>
                    <a:lnTo>
                      <a:pt x="102" y="82"/>
                    </a:lnTo>
                    <a:lnTo>
                      <a:pt x="108" y="86"/>
                    </a:lnTo>
                    <a:lnTo>
                      <a:pt x="136" y="84"/>
                    </a:lnTo>
                    <a:lnTo>
                      <a:pt x="148" y="98"/>
                    </a:lnTo>
                    <a:lnTo>
                      <a:pt x="176" y="96"/>
                    </a:lnTo>
                    <a:lnTo>
                      <a:pt x="182" y="102"/>
                    </a:lnTo>
                    <a:lnTo>
                      <a:pt x="176" y="110"/>
                    </a:lnTo>
                    <a:lnTo>
                      <a:pt x="176" y="120"/>
                    </a:lnTo>
                    <a:lnTo>
                      <a:pt x="176" y="128"/>
                    </a:lnTo>
                    <a:lnTo>
                      <a:pt x="176" y="136"/>
                    </a:lnTo>
                    <a:lnTo>
                      <a:pt x="178" y="136"/>
                    </a:lnTo>
                    <a:lnTo>
                      <a:pt x="180" y="138"/>
                    </a:lnTo>
                    <a:lnTo>
                      <a:pt x="180" y="150"/>
                    </a:lnTo>
                    <a:lnTo>
                      <a:pt x="180" y="160"/>
                    </a:lnTo>
                    <a:lnTo>
                      <a:pt x="184" y="162"/>
                    </a:lnTo>
                    <a:lnTo>
                      <a:pt x="186" y="172"/>
                    </a:lnTo>
                    <a:lnTo>
                      <a:pt x="178" y="168"/>
                    </a:lnTo>
                    <a:lnTo>
                      <a:pt x="174" y="168"/>
                    </a:lnTo>
                    <a:lnTo>
                      <a:pt x="168" y="170"/>
                    </a:lnTo>
                    <a:lnTo>
                      <a:pt x="150" y="170"/>
                    </a:lnTo>
                    <a:lnTo>
                      <a:pt x="140" y="172"/>
                    </a:lnTo>
                    <a:lnTo>
                      <a:pt x="140" y="174"/>
                    </a:lnTo>
                    <a:lnTo>
                      <a:pt x="138" y="176"/>
                    </a:lnTo>
                    <a:lnTo>
                      <a:pt x="140" y="178"/>
                    </a:lnTo>
                    <a:lnTo>
                      <a:pt x="146" y="180"/>
                    </a:lnTo>
                    <a:lnTo>
                      <a:pt x="152" y="182"/>
                    </a:lnTo>
                    <a:lnTo>
                      <a:pt x="152" y="188"/>
                    </a:lnTo>
                    <a:lnTo>
                      <a:pt x="146" y="186"/>
                    </a:lnTo>
                    <a:lnTo>
                      <a:pt x="142" y="186"/>
                    </a:lnTo>
                    <a:lnTo>
                      <a:pt x="140" y="188"/>
                    </a:lnTo>
                    <a:lnTo>
                      <a:pt x="140" y="200"/>
                    </a:lnTo>
                    <a:lnTo>
                      <a:pt x="146" y="208"/>
                    </a:lnTo>
                    <a:lnTo>
                      <a:pt x="148" y="220"/>
                    </a:lnTo>
                    <a:lnTo>
                      <a:pt x="146" y="234"/>
                    </a:lnTo>
                    <a:lnTo>
                      <a:pt x="144" y="252"/>
                    </a:lnTo>
                    <a:lnTo>
                      <a:pt x="138" y="266"/>
                    </a:lnTo>
                    <a:lnTo>
                      <a:pt x="132" y="262"/>
                    </a:lnTo>
                    <a:lnTo>
                      <a:pt x="132" y="252"/>
                    </a:lnTo>
                    <a:lnTo>
                      <a:pt x="136" y="246"/>
                    </a:lnTo>
                    <a:lnTo>
                      <a:pt x="134" y="240"/>
                    </a:lnTo>
                    <a:lnTo>
                      <a:pt x="132" y="234"/>
                    </a:lnTo>
                    <a:lnTo>
                      <a:pt x="90" y="232"/>
                    </a:lnTo>
                    <a:lnTo>
                      <a:pt x="86" y="224"/>
                    </a:lnTo>
                    <a:lnTo>
                      <a:pt x="74" y="212"/>
                    </a:lnTo>
                    <a:lnTo>
                      <a:pt x="64" y="200"/>
                    </a:lnTo>
                    <a:lnTo>
                      <a:pt x="50" y="196"/>
                    </a:lnTo>
                    <a:lnTo>
                      <a:pt x="38" y="192"/>
                    </a:lnTo>
                    <a:lnTo>
                      <a:pt x="26" y="192"/>
                    </a:lnTo>
                    <a:lnTo>
                      <a:pt x="16" y="186"/>
                    </a:lnTo>
                    <a:lnTo>
                      <a:pt x="0" y="176"/>
                    </a:lnTo>
                    <a:lnTo>
                      <a:pt x="4" y="168"/>
                    </a:lnTo>
                    <a:lnTo>
                      <a:pt x="4" y="158"/>
                    </a:lnTo>
                    <a:lnTo>
                      <a:pt x="12" y="158"/>
                    </a:lnTo>
                    <a:lnTo>
                      <a:pt x="20" y="152"/>
                    </a:lnTo>
                    <a:lnTo>
                      <a:pt x="24" y="138"/>
                    </a:lnTo>
                    <a:lnTo>
                      <a:pt x="24" y="124"/>
                    </a:lnTo>
                    <a:lnTo>
                      <a:pt x="24" y="110"/>
                    </a:lnTo>
                    <a:lnTo>
                      <a:pt x="22" y="96"/>
                    </a:lnTo>
                    <a:lnTo>
                      <a:pt x="20" y="90"/>
                    </a:lnTo>
                    <a:lnTo>
                      <a:pt x="14" y="80"/>
                    </a:lnTo>
                    <a:lnTo>
                      <a:pt x="26" y="72"/>
                    </a:lnTo>
                    <a:lnTo>
                      <a:pt x="28" y="6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10" name="Freeform 77"/>
              <p:cNvSpPr>
                <a:spLocks noChangeAspect="1"/>
              </p:cNvSpPr>
              <p:nvPr/>
            </p:nvSpPr>
            <p:spPr bwMode="auto">
              <a:xfrm>
                <a:off x="1418" y="2547"/>
                <a:ext cx="88" cy="100"/>
              </a:xfrm>
              <a:custGeom>
                <a:avLst/>
                <a:gdLst/>
                <a:ahLst/>
                <a:cxnLst>
                  <a:cxn ang="0">
                    <a:pos x="26" y="100"/>
                  </a:cxn>
                  <a:cxn ang="0">
                    <a:pos x="20" y="94"/>
                  </a:cxn>
                  <a:cxn ang="0">
                    <a:pos x="8" y="88"/>
                  </a:cxn>
                  <a:cxn ang="0">
                    <a:pos x="8" y="76"/>
                  </a:cxn>
                  <a:cxn ang="0">
                    <a:pos x="14" y="72"/>
                  </a:cxn>
                  <a:cxn ang="0">
                    <a:pos x="18" y="64"/>
                  </a:cxn>
                  <a:cxn ang="0">
                    <a:pos x="18" y="58"/>
                  </a:cxn>
                  <a:cxn ang="0">
                    <a:pos x="14" y="58"/>
                  </a:cxn>
                  <a:cxn ang="0">
                    <a:pos x="10" y="62"/>
                  </a:cxn>
                  <a:cxn ang="0">
                    <a:pos x="6" y="62"/>
                  </a:cxn>
                  <a:cxn ang="0">
                    <a:pos x="0" y="58"/>
                  </a:cxn>
                  <a:cxn ang="0">
                    <a:pos x="0" y="48"/>
                  </a:cxn>
                  <a:cxn ang="0">
                    <a:pos x="2" y="38"/>
                  </a:cxn>
                  <a:cxn ang="0">
                    <a:pos x="6" y="26"/>
                  </a:cxn>
                  <a:cxn ang="0">
                    <a:pos x="10" y="18"/>
                  </a:cxn>
                  <a:cxn ang="0">
                    <a:pos x="14" y="12"/>
                  </a:cxn>
                  <a:cxn ang="0">
                    <a:pos x="22" y="6"/>
                  </a:cxn>
                  <a:cxn ang="0">
                    <a:pos x="32" y="0"/>
                  </a:cxn>
                  <a:cxn ang="0">
                    <a:pos x="58" y="16"/>
                  </a:cxn>
                  <a:cxn ang="0">
                    <a:pos x="70" y="16"/>
                  </a:cxn>
                  <a:cxn ang="0">
                    <a:pos x="88" y="22"/>
                  </a:cxn>
                  <a:cxn ang="0">
                    <a:pos x="86" y="30"/>
                  </a:cxn>
                  <a:cxn ang="0">
                    <a:pos x="86" y="40"/>
                  </a:cxn>
                  <a:cxn ang="0">
                    <a:pos x="82" y="48"/>
                  </a:cxn>
                  <a:cxn ang="0">
                    <a:pos x="76" y="56"/>
                  </a:cxn>
                  <a:cxn ang="0">
                    <a:pos x="68" y="62"/>
                  </a:cxn>
                  <a:cxn ang="0">
                    <a:pos x="52" y="68"/>
                  </a:cxn>
                  <a:cxn ang="0">
                    <a:pos x="46" y="74"/>
                  </a:cxn>
                  <a:cxn ang="0">
                    <a:pos x="40" y="82"/>
                  </a:cxn>
                  <a:cxn ang="0">
                    <a:pos x="36" y="92"/>
                  </a:cxn>
                  <a:cxn ang="0">
                    <a:pos x="26" y="100"/>
                  </a:cxn>
                </a:cxnLst>
                <a:rect l="0" t="0" r="r" b="b"/>
                <a:pathLst>
                  <a:path w="88" h="100">
                    <a:moveTo>
                      <a:pt x="26" y="100"/>
                    </a:moveTo>
                    <a:lnTo>
                      <a:pt x="20" y="94"/>
                    </a:lnTo>
                    <a:lnTo>
                      <a:pt x="8" y="88"/>
                    </a:lnTo>
                    <a:lnTo>
                      <a:pt x="8" y="76"/>
                    </a:lnTo>
                    <a:lnTo>
                      <a:pt x="14" y="72"/>
                    </a:lnTo>
                    <a:lnTo>
                      <a:pt x="18" y="64"/>
                    </a:lnTo>
                    <a:lnTo>
                      <a:pt x="18" y="58"/>
                    </a:lnTo>
                    <a:lnTo>
                      <a:pt x="14" y="58"/>
                    </a:lnTo>
                    <a:lnTo>
                      <a:pt x="10" y="62"/>
                    </a:lnTo>
                    <a:lnTo>
                      <a:pt x="6" y="62"/>
                    </a:lnTo>
                    <a:lnTo>
                      <a:pt x="0" y="58"/>
                    </a:lnTo>
                    <a:lnTo>
                      <a:pt x="0" y="48"/>
                    </a:lnTo>
                    <a:lnTo>
                      <a:pt x="2" y="38"/>
                    </a:lnTo>
                    <a:lnTo>
                      <a:pt x="6" y="26"/>
                    </a:lnTo>
                    <a:lnTo>
                      <a:pt x="10" y="18"/>
                    </a:lnTo>
                    <a:lnTo>
                      <a:pt x="14" y="12"/>
                    </a:lnTo>
                    <a:lnTo>
                      <a:pt x="22" y="6"/>
                    </a:lnTo>
                    <a:lnTo>
                      <a:pt x="32" y="0"/>
                    </a:lnTo>
                    <a:lnTo>
                      <a:pt x="58" y="16"/>
                    </a:lnTo>
                    <a:lnTo>
                      <a:pt x="70" y="16"/>
                    </a:lnTo>
                    <a:lnTo>
                      <a:pt x="88" y="22"/>
                    </a:lnTo>
                    <a:lnTo>
                      <a:pt x="86" y="30"/>
                    </a:lnTo>
                    <a:lnTo>
                      <a:pt x="86" y="40"/>
                    </a:lnTo>
                    <a:lnTo>
                      <a:pt x="82" y="48"/>
                    </a:lnTo>
                    <a:lnTo>
                      <a:pt x="76" y="56"/>
                    </a:lnTo>
                    <a:lnTo>
                      <a:pt x="68" y="62"/>
                    </a:lnTo>
                    <a:lnTo>
                      <a:pt x="52" y="68"/>
                    </a:lnTo>
                    <a:lnTo>
                      <a:pt x="46" y="74"/>
                    </a:lnTo>
                    <a:lnTo>
                      <a:pt x="40" y="82"/>
                    </a:lnTo>
                    <a:lnTo>
                      <a:pt x="36" y="92"/>
                    </a:lnTo>
                    <a:lnTo>
                      <a:pt x="26" y="10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11" name="Freeform 78"/>
              <p:cNvSpPr>
                <a:spLocks noChangeAspect="1"/>
              </p:cNvSpPr>
              <p:nvPr/>
            </p:nvSpPr>
            <p:spPr bwMode="auto">
              <a:xfrm>
                <a:off x="1716" y="2395"/>
                <a:ext cx="20" cy="16"/>
              </a:xfrm>
              <a:custGeom>
                <a:avLst/>
                <a:gdLst/>
                <a:ahLst/>
                <a:cxnLst>
                  <a:cxn ang="0">
                    <a:pos x="12" y="0"/>
                  </a:cxn>
                  <a:cxn ang="0">
                    <a:pos x="20" y="0"/>
                  </a:cxn>
                  <a:cxn ang="0">
                    <a:pos x="18" y="10"/>
                  </a:cxn>
                  <a:cxn ang="0">
                    <a:pos x="14" y="16"/>
                  </a:cxn>
                  <a:cxn ang="0">
                    <a:pos x="0" y="14"/>
                  </a:cxn>
                  <a:cxn ang="0">
                    <a:pos x="6" y="6"/>
                  </a:cxn>
                  <a:cxn ang="0">
                    <a:pos x="10" y="6"/>
                  </a:cxn>
                  <a:cxn ang="0">
                    <a:pos x="12" y="0"/>
                  </a:cxn>
                </a:cxnLst>
                <a:rect l="0" t="0" r="r" b="b"/>
                <a:pathLst>
                  <a:path w="20" h="16">
                    <a:moveTo>
                      <a:pt x="12" y="0"/>
                    </a:moveTo>
                    <a:lnTo>
                      <a:pt x="20" y="0"/>
                    </a:lnTo>
                    <a:lnTo>
                      <a:pt x="18" y="10"/>
                    </a:lnTo>
                    <a:lnTo>
                      <a:pt x="14" y="16"/>
                    </a:lnTo>
                    <a:lnTo>
                      <a:pt x="0" y="14"/>
                    </a:lnTo>
                    <a:lnTo>
                      <a:pt x="6" y="6"/>
                    </a:lnTo>
                    <a:lnTo>
                      <a:pt x="10" y="6"/>
                    </a:lnTo>
                    <a:lnTo>
                      <a:pt x="12"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12" name="Freeform 79"/>
              <p:cNvSpPr>
                <a:spLocks noChangeAspect="1"/>
              </p:cNvSpPr>
              <p:nvPr/>
            </p:nvSpPr>
            <p:spPr bwMode="auto">
              <a:xfrm>
                <a:off x="1540" y="2373"/>
                <a:ext cx="210" cy="184"/>
              </a:xfrm>
              <a:custGeom>
                <a:avLst/>
                <a:gdLst/>
                <a:ahLst/>
                <a:cxnLst>
                  <a:cxn ang="0">
                    <a:pos x="46" y="8"/>
                  </a:cxn>
                  <a:cxn ang="0">
                    <a:pos x="50" y="0"/>
                  </a:cxn>
                  <a:cxn ang="0">
                    <a:pos x="52" y="12"/>
                  </a:cxn>
                  <a:cxn ang="0">
                    <a:pos x="70" y="16"/>
                  </a:cxn>
                  <a:cxn ang="0">
                    <a:pos x="80" y="24"/>
                  </a:cxn>
                  <a:cxn ang="0">
                    <a:pos x="108" y="28"/>
                  </a:cxn>
                  <a:cxn ang="0">
                    <a:pos x="138" y="32"/>
                  </a:cxn>
                  <a:cxn ang="0">
                    <a:pos x="156" y="26"/>
                  </a:cxn>
                  <a:cxn ang="0">
                    <a:pos x="174" y="28"/>
                  </a:cxn>
                  <a:cxn ang="0">
                    <a:pos x="162" y="32"/>
                  </a:cxn>
                  <a:cxn ang="0">
                    <a:pos x="176" y="40"/>
                  </a:cxn>
                  <a:cxn ang="0">
                    <a:pos x="192" y="46"/>
                  </a:cxn>
                  <a:cxn ang="0">
                    <a:pos x="188" y="56"/>
                  </a:cxn>
                  <a:cxn ang="0">
                    <a:pos x="196" y="60"/>
                  </a:cxn>
                  <a:cxn ang="0">
                    <a:pos x="210" y="62"/>
                  </a:cxn>
                  <a:cxn ang="0">
                    <a:pos x="200" y="76"/>
                  </a:cxn>
                  <a:cxn ang="0">
                    <a:pos x="192" y="90"/>
                  </a:cxn>
                  <a:cxn ang="0">
                    <a:pos x="190" y="104"/>
                  </a:cxn>
                  <a:cxn ang="0">
                    <a:pos x="196" y="116"/>
                  </a:cxn>
                  <a:cxn ang="0">
                    <a:pos x="180" y="130"/>
                  </a:cxn>
                  <a:cxn ang="0">
                    <a:pos x="164" y="136"/>
                  </a:cxn>
                  <a:cxn ang="0">
                    <a:pos x="148" y="134"/>
                  </a:cxn>
                  <a:cxn ang="0">
                    <a:pos x="134" y="132"/>
                  </a:cxn>
                  <a:cxn ang="0">
                    <a:pos x="142" y="148"/>
                  </a:cxn>
                  <a:cxn ang="0">
                    <a:pos x="154" y="156"/>
                  </a:cxn>
                  <a:cxn ang="0">
                    <a:pos x="152" y="166"/>
                  </a:cxn>
                  <a:cxn ang="0">
                    <a:pos x="140" y="168"/>
                  </a:cxn>
                  <a:cxn ang="0">
                    <a:pos x="116" y="184"/>
                  </a:cxn>
                  <a:cxn ang="0">
                    <a:pos x="98" y="174"/>
                  </a:cxn>
                  <a:cxn ang="0">
                    <a:pos x="94" y="160"/>
                  </a:cxn>
                  <a:cxn ang="0">
                    <a:pos x="90" y="136"/>
                  </a:cxn>
                  <a:cxn ang="0">
                    <a:pos x="86" y="108"/>
                  </a:cxn>
                  <a:cxn ang="0">
                    <a:pos x="86" y="94"/>
                  </a:cxn>
                  <a:cxn ang="0">
                    <a:pos x="46" y="82"/>
                  </a:cxn>
                  <a:cxn ang="0">
                    <a:pos x="12" y="80"/>
                  </a:cxn>
                  <a:cxn ang="0">
                    <a:pos x="0" y="46"/>
                  </a:cxn>
                  <a:cxn ang="0">
                    <a:pos x="8" y="22"/>
                  </a:cxn>
                  <a:cxn ang="0">
                    <a:pos x="22" y="16"/>
                  </a:cxn>
                  <a:cxn ang="0">
                    <a:pos x="22" y="30"/>
                  </a:cxn>
                  <a:cxn ang="0">
                    <a:pos x="18" y="46"/>
                  </a:cxn>
                  <a:cxn ang="0">
                    <a:pos x="30" y="48"/>
                  </a:cxn>
                  <a:cxn ang="0">
                    <a:pos x="30" y="32"/>
                  </a:cxn>
                  <a:cxn ang="0">
                    <a:pos x="32" y="20"/>
                  </a:cxn>
                  <a:cxn ang="0">
                    <a:pos x="44" y="14"/>
                  </a:cxn>
                </a:cxnLst>
                <a:rect l="0" t="0" r="r" b="b"/>
                <a:pathLst>
                  <a:path w="210" h="184">
                    <a:moveTo>
                      <a:pt x="44" y="14"/>
                    </a:moveTo>
                    <a:lnTo>
                      <a:pt x="46" y="8"/>
                    </a:lnTo>
                    <a:lnTo>
                      <a:pt x="46" y="2"/>
                    </a:lnTo>
                    <a:lnTo>
                      <a:pt x="50" y="0"/>
                    </a:lnTo>
                    <a:lnTo>
                      <a:pt x="52" y="4"/>
                    </a:lnTo>
                    <a:lnTo>
                      <a:pt x="52" y="12"/>
                    </a:lnTo>
                    <a:lnTo>
                      <a:pt x="60" y="14"/>
                    </a:lnTo>
                    <a:lnTo>
                      <a:pt x="70" y="16"/>
                    </a:lnTo>
                    <a:lnTo>
                      <a:pt x="76" y="22"/>
                    </a:lnTo>
                    <a:lnTo>
                      <a:pt x="80" y="24"/>
                    </a:lnTo>
                    <a:lnTo>
                      <a:pt x="98" y="28"/>
                    </a:lnTo>
                    <a:lnTo>
                      <a:pt x="108" y="28"/>
                    </a:lnTo>
                    <a:lnTo>
                      <a:pt x="126" y="36"/>
                    </a:lnTo>
                    <a:lnTo>
                      <a:pt x="138" y="32"/>
                    </a:lnTo>
                    <a:lnTo>
                      <a:pt x="146" y="28"/>
                    </a:lnTo>
                    <a:lnTo>
                      <a:pt x="156" y="26"/>
                    </a:lnTo>
                    <a:lnTo>
                      <a:pt x="164" y="28"/>
                    </a:lnTo>
                    <a:lnTo>
                      <a:pt x="174" y="28"/>
                    </a:lnTo>
                    <a:lnTo>
                      <a:pt x="170" y="30"/>
                    </a:lnTo>
                    <a:lnTo>
                      <a:pt x="162" y="32"/>
                    </a:lnTo>
                    <a:lnTo>
                      <a:pt x="164" y="40"/>
                    </a:lnTo>
                    <a:lnTo>
                      <a:pt x="176" y="40"/>
                    </a:lnTo>
                    <a:lnTo>
                      <a:pt x="188" y="42"/>
                    </a:lnTo>
                    <a:lnTo>
                      <a:pt x="192" y="46"/>
                    </a:lnTo>
                    <a:lnTo>
                      <a:pt x="192" y="52"/>
                    </a:lnTo>
                    <a:lnTo>
                      <a:pt x="188" y="56"/>
                    </a:lnTo>
                    <a:lnTo>
                      <a:pt x="188" y="62"/>
                    </a:lnTo>
                    <a:lnTo>
                      <a:pt x="196" y="60"/>
                    </a:lnTo>
                    <a:lnTo>
                      <a:pt x="202" y="58"/>
                    </a:lnTo>
                    <a:lnTo>
                      <a:pt x="210" y="62"/>
                    </a:lnTo>
                    <a:lnTo>
                      <a:pt x="204" y="70"/>
                    </a:lnTo>
                    <a:lnTo>
                      <a:pt x="200" y="76"/>
                    </a:lnTo>
                    <a:lnTo>
                      <a:pt x="202" y="84"/>
                    </a:lnTo>
                    <a:lnTo>
                      <a:pt x="192" y="90"/>
                    </a:lnTo>
                    <a:lnTo>
                      <a:pt x="188" y="96"/>
                    </a:lnTo>
                    <a:lnTo>
                      <a:pt x="190" y="104"/>
                    </a:lnTo>
                    <a:lnTo>
                      <a:pt x="194" y="110"/>
                    </a:lnTo>
                    <a:lnTo>
                      <a:pt x="196" y="116"/>
                    </a:lnTo>
                    <a:lnTo>
                      <a:pt x="192" y="126"/>
                    </a:lnTo>
                    <a:lnTo>
                      <a:pt x="180" y="130"/>
                    </a:lnTo>
                    <a:lnTo>
                      <a:pt x="170" y="132"/>
                    </a:lnTo>
                    <a:lnTo>
                      <a:pt x="164" y="136"/>
                    </a:lnTo>
                    <a:lnTo>
                      <a:pt x="158" y="136"/>
                    </a:lnTo>
                    <a:lnTo>
                      <a:pt x="148" y="134"/>
                    </a:lnTo>
                    <a:lnTo>
                      <a:pt x="140" y="130"/>
                    </a:lnTo>
                    <a:lnTo>
                      <a:pt x="134" y="132"/>
                    </a:lnTo>
                    <a:lnTo>
                      <a:pt x="140" y="138"/>
                    </a:lnTo>
                    <a:lnTo>
                      <a:pt x="142" y="148"/>
                    </a:lnTo>
                    <a:lnTo>
                      <a:pt x="148" y="156"/>
                    </a:lnTo>
                    <a:lnTo>
                      <a:pt x="154" y="156"/>
                    </a:lnTo>
                    <a:lnTo>
                      <a:pt x="154" y="160"/>
                    </a:lnTo>
                    <a:lnTo>
                      <a:pt x="152" y="166"/>
                    </a:lnTo>
                    <a:lnTo>
                      <a:pt x="146" y="166"/>
                    </a:lnTo>
                    <a:lnTo>
                      <a:pt x="140" y="168"/>
                    </a:lnTo>
                    <a:lnTo>
                      <a:pt x="130" y="180"/>
                    </a:lnTo>
                    <a:lnTo>
                      <a:pt x="116" y="184"/>
                    </a:lnTo>
                    <a:lnTo>
                      <a:pt x="106" y="182"/>
                    </a:lnTo>
                    <a:lnTo>
                      <a:pt x="98" y="174"/>
                    </a:lnTo>
                    <a:lnTo>
                      <a:pt x="96" y="170"/>
                    </a:lnTo>
                    <a:lnTo>
                      <a:pt x="94" y="160"/>
                    </a:lnTo>
                    <a:lnTo>
                      <a:pt x="90" y="158"/>
                    </a:lnTo>
                    <a:lnTo>
                      <a:pt x="90" y="136"/>
                    </a:lnTo>
                    <a:lnTo>
                      <a:pt x="86" y="134"/>
                    </a:lnTo>
                    <a:lnTo>
                      <a:pt x="86" y="108"/>
                    </a:lnTo>
                    <a:lnTo>
                      <a:pt x="92" y="100"/>
                    </a:lnTo>
                    <a:lnTo>
                      <a:pt x="86" y="94"/>
                    </a:lnTo>
                    <a:lnTo>
                      <a:pt x="58" y="96"/>
                    </a:lnTo>
                    <a:lnTo>
                      <a:pt x="46" y="82"/>
                    </a:lnTo>
                    <a:lnTo>
                      <a:pt x="18" y="84"/>
                    </a:lnTo>
                    <a:lnTo>
                      <a:pt x="12" y="80"/>
                    </a:lnTo>
                    <a:lnTo>
                      <a:pt x="12" y="66"/>
                    </a:lnTo>
                    <a:lnTo>
                      <a:pt x="0" y="46"/>
                    </a:lnTo>
                    <a:lnTo>
                      <a:pt x="2" y="32"/>
                    </a:lnTo>
                    <a:lnTo>
                      <a:pt x="8" y="22"/>
                    </a:lnTo>
                    <a:lnTo>
                      <a:pt x="18" y="14"/>
                    </a:lnTo>
                    <a:lnTo>
                      <a:pt x="22" y="16"/>
                    </a:lnTo>
                    <a:lnTo>
                      <a:pt x="22" y="20"/>
                    </a:lnTo>
                    <a:lnTo>
                      <a:pt x="22" y="30"/>
                    </a:lnTo>
                    <a:lnTo>
                      <a:pt x="16" y="34"/>
                    </a:lnTo>
                    <a:lnTo>
                      <a:pt x="18" y="46"/>
                    </a:lnTo>
                    <a:lnTo>
                      <a:pt x="22" y="52"/>
                    </a:lnTo>
                    <a:lnTo>
                      <a:pt x="30" y="48"/>
                    </a:lnTo>
                    <a:lnTo>
                      <a:pt x="34" y="40"/>
                    </a:lnTo>
                    <a:lnTo>
                      <a:pt x="30" y="32"/>
                    </a:lnTo>
                    <a:lnTo>
                      <a:pt x="28" y="26"/>
                    </a:lnTo>
                    <a:lnTo>
                      <a:pt x="32" y="20"/>
                    </a:lnTo>
                    <a:lnTo>
                      <a:pt x="38" y="18"/>
                    </a:lnTo>
                    <a:lnTo>
                      <a:pt x="44" y="1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13" name="Freeform 80"/>
              <p:cNvSpPr>
                <a:spLocks noChangeAspect="1"/>
              </p:cNvSpPr>
              <p:nvPr/>
            </p:nvSpPr>
            <p:spPr bwMode="auto">
              <a:xfrm>
                <a:off x="1728" y="2435"/>
                <a:ext cx="70" cy="114"/>
              </a:xfrm>
              <a:custGeom>
                <a:avLst/>
                <a:gdLst/>
                <a:ahLst/>
                <a:cxnLst>
                  <a:cxn ang="0">
                    <a:pos x="42" y="30"/>
                  </a:cxn>
                  <a:cxn ang="0">
                    <a:pos x="50" y="24"/>
                  </a:cxn>
                  <a:cxn ang="0">
                    <a:pos x="58" y="30"/>
                  </a:cxn>
                  <a:cxn ang="0">
                    <a:pos x="66" y="40"/>
                  </a:cxn>
                  <a:cxn ang="0">
                    <a:pos x="64" y="48"/>
                  </a:cxn>
                  <a:cxn ang="0">
                    <a:pos x="60" y="54"/>
                  </a:cxn>
                  <a:cxn ang="0">
                    <a:pos x="54" y="62"/>
                  </a:cxn>
                  <a:cxn ang="0">
                    <a:pos x="52" y="72"/>
                  </a:cxn>
                  <a:cxn ang="0">
                    <a:pos x="56" y="76"/>
                  </a:cxn>
                  <a:cxn ang="0">
                    <a:pos x="60" y="82"/>
                  </a:cxn>
                  <a:cxn ang="0">
                    <a:pos x="64" y="86"/>
                  </a:cxn>
                  <a:cxn ang="0">
                    <a:pos x="66" y="90"/>
                  </a:cxn>
                  <a:cxn ang="0">
                    <a:pos x="70" y="100"/>
                  </a:cxn>
                  <a:cxn ang="0">
                    <a:pos x="66" y="104"/>
                  </a:cxn>
                  <a:cxn ang="0">
                    <a:pos x="58" y="108"/>
                  </a:cxn>
                  <a:cxn ang="0">
                    <a:pos x="52" y="112"/>
                  </a:cxn>
                  <a:cxn ang="0">
                    <a:pos x="42" y="114"/>
                  </a:cxn>
                  <a:cxn ang="0">
                    <a:pos x="34" y="114"/>
                  </a:cxn>
                  <a:cxn ang="0">
                    <a:pos x="26" y="106"/>
                  </a:cxn>
                  <a:cxn ang="0">
                    <a:pos x="20" y="98"/>
                  </a:cxn>
                  <a:cxn ang="0">
                    <a:pos x="20" y="90"/>
                  </a:cxn>
                  <a:cxn ang="0">
                    <a:pos x="20" y="78"/>
                  </a:cxn>
                  <a:cxn ang="0">
                    <a:pos x="26" y="72"/>
                  </a:cxn>
                  <a:cxn ang="0">
                    <a:pos x="22" y="62"/>
                  </a:cxn>
                  <a:cxn ang="0">
                    <a:pos x="18" y="50"/>
                  </a:cxn>
                  <a:cxn ang="0">
                    <a:pos x="6" y="50"/>
                  </a:cxn>
                  <a:cxn ang="0">
                    <a:pos x="2" y="42"/>
                  </a:cxn>
                  <a:cxn ang="0">
                    <a:pos x="0" y="34"/>
                  </a:cxn>
                  <a:cxn ang="0">
                    <a:pos x="4" y="28"/>
                  </a:cxn>
                  <a:cxn ang="0">
                    <a:pos x="14" y="22"/>
                  </a:cxn>
                  <a:cxn ang="0">
                    <a:pos x="12" y="14"/>
                  </a:cxn>
                  <a:cxn ang="0">
                    <a:pos x="16" y="8"/>
                  </a:cxn>
                  <a:cxn ang="0">
                    <a:pos x="22" y="0"/>
                  </a:cxn>
                  <a:cxn ang="0">
                    <a:pos x="28" y="2"/>
                  </a:cxn>
                  <a:cxn ang="0">
                    <a:pos x="34" y="6"/>
                  </a:cxn>
                  <a:cxn ang="0">
                    <a:pos x="42" y="12"/>
                  </a:cxn>
                  <a:cxn ang="0">
                    <a:pos x="44" y="16"/>
                  </a:cxn>
                  <a:cxn ang="0">
                    <a:pos x="44" y="22"/>
                  </a:cxn>
                  <a:cxn ang="0">
                    <a:pos x="42" y="30"/>
                  </a:cxn>
                </a:cxnLst>
                <a:rect l="0" t="0" r="r" b="b"/>
                <a:pathLst>
                  <a:path w="70" h="114">
                    <a:moveTo>
                      <a:pt x="42" y="30"/>
                    </a:moveTo>
                    <a:lnTo>
                      <a:pt x="50" y="24"/>
                    </a:lnTo>
                    <a:lnTo>
                      <a:pt x="58" y="30"/>
                    </a:lnTo>
                    <a:lnTo>
                      <a:pt x="66" y="40"/>
                    </a:lnTo>
                    <a:lnTo>
                      <a:pt x="64" y="48"/>
                    </a:lnTo>
                    <a:lnTo>
                      <a:pt x="60" y="54"/>
                    </a:lnTo>
                    <a:lnTo>
                      <a:pt x="54" y="62"/>
                    </a:lnTo>
                    <a:lnTo>
                      <a:pt x="52" y="72"/>
                    </a:lnTo>
                    <a:lnTo>
                      <a:pt x="56" y="76"/>
                    </a:lnTo>
                    <a:lnTo>
                      <a:pt x="60" y="82"/>
                    </a:lnTo>
                    <a:lnTo>
                      <a:pt x="64" y="86"/>
                    </a:lnTo>
                    <a:lnTo>
                      <a:pt x="66" y="90"/>
                    </a:lnTo>
                    <a:lnTo>
                      <a:pt x="70" y="100"/>
                    </a:lnTo>
                    <a:lnTo>
                      <a:pt x="66" y="104"/>
                    </a:lnTo>
                    <a:lnTo>
                      <a:pt x="58" y="108"/>
                    </a:lnTo>
                    <a:lnTo>
                      <a:pt x="52" y="112"/>
                    </a:lnTo>
                    <a:lnTo>
                      <a:pt x="42" y="114"/>
                    </a:lnTo>
                    <a:lnTo>
                      <a:pt x="34" y="114"/>
                    </a:lnTo>
                    <a:lnTo>
                      <a:pt x="26" y="106"/>
                    </a:lnTo>
                    <a:lnTo>
                      <a:pt x="20" y="98"/>
                    </a:lnTo>
                    <a:lnTo>
                      <a:pt x="20" y="90"/>
                    </a:lnTo>
                    <a:lnTo>
                      <a:pt x="20" y="78"/>
                    </a:lnTo>
                    <a:lnTo>
                      <a:pt x="26" y="72"/>
                    </a:lnTo>
                    <a:lnTo>
                      <a:pt x="22" y="62"/>
                    </a:lnTo>
                    <a:lnTo>
                      <a:pt x="18" y="50"/>
                    </a:lnTo>
                    <a:lnTo>
                      <a:pt x="6" y="50"/>
                    </a:lnTo>
                    <a:lnTo>
                      <a:pt x="2" y="42"/>
                    </a:lnTo>
                    <a:lnTo>
                      <a:pt x="0" y="34"/>
                    </a:lnTo>
                    <a:lnTo>
                      <a:pt x="4" y="28"/>
                    </a:lnTo>
                    <a:lnTo>
                      <a:pt x="14" y="22"/>
                    </a:lnTo>
                    <a:lnTo>
                      <a:pt x="12" y="14"/>
                    </a:lnTo>
                    <a:lnTo>
                      <a:pt x="16" y="8"/>
                    </a:lnTo>
                    <a:lnTo>
                      <a:pt x="22" y="0"/>
                    </a:lnTo>
                    <a:lnTo>
                      <a:pt x="28" y="2"/>
                    </a:lnTo>
                    <a:lnTo>
                      <a:pt x="34" y="6"/>
                    </a:lnTo>
                    <a:lnTo>
                      <a:pt x="42" y="12"/>
                    </a:lnTo>
                    <a:lnTo>
                      <a:pt x="44" y="16"/>
                    </a:lnTo>
                    <a:lnTo>
                      <a:pt x="44" y="22"/>
                    </a:lnTo>
                    <a:lnTo>
                      <a:pt x="42" y="3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14" name="Freeform 81"/>
              <p:cNvSpPr>
                <a:spLocks noChangeAspect="1"/>
              </p:cNvSpPr>
              <p:nvPr/>
            </p:nvSpPr>
            <p:spPr bwMode="auto">
              <a:xfrm>
                <a:off x="1834" y="2477"/>
                <a:ext cx="48" cy="60"/>
              </a:xfrm>
              <a:custGeom>
                <a:avLst/>
                <a:gdLst/>
                <a:ahLst/>
                <a:cxnLst>
                  <a:cxn ang="0">
                    <a:pos x="6" y="0"/>
                  </a:cxn>
                  <a:cxn ang="0">
                    <a:pos x="16" y="2"/>
                  </a:cxn>
                  <a:cxn ang="0">
                    <a:pos x="28" y="6"/>
                  </a:cxn>
                  <a:cxn ang="0">
                    <a:pos x="38" y="12"/>
                  </a:cxn>
                  <a:cxn ang="0">
                    <a:pos x="44" y="20"/>
                  </a:cxn>
                  <a:cxn ang="0">
                    <a:pos x="48" y="26"/>
                  </a:cxn>
                  <a:cxn ang="0">
                    <a:pos x="42" y="34"/>
                  </a:cxn>
                  <a:cxn ang="0">
                    <a:pos x="36" y="46"/>
                  </a:cxn>
                  <a:cxn ang="0">
                    <a:pos x="30" y="60"/>
                  </a:cxn>
                  <a:cxn ang="0">
                    <a:pos x="24" y="56"/>
                  </a:cxn>
                  <a:cxn ang="0">
                    <a:pos x="14" y="54"/>
                  </a:cxn>
                  <a:cxn ang="0">
                    <a:pos x="8" y="58"/>
                  </a:cxn>
                  <a:cxn ang="0">
                    <a:pos x="2" y="58"/>
                  </a:cxn>
                  <a:cxn ang="0">
                    <a:pos x="2" y="50"/>
                  </a:cxn>
                  <a:cxn ang="0">
                    <a:pos x="6" y="36"/>
                  </a:cxn>
                  <a:cxn ang="0">
                    <a:pos x="10" y="28"/>
                  </a:cxn>
                  <a:cxn ang="0">
                    <a:pos x="4" y="24"/>
                  </a:cxn>
                  <a:cxn ang="0">
                    <a:pos x="0" y="18"/>
                  </a:cxn>
                  <a:cxn ang="0">
                    <a:pos x="0" y="12"/>
                  </a:cxn>
                  <a:cxn ang="0">
                    <a:pos x="2" y="6"/>
                  </a:cxn>
                  <a:cxn ang="0">
                    <a:pos x="6" y="0"/>
                  </a:cxn>
                </a:cxnLst>
                <a:rect l="0" t="0" r="r" b="b"/>
                <a:pathLst>
                  <a:path w="48" h="60">
                    <a:moveTo>
                      <a:pt x="6" y="0"/>
                    </a:moveTo>
                    <a:lnTo>
                      <a:pt x="16" y="2"/>
                    </a:lnTo>
                    <a:lnTo>
                      <a:pt x="28" y="6"/>
                    </a:lnTo>
                    <a:lnTo>
                      <a:pt x="38" y="12"/>
                    </a:lnTo>
                    <a:lnTo>
                      <a:pt x="44" y="20"/>
                    </a:lnTo>
                    <a:lnTo>
                      <a:pt x="48" y="26"/>
                    </a:lnTo>
                    <a:lnTo>
                      <a:pt x="42" y="34"/>
                    </a:lnTo>
                    <a:lnTo>
                      <a:pt x="36" y="46"/>
                    </a:lnTo>
                    <a:lnTo>
                      <a:pt x="30" y="60"/>
                    </a:lnTo>
                    <a:lnTo>
                      <a:pt x="24" y="56"/>
                    </a:lnTo>
                    <a:lnTo>
                      <a:pt x="14" y="54"/>
                    </a:lnTo>
                    <a:lnTo>
                      <a:pt x="8" y="58"/>
                    </a:lnTo>
                    <a:lnTo>
                      <a:pt x="2" y="58"/>
                    </a:lnTo>
                    <a:lnTo>
                      <a:pt x="2" y="50"/>
                    </a:lnTo>
                    <a:lnTo>
                      <a:pt x="6" y="36"/>
                    </a:lnTo>
                    <a:lnTo>
                      <a:pt x="10" y="28"/>
                    </a:lnTo>
                    <a:lnTo>
                      <a:pt x="4" y="24"/>
                    </a:lnTo>
                    <a:lnTo>
                      <a:pt x="0" y="18"/>
                    </a:lnTo>
                    <a:lnTo>
                      <a:pt x="0" y="12"/>
                    </a:lnTo>
                    <a:lnTo>
                      <a:pt x="2" y="6"/>
                    </a:lnTo>
                    <a:lnTo>
                      <a:pt x="6"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15" name="Freeform 82"/>
              <p:cNvSpPr>
                <a:spLocks noChangeAspect="1"/>
              </p:cNvSpPr>
              <p:nvPr/>
            </p:nvSpPr>
            <p:spPr bwMode="auto">
              <a:xfrm>
                <a:off x="1780" y="2475"/>
                <a:ext cx="64" cy="64"/>
              </a:xfrm>
              <a:custGeom>
                <a:avLst/>
                <a:gdLst/>
                <a:ahLst/>
                <a:cxnLst>
                  <a:cxn ang="0">
                    <a:pos x="14" y="0"/>
                  </a:cxn>
                  <a:cxn ang="0">
                    <a:pos x="22" y="0"/>
                  </a:cxn>
                  <a:cxn ang="0">
                    <a:pos x="32" y="2"/>
                  </a:cxn>
                  <a:cxn ang="0">
                    <a:pos x="36" y="2"/>
                  </a:cxn>
                  <a:cxn ang="0">
                    <a:pos x="42" y="2"/>
                  </a:cxn>
                  <a:cxn ang="0">
                    <a:pos x="48" y="2"/>
                  </a:cxn>
                  <a:cxn ang="0">
                    <a:pos x="54" y="2"/>
                  </a:cxn>
                  <a:cxn ang="0">
                    <a:pos x="60" y="2"/>
                  </a:cxn>
                  <a:cxn ang="0">
                    <a:pos x="54" y="14"/>
                  </a:cxn>
                  <a:cxn ang="0">
                    <a:pos x="54" y="20"/>
                  </a:cxn>
                  <a:cxn ang="0">
                    <a:pos x="58" y="26"/>
                  </a:cxn>
                  <a:cxn ang="0">
                    <a:pos x="64" y="30"/>
                  </a:cxn>
                  <a:cxn ang="0">
                    <a:pos x="56" y="52"/>
                  </a:cxn>
                  <a:cxn ang="0">
                    <a:pos x="56" y="60"/>
                  </a:cxn>
                  <a:cxn ang="0">
                    <a:pos x="50" y="58"/>
                  </a:cxn>
                  <a:cxn ang="0">
                    <a:pos x="42" y="56"/>
                  </a:cxn>
                  <a:cxn ang="0">
                    <a:pos x="36" y="54"/>
                  </a:cxn>
                  <a:cxn ang="0">
                    <a:pos x="32" y="54"/>
                  </a:cxn>
                  <a:cxn ang="0">
                    <a:pos x="32" y="60"/>
                  </a:cxn>
                  <a:cxn ang="0">
                    <a:pos x="30" y="64"/>
                  </a:cxn>
                  <a:cxn ang="0">
                    <a:pos x="28" y="64"/>
                  </a:cxn>
                  <a:cxn ang="0">
                    <a:pos x="22" y="64"/>
                  </a:cxn>
                  <a:cxn ang="0">
                    <a:pos x="18" y="60"/>
                  </a:cxn>
                  <a:cxn ang="0">
                    <a:pos x="12" y="46"/>
                  </a:cxn>
                  <a:cxn ang="0">
                    <a:pos x="0" y="32"/>
                  </a:cxn>
                  <a:cxn ang="0">
                    <a:pos x="2" y="22"/>
                  </a:cxn>
                  <a:cxn ang="0">
                    <a:pos x="8" y="14"/>
                  </a:cxn>
                  <a:cxn ang="0">
                    <a:pos x="12" y="8"/>
                  </a:cxn>
                  <a:cxn ang="0">
                    <a:pos x="14" y="0"/>
                  </a:cxn>
                </a:cxnLst>
                <a:rect l="0" t="0" r="r" b="b"/>
                <a:pathLst>
                  <a:path w="64" h="64">
                    <a:moveTo>
                      <a:pt x="14" y="0"/>
                    </a:moveTo>
                    <a:lnTo>
                      <a:pt x="22" y="0"/>
                    </a:lnTo>
                    <a:lnTo>
                      <a:pt x="32" y="2"/>
                    </a:lnTo>
                    <a:lnTo>
                      <a:pt x="36" y="2"/>
                    </a:lnTo>
                    <a:lnTo>
                      <a:pt x="42" y="2"/>
                    </a:lnTo>
                    <a:lnTo>
                      <a:pt x="48" y="2"/>
                    </a:lnTo>
                    <a:lnTo>
                      <a:pt x="54" y="2"/>
                    </a:lnTo>
                    <a:lnTo>
                      <a:pt x="60" y="2"/>
                    </a:lnTo>
                    <a:lnTo>
                      <a:pt x="54" y="14"/>
                    </a:lnTo>
                    <a:lnTo>
                      <a:pt x="54" y="20"/>
                    </a:lnTo>
                    <a:lnTo>
                      <a:pt x="58" y="26"/>
                    </a:lnTo>
                    <a:lnTo>
                      <a:pt x="64" y="30"/>
                    </a:lnTo>
                    <a:lnTo>
                      <a:pt x="56" y="52"/>
                    </a:lnTo>
                    <a:lnTo>
                      <a:pt x="56" y="60"/>
                    </a:lnTo>
                    <a:lnTo>
                      <a:pt x="50" y="58"/>
                    </a:lnTo>
                    <a:lnTo>
                      <a:pt x="42" y="56"/>
                    </a:lnTo>
                    <a:lnTo>
                      <a:pt x="36" y="54"/>
                    </a:lnTo>
                    <a:lnTo>
                      <a:pt x="32" y="54"/>
                    </a:lnTo>
                    <a:lnTo>
                      <a:pt x="32" y="60"/>
                    </a:lnTo>
                    <a:lnTo>
                      <a:pt x="30" y="64"/>
                    </a:lnTo>
                    <a:lnTo>
                      <a:pt x="28" y="64"/>
                    </a:lnTo>
                    <a:lnTo>
                      <a:pt x="22" y="64"/>
                    </a:lnTo>
                    <a:lnTo>
                      <a:pt x="18" y="60"/>
                    </a:lnTo>
                    <a:lnTo>
                      <a:pt x="12" y="46"/>
                    </a:lnTo>
                    <a:lnTo>
                      <a:pt x="0" y="32"/>
                    </a:lnTo>
                    <a:lnTo>
                      <a:pt x="2" y="22"/>
                    </a:lnTo>
                    <a:lnTo>
                      <a:pt x="8" y="14"/>
                    </a:lnTo>
                    <a:lnTo>
                      <a:pt x="12" y="8"/>
                    </a:lnTo>
                    <a:lnTo>
                      <a:pt x="14"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16" name="Freeform 83"/>
              <p:cNvSpPr>
                <a:spLocks noChangeAspect="1"/>
              </p:cNvSpPr>
              <p:nvPr/>
            </p:nvSpPr>
            <p:spPr bwMode="auto">
              <a:xfrm>
                <a:off x="1410" y="2569"/>
                <a:ext cx="198" cy="292"/>
              </a:xfrm>
              <a:custGeom>
                <a:avLst/>
                <a:gdLst/>
                <a:ahLst/>
                <a:cxnLst>
                  <a:cxn ang="0">
                    <a:pos x="6" y="60"/>
                  </a:cxn>
                  <a:cxn ang="0">
                    <a:pos x="16" y="54"/>
                  </a:cxn>
                  <a:cxn ang="0">
                    <a:pos x="24" y="68"/>
                  </a:cxn>
                  <a:cxn ang="0">
                    <a:pos x="44" y="70"/>
                  </a:cxn>
                  <a:cxn ang="0">
                    <a:pos x="54" y="52"/>
                  </a:cxn>
                  <a:cxn ang="0">
                    <a:pos x="72" y="40"/>
                  </a:cxn>
                  <a:cxn ang="0">
                    <a:pos x="84" y="34"/>
                  </a:cxn>
                  <a:cxn ang="0">
                    <a:pos x="94" y="18"/>
                  </a:cxn>
                  <a:cxn ang="0">
                    <a:pos x="104" y="2"/>
                  </a:cxn>
                  <a:cxn ang="0">
                    <a:pos x="114" y="14"/>
                  </a:cxn>
                  <a:cxn ang="0">
                    <a:pos x="126" y="26"/>
                  </a:cxn>
                  <a:cxn ang="0">
                    <a:pos x="172" y="36"/>
                  </a:cxn>
                  <a:cxn ang="0">
                    <a:pos x="176" y="48"/>
                  </a:cxn>
                  <a:cxn ang="0">
                    <a:pos x="172" y="64"/>
                  </a:cxn>
                  <a:cxn ang="0">
                    <a:pos x="172" y="68"/>
                  </a:cxn>
                  <a:cxn ang="0">
                    <a:pos x="142" y="76"/>
                  </a:cxn>
                  <a:cxn ang="0">
                    <a:pos x="130" y="98"/>
                  </a:cxn>
                  <a:cxn ang="0">
                    <a:pos x="116" y="116"/>
                  </a:cxn>
                  <a:cxn ang="0">
                    <a:pos x="124" y="138"/>
                  </a:cxn>
                  <a:cxn ang="0">
                    <a:pos x="144" y="158"/>
                  </a:cxn>
                  <a:cxn ang="0">
                    <a:pos x="162" y="156"/>
                  </a:cxn>
                  <a:cxn ang="0">
                    <a:pos x="172" y="154"/>
                  </a:cxn>
                  <a:cxn ang="0">
                    <a:pos x="170" y="172"/>
                  </a:cxn>
                  <a:cxn ang="0">
                    <a:pos x="188" y="174"/>
                  </a:cxn>
                  <a:cxn ang="0">
                    <a:pos x="198" y="208"/>
                  </a:cxn>
                  <a:cxn ang="0">
                    <a:pos x="196" y="228"/>
                  </a:cxn>
                  <a:cxn ang="0">
                    <a:pos x="190" y="240"/>
                  </a:cxn>
                  <a:cxn ang="0">
                    <a:pos x="192" y="256"/>
                  </a:cxn>
                  <a:cxn ang="0">
                    <a:pos x="194" y="268"/>
                  </a:cxn>
                  <a:cxn ang="0">
                    <a:pos x="184" y="282"/>
                  </a:cxn>
                  <a:cxn ang="0">
                    <a:pos x="174" y="292"/>
                  </a:cxn>
                  <a:cxn ang="0">
                    <a:pos x="140" y="268"/>
                  </a:cxn>
                  <a:cxn ang="0">
                    <a:pos x="100" y="248"/>
                  </a:cxn>
                  <a:cxn ang="0">
                    <a:pos x="76" y="222"/>
                  </a:cxn>
                  <a:cxn ang="0">
                    <a:pos x="72" y="198"/>
                  </a:cxn>
                  <a:cxn ang="0">
                    <a:pos x="56" y="172"/>
                  </a:cxn>
                  <a:cxn ang="0">
                    <a:pos x="36" y="132"/>
                  </a:cxn>
                  <a:cxn ang="0">
                    <a:pos x="16" y="102"/>
                  </a:cxn>
                  <a:cxn ang="0">
                    <a:pos x="6" y="84"/>
                  </a:cxn>
                  <a:cxn ang="0">
                    <a:pos x="2" y="68"/>
                  </a:cxn>
                </a:cxnLst>
                <a:rect l="0" t="0" r="r" b="b"/>
                <a:pathLst>
                  <a:path w="198" h="292">
                    <a:moveTo>
                      <a:pt x="2" y="68"/>
                    </a:moveTo>
                    <a:lnTo>
                      <a:pt x="6" y="60"/>
                    </a:lnTo>
                    <a:lnTo>
                      <a:pt x="10" y="54"/>
                    </a:lnTo>
                    <a:lnTo>
                      <a:pt x="16" y="54"/>
                    </a:lnTo>
                    <a:lnTo>
                      <a:pt x="16" y="66"/>
                    </a:lnTo>
                    <a:lnTo>
                      <a:pt x="24" y="68"/>
                    </a:lnTo>
                    <a:lnTo>
                      <a:pt x="34" y="78"/>
                    </a:lnTo>
                    <a:lnTo>
                      <a:pt x="44" y="70"/>
                    </a:lnTo>
                    <a:lnTo>
                      <a:pt x="48" y="60"/>
                    </a:lnTo>
                    <a:lnTo>
                      <a:pt x="54" y="52"/>
                    </a:lnTo>
                    <a:lnTo>
                      <a:pt x="60" y="46"/>
                    </a:lnTo>
                    <a:lnTo>
                      <a:pt x="72" y="40"/>
                    </a:lnTo>
                    <a:lnTo>
                      <a:pt x="80" y="36"/>
                    </a:lnTo>
                    <a:lnTo>
                      <a:pt x="84" y="34"/>
                    </a:lnTo>
                    <a:lnTo>
                      <a:pt x="90" y="26"/>
                    </a:lnTo>
                    <a:lnTo>
                      <a:pt x="94" y="18"/>
                    </a:lnTo>
                    <a:lnTo>
                      <a:pt x="96" y="0"/>
                    </a:lnTo>
                    <a:lnTo>
                      <a:pt x="104" y="2"/>
                    </a:lnTo>
                    <a:lnTo>
                      <a:pt x="110" y="10"/>
                    </a:lnTo>
                    <a:lnTo>
                      <a:pt x="114" y="14"/>
                    </a:lnTo>
                    <a:lnTo>
                      <a:pt x="120" y="20"/>
                    </a:lnTo>
                    <a:lnTo>
                      <a:pt x="126" y="26"/>
                    </a:lnTo>
                    <a:lnTo>
                      <a:pt x="130" y="34"/>
                    </a:lnTo>
                    <a:lnTo>
                      <a:pt x="172" y="36"/>
                    </a:lnTo>
                    <a:lnTo>
                      <a:pt x="174" y="42"/>
                    </a:lnTo>
                    <a:lnTo>
                      <a:pt x="176" y="48"/>
                    </a:lnTo>
                    <a:lnTo>
                      <a:pt x="172" y="54"/>
                    </a:lnTo>
                    <a:lnTo>
                      <a:pt x="172" y="64"/>
                    </a:lnTo>
                    <a:lnTo>
                      <a:pt x="178" y="68"/>
                    </a:lnTo>
                    <a:lnTo>
                      <a:pt x="172" y="68"/>
                    </a:lnTo>
                    <a:lnTo>
                      <a:pt x="156" y="70"/>
                    </a:lnTo>
                    <a:lnTo>
                      <a:pt x="142" y="76"/>
                    </a:lnTo>
                    <a:lnTo>
                      <a:pt x="132" y="88"/>
                    </a:lnTo>
                    <a:lnTo>
                      <a:pt x="130" y="98"/>
                    </a:lnTo>
                    <a:lnTo>
                      <a:pt x="124" y="104"/>
                    </a:lnTo>
                    <a:lnTo>
                      <a:pt x="116" y="116"/>
                    </a:lnTo>
                    <a:lnTo>
                      <a:pt x="120" y="126"/>
                    </a:lnTo>
                    <a:lnTo>
                      <a:pt x="124" y="138"/>
                    </a:lnTo>
                    <a:lnTo>
                      <a:pt x="134" y="148"/>
                    </a:lnTo>
                    <a:lnTo>
                      <a:pt x="144" y="158"/>
                    </a:lnTo>
                    <a:lnTo>
                      <a:pt x="152" y="160"/>
                    </a:lnTo>
                    <a:lnTo>
                      <a:pt x="162" y="156"/>
                    </a:lnTo>
                    <a:lnTo>
                      <a:pt x="170" y="148"/>
                    </a:lnTo>
                    <a:lnTo>
                      <a:pt x="172" y="154"/>
                    </a:lnTo>
                    <a:lnTo>
                      <a:pt x="168" y="166"/>
                    </a:lnTo>
                    <a:lnTo>
                      <a:pt x="170" y="172"/>
                    </a:lnTo>
                    <a:lnTo>
                      <a:pt x="176" y="172"/>
                    </a:lnTo>
                    <a:lnTo>
                      <a:pt x="188" y="174"/>
                    </a:lnTo>
                    <a:lnTo>
                      <a:pt x="198" y="200"/>
                    </a:lnTo>
                    <a:lnTo>
                      <a:pt x="198" y="208"/>
                    </a:lnTo>
                    <a:lnTo>
                      <a:pt x="196" y="222"/>
                    </a:lnTo>
                    <a:lnTo>
                      <a:pt x="196" y="228"/>
                    </a:lnTo>
                    <a:lnTo>
                      <a:pt x="194" y="230"/>
                    </a:lnTo>
                    <a:lnTo>
                      <a:pt x="190" y="240"/>
                    </a:lnTo>
                    <a:lnTo>
                      <a:pt x="188" y="250"/>
                    </a:lnTo>
                    <a:lnTo>
                      <a:pt x="192" y="256"/>
                    </a:lnTo>
                    <a:lnTo>
                      <a:pt x="198" y="262"/>
                    </a:lnTo>
                    <a:lnTo>
                      <a:pt x="194" y="268"/>
                    </a:lnTo>
                    <a:lnTo>
                      <a:pt x="186" y="276"/>
                    </a:lnTo>
                    <a:lnTo>
                      <a:pt x="184" y="282"/>
                    </a:lnTo>
                    <a:lnTo>
                      <a:pt x="180" y="290"/>
                    </a:lnTo>
                    <a:lnTo>
                      <a:pt x="174" y="292"/>
                    </a:lnTo>
                    <a:lnTo>
                      <a:pt x="158" y="278"/>
                    </a:lnTo>
                    <a:lnTo>
                      <a:pt x="140" y="268"/>
                    </a:lnTo>
                    <a:lnTo>
                      <a:pt x="118" y="258"/>
                    </a:lnTo>
                    <a:lnTo>
                      <a:pt x="100" y="248"/>
                    </a:lnTo>
                    <a:lnTo>
                      <a:pt x="90" y="236"/>
                    </a:lnTo>
                    <a:lnTo>
                      <a:pt x="76" y="222"/>
                    </a:lnTo>
                    <a:lnTo>
                      <a:pt x="82" y="214"/>
                    </a:lnTo>
                    <a:lnTo>
                      <a:pt x="72" y="198"/>
                    </a:lnTo>
                    <a:lnTo>
                      <a:pt x="64" y="186"/>
                    </a:lnTo>
                    <a:lnTo>
                      <a:pt x="56" y="172"/>
                    </a:lnTo>
                    <a:lnTo>
                      <a:pt x="48" y="152"/>
                    </a:lnTo>
                    <a:lnTo>
                      <a:pt x="36" y="132"/>
                    </a:lnTo>
                    <a:lnTo>
                      <a:pt x="26" y="112"/>
                    </a:lnTo>
                    <a:lnTo>
                      <a:pt x="16" y="102"/>
                    </a:lnTo>
                    <a:lnTo>
                      <a:pt x="4" y="96"/>
                    </a:lnTo>
                    <a:lnTo>
                      <a:pt x="6" y="84"/>
                    </a:lnTo>
                    <a:lnTo>
                      <a:pt x="0" y="78"/>
                    </a:lnTo>
                    <a:lnTo>
                      <a:pt x="2" y="68"/>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17" name="Freeform 84"/>
              <p:cNvSpPr>
                <a:spLocks noChangeAspect="1"/>
              </p:cNvSpPr>
              <p:nvPr/>
            </p:nvSpPr>
            <p:spPr bwMode="auto">
              <a:xfrm>
                <a:off x="1598" y="2725"/>
                <a:ext cx="188" cy="214"/>
              </a:xfrm>
              <a:custGeom>
                <a:avLst/>
                <a:gdLst/>
                <a:ahLst/>
                <a:cxnLst>
                  <a:cxn ang="0">
                    <a:pos x="54" y="0"/>
                  </a:cxn>
                  <a:cxn ang="0">
                    <a:pos x="68" y="28"/>
                  </a:cxn>
                  <a:cxn ang="0">
                    <a:pos x="100" y="44"/>
                  </a:cxn>
                  <a:cxn ang="0">
                    <a:pos x="122" y="56"/>
                  </a:cxn>
                  <a:cxn ang="0">
                    <a:pos x="146" y="74"/>
                  </a:cxn>
                  <a:cxn ang="0">
                    <a:pos x="146" y="90"/>
                  </a:cxn>
                  <a:cxn ang="0">
                    <a:pos x="160" y="102"/>
                  </a:cxn>
                  <a:cxn ang="0">
                    <a:pos x="174" y="110"/>
                  </a:cxn>
                  <a:cxn ang="0">
                    <a:pos x="186" y="126"/>
                  </a:cxn>
                  <a:cxn ang="0">
                    <a:pos x="188" y="142"/>
                  </a:cxn>
                  <a:cxn ang="0">
                    <a:pos x="184" y="162"/>
                  </a:cxn>
                  <a:cxn ang="0">
                    <a:pos x="174" y="160"/>
                  </a:cxn>
                  <a:cxn ang="0">
                    <a:pos x="152" y="152"/>
                  </a:cxn>
                  <a:cxn ang="0">
                    <a:pos x="126" y="158"/>
                  </a:cxn>
                  <a:cxn ang="0">
                    <a:pos x="114" y="174"/>
                  </a:cxn>
                  <a:cxn ang="0">
                    <a:pos x="112" y="194"/>
                  </a:cxn>
                  <a:cxn ang="0">
                    <a:pos x="90" y="198"/>
                  </a:cxn>
                  <a:cxn ang="0">
                    <a:pos x="74" y="200"/>
                  </a:cxn>
                  <a:cxn ang="0">
                    <a:pos x="52" y="196"/>
                  </a:cxn>
                  <a:cxn ang="0">
                    <a:pos x="40" y="210"/>
                  </a:cxn>
                  <a:cxn ang="0">
                    <a:pos x="32" y="214"/>
                  </a:cxn>
                  <a:cxn ang="0">
                    <a:pos x="28" y="214"/>
                  </a:cxn>
                  <a:cxn ang="0">
                    <a:pos x="22" y="186"/>
                  </a:cxn>
                  <a:cxn ang="0">
                    <a:pos x="14" y="156"/>
                  </a:cxn>
                  <a:cxn ang="0">
                    <a:pos x="2" y="126"/>
                  </a:cxn>
                  <a:cxn ang="0">
                    <a:pos x="6" y="112"/>
                  </a:cxn>
                  <a:cxn ang="0">
                    <a:pos x="4" y="100"/>
                  </a:cxn>
                  <a:cxn ang="0">
                    <a:pos x="2" y="84"/>
                  </a:cxn>
                  <a:cxn ang="0">
                    <a:pos x="8" y="72"/>
                  </a:cxn>
                  <a:cxn ang="0">
                    <a:pos x="10" y="44"/>
                  </a:cxn>
                  <a:cxn ang="0">
                    <a:pos x="10" y="18"/>
                  </a:cxn>
                  <a:cxn ang="0">
                    <a:pos x="34" y="10"/>
                  </a:cxn>
                </a:cxnLst>
                <a:rect l="0" t="0" r="r" b="b"/>
                <a:pathLst>
                  <a:path w="188" h="214">
                    <a:moveTo>
                      <a:pt x="42" y="4"/>
                    </a:moveTo>
                    <a:lnTo>
                      <a:pt x="54" y="0"/>
                    </a:lnTo>
                    <a:lnTo>
                      <a:pt x="66" y="0"/>
                    </a:lnTo>
                    <a:lnTo>
                      <a:pt x="68" y="28"/>
                    </a:lnTo>
                    <a:lnTo>
                      <a:pt x="80" y="40"/>
                    </a:lnTo>
                    <a:lnTo>
                      <a:pt x="100" y="44"/>
                    </a:lnTo>
                    <a:lnTo>
                      <a:pt x="104" y="50"/>
                    </a:lnTo>
                    <a:lnTo>
                      <a:pt x="122" y="56"/>
                    </a:lnTo>
                    <a:lnTo>
                      <a:pt x="142" y="62"/>
                    </a:lnTo>
                    <a:lnTo>
                      <a:pt x="146" y="74"/>
                    </a:lnTo>
                    <a:lnTo>
                      <a:pt x="148" y="82"/>
                    </a:lnTo>
                    <a:lnTo>
                      <a:pt x="146" y="90"/>
                    </a:lnTo>
                    <a:lnTo>
                      <a:pt x="148" y="102"/>
                    </a:lnTo>
                    <a:lnTo>
                      <a:pt x="160" y="102"/>
                    </a:lnTo>
                    <a:lnTo>
                      <a:pt x="176" y="102"/>
                    </a:lnTo>
                    <a:lnTo>
                      <a:pt x="174" y="110"/>
                    </a:lnTo>
                    <a:lnTo>
                      <a:pt x="176" y="122"/>
                    </a:lnTo>
                    <a:lnTo>
                      <a:pt x="186" y="126"/>
                    </a:lnTo>
                    <a:lnTo>
                      <a:pt x="188" y="136"/>
                    </a:lnTo>
                    <a:lnTo>
                      <a:pt x="188" y="142"/>
                    </a:lnTo>
                    <a:lnTo>
                      <a:pt x="180" y="156"/>
                    </a:lnTo>
                    <a:lnTo>
                      <a:pt x="184" y="162"/>
                    </a:lnTo>
                    <a:lnTo>
                      <a:pt x="180" y="166"/>
                    </a:lnTo>
                    <a:lnTo>
                      <a:pt x="174" y="160"/>
                    </a:lnTo>
                    <a:lnTo>
                      <a:pt x="164" y="154"/>
                    </a:lnTo>
                    <a:lnTo>
                      <a:pt x="152" y="152"/>
                    </a:lnTo>
                    <a:lnTo>
                      <a:pt x="136" y="154"/>
                    </a:lnTo>
                    <a:lnTo>
                      <a:pt x="126" y="158"/>
                    </a:lnTo>
                    <a:lnTo>
                      <a:pt x="120" y="160"/>
                    </a:lnTo>
                    <a:lnTo>
                      <a:pt x="114" y="174"/>
                    </a:lnTo>
                    <a:lnTo>
                      <a:pt x="114" y="184"/>
                    </a:lnTo>
                    <a:lnTo>
                      <a:pt x="112" y="194"/>
                    </a:lnTo>
                    <a:lnTo>
                      <a:pt x="108" y="198"/>
                    </a:lnTo>
                    <a:lnTo>
                      <a:pt x="90" y="198"/>
                    </a:lnTo>
                    <a:lnTo>
                      <a:pt x="84" y="212"/>
                    </a:lnTo>
                    <a:lnTo>
                      <a:pt x="74" y="200"/>
                    </a:lnTo>
                    <a:lnTo>
                      <a:pt x="60" y="202"/>
                    </a:lnTo>
                    <a:lnTo>
                      <a:pt x="52" y="196"/>
                    </a:lnTo>
                    <a:lnTo>
                      <a:pt x="44" y="202"/>
                    </a:lnTo>
                    <a:lnTo>
                      <a:pt x="40" y="210"/>
                    </a:lnTo>
                    <a:lnTo>
                      <a:pt x="38" y="214"/>
                    </a:lnTo>
                    <a:lnTo>
                      <a:pt x="32" y="214"/>
                    </a:lnTo>
                    <a:lnTo>
                      <a:pt x="30" y="214"/>
                    </a:lnTo>
                    <a:lnTo>
                      <a:pt x="28" y="214"/>
                    </a:lnTo>
                    <a:lnTo>
                      <a:pt x="26" y="200"/>
                    </a:lnTo>
                    <a:lnTo>
                      <a:pt x="22" y="186"/>
                    </a:lnTo>
                    <a:lnTo>
                      <a:pt x="14" y="174"/>
                    </a:lnTo>
                    <a:lnTo>
                      <a:pt x="14" y="156"/>
                    </a:lnTo>
                    <a:lnTo>
                      <a:pt x="8" y="144"/>
                    </a:lnTo>
                    <a:lnTo>
                      <a:pt x="2" y="126"/>
                    </a:lnTo>
                    <a:lnTo>
                      <a:pt x="0" y="118"/>
                    </a:lnTo>
                    <a:lnTo>
                      <a:pt x="6" y="112"/>
                    </a:lnTo>
                    <a:lnTo>
                      <a:pt x="10" y="106"/>
                    </a:lnTo>
                    <a:lnTo>
                      <a:pt x="4" y="100"/>
                    </a:lnTo>
                    <a:lnTo>
                      <a:pt x="0" y="94"/>
                    </a:lnTo>
                    <a:lnTo>
                      <a:pt x="2" y="84"/>
                    </a:lnTo>
                    <a:lnTo>
                      <a:pt x="6" y="74"/>
                    </a:lnTo>
                    <a:lnTo>
                      <a:pt x="8" y="72"/>
                    </a:lnTo>
                    <a:lnTo>
                      <a:pt x="8" y="66"/>
                    </a:lnTo>
                    <a:lnTo>
                      <a:pt x="10" y="44"/>
                    </a:lnTo>
                    <a:lnTo>
                      <a:pt x="0" y="18"/>
                    </a:lnTo>
                    <a:lnTo>
                      <a:pt x="10" y="18"/>
                    </a:lnTo>
                    <a:lnTo>
                      <a:pt x="20" y="16"/>
                    </a:lnTo>
                    <a:lnTo>
                      <a:pt x="34" y="10"/>
                    </a:lnTo>
                    <a:lnTo>
                      <a:pt x="42" y="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18" name="Freeform 85"/>
              <p:cNvSpPr>
                <a:spLocks noChangeAspect="1"/>
              </p:cNvSpPr>
              <p:nvPr/>
            </p:nvSpPr>
            <p:spPr bwMode="auto">
              <a:xfrm>
                <a:off x="1706" y="2877"/>
                <a:ext cx="134" cy="140"/>
              </a:xfrm>
              <a:custGeom>
                <a:avLst/>
                <a:gdLst/>
                <a:ahLst/>
                <a:cxnLst>
                  <a:cxn ang="0">
                    <a:pos x="108" y="136"/>
                  </a:cxn>
                  <a:cxn ang="0">
                    <a:pos x="94" y="140"/>
                  </a:cxn>
                  <a:cxn ang="0">
                    <a:pos x="72" y="140"/>
                  </a:cxn>
                  <a:cxn ang="0">
                    <a:pos x="66" y="132"/>
                  </a:cxn>
                  <a:cxn ang="0">
                    <a:pos x="72" y="118"/>
                  </a:cxn>
                  <a:cxn ang="0">
                    <a:pos x="80" y="106"/>
                  </a:cxn>
                  <a:cxn ang="0">
                    <a:pos x="74" y="98"/>
                  </a:cxn>
                  <a:cxn ang="0">
                    <a:pos x="54" y="90"/>
                  </a:cxn>
                  <a:cxn ang="0">
                    <a:pos x="38" y="78"/>
                  </a:cxn>
                  <a:cxn ang="0">
                    <a:pos x="30" y="78"/>
                  </a:cxn>
                  <a:cxn ang="0">
                    <a:pos x="20" y="72"/>
                  </a:cxn>
                  <a:cxn ang="0">
                    <a:pos x="8" y="60"/>
                  </a:cxn>
                  <a:cxn ang="0">
                    <a:pos x="2" y="52"/>
                  </a:cxn>
                  <a:cxn ang="0">
                    <a:pos x="0" y="46"/>
                  </a:cxn>
                  <a:cxn ang="0">
                    <a:pos x="4" y="42"/>
                  </a:cxn>
                  <a:cxn ang="0">
                    <a:pos x="6" y="32"/>
                  </a:cxn>
                  <a:cxn ang="0">
                    <a:pos x="6" y="22"/>
                  </a:cxn>
                  <a:cxn ang="0">
                    <a:pos x="12" y="8"/>
                  </a:cxn>
                  <a:cxn ang="0">
                    <a:pos x="28" y="2"/>
                  </a:cxn>
                  <a:cxn ang="0">
                    <a:pos x="44" y="0"/>
                  </a:cxn>
                  <a:cxn ang="0">
                    <a:pos x="56" y="2"/>
                  </a:cxn>
                  <a:cxn ang="0">
                    <a:pos x="66" y="8"/>
                  </a:cxn>
                  <a:cxn ang="0">
                    <a:pos x="72" y="14"/>
                  </a:cxn>
                  <a:cxn ang="0">
                    <a:pos x="76" y="22"/>
                  </a:cxn>
                  <a:cxn ang="0">
                    <a:pos x="76" y="34"/>
                  </a:cxn>
                  <a:cxn ang="0">
                    <a:pos x="76" y="50"/>
                  </a:cxn>
                  <a:cxn ang="0">
                    <a:pos x="86" y="50"/>
                  </a:cxn>
                  <a:cxn ang="0">
                    <a:pos x="94" y="48"/>
                  </a:cxn>
                  <a:cxn ang="0">
                    <a:pos x="104" y="50"/>
                  </a:cxn>
                  <a:cxn ang="0">
                    <a:pos x="110" y="54"/>
                  </a:cxn>
                  <a:cxn ang="0">
                    <a:pos x="108" y="64"/>
                  </a:cxn>
                  <a:cxn ang="0">
                    <a:pos x="112" y="74"/>
                  </a:cxn>
                  <a:cxn ang="0">
                    <a:pos x="120" y="82"/>
                  </a:cxn>
                  <a:cxn ang="0">
                    <a:pos x="128" y="80"/>
                  </a:cxn>
                  <a:cxn ang="0">
                    <a:pos x="134" y="82"/>
                  </a:cxn>
                  <a:cxn ang="0">
                    <a:pos x="132" y="90"/>
                  </a:cxn>
                  <a:cxn ang="0">
                    <a:pos x="128" y="100"/>
                  </a:cxn>
                  <a:cxn ang="0">
                    <a:pos x="128" y="114"/>
                  </a:cxn>
                  <a:cxn ang="0">
                    <a:pos x="126" y="120"/>
                  </a:cxn>
                  <a:cxn ang="0">
                    <a:pos x="122" y="128"/>
                  </a:cxn>
                  <a:cxn ang="0">
                    <a:pos x="112" y="134"/>
                  </a:cxn>
                  <a:cxn ang="0">
                    <a:pos x="108" y="136"/>
                  </a:cxn>
                </a:cxnLst>
                <a:rect l="0" t="0" r="r" b="b"/>
                <a:pathLst>
                  <a:path w="134" h="140">
                    <a:moveTo>
                      <a:pt x="108" y="136"/>
                    </a:moveTo>
                    <a:lnTo>
                      <a:pt x="94" y="140"/>
                    </a:lnTo>
                    <a:lnTo>
                      <a:pt x="72" y="140"/>
                    </a:lnTo>
                    <a:lnTo>
                      <a:pt x="66" y="132"/>
                    </a:lnTo>
                    <a:lnTo>
                      <a:pt x="72" y="118"/>
                    </a:lnTo>
                    <a:lnTo>
                      <a:pt x="80" y="106"/>
                    </a:lnTo>
                    <a:lnTo>
                      <a:pt x="74" y="98"/>
                    </a:lnTo>
                    <a:lnTo>
                      <a:pt x="54" y="90"/>
                    </a:lnTo>
                    <a:lnTo>
                      <a:pt x="38" y="78"/>
                    </a:lnTo>
                    <a:lnTo>
                      <a:pt x="30" y="78"/>
                    </a:lnTo>
                    <a:lnTo>
                      <a:pt x="20" y="72"/>
                    </a:lnTo>
                    <a:lnTo>
                      <a:pt x="8" y="60"/>
                    </a:lnTo>
                    <a:lnTo>
                      <a:pt x="2" y="52"/>
                    </a:lnTo>
                    <a:lnTo>
                      <a:pt x="0" y="46"/>
                    </a:lnTo>
                    <a:lnTo>
                      <a:pt x="4" y="42"/>
                    </a:lnTo>
                    <a:lnTo>
                      <a:pt x="6" y="32"/>
                    </a:lnTo>
                    <a:lnTo>
                      <a:pt x="6" y="22"/>
                    </a:lnTo>
                    <a:lnTo>
                      <a:pt x="12" y="8"/>
                    </a:lnTo>
                    <a:lnTo>
                      <a:pt x="28" y="2"/>
                    </a:lnTo>
                    <a:lnTo>
                      <a:pt x="44" y="0"/>
                    </a:lnTo>
                    <a:lnTo>
                      <a:pt x="56" y="2"/>
                    </a:lnTo>
                    <a:lnTo>
                      <a:pt x="66" y="8"/>
                    </a:lnTo>
                    <a:lnTo>
                      <a:pt x="72" y="14"/>
                    </a:lnTo>
                    <a:lnTo>
                      <a:pt x="76" y="22"/>
                    </a:lnTo>
                    <a:lnTo>
                      <a:pt x="76" y="34"/>
                    </a:lnTo>
                    <a:lnTo>
                      <a:pt x="76" y="50"/>
                    </a:lnTo>
                    <a:lnTo>
                      <a:pt x="86" y="50"/>
                    </a:lnTo>
                    <a:lnTo>
                      <a:pt x="94" y="48"/>
                    </a:lnTo>
                    <a:lnTo>
                      <a:pt x="104" y="50"/>
                    </a:lnTo>
                    <a:lnTo>
                      <a:pt x="110" y="54"/>
                    </a:lnTo>
                    <a:lnTo>
                      <a:pt x="108" y="64"/>
                    </a:lnTo>
                    <a:lnTo>
                      <a:pt x="112" y="74"/>
                    </a:lnTo>
                    <a:lnTo>
                      <a:pt x="120" y="82"/>
                    </a:lnTo>
                    <a:lnTo>
                      <a:pt x="128" y="80"/>
                    </a:lnTo>
                    <a:lnTo>
                      <a:pt x="134" y="82"/>
                    </a:lnTo>
                    <a:lnTo>
                      <a:pt x="132" y="90"/>
                    </a:lnTo>
                    <a:lnTo>
                      <a:pt x="128" y="100"/>
                    </a:lnTo>
                    <a:lnTo>
                      <a:pt x="128" y="114"/>
                    </a:lnTo>
                    <a:lnTo>
                      <a:pt x="126" y="120"/>
                    </a:lnTo>
                    <a:lnTo>
                      <a:pt x="122" y="128"/>
                    </a:lnTo>
                    <a:lnTo>
                      <a:pt x="112" y="134"/>
                    </a:lnTo>
                    <a:lnTo>
                      <a:pt x="108" y="13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19" name="Freeform 86"/>
              <p:cNvSpPr>
                <a:spLocks noChangeAspect="1"/>
              </p:cNvSpPr>
              <p:nvPr/>
            </p:nvSpPr>
            <p:spPr bwMode="auto">
              <a:xfrm>
                <a:off x="1774" y="3057"/>
                <a:ext cx="84" cy="90"/>
              </a:xfrm>
              <a:custGeom>
                <a:avLst/>
                <a:gdLst/>
                <a:ahLst/>
                <a:cxnLst>
                  <a:cxn ang="0">
                    <a:pos x="20" y="0"/>
                  </a:cxn>
                  <a:cxn ang="0">
                    <a:pos x="30" y="8"/>
                  </a:cxn>
                  <a:cxn ang="0">
                    <a:pos x="38" y="18"/>
                  </a:cxn>
                  <a:cxn ang="0">
                    <a:pos x="46" y="20"/>
                  </a:cxn>
                  <a:cxn ang="0">
                    <a:pos x="60" y="28"/>
                  </a:cxn>
                  <a:cxn ang="0">
                    <a:pos x="72" y="38"/>
                  </a:cxn>
                  <a:cxn ang="0">
                    <a:pos x="78" y="44"/>
                  </a:cxn>
                  <a:cxn ang="0">
                    <a:pos x="82" y="50"/>
                  </a:cxn>
                  <a:cxn ang="0">
                    <a:pos x="80" y="56"/>
                  </a:cxn>
                  <a:cxn ang="0">
                    <a:pos x="80" y="62"/>
                  </a:cxn>
                  <a:cxn ang="0">
                    <a:pos x="84" y="66"/>
                  </a:cxn>
                  <a:cxn ang="0">
                    <a:pos x="80" y="70"/>
                  </a:cxn>
                  <a:cxn ang="0">
                    <a:pos x="72" y="80"/>
                  </a:cxn>
                  <a:cxn ang="0">
                    <a:pos x="66" y="86"/>
                  </a:cxn>
                  <a:cxn ang="0">
                    <a:pos x="62" y="88"/>
                  </a:cxn>
                  <a:cxn ang="0">
                    <a:pos x="60" y="90"/>
                  </a:cxn>
                  <a:cxn ang="0">
                    <a:pos x="42" y="88"/>
                  </a:cxn>
                  <a:cxn ang="0">
                    <a:pos x="28" y="86"/>
                  </a:cxn>
                  <a:cxn ang="0">
                    <a:pos x="18" y="82"/>
                  </a:cxn>
                  <a:cxn ang="0">
                    <a:pos x="6" y="80"/>
                  </a:cxn>
                  <a:cxn ang="0">
                    <a:pos x="0" y="76"/>
                  </a:cxn>
                  <a:cxn ang="0">
                    <a:pos x="0" y="60"/>
                  </a:cxn>
                  <a:cxn ang="0">
                    <a:pos x="4" y="40"/>
                  </a:cxn>
                  <a:cxn ang="0">
                    <a:pos x="6" y="24"/>
                  </a:cxn>
                  <a:cxn ang="0">
                    <a:pos x="10" y="8"/>
                  </a:cxn>
                  <a:cxn ang="0">
                    <a:pos x="12" y="2"/>
                  </a:cxn>
                  <a:cxn ang="0">
                    <a:pos x="20" y="0"/>
                  </a:cxn>
                </a:cxnLst>
                <a:rect l="0" t="0" r="r" b="b"/>
                <a:pathLst>
                  <a:path w="84" h="90">
                    <a:moveTo>
                      <a:pt x="20" y="0"/>
                    </a:moveTo>
                    <a:lnTo>
                      <a:pt x="30" y="8"/>
                    </a:lnTo>
                    <a:lnTo>
                      <a:pt x="38" y="18"/>
                    </a:lnTo>
                    <a:lnTo>
                      <a:pt x="46" y="20"/>
                    </a:lnTo>
                    <a:lnTo>
                      <a:pt x="60" y="28"/>
                    </a:lnTo>
                    <a:lnTo>
                      <a:pt x="72" y="38"/>
                    </a:lnTo>
                    <a:lnTo>
                      <a:pt x="78" y="44"/>
                    </a:lnTo>
                    <a:lnTo>
                      <a:pt x="82" y="50"/>
                    </a:lnTo>
                    <a:lnTo>
                      <a:pt x="80" y="56"/>
                    </a:lnTo>
                    <a:lnTo>
                      <a:pt x="80" y="62"/>
                    </a:lnTo>
                    <a:lnTo>
                      <a:pt x="84" y="66"/>
                    </a:lnTo>
                    <a:lnTo>
                      <a:pt x="80" y="70"/>
                    </a:lnTo>
                    <a:lnTo>
                      <a:pt x="72" y="80"/>
                    </a:lnTo>
                    <a:lnTo>
                      <a:pt x="66" y="86"/>
                    </a:lnTo>
                    <a:lnTo>
                      <a:pt x="62" y="88"/>
                    </a:lnTo>
                    <a:lnTo>
                      <a:pt x="60" y="90"/>
                    </a:lnTo>
                    <a:lnTo>
                      <a:pt x="42" y="88"/>
                    </a:lnTo>
                    <a:lnTo>
                      <a:pt x="28" y="86"/>
                    </a:lnTo>
                    <a:lnTo>
                      <a:pt x="18" y="82"/>
                    </a:lnTo>
                    <a:lnTo>
                      <a:pt x="6" y="80"/>
                    </a:lnTo>
                    <a:lnTo>
                      <a:pt x="0" y="76"/>
                    </a:lnTo>
                    <a:lnTo>
                      <a:pt x="0" y="60"/>
                    </a:lnTo>
                    <a:lnTo>
                      <a:pt x="4" y="40"/>
                    </a:lnTo>
                    <a:lnTo>
                      <a:pt x="6" y="24"/>
                    </a:lnTo>
                    <a:lnTo>
                      <a:pt x="10" y="8"/>
                    </a:lnTo>
                    <a:lnTo>
                      <a:pt x="12" y="2"/>
                    </a:lnTo>
                    <a:lnTo>
                      <a:pt x="20"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20" name="Freeform 87"/>
              <p:cNvSpPr>
                <a:spLocks noChangeAspect="1"/>
              </p:cNvSpPr>
              <p:nvPr/>
            </p:nvSpPr>
            <p:spPr bwMode="auto">
              <a:xfrm>
                <a:off x="1534" y="2921"/>
                <a:ext cx="316" cy="562"/>
              </a:xfrm>
              <a:custGeom>
                <a:avLst/>
                <a:gdLst/>
                <a:ahLst/>
                <a:cxnLst>
                  <a:cxn ang="0">
                    <a:pos x="108" y="6"/>
                  </a:cxn>
                  <a:cxn ang="0">
                    <a:pos x="138" y="4"/>
                  </a:cxn>
                  <a:cxn ang="0">
                    <a:pos x="172" y="2"/>
                  </a:cxn>
                  <a:cxn ang="0">
                    <a:pos x="190" y="26"/>
                  </a:cxn>
                  <a:cxn ang="0">
                    <a:pos x="210" y="34"/>
                  </a:cxn>
                  <a:cxn ang="0">
                    <a:pos x="236" y="50"/>
                  </a:cxn>
                  <a:cxn ang="0">
                    <a:pos x="246" y="72"/>
                  </a:cxn>
                  <a:cxn ang="0">
                    <a:pos x="266" y="96"/>
                  </a:cxn>
                  <a:cxn ang="0">
                    <a:pos x="294" y="84"/>
                  </a:cxn>
                  <a:cxn ang="0">
                    <a:pos x="310" y="62"/>
                  </a:cxn>
                  <a:cxn ang="0">
                    <a:pos x="312" y="88"/>
                  </a:cxn>
                  <a:cxn ang="0">
                    <a:pos x="292" y="104"/>
                  </a:cxn>
                  <a:cxn ang="0">
                    <a:pos x="268" y="128"/>
                  </a:cxn>
                  <a:cxn ang="0">
                    <a:pos x="252" y="138"/>
                  </a:cxn>
                  <a:cxn ang="0">
                    <a:pos x="240" y="192"/>
                  </a:cxn>
                  <a:cxn ang="0">
                    <a:pos x="234" y="222"/>
                  </a:cxn>
                  <a:cxn ang="0">
                    <a:pos x="258" y="236"/>
                  </a:cxn>
                  <a:cxn ang="0">
                    <a:pos x="266" y="254"/>
                  </a:cxn>
                  <a:cxn ang="0">
                    <a:pos x="240" y="294"/>
                  </a:cxn>
                  <a:cxn ang="0">
                    <a:pos x="190" y="300"/>
                  </a:cxn>
                  <a:cxn ang="0">
                    <a:pos x="180" y="314"/>
                  </a:cxn>
                  <a:cxn ang="0">
                    <a:pos x="162" y="342"/>
                  </a:cxn>
                  <a:cxn ang="0">
                    <a:pos x="136" y="332"/>
                  </a:cxn>
                  <a:cxn ang="0">
                    <a:pos x="136" y="362"/>
                  </a:cxn>
                  <a:cxn ang="0">
                    <a:pos x="150" y="362"/>
                  </a:cxn>
                  <a:cxn ang="0">
                    <a:pos x="158" y="370"/>
                  </a:cxn>
                  <a:cxn ang="0">
                    <a:pos x="146" y="368"/>
                  </a:cxn>
                  <a:cxn ang="0">
                    <a:pos x="140" y="376"/>
                  </a:cxn>
                  <a:cxn ang="0">
                    <a:pos x="132" y="396"/>
                  </a:cxn>
                  <a:cxn ang="0">
                    <a:pos x="118" y="414"/>
                  </a:cxn>
                  <a:cxn ang="0">
                    <a:pos x="96" y="444"/>
                  </a:cxn>
                  <a:cxn ang="0">
                    <a:pos x="112" y="456"/>
                  </a:cxn>
                  <a:cxn ang="0">
                    <a:pos x="118" y="474"/>
                  </a:cxn>
                  <a:cxn ang="0">
                    <a:pos x="90" y="510"/>
                  </a:cxn>
                  <a:cxn ang="0">
                    <a:pos x="70" y="524"/>
                  </a:cxn>
                  <a:cxn ang="0">
                    <a:pos x="72" y="552"/>
                  </a:cxn>
                  <a:cxn ang="0">
                    <a:pos x="60" y="558"/>
                  </a:cxn>
                  <a:cxn ang="0">
                    <a:pos x="18" y="544"/>
                  </a:cxn>
                  <a:cxn ang="0">
                    <a:pos x="2" y="520"/>
                  </a:cxn>
                  <a:cxn ang="0">
                    <a:pos x="10" y="492"/>
                  </a:cxn>
                  <a:cxn ang="0">
                    <a:pos x="28" y="450"/>
                  </a:cxn>
                  <a:cxn ang="0">
                    <a:pos x="26" y="400"/>
                  </a:cxn>
                  <a:cxn ang="0">
                    <a:pos x="24" y="360"/>
                  </a:cxn>
                  <a:cxn ang="0">
                    <a:pos x="36" y="302"/>
                  </a:cxn>
                  <a:cxn ang="0">
                    <a:pos x="40" y="278"/>
                  </a:cxn>
                  <a:cxn ang="0">
                    <a:pos x="48" y="244"/>
                  </a:cxn>
                  <a:cxn ang="0">
                    <a:pos x="56" y="196"/>
                  </a:cxn>
                  <a:cxn ang="0">
                    <a:pos x="48" y="156"/>
                  </a:cxn>
                  <a:cxn ang="0">
                    <a:pos x="64" y="106"/>
                  </a:cxn>
                  <a:cxn ang="0">
                    <a:pos x="76" y="52"/>
                  </a:cxn>
                  <a:cxn ang="0">
                    <a:pos x="100" y="30"/>
                  </a:cxn>
                </a:cxnLst>
                <a:rect l="0" t="0" r="r" b="b"/>
                <a:pathLst>
                  <a:path w="316" h="562">
                    <a:moveTo>
                      <a:pt x="102" y="18"/>
                    </a:moveTo>
                    <a:lnTo>
                      <a:pt x="104" y="10"/>
                    </a:lnTo>
                    <a:lnTo>
                      <a:pt x="108" y="6"/>
                    </a:lnTo>
                    <a:lnTo>
                      <a:pt x="116" y="0"/>
                    </a:lnTo>
                    <a:lnTo>
                      <a:pt x="124" y="6"/>
                    </a:lnTo>
                    <a:lnTo>
                      <a:pt x="138" y="4"/>
                    </a:lnTo>
                    <a:lnTo>
                      <a:pt x="148" y="16"/>
                    </a:lnTo>
                    <a:lnTo>
                      <a:pt x="154" y="2"/>
                    </a:lnTo>
                    <a:lnTo>
                      <a:pt x="172" y="2"/>
                    </a:lnTo>
                    <a:lnTo>
                      <a:pt x="174" y="8"/>
                    </a:lnTo>
                    <a:lnTo>
                      <a:pt x="180" y="16"/>
                    </a:lnTo>
                    <a:lnTo>
                      <a:pt x="190" y="26"/>
                    </a:lnTo>
                    <a:lnTo>
                      <a:pt x="192" y="28"/>
                    </a:lnTo>
                    <a:lnTo>
                      <a:pt x="202" y="34"/>
                    </a:lnTo>
                    <a:lnTo>
                      <a:pt x="210" y="34"/>
                    </a:lnTo>
                    <a:lnTo>
                      <a:pt x="220" y="40"/>
                    </a:lnTo>
                    <a:lnTo>
                      <a:pt x="226" y="46"/>
                    </a:lnTo>
                    <a:lnTo>
                      <a:pt x="236" y="50"/>
                    </a:lnTo>
                    <a:lnTo>
                      <a:pt x="246" y="54"/>
                    </a:lnTo>
                    <a:lnTo>
                      <a:pt x="252" y="62"/>
                    </a:lnTo>
                    <a:lnTo>
                      <a:pt x="246" y="72"/>
                    </a:lnTo>
                    <a:lnTo>
                      <a:pt x="238" y="88"/>
                    </a:lnTo>
                    <a:lnTo>
                      <a:pt x="244" y="96"/>
                    </a:lnTo>
                    <a:lnTo>
                      <a:pt x="266" y="96"/>
                    </a:lnTo>
                    <a:lnTo>
                      <a:pt x="280" y="92"/>
                    </a:lnTo>
                    <a:lnTo>
                      <a:pt x="288" y="86"/>
                    </a:lnTo>
                    <a:lnTo>
                      <a:pt x="294" y="84"/>
                    </a:lnTo>
                    <a:lnTo>
                      <a:pt x="300" y="70"/>
                    </a:lnTo>
                    <a:lnTo>
                      <a:pt x="300" y="60"/>
                    </a:lnTo>
                    <a:lnTo>
                      <a:pt x="310" y="62"/>
                    </a:lnTo>
                    <a:lnTo>
                      <a:pt x="314" y="66"/>
                    </a:lnTo>
                    <a:lnTo>
                      <a:pt x="316" y="76"/>
                    </a:lnTo>
                    <a:lnTo>
                      <a:pt x="312" y="88"/>
                    </a:lnTo>
                    <a:lnTo>
                      <a:pt x="308" y="94"/>
                    </a:lnTo>
                    <a:lnTo>
                      <a:pt x="300" y="98"/>
                    </a:lnTo>
                    <a:lnTo>
                      <a:pt x="292" y="104"/>
                    </a:lnTo>
                    <a:lnTo>
                      <a:pt x="282" y="112"/>
                    </a:lnTo>
                    <a:lnTo>
                      <a:pt x="274" y="118"/>
                    </a:lnTo>
                    <a:lnTo>
                      <a:pt x="268" y="128"/>
                    </a:lnTo>
                    <a:lnTo>
                      <a:pt x="262" y="132"/>
                    </a:lnTo>
                    <a:lnTo>
                      <a:pt x="260" y="136"/>
                    </a:lnTo>
                    <a:lnTo>
                      <a:pt x="252" y="138"/>
                    </a:lnTo>
                    <a:lnTo>
                      <a:pt x="246" y="160"/>
                    </a:lnTo>
                    <a:lnTo>
                      <a:pt x="244" y="174"/>
                    </a:lnTo>
                    <a:lnTo>
                      <a:pt x="240" y="192"/>
                    </a:lnTo>
                    <a:lnTo>
                      <a:pt x="240" y="212"/>
                    </a:lnTo>
                    <a:lnTo>
                      <a:pt x="236" y="216"/>
                    </a:lnTo>
                    <a:lnTo>
                      <a:pt x="234" y="222"/>
                    </a:lnTo>
                    <a:lnTo>
                      <a:pt x="244" y="224"/>
                    </a:lnTo>
                    <a:lnTo>
                      <a:pt x="254" y="228"/>
                    </a:lnTo>
                    <a:lnTo>
                      <a:pt x="258" y="236"/>
                    </a:lnTo>
                    <a:lnTo>
                      <a:pt x="256" y="244"/>
                    </a:lnTo>
                    <a:lnTo>
                      <a:pt x="258" y="248"/>
                    </a:lnTo>
                    <a:lnTo>
                      <a:pt x="266" y="254"/>
                    </a:lnTo>
                    <a:lnTo>
                      <a:pt x="266" y="268"/>
                    </a:lnTo>
                    <a:lnTo>
                      <a:pt x="254" y="284"/>
                    </a:lnTo>
                    <a:lnTo>
                      <a:pt x="240" y="294"/>
                    </a:lnTo>
                    <a:lnTo>
                      <a:pt x="220" y="296"/>
                    </a:lnTo>
                    <a:lnTo>
                      <a:pt x="206" y="298"/>
                    </a:lnTo>
                    <a:lnTo>
                      <a:pt x="190" y="300"/>
                    </a:lnTo>
                    <a:lnTo>
                      <a:pt x="180" y="298"/>
                    </a:lnTo>
                    <a:lnTo>
                      <a:pt x="178" y="304"/>
                    </a:lnTo>
                    <a:lnTo>
                      <a:pt x="180" y="314"/>
                    </a:lnTo>
                    <a:lnTo>
                      <a:pt x="178" y="330"/>
                    </a:lnTo>
                    <a:lnTo>
                      <a:pt x="170" y="338"/>
                    </a:lnTo>
                    <a:lnTo>
                      <a:pt x="162" y="342"/>
                    </a:lnTo>
                    <a:lnTo>
                      <a:pt x="148" y="336"/>
                    </a:lnTo>
                    <a:lnTo>
                      <a:pt x="142" y="334"/>
                    </a:lnTo>
                    <a:lnTo>
                      <a:pt x="136" y="332"/>
                    </a:lnTo>
                    <a:lnTo>
                      <a:pt x="134" y="338"/>
                    </a:lnTo>
                    <a:lnTo>
                      <a:pt x="136" y="354"/>
                    </a:lnTo>
                    <a:lnTo>
                      <a:pt x="136" y="362"/>
                    </a:lnTo>
                    <a:lnTo>
                      <a:pt x="142" y="364"/>
                    </a:lnTo>
                    <a:lnTo>
                      <a:pt x="150" y="364"/>
                    </a:lnTo>
                    <a:lnTo>
                      <a:pt x="150" y="362"/>
                    </a:lnTo>
                    <a:lnTo>
                      <a:pt x="154" y="360"/>
                    </a:lnTo>
                    <a:lnTo>
                      <a:pt x="158" y="364"/>
                    </a:lnTo>
                    <a:lnTo>
                      <a:pt x="158" y="370"/>
                    </a:lnTo>
                    <a:lnTo>
                      <a:pt x="152" y="374"/>
                    </a:lnTo>
                    <a:lnTo>
                      <a:pt x="148" y="372"/>
                    </a:lnTo>
                    <a:lnTo>
                      <a:pt x="146" y="368"/>
                    </a:lnTo>
                    <a:lnTo>
                      <a:pt x="142" y="368"/>
                    </a:lnTo>
                    <a:lnTo>
                      <a:pt x="138" y="370"/>
                    </a:lnTo>
                    <a:lnTo>
                      <a:pt x="140" y="376"/>
                    </a:lnTo>
                    <a:lnTo>
                      <a:pt x="136" y="382"/>
                    </a:lnTo>
                    <a:lnTo>
                      <a:pt x="130" y="384"/>
                    </a:lnTo>
                    <a:lnTo>
                      <a:pt x="132" y="396"/>
                    </a:lnTo>
                    <a:lnTo>
                      <a:pt x="126" y="408"/>
                    </a:lnTo>
                    <a:lnTo>
                      <a:pt x="124" y="410"/>
                    </a:lnTo>
                    <a:lnTo>
                      <a:pt x="118" y="414"/>
                    </a:lnTo>
                    <a:lnTo>
                      <a:pt x="106" y="420"/>
                    </a:lnTo>
                    <a:lnTo>
                      <a:pt x="94" y="432"/>
                    </a:lnTo>
                    <a:lnTo>
                      <a:pt x="96" y="444"/>
                    </a:lnTo>
                    <a:lnTo>
                      <a:pt x="106" y="454"/>
                    </a:lnTo>
                    <a:lnTo>
                      <a:pt x="106" y="456"/>
                    </a:lnTo>
                    <a:lnTo>
                      <a:pt x="112" y="456"/>
                    </a:lnTo>
                    <a:lnTo>
                      <a:pt x="122" y="458"/>
                    </a:lnTo>
                    <a:lnTo>
                      <a:pt x="122" y="466"/>
                    </a:lnTo>
                    <a:lnTo>
                      <a:pt x="118" y="474"/>
                    </a:lnTo>
                    <a:lnTo>
                      <a:pt x="104" y="486"/>
                    </a:lnTo>
                    <a:lnTo>
                      <a:pt x="94" y="496"/>
                    </a:lnTo>
                    <a:lnTo>
                      <a:pt x="90" y="510"/>
                    </a:lnTo>
                    <a:lnTo>
                      <a:pt x="88" y="516"/>
                    </a:lnTo>
                    <a:lnTo>
                      <a:pt x="76" y="518"/>
                    </a:lnTo>
                    <a:lnTo>
                      <a:pt x="70" y="524"/>
                    </a:lnTo>
                    <a:lnTo>
                      <a:pt x="66" y="538"/>
                    </a:lnTo>
                    <a:lnTo>
                      <a:pt x="68" y="546"/>
                    </a:lnTo>
                    <a:lnTo>
                      <a:pt x="72" y="552"/>
                    </a:lnTo>
                    <a:lnTo>
                      <a:pt x="78" y="560"/>
                    </a:lnTo>
                    <a:lnTo>
                      <a:pt x="76" y="562"/>
                    </a:lnTo>
                    <a:lnTo>
                      <a:pt x="60" y="558"/>
                    </a:lnTo>
                    <a:lnTo>
                      <a:pt x="34" y="558"/>
                    </a:lnTo>
                    <a:lnTo>
                      <a:pt x="24" y="556"/>
                    </a:lnTo>
                    <a:lnTo>
                      <a:pt x="18" y="544"/>
                    </a:lnTo>
                    <a:lnTo>
                      <a:pt x="18" y="528"/>
                    </a:lnTo>
                    <a:lnTo>
                      <a:pt x="6" y="526"/>
                    </a:lnTo>
                    <a:lnTo>
                      <a:pt x="2" y="520"/>
                    </a:lnTo>
                    <a:lnTo>
                      <a:pt x="0" y="510"/>
                    </a:lnTo>
                    <a:lnTo>
                      <a:pt x="2" y="500"/>
                    </a:lnTo>
                    <a:lnTo>
                      <a:pt x="10" y="492"/>
                    </a:lnTo>
                    <a:lnTo>
                      <a:pt x="18" y="480"/>
                    </a:lnTo>
                    <a:lnTo>
                      <a:pt x="20" y="462"/>
                    </a:lnTo>
                    <a:lnTo>
                      <a:pt x="28" y="450"/>
                    </a:lnTo>
                    <a:lnTo>
                      <a:pt x="28" y="424"/>
                    </a:lnTo>
                    <a:lnTo>
                      <a:pt x="30" y="412"/>
                    </a:lnTo>
                    <a:lnTo>
                      <a:pt x="26" y="400"/>
                    </a:lnTo>
                    <a:lnTo>
                      <a:pt x="26" y="380"/>
                    </a:lnTo>
                    <a:lnTo>
                      <a:pt x="22" y="376"/>
                    </a:lnTo>
                    <a:lnTo>
                      <a:pt x="24" y="360"/>
                    </a:lnTo>
                    <a:lnTo>
                      <a:pt x="26" y="348"/>
                    </a:lnTo>
                    <a:lnTo>
                      <a:pt x="28" y="318"/>
                    </a:lnTo>
                    <a:lnTo>
                      <a:pt x="36" y="302"/>
                    </a:lnTo>
                    <a:lnTo>
                      <a:pt x="38" y="296"/>
                    </a:lnTo>
                    <a:lnTo>
                      <a:pt x="40" y="292"/>
                    </a:lnTo>
                    <a:lnTo>
                      <a:pt x="40" y="278"/>
                    </a:lnTo>
                    <a:lnTo>
                      <a:pt x="38" y="254"/>
                    </a:lnTo>
                    <a:lnTo>
                      <a:pt x="44" y="248"/>
                    </a:lnTo>
                    <a:lnTo>
                      <a:pt x="48" y="244"/>
                    </a:lnTo>
                    <a:lnTo>
                      <a:pt x="50" y="224"/>
                    </a:lnTo>
                    <a:lnTo>
                      <a:pt x="54" y="216"/>
                    </a:lnTo>
                    <a:lnTo>
                      <a:pt x="56" y="196"/>
                    </a:lnTo>
                    <a:lnTo>
                      <a:pt x="52" y="180"/>
                    </a:lnTo>
                    <a:lnTo>
                      <a:pt x="48" y="172"/>
                    </a:lnTo>
                    <a:lnTo>
                      <a:pt x="48" y="156"/>
                    </a:lnTo>
                    <a:lnTo>
                      <a:pt x="52" y="148"/>
                    </a:lnTo>
                    <a:lnTo>
                      <a:pt x="56" y="120"/>
                    </a:lnTo>
                    <a:lnTo>
                      <a:pt x="64" y="106"/>
                    </a:lnTo>
                    <a:lnTo>
                      <a:pt x="74" y="92"/>
                    </a:lnTo>
                    <a:lnTo>
                      <a:pt x="80" y="82"/>
                    </a:lnTo>
                    <a:lnTo>
                      <a:pt x="76" y="52"/>
                    </a:lnTo>
                    <a:lnTo>
                      <a:pt x="82" y="46"/>
                    </a:lnTo>
                    <a:lnTo>
                      <a:pt x="90" y="42"/>
                    </a:lnTo>
                    <a:lnTo>
                      <a:pt x="100" y="30"/>
                    </a:lnTo>
                    <a:lnTo>
                      <a:pt x="102" y="18"/>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21" name="Freeform 88"/>
              <p:cNvSpPr>
                <a:spLocks noChangeAspect="1"/>
              </p:cNvSpPr>
              <p:nvPr/>
            </p:nvSpPr>
            <p:spPr bwMode="auto">
              <a:xfrm>
                <a:off x="1500" y="2843"/>
                <a:ext cx="136" cy="672"/>
              </a:xfrm>
              <a:custGeom>
                <a:avLst/>
                <a:gdLst/>
                <a:ahLst/>
                <a:cxnLst>
                  <a:cxn ang="0">
                    <a:pos x="96" y="2"/>
                  </a:cxn>
                  <a:cxn ang="0">
                    <a:pos x="112" y="38"/>
                  </a:cxn>
                  <a:cxn ang="0">
                    <a:pos x="124" y="82"/>
                  </a:cxn>
                  <a:cxn ang="0">
                    <a:pos x="134" y="108"/>
                  </a:cxn>
                  <a:cxn ang="0">
                    <a:pos x="110" y="130"/>
                  </a:cxn>
                  <a:cxn ang="0">
                    <a:pos x="90" y="198"/>
                  </a:cxn>
                  <a:cxn ang="0">
                    <a:pos x="82" y="250"/>
                  </a:cxn>
                  <a:cxn ang="0">
                    <a:pos x="84" y="302"/>
                  </a:cxn>
                  <a:cxn ang="0">
                    <a:pos x="74" y="354"/>
                  </a:cxn>
                  <a:cxn ang="0">
                    <a:pos x="60" y="426"/>
                  </a:cxn>
                  <a:cxn ang="0">
                    <a:pos x="60" y="458"/>
                  </a:cxn>
                  <a:cxn ang="0">
                    <a:pos x="62" y="502"/>
                  </a:cxn>
                  <a:cxn ang="0">
                    <a:pos x="52" y="558"/>
                  </a:cxn>
                  <a:cxn ang="0">
                    <a:pos x="34" y="588"/>
                  </a:cxn>
                  <a:cxn ang="0">
                    <a:pos x="52" y="606"/>
                  </a:cxn>
                  <a:cxn ang="0">
                    <a:pos x="68" y="636"/>
                  </a:cxn>
                  <a:cxn ang="0">
                    <a:pos x="88" y="648"/>
                  </a:cxn>
                  <a:cxn ang="0">
                    <a:pos x="74" y="666"/>
                  </a:cxn>
                  <a:cxn ang="0">
                    <a:pos x="58" y="668"/>
                  </a:cxn>
                  <a:cxn ang="0">
                    <a:pos x="70" y="652"/>
                  </a:cxn>
                  <a:cxn ang="0">
                    <a:pos x="52" y="662"/>
                  </a:cxn>
                  <a:cxn ang="0">
                    <a:pos x="46" y="648"/>
                  </a:cxn>
                  <a:cxn ang="0">
                    <a:pos x="38" y="646"/>
                  </a:cxn>
                  <a:cxn ang="0">
                    <a:pos x="42" y="632"/>
                  </a:cxn>
                  <a:cxn ang="0">
                    <a:pos x="26" y="630"/>
                  </a:cxn>
                  <a:cxn ang="0">
                    <a:pos x="20" y="606"/>
                  </a:cxn>
                  <a:cxn ang="0">
                    <a:pos x="16" y="590"/>
                  </a:cxn>
                  <a:cxn ang="0">
                    <a:pos x="8" y="558"/>
                  </a:cxn>
                  <a:cxn ang="0">
                    <a:pos x="18" y="568"/>
                  </a:cxn>
                  <a:cxn ang="0">
                    <a:pos x="28" y="556"/>
                  </a:cxn>
                  <a:cxn ang="0">
                    <a:pos x="28" y="548"/>
                  </a:cxn>
                  <a:cxn ang="0">
                    <a:pos x="18" y="536"/>
                  </a:cxn>
                  <a:cxn ang="0">
                    <a:pos x="16" y="530"/>
                  </a:cxn>
                  <a:cxn ang="0">
                    <a:pos x="10" y="514"/>
                  </a:cxn>
                  <a:cxn ang="0">
                    <a:pos x="24" y="506"/>
                  </a:cxn>
                  <a:cxn ang="0">
                    <a:pos x="42" y="494"/>
                  </a:cxn>
                  <a:cxn ang="0">
                    <a:pos x="44" y="462"/>
                  </a:cxn>
                  <a:cxn ang="0">
                    <a:pos x="46" y="440"/>
                  </a:cxn>
                  <a:cxn ang="0">
                    <a:pos x="36" y="428"/>
                  </a:cxn>
                  <a:cxn ang="0">
                    <a:pos x="32" y="456"/>
                  </a:cxn>
                  <a:cxn ang="0">
                    <a:pos x="22" y="450"/>
                  </a:cxn>
                  <a:cxn ang="0">
                    <a:pos x="28" y="426"/>
                  </a:cxn>
                  <a:cxn ang="0">
                    <a:pos x="32" y="394"/>
                  </a:cxn>
                  <a:cxn ang="0">
                    <a:pos x="34" y="366"/>
                  </a:cxn>
                  <a:cxn ang="0">
                    <a:pos x="38" y="346"/>
                  </a:cxn>
                  <a:cxn ang="0">
                    <a:pos x="52" y="308"/>
                  </a:cxn>
                  <a:cxn ang="0">
                    <a:pos x="64" y="270"/>
                  </a:cxn>
                  <a:cxn ang="0">
                    <a:pos x="70" y="214"/>
                  </a:cxn>
                  <a:cxn ang="0">
                    <a:pos x="70" y="194"/>
                  </a:cxn>
                  <a:cxn ang="0">
                    <a:pos x="82" y="98"/>
                  </a:cxn>
                  <a:cxn ang="0">
                    <a:pos x="84" y="18"/>
                  </a:cxn>
                </a:cxnLst>
                <a:rect l="0" t="0" r="r" b="b"/>
                <a:pathLst>
                  <a:path w="136" h="672">
                    <a:moveTo>
                      <a:pt x="84" y="18"/>
                    </a:moveTo>
                    <a:lnTo>
                      <a:pt x="90" y="16"/>
                    </a:lnTo>
                    <a:lnTo>
                      <a:pt x="96" y="2"/>
                    </a:lnTo>
                    <a:lnTo>
                      <a:pt x="98" y="0"/>
                    </a:lnTo>
                    <a:lnTo>
                      <a:pt x="102" y="12"/>
                    </a:lnTo>
                    <a:lnTo>
                      <a:pt x="112" y="38"/>
                    </a:lnTo>
                    <a:lnTo>
                      <a:pt x="112" y="56"/>
                    </a:lnTo>
                    <a:lnTo>
                      <a:pt x="120" y="68"/>
                    </a:lnTo>
                    <a:lnTo>
                      <a:pt x="124" y="82"/>
                    </a:lnTo>
                    <a:lnTo>
                      <a:pt x="126" y="96"/>
                    </a:lnTo>
                    <a:lnTo>
                      <a:pt x="136" y="96"/>
                    </a:lnTo>
                    <a:lnTo>
                      <a:pt x="134" y="108"/>
                    </a:lnTo>
                    <a:lnTo>
                      <a:pt x="124" y="120"/>
                    </a:lnTo>
                    <a:lnTo>
                      <a:pt x="116" y="124"/>
                    </a:lnTo>
                    <a:lnTo>
                      <a:pt x="110" y="130"/>
                    </a:lnTo>
                    <a:lnTo>
                      <a:pt x="114" y="160"/>
                    </a:lnTo>
                    <a:lnTo>
                      <a:pt x="96" y="186"/>
                    </a:lnTo>
                    <a:lnTo>
                      <a:pt x="90" y="198"/>
                    </a:lnTo>
                    <a:lnTo>
                      <a:pt x="86" y="222"/>
                    </a:lnTo>
                    <a:lnTo>
                      <a:pt x="82" y="234"/>
                    </a:lnTo>
                    <a:lnTo>
                      <a:pt x="82" y="250"/>
                    </a:lnTo>
                    <a:lnTo>
                      <a:pt x="90" y="274"/>
                    </a:lnTo>
                    <a:lnTo>
                      <a:pt x="88" y="292"/>
                    </a:lnTo>
                    <a:lnTo>
                      <a:pt x="84" y="302"/>
                    </a:lnTo>
                    <a:lnTo>
                      <a:pt x="82" y="322"/>
                    </a:lnTo>
                    <a:lnTo>
                      <a:pt x="72" y="332"/>
                    </a:lnTo>
                    <a:lnTo>
                      <a:pt x="74" y="354"/>
                    </a:lnTo>
                    <a:lnTo>
                      <a:pt x="74" y="370"/>
                    </a:lnTo>
                    <a:lnTo>
                      <a:pt x="62" y="396"/>
                    </a:lnTo>
                    <a:lnTo>
                      <a:pt x="60" y="426"/>
                    </a:lnTo>
                    <a:lnTo>
                      <a:pt x="58" y="438"/>
                    </a:lnTo>
                    <a:lnTo>
                      <a:pt x="56" y="454"/>
                    </a:lnTo>
                    <a:lnTo>
                      <a:pt x="60" y="458"/>
                    </a:lnTo>
                    <a:lnTo>
                      <a:pt x="60" y="478"/>
                    </a:lnTo>
                    <a:lnTo>
                      <a:pt x="64" y="490"/>
                    </a:lnTo>
                    <a:lnTo>
                      <a:pt x="62" y="502"/>
                    </a:lnTo>
                    <a:lnTo>
                      <a:pt x="62" y="528"/>
                    </a:lnTo>
                    <a:lnTo>
                      <a:pt x="54" y="540"/>
                    </a:lnTo>
                    <a:lnTo>
                      <a:pt x="52" y="558"/>
                    </a:lnTo>
                    <a:lnTo>
                      <a:pt x="44" y="570"/>
                    </a:lnTo>
                    <a:lnTo>
                      <a:pt x="36" y="578"/>
                    </a:lnTo>
                    <a:lnTo>
                      <a:pt x="34" y="588"/>
                    </a:lnTo>
                    <a:lnTo>
                      <a:pt x="36" y="596"/>
                    </a:lnTo>
                    <a:lnTo>
                      <a:pt x="40" y="604"/>
                    </a:lnTo>
                    <a:lnTo>
                      <a:pt x="52" y="606"/>
                    </a:lnTo>
                    <a:lnTo>
                      <a:pt x="52" y="622"/>
                    </a:lnTo>
                    <a:lnTo>
                      <a:pt x="58" y="634"/>
                    </a:lnTo>
                    <a:lnTo>
                      <a:pt x="68" y="636"/>
                    </a:lnTo>
                    <a:lnTo>
                      <a:pt x="94" y="636"/>
                    </a:lnTo>
                    <a:lnTo>
                      <a:pt x="96" y="644"/>
                    </a:lnTo>
                    <a:lnTo>
                      <a:pt x="88" y="648"/>
                    </a:lnTo>
                    <a:lnTo>
                      <a:pt x="80" y="650"/>
                    </a:lnTo>
                    <a:lnTo>
                      <a:pt x="74" y="656"/>
                    </a:lnTo>
                    <a:lnTo>
                      <a:pt x="74" y="666"/>
                    </a:lnTo>
                    <a:lnTo>
                      <a:pt x="72" y="672"/>
                    </a:lnTo>
                    <a:lnTo>
                      <a:pt x="64" y="672"/>
                    </a:lnTo>
                    <a:lnTo>
                      <a:pt x="58" y="668"/>
                    </a:lnTo>
                    <a:lnTo>
                      <a:pt x="60" y="664"/>
                    </a:lnTo>
                    <a:lnTo>
                      <a:pt x="66" y="660"/>
                    </a:lnTo>
                    <a:lnTo>
                      <a:pt x="70" y="652"/>
                    </a:lnTo>
                    <a:lnTo>
                      <a:pt x="64" y="648"/>
                    </a:lnTo>
                    <a:lnTo>
                      <a:pt x="56" y="654"/>
                    </a:lnTo>
                    <a:lnTo>
                      <a:pt x="52" y="662"/>
                    </a:lnTo>
                    <a:lnTo>
                      <a:pt x="44" y="660"/>
                    </a:lnTo>
                    <a:lnTo>
                      <a:pt x="38" y="654"/>
                    </a:lnTo>
                    <a:lnTo>
                      <a:pt x="46" y="648"/>
                    </a:lnTo>
                    <a:lnTo>
                      <a:pt x="48" y="644"/>
                    </a:lnTo>
                    <a:lnTo>
                      <a:pt x="46" y="640"/>
                    </a:lnTo>
                    <a:lnTo>
                      <a:pt x="38" y="646"/>
                    </a:lnTo>
                    <a:lnTo>
                      <a:pt x="28" y="646"/>
                    </a:lnTo>
                    <a:lnTo>
                      <a:pt x="30" y="638"/>
                    </a:lnTo>
                    <a:lnTo>
                      <a:pt x="42" y="632"/>
                    </a:lnTo>
                    <a:lnTo>
                      <a:pt x="42" y="628"/>
                    </a:lnTo>
                    <a:lnTo>
                      <a:pt x="34" y="630"/>
                    </a:lnTo>
                    <a:lnTo>
                      <a:pt x="26" y="630"/>
                    </a:lnTo>
                    <a:lnTo>
                      <a:pt x="28" y="622"/>
                    </a:lnTo>
                    <a:lnTo>
                      <a:pt x="22" y="618"/>
                    </a:lnTo>
                    <a:lnTo>
                      <a:pt x="20" y="606"/>
                    </a:lnTo>
                    <a:lnTo>
                      <a:pt x="20" y="602"/>
                    </a:lnTo>
                    <a:lnTo>
                      <a:pt x="20" y="594"/>
                    </a:lnTo>
                    <a:lnTo>
                      <a:pt x="16" y="590"/>
                    </a:lnTo>
                    <a:lnTo>
                      <a:pt x="10" y="582"/>
                    </a:lnTo>
                    <a:lnTo>
                      <a:pt x="6" y="574"/>
                    </a:lnTo>
                    <a:lnTo>
                      <a:pt x="8" y="558"/>
                    </a:lnTo>
                    <a:lnTo>
                      <a:pt x="14" y="558"/>
                    </a:lnTo>
                    <a:lnTo>
                      <a:pt x="16" y="560"/>
                    </a:lnTo>
                    <a:lnTo>
                      <a:pt x="18" y="568"/>
                    </a:lnTo>
                    <a:lnTo>
                      <a:pt x="24" y="566"/>
                    </a:lnTo>
                    <a:lnTo>
                      <a:pt x="24" y="556"/>
                    </a:lnTo>
                    <a:lnTo>
                      <a:pt x="28" y="556"/>
                    </a:lnTo>
                    <a:lnTo>
                      <a:pt x="32" y="554"/>
                    </a:lnTo>
                    <a:lnTo>
                      <a:pt x="32" y="546"/>
                    </a:lnTo>
                    <a:lnTo>
                      <a:pt x="28" y="548"/>
                    </a:lnTo>
                    <a:lnTo>
                      <a:pt x="20" y="550"/>
                    </a:lnTo>
                    <a:lnTo>
                      <a:pt x="18" y="544"/>
                    </a:lnTo>
                    <a:lnTo>
                      <a:pt x="18" y="536"/>
                    </a:lnTo>
                    <a:lnTo>
                      <a:pt x="24" y="534"/>
                    </a:lnTo>
                    <a:lnTo>
                      <a:pt x="24" y="530"/>
                    </a:lnTo>
                    <a:lnTo>
                      <a:pt x="16" y="530"/>
                    </a:lnTo>
                    <a:lnTo>
                      <a:pt x="0" y="530"/>
                    </a:lnTo>
                    <a:lnTo>
                      <a:pt x="6" y="522"/>
                    </a:lnTo>
                    <a:lnTo>
                      <a:pt x="10" y="514"/>
                    </a:lnTo>
                    <a:lnTo>
                      <a:pt x="16" y="506"/>
                    </a:lnTo>
                    <a:lnTo>
                      <a:pt x="22" y="502"/>
                    </a:lnTo>
                    <a:lnTo>
                      <a:pt x="24" y="506"/>
                    </a:lnTo>
                    <a:lnTo>
                      <a:pt x="28" y="518"/>
                    </a:lnTo>
                    <a:lnTo>
                      <a:pt x="36" y="508"/>
                    </a:lnTo>
                    <a:lnTo>
                      <a:pt x="42" y="494"/>
                    </a:lnTo>
                    <a:lnTo>
                      <a:pt x="40" y="484"/>
                    </a:lnTo>
                    <a:lnTo>
                      <a:pt x="38" y="472"/>
                    </a:lnTo>
                    <a:lnTo>
                      <a:pt x="44" y="462"/>
                    </a:lnTo>
                    <a:lnTo>
                      <a:pt x="42" y="452"/>
                    </a:lnTo>
                    <a:lnTo>
                      <a:pt x="44" y="446"/>
                    </a:lnTo>
                    <a:lnTo>
                      <a:pt x="46" y="440"/>
                    </a:lnTo>
                    <a:lnTo>
                      <a:pt x="46" y="428"/>
                    </a:lnTo>
                    <a:lnTo>
                      <a:pt x="40" y="426"/>
                    </a:lnTo>
                    <a:lnTo>
                      <a:pt x="36" y="428"/>
                    </a:lnTo>
                    <a:lnTo>
                      <a:pt x="34" y="438"/>
                    </a:lnTo>
                    <a:lnTo>
                      <a:pt x="32" y="444"/>
                    </a:lnTo>
                    <a:lnTo>
                      <a:pt x="32" y="456"/>
                    </a:lnTo>
                    <a:lnTo>
                      <a:pt x="28" y="462"/>
                    </a:lnTo>
                    <a:lnTo>
                      <a:pt x="22" y="458"/>
                    </a:lnTo>
                    <a:lnTo>
                      <a:pt x="22" y="450"/>
                    </a:lnTo>
                    <a:lnTo>
                      <a:pt x="22" y="438"/>
                    </a:lnTo>
                    <a:lnTo>
                      <a:pt x="26" y="430"/>
                    </a:lnTo>
                    <a:lnTo>
                      <a:pt x="28" y="426"/>
                    </a:lnTo>
                    <a:lnTo>
                      <a:pt x="28" y="416"/>
                    </a:lnTo>
                    <a:lnTo>
                      <a:pt x="30" y="402"/>
                    </a:lnTo>
                    <a:lnTo>
                      <a:pt x="32" y="394"/>
                    </a:lnTo>
                    <a:lnTo>
                      <a:pt x="40" y="386"/>
                    </a:lnTo>
                    <a:lnTo>
                      <a:pt x="36" y="376"/>
                    </a:lnTo>
                    <a:lnTo>
                      <a:pt x="34" y="366"/>
                    </a:lnTo>
                    <a:lnTo>
                      <a:pt x="34" y="358"/>
                    </a:lnTo>
                    <a:lnTo>
                      <a:pt x="32" y="346"/>
                    </a:lnTo>
                    <a:lnTo>
                      <a:pt x="38" y="346"/>
                    </a:lnTo>
                    <a:lnTo>
                      <a:pt x="42" y="332"/>
                    </a:lnTo>
                    <a:lnTo>
                      <a:pt x="48" y="320"/>
                    </a:lnTo>
                    <a:lnTo>
                      <a:pt x="52" y="308"/>
                    </a:lnTo>
                    <a:lnTo>
                      <a:pt x="58" y="292"/>
                    </a:lnTo>
                    <a:lnTo>
                      <a:pt x="60" y="278"/>
                    </a:lnTo>
                    <a:lnTo>
                      <a:pt x="64" y="270"/>
                    </a:lnTo>
                    <a:lnTo>
                      <a:pt x="62" y="232"/>
                    </a:lnTo>
                    <a:lnTo>
                      <a:pt x="62" y="220"/>
                    </a:lnTo>
                    <a:lnTo>
                      <a:pt x="70" y="214"/>
                    </a:lnTo>
                    <a:lnTo>
                      <a:pt x="70" y="206"/>
                    </a:lnTo>
                    <a:lnTo>
                      <a:pt x="66" y="200"/>
                    </a:lnTo>
                    <a:lnTo>
                      <a:pt x="70" y="194"/>
                    </a:lnTo>
                    <a:lnTo>
                      <a:pt x="74" y="174"/>
                    </a:lnTo>
                    <a:lnTo>
                      <a:pt x="80" y="144"/>
                    </a:lnTo>
                    <a:lnTo>
                      <a:pt x="82" y="98"/>
                    </a:lnTo>
                    <a:lnTo>
                      <a:pt x="88" y="52"/>
                    </a:lnTo>
                    <a:lnTo>
                      <a:pt x="86" y="28"/>
                    </a:lnTo>
                    <a:lnTo>
                      <a:pt x="84" y="18"/>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22" name="Freeform 89"/>
              <p:cNvSpPr>
                <a:spLocks noChangeAspect="1"/>
              </p:cNvSpPr>
              <p:nvPr/>
            </p:nvSpPr>
            <p:spPr bwMode="auto">
              <a:xfrm>
                <a:off x="1612" y="3497"/>
                <a:ext cx="56" cy="46"/>
              </a:xfrm>
              <a:custGeom>
                <a:avLst/>
                <a:gdLst/>
                <a:ahLst/>
                <a:cxnLst>
                  <a:cxn ang="0">
                    <a:pos x="0" y="0"/>
                  </a:cxn>
                  <a:cxn ang="0">
                    <a:pos x="0" y="42"/>
                  </a:cxn>
                  <a:cxn ang="0">
                    <a:pos x="12" y="42"/>
                  </a:cxn>
                  <a:cxn ang="0">
                    <a:pos x="22" y="42"/>
                  </a:cxn>
                  <a:cxn ang="0">
                    <a:pos x="36" y="46"/>
                  </a:cxn>
                  <a:cxn ang="0">
                    <a:pos x="50" y="44"/>
                  </a:cxn>
                  <a:cxn ang="0">
                    <a:pos x="56" y="42"/>
                  </a:cxn>
                  <a:cxn ang="0">
                    <a:pos x="48" y="40"/>
                  </a:cxn>
                  <a:cxn ang="0">
                    <a:pos x="32" y="36"/>
                  </a:cxn>
                  <a:cxn ang="0">
                    <a:pos x="20" y="28"/>
                  </a:cxn>
                  <a:cxn ang="0">
                    <a:pos x="8" y="16"/>
                  </a:cxn>
                  <a:cxn ang="0">
                    <a:pos x="6" y="8"/>
                  </a:cxn>
                  <a:cxn ang="0">
                    <a:pos x="4" y="2"/>
                  </a:cxn>
                  <a:cxn ang="0">
                    <a:pos x="0" y="0"/>
                  </a:cxn>
                </a:cxnLst>
                <a:rect l="0" t="0" r="r" b="b"/>
                <a:pathLst>
                  <a:path w="56" h="46">
                    <a:moveTo>
                      <a:pt x="0" y="0"/>
                    </a:moveTo>
                    <a:lnTo>
                      <a:pt x="0" y="42"/>
                    </a:lnTo>
                    <a:lnTo>
                      <a:pt x="12" y="42"/>
                    </a:lnTo>
                    <a:lnTo>
                      <a:pt x="22" y="42"/>
                    </a:lnTo>
                    <a:lnTo>
                      <a:pt x="36" y="46"/>
                    </a:lnTo>
                    <a:lnTo>
                      <a:pt x="50" y="44"/>
                    </a:lnTo>
                    <a:lnTo>
                      <a:pt x="56" y="42"/>
                    </a:lnTo>
                    <a:lnTo>
                      <a:pt x="48" y="40"/>
                    </a:lnTo>
                    <a:lnTo>
                      <a:pt x="32" y="36"/>
                    </a:lnTo>
                    <a:lnTo>
                      <a:pt x="20" y="28"/>
                    </a:lnTo>
                    <a:lnTo>
                      <a:pt x="8" y="16"/>
                    </a:lnTo>
                    <a:lnTo>
                      <a:pt x="6" y="8"/>
                    </a:lnTo>
                    <a:lnTo>
                      <a:pt x="4" y="2"/>
                    </a:lnTo>
                    <a:lnTo>
                      <a:pt x="0"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23" name="Freeform 90"/>
              <p:cNvSpPr>
                <a:spLocks noChangeAspect="1"/>
              </p:cNvSpPr>
              <p:nvPr/>
            </p:nvSpPr>
            <p:spPr bwMode="auto">
              <a:xfrm>
                <a:off x="1570" y="3491"/>
                <a:ext cx="68" cy="64"/>
              </a:xfrm>
              <a:custGeom>
                <a:avLst/>
                <a:gdLst/>
                <a:ahLst/>
                <a:cxnLst>
                  <a:cxn ang="0">
                    <a:pos x="2" y="46"/>
                  </a:cxn>
                  <a:cxn ang="0">
                    <a:pos x="0" y="40"/>
                  </a:cxn>
                  <a:cxn ang="0">
                    <a:pos x="6" y="38"/>
                  </a:cxn>
                  <a:cxn ang="0">
                    <a:pos x="10" y="38"/>
                  </a:cxn>
                  <a:cxn ang="0">
                    <a:pos x="20" y="38"/>
                  </a:cxn>
                  <a:cxn ang="0">
                    <a:pos x="26" y="40"/>
                  </a:cxn>
                  <a:cxn ang="0">
                    <a:pos x="30" y="38"/>
                  </a:cxn>
                  <a:cxn ang="0">
                    <a:pos x="22" y="32"/>
                  </a:cxn>
                  <a:cxn ang="0">
                    <a:pos x="16" y="28"/>
                  </a:cxn>
                  <a:cxn ang="0">
                    <a:pos x="18" y="22"/>
                  </a:cxn>
                  <a:cxn ang="0">
                    <a:pos x="22" y="22"/>
                  </a:cxn>
                  <a:cxn ang="0">
                    <a:pos x="28" y="20"/>
                  </a:cxn>
                  <a:cxn ang="0">
                    <a:pos x="26" y="14"/>
                  </a:cxn>
                  <a:cxn ang="0">
                    <a:pos x="20" y="16"/>
                  </a:cxn>
                  <a:cxn ang="0">
                    <a:pos x="14" y="18"/>
                  </a:cxn>
                  <a:cxn ang="0">
                    <a:pos x="12" y="12"/>
                  </a:cxn>
                  <a:cxn ang="0">
                    <a:pos x="14" y="8"/>
                  </a:cxn>
                  <a:cxn ang="0">
                    <a:pos x="20" y="6"/>
                  </a:cxn>
                  <a:cxn ang="0">
                    <a:pos x="24" y="2"/>
                  </a:cxn>
                  <a:cxn ang="0">
                    <a:pos x="32" y="0"/>
                  </a:cxn>
                  <a:cxn ang="0">
                    <a:pos x="38" y="0"/>
                  </a:cxn>
                  <a:cxn ang="0">
                    <a:pos x="42" y="6"/>
                  </a:cxn>
                  <a:cxn ang="0">
                    <a:pos x="42" y="48"/>
                  </a:cxn>
                  <a:cxn ang="0">
                    <a:pos x="64" y="48"/>
                  </a:cxn>
                  <a:cxn ang="0">
                    <a:pos x="68" y="52"/>
                  </a:cxn>
                  <a:cxn ang="0">
                    <a:pos x="68" y="56"/>
                  </a:cxn>
                  <a:cxn ang="0">
                    <a:pos x="60" y="58"/>
                  </a:cxn>
                  <a:cxn ang="0">
                    <a:pos x="52" y="58"/>
                  </a:cxn>
                  <a:cxn ang="0">
                    <a:pos x="44" y="60"/>
                  </a:cxn>
                  <a:cxn ang="0">
                    <a:pos x="42" y="64"/>
                  </a:cxn>
                  <a:cxn ang="0">
                    <a:pos x="34" y="62"/>
                  </a:cxn>
                  <a:cxn ang="0">
                    <a:pos x="24" y="60"/>
                  </a:cxn>
                  <a:cxn ang="0">
                    <a:pos x="20" y="56"/>
                  </a:cxn>
                  <a:cxn ang="0">
                    <a:pos x="20" y="50"/>
                  </a:cxn>
                  <a:cxn ang="0">
                    <a:pos x="16" y="50"/>
                  </a:cxn>
                  <a:cxn ang="0">
                    <a:pos x="12" y="50"/>
                  </a:cxn>
                  <a:cxn ang="0">
                    <a:pos x="12" y="56"/>
                  </a:cxn>
                  <a:cxn ang="0">
                    <a:pos x="2" y="52"/>
                  </a:cxn>
                  <a:cxn ang="0">
                    <a:pos x="2" y="46"/>
                  </a:cxn>
                </a:cxnLst>
                <a:rect l="0" t="0" r="r" b="b"/>
                <a:pathLst>
                  <a:path w="68" h="64">
                    <a:moveTo>
                      <a:pt x="2" y="46"/>
                    </a:moveTo>
                    <a:lnTo>
                      <a:pt x="0" y="40"/>
                    </a:lnTo>
                    <a:lnTo>
                      <a:pt x="6" y="38"/>
                    </a:lnTo>
                    <a:lnTo>
                      <a:pt x="10" y="38"/>
                    </a:lnTo>
                    <a:lnTo>
                      <a:pt x="20" y="38"/>
                    </a:lnTo>
                    <a:lnTo>
                      <a:pt x="26" y="40"/>
                    </a:lnTo>
                    <a:lnTo>
                      <a:pt x="30" y="38"/>
                    </a:lnTo>
                    <a:lnTo>
                      <a:pt x="22" y="32"/>
                    </a:lnTo>
                    <a:lnTo>
                      <a:pt x="16" y="28"/>
                    </a:lnTo>
                    <a:lnTo>
                      <a:pt x="18" y="22"/>
                    </a:lnTo>
                    <a:lnTo>
                      <a:pt x="22" y="22"/>
                    </a:lnTo>
                    <a:lnTo>
                      <a:pt x="28" y="20"/>
                    </a:lnTo>
                    <a:lnTo>
                      <a:pt x="26" y="14"/>
                    </a:lnTo>
                    <a:lnTo>
                      <a:pt x="20" y="16"/>
                    </a:lnTo>
                    <a:lnTo>
                      <a:pt x="14" y="18"/>
                    </a:lnTo>
                    <a:lnTo>
                      <a:pt x="12" y="12"/>
                    </a:lnTo>
                    <a:lnTo>
                      <a:pt x="14" y="8"/>
                    </a:lnTo>
                    <a:lnTo>
                      <a:pt x="20" y="6"/>
                    </a:lnTo>
                    <a:lnTo>
                      <a:pt x="24" y="2"/>
                    </a:lnTo>
                    <a:lnTo>
                      <a:pt x="32" y="0"/>
                    </a:lnTo>
                    <a:lnTo>
                      <a:pt x="38" y="0"/>
                    </a:lnTo>
                    <a:lnTo>
                      <a:pt x="42" y="6"/>
                    </a:lnTo>
                    <a:lnTo>
                      <a:pt x="42" y="48"/>
                    </a:lnTo>
                    <a:lnTo>
                      <a:pt x="64" y="48"/>
                    </a:lnTo>
                    <a:lnTo>
                      <a:pt x="68" y="52"/>
                    </a:lnTo>
                    <a:lnTo>
                      <a:pt x="68" y="56"/>
                    </a:lnTo>
                    <a:lnTo>
                      <a:pt x="60" y="58"/>
                    </a:lnTo>
                    <a:lnTo>
                      <a:pt x="52" y="58"/>
                    </a:lnTo>
                    <a:lnTo>
                      <a:pt x="44" y="60"/>
                    </a:lnTo>
                    <a:lnTo>
                      <a:pt x="42" y="64"/>
                    </a:lnTo>
                    <a:lnTo>
                      <a:pt x="34" y="62"/>
                    </a:lnTo>
                    <a:lnTo>
                      <a:pt x="24" y="60"/>
                    </a:lnTo>
                    <a:lnTo>
                      <a:pt x="20" y="56"/>
                    </a:lnTo>
                    <a:lnTo>
                      <a:pt x="20" y="50"/>
                    </a:lnTo>
                    <a:lnTo>
                      <a:pt x="16" y="50"/>
                    </a:lnTo>
                    <a:lnTo>
                      <a:pt x="12" y="50"/>
                    </a:lnTo>
                    <a:lnTo>
                      <a:pt x="12" y="56"/>
                    </a:lnTo>
                    <a:lnTo>
                      <a:pt x="2" y="52"/>
                    </a:lnTo>
                    <a:lnTo>
                      <a:pt x="2" y="4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24" name="Freeform 91"/>
              <p:cNvSpPr>
                <a:spLocks noChangeAspect="1"/>
              </p:cNvSpPr>
              <p:nvPr/>
            </p:nvSpPr>
            <p:spPr bwMode="auto">
              <a:xfrm>
                <a:off x="1738" y="3463"/>
                <a:ext cx="18" cy="18"/>
              </a:xfrm>
              <a:custGeom>
                <a:avLst/>
                <a:gdLst/>
                <a:ahLst/>
                <a:cxnLst>
                  <a:cxn ang="0">
                    <a:pos x="6" y="4"/>
                  </a:cxn>
                  <a:cxn ang="0">
                    <a:pos x="12" y="0"/>
                  </a:cxn>
                  <a:cxn ang="0">
                    <a:pos x="18" y="2"/>
                  </a:cxn>
                  <a:cxn ang="0">
                    <a:pos x="18" y="6"/>
                  </a:cxn>
                  <a:cxn ang="0">
                    <a:pos x="14" y="10"/>
                  </a:cxn>
                  <a:cxn ang="0">
                    <a:pos x="8" y="16"/>
                  </a:cxn>
                  <a:cxn ang="0">
                    <a:pos x="4" y="18"/>
                  </a:cxn>
                  <a:cxn ang="0">
                    <a:pos x="0" y="16"/>
                  </a:cxn>
                  <a:cxn ang="0">
                    <a:pos x="0" y="12"/>
                  </a:cxn>
                  <a:cxn ang="0">
                    <a:pos x="4" y="8"/>
                  </a:cxn>
                  <a:cxn ang="0">
                    <a:pos x="6" y="4"/>
                  </a:cxn>
                </a:cxnLst>
                <a:rect l="0" t="0" r="r" b="b"/>
                <a:pathLst>
                  <a:path w="18" h="18">
                    <a:moveTo>
                      <a:pt x="6" y="4"/>
                    </a:moveTo>
                    <a:lnTo>
                      <a:pt x="12" y="0"/>
                    </a:lnTo>
                    <a:lnTo>
                      <a:pt x="18" y="2"/>
                    </a:lnTo>
                    <a:lnTo>
                      <a:pt x="18" y="6"/>
                    </a:lnTo>
                    <a:lnTo>
                      <a:pt x="14" y="10"/>
                    </a:lnTo>
                    <a:lnTo>
                      <a:pt x="8" y="16"/>
                    </a:lnTo>
                    <a:lnTo>
                      <a:pt x="4" y="18"/>
                    </a:lnTo>
                    <a:lnTo>
                      <a:pt x="0" y="16"/>
                    </a:lnTo>
                    <a:lnTo>
                      <a:pt x="0" y="12"/>
                    </a:lnTo>
                    <a:lnTo>
                      <a:pt x="4" y="8"/>
                    </a:lnTo>
                    <a:lnTo>
                      <a:pt x="6" y="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25" name="Freeform 92"/>
              <p:cNvSpPr>
                <a:spLocks noChangeAspect="1"/>
              </p:cNvSpPr>
              <p:nvPr/>
            </p:nvSpPr>
            <p:spPr bwMode="auto">
              <a:xfrm>
                <a:off x="1754" y="3465"/>
                <a:ext cx="28" cy="20"/>
              </a:xfrm>
              <a:custGeom>
                <a:avLst/>
                <a:gdLst/>
                <a:ahLst/>
                <a:cxnLst>
                  <a:cxn ang="0">
                    <a:pos x="6" y="8"/>
                  </a:cxn>
                  <a:cxn ang="0">
                    <a:pos x="10" y="0"/>
                  </a:cxn>
                  <a:cxn ang="0">
                    <a:pos x="16" y="0"/>
                  </a:cxn>
                  <a:cxn ang="0">
                    <a:pos x="22" y="0"/>
                  </a:cxn>
                  <a:cxn ang="0">
                    <a:pos x="28" y="2"/>
                  </a:cxn>
                  <a:cxn ang="0">
                    <a:pos x="28" y="6"/>
                  </a:cxn>
                  <a:cxn ang="0">
                    <a:pos x="22" y="8"/>
                  </a:cxn>
                  <a:cxn ang="0">
                    <a:pos x="18" y="10"/>
                  </a:cxn>
                  <a:cxn ang="0">
                    <a:pos x="16" y="10"/>
                  </a:cxn>
                  <a:cxn ang="0">
                    <a:pos x="12" y="14"/>
                  </a:cxn>
                  <a:cxn ang="0">
                    <a:pos x="8" y="16"/>
                  </a:cxn>
                  <a:cxn ang="0">
                    <a:pos x="6" y="20"/>
                  </a:cxn>
                  <a:cxn ang="0">
                    <a:pos x="0" y="18"/>
                  </a:cxn>
                  <a:cxn ang="0">
                    <a:pos x="0" y="12"/>
                  </a:cxn>
                  <a:cxn ang="0">
                    <a:pos x="2" y="10"/>
                  </a:cxn>
                  <a:cxn ang="0">
                    <a:pos x="6" y="8"/>
                  </a:cxn>
                </a:cxnLst>
                <a:rect l="0" t="0" r="r" b="b"/>
                <a:pathLst>
                  <a:path w="28" h="20">
                    <a:moveTo>
                      <a:pt x="6" y="8"/>
                    </a:moveTo>
                    <a:lnTo>
                      <a:pt x="10" y="0"/>
                    </a:lnTo>
                    <a:lnTo>
                      <a:pt x="16" y="0"/>
                    </a:lnTo>
                    <a:lnTo>
                      <a:pt x="22" y="0"/>
                    </a:lnTo>
                    <a:lnTo>
                      <a:pt x="28" y="2"/>
                    </a:lnTo>
                    <a:lnTo>
                      <a:pt x="28" y="6"/>
                    </a:lnTo>
                    <a:lnTo>
                      <a:pt x="22" y="8"/>
                    </a:lnTo>
                    <a:lnTo>
                      <a:pt x="18" y="10"/>
                    </a:lnTo>
                    <a:lnTo>
                      <a:pt x="16" y="10"/>
                    </a:lnTo>
                    <a:lnTo>
                      <a:pt x="12" y="14"/>
                    </a:lnTo>
                    <a:lnTo>
                      <a:pt x="8" y="16"/>
                    </a:lnTo>
                    <a:lnTo>
                      <a:pt x="6" y="20"/>
                    </a:lnTo>
                    <a:lnTo>
                      <a:pt x="0" y="18"/>
                    </a:lnTo>
                    <a:lnTo>
                      <a:pt x="0" y="12"/>
                    </a:lnTo>
                    <a:lnTo>
                      <a:pt x="2" y="10"/>
                    </a:lnTo>
                    <a:lnTo>
                      <a:pt x="6" y="8"/>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26" name="Freeform 93"/>
              <p:cNvSpPr>
                <a:spLocks noChangeAspect="1"/>
              </p:cNvSpPr>
              <p:nvPr/>
            </p:nvSpPr>
            <p:spPr bwMode="auto">
              <a:xfrm>
                <a:off x="1526" y="2485"/>
                <a:ext cx="620" cy="638"/>
              </a:xfrm>
              <a:custGeom>
                <a:avLst/>
                <a:gdLst/>
                <a:ahLst/>
                <a:cxnLst>
                  <a:cxn ang="0">
                    <a:pos x="366" y="36"/>
                  </a:cxn>
                  <a:cxn ang="0">
                    <a:pos x="378" y="70"/>
                  </a:cxn>
                  <a:cxn ang="0">
                    <a:pos x="362" y="100"/>
                  </a:cxn>
                  <a:cxn ang="0">
                    <a:pos x="388" y="78"/>
                  </a:cxn>
                  <a:cxn ang="0">
                    <a:pos x="402" y="98"/>
                  </a:cxn>
                  <a:cxn ang="0">
                    <a:pos x="404" y="108"/>
                  </a:cxn>
                  <a:cxn ang="0">
                    <a:pos x="420" y="92"/>
                  </a:cxn>
                  <a:cxn ang="0">
                    <a:pos x="472" y="114"/>
                  </a:cxn>
                  <a:cxn ang="0">
                    <a:pos x="476" y="126"/>
                  </a:cxn>
                  <a:cxn ang="0">
                    <a:pos x="516" y="130"/>
                  </a:cxn>
                  <a:cxn ang="0">
                    <a:pos x="572" y="152"/>
                  </a:cxn>
                  <a:cxn ang="0">
                    <a:pos x="614" y="174"/>
                  </a:cxn>
                  <a:cxn ang="0">
                    <a:pos x="600" y="246"/>
                  </a:cxn>
                  <a:cxn ang="0">
                    <a:pos x="570" y="286"/>
                  </a:cxn>
                  <a:cxn ang="0">
                    <a:pos x="556" y="322"/>
                  </a:cxn>
                  <a:cxn ang="0">
                    <a:pos x="544" y="392"/>
                  </a:cxn>
                  <a:cxn ang="0">
                    <a:pos x="512" y="446"/>
                  </a:cxn>
                  <a:cxn ang="0">
                    <a:pos x="454" y="468"/>
                  </a:cxn>
                  <a:cxn ang="0">
                    <a:pos x="408" y="494"/>
                  </a:cxn>
                  <a:cxn ang="0">
                    <a:pos x="398" y="550"/>
                  </a:cxn>
                  <a:cxn ang="0">
                    <a:pos x="374" y="588"/>
                  </a:cxn>
                  <a:cxn ang="0">
                    <a:pos x="352" y="606"/>
                  </a:cxn>
                  <a:cxn ang="0">
                    <a:pos x="370" y="584"/>
                  </a:cxn>
                  <a:cxn ang="0">
                    <a:pos x="352" y="596"/>
                  </a:cxn>
                  <a:cxn ang="0">
                    <a:pos x="342" y="622"/>
                  </a:cxn>
                  <a:cxn ang="0">
                    <a:pos x="330" y="622"/>
                  </a:cxn>
                  <a:cxn ang="0">
                    <a:pos x="286" y="590"/>
                  </a:cxn>
                  <a:cxn ang="0">
                    <a:pos x="300" y="540"/>
                  </a:cxn>
                  <a:cxn ang="0">
                    <a:pos x="322" y="502"/>
                  </a:cxn>
                  <a:cxn ang="0">
                    <a:pos x="314" y="474"/>
                  </a:cxn>
                  <a:cxn ang="0">
                    <a:pos x="290" y="446"/>
                  </a:cxn>
                  <a:cxn ang="0">
                    <a:pos x="256" y="414"/>
                  </a:cxn>
                  <a:cxn ang="0">
                    <a:pos x="260" y="376"/>
                  </a:cxn>
                  <a:cxn ang="0">
                    <a:pos x="220" y="342"/>
                  </a:cxn>
                  <a:cxn ang="0">
                    <a:pos x="214" y="302"/>
                  </a:cxn>
                  <a:cxn ang="0">
                    <a:pos x="162" y="282"/>
                  </a:cxn>
                  <a:cxn ang="0">
                    <a:pos x="116" y="244"/>
                  </a:cxn>
                  <a:cxn ang="0">
                    <a:pos x="60" y="256"/>
                  </a:cxn>
                  <a:cxn ang="0">
                    <a:pos x="48" y="238"/>
                  </a:cxn>
                  <a:cxn ang="0">
                    <a:pos x="8" y="222"/>
                  </a:cxn>
                  <a:cxn ang="0">
                    <a:pos x="26" y="160"/>
                  </a:cxn>
                  <a:cxn ang="0">
                    <a:pos x="70" y="120"/>
                  </a:cxn>
                  <a:cxn ang="0">
                    <a:pos x="66" y="72"/>
                  </a:cxn>
                  <a:cxn ang="0">
                    <a:pos x="92" y="56"/>
                  </a:cxn>
                  <a:cxn ang="0">
                    <a:pos x="130" y="72"/>
                  </a:cxn>
                  <a:cxn ang="0">
                    <a:pos x="168" y="44"/>
                  </a:cxn>
                  <a:cxn ang="0">
                    <a:pos x="154" y="18"/>
                  </a:cxn>
                  <a:cxn ang="0">
                    <a:pos x="194" y="18"/>
                  </a:cxn>
                  <a:cxn ang="0">
                    <a:pos x="228" y="22"/>
                  </a:cxn>
                  <a:cxn ang="0">
                    <a:pos x="244" y="64"/>
                  </a:cxn>
                  <a:cxn ang="0">
                    <a:pos x="276" y="54"/>
                  </a:cxn>
                  <a:cxn ang="0">
                    <a:pos x="290" y="44"/>
                  </a:cxn>
                  <a:cxn ang="0">
                    <a:pos x="332" y="48"/>
                  </a:cxn>
                </a:cxnLst>
                <a:rect l="0" t="0" r="r" b="b"/>
                <a:pathLst>
                  <a:path w="620" h="638">
                    <a:moveTo>
                      <a:pt x="356" y="18"/>
                    </a:moveTo>
                    <a:lnTo>
                      <a:pt x="362" y="20"/>
                    </a:lnTo>
                    <a:lnTo>
                      <a:pt x="366" y="24"/>
                    </a:lnTo>
                    <a:lnTo>
                      <a:pt x="364" y="28"/>
                    </a:lnTo>
                    <a:lnTo>
                      <a:pt x="366" y="36"/>
                    </a:lnTo>
                    <a:lnTo>
                      <a:pt x="368" y="44"/>
                    </a:lnTo>
                    <a:lnTo>
                      <a:pt x="376" y="54"/>
                    </a:lnTo>
                    <a:lnTo>
                      <a:pt x="382" y="60"/>
                    </a:lnTo>
                    <a:lnTo>
                      <a:pt x="382" y="68"/>
                    </a:lnTo>
                    <a:lnTo>
                      <a:pt x="378" y="70"/>
                    </a:lnTo>
                    <a:lnTo>
                      <a:pt x="370" y="76"/>
                    </a:lnTo>
                    <a:lnTo>
                      <a:pt x="362" y="84"/>
                    </a:lnTo>
                    <a:lnTo>
                      <a:pt x="360" y="88"/>
                    </a:lnTo>
                    <a:lnTo>
                      <a:pt x="360" y="96"/>
                    </a:lnTo>
                    <a:lnTo>
                      <a:pt x="362" y="100"/>
                    </a:lnTo>
                    <a:lnTo>
                      <a:pt x="368" y="98"/>
                    </a:lnTo>
                    <a:lnTo>
                      <a:pt x="372" y="92"/>
                    </a:lnTo>
                    <a:lnTo>
                      <a:pt x="372" y="82"/>
                    </a:lnTo>
                    <a:lnTo>
                      <a:pt x="380" y="78"/>
                    </a:lnTo>
                    <a:lnTo>
                      <a:pt x="388" y="78"/>
                    </a:lnTo>
                    <a:lnTo>
                      <a:pt x="392" y="82"/>
                    </a:lnTo>
                    <a:lnTo>
                      <a:pt x="400" y="84"/>
                    </a:lnTo>
                    <a:lnTo>
                      <a:pt x="404" y="88"/>
                    </a:lnTo>
                    <a:lnTo>
                      <a:pt x="404" y="92"/>
                    </a:lnTo>
                    <a:lnTo>
                      <a:pt x="402" y="98"/>
                    </a:lnTo>
                    <a:lnTo>
                      <a:pt x="398" y="102"/>
                    </a:lnTo>
                    <a:lnTo>
                      <a:pt x="392" y="108"/>
                    </a:lnTo>
                    <a:lnTo>
                      <a:pt x="392" y="116"/>
                    </a:lnTo>
                    <a:lnTo>
                      <a:pt x="396" y="116"/>
                    </a:lnTo>
                    <a:lnTo>
                      <a:pt x="404" y="108"/>
                    </a:lnTo>
                    <a:lnTo>
                      <a:pt x="406" y="108"/>
                    </a:lnTo>
                    <a:lnTo>
                      <a:pt x="408" y="104"/>
                    </a:lnTo>
                    <a:lnTo>
                      <a:pt x="410" y="98"/>
                    </a:lnTo>
                    <a:lnTo>
                      <a:pt x="414" y="94"/>
                    </a:lnTo>
                    <a:lnTo>
                      <a:pt x="420" y="92"/>
                    </a:lnTo>
                    <a:lnTo>
                      <a:pt x="426" y="94"/>
                    </a:lnTo>
                    <a:lnTo>
                      <a:pt x="440" y="98"/>
                    </a:lnTo>
                    <a:lnTo>
                      <a:pt x="448" y="104"/>
                    </a:lnTo>
                    <a:lnTo>
                      <a:pt x="462" y="110"/>
                    </a:lnTo>
                    <a:lnTo>
                      <a:pt x="472" y="114"/>
                    </a:lnTo>
                    <a:lnTo>
                      <a:pt x="472" y="120"/>
                    </a:lnTo>
                    <a:lnTo>
                      <a:pt x="468" y="126"/>
                    </a:lnTo>
                    <a:lnTo>
                      <a:pt x="466" y="134"/>
                    </a:lnTo>
                    <a:lnTo>
                      <a:pt x="468" y="134"/>
                    </a:lnTo>
                    <a:lnTo>
                      <a:pt x="476" y="126"/>
                    </a:lnTo>
                    <a:lnTo>
                      <a:pt x="482" y="124"/>
                    </a:lnTo>
                    <a:lnTo>
                      <a:pt x="488" y="122"/>
                    </a:lnTo>
                    <a:lnTo>
                      <a:pt x="496" y="124"/>
                    </a:lnTo>
                    <a:lnTo>
                      <a:pt x="506" y="128"/>
                    </a:lnTo>
                    <a:lnTo>
                      <a:pt x="516" y="130"/>
                    </a:lnTo>
                    <a:lnTo>
                      <a:pt x="528" y="130"/>
                    </a:lnTo>
                    <a:lnTo>
                      <a:pt x="538" y="132"/>
                    </a:lnTo>
                    <a:lnTo>
                      <a:pt x="548" y="134"/>
                    </a:lnTo>
                    <a:lnTo>
                      <a:pt x="560" y="142"/>
                    </a:lnTo>
                    <a:lnTo>
                      <a:pt x="572" y="152"/>
                    </a:lnTo>
                    <a:lnTo>
                      <a:pt x="582" y="160"/>
                    </a:lnTo>
                    <a:lnTo>
                      <a:pt x="592" y="166"/>
                    </a:lnTo>
                    <a:lnTo>
                      <a:pt x="602" y="164"/>
                    </a:lnTo>
                    <a:lnTo>
                      <a:pt x="610" y="164"/>
                    </a:lnTo>
                    <a:lnTo>
                      <a:pt x="614" y="174"/>
                    </a:lnTo>
                    <a:lnTo>
                      <a:pt x="620" y="190"/>
                    </a:lnTo>
                    <a:lnTo>
                      <a:pt x="620" y="206"/>
                    </a:lnTo>
                    <a:lnTo>
                      <a:pt x="618" y="224"/>
                    </a:lnTo>
                    <a:lnTo>
                      <a:pt x="608" y="236"/>
                    </a:lnTo>
                    <a:lnTo>
                      <a:pt x="600" y="246"/>
                    </a:lnTo>
                    <a:lnTo>
                      <a:pt x="580" y="264"/>
                    </a:lnTo>
                    <a:lnTo>
                      <a:pt x="580" y="272"/>
                    </a:lnTo>
                    <a:lnTo>
                      <a:pt x="578" y="278"/>
                    </a:lnTo>
                    <a:lnTo>
                      <a:pt x="574" y="282"/>
                    </a:lnTo>
                    <a:lnTo>
                      <a:pt x="570" y="286"/>
                    </a:lnTo>
                    <a:lnTo>
                      <a:pt x="562" y="290"/>
                    </a:lnTo>
                    <a:lnTo>
                      <a:pt x="556" y="294"/>
                    </a:lnTo>
                    <a:lnTo>
                      <a:pt x="554" y="302"/>
                    </a:lnTo>
                    <a:lnTo>
                      <a:pt x="554" y="310"/>
                    </a:lnTo>
                    <a:lnTo>
                      <a:pt x="556" y="322"/>
                    </a:lnTo>
                    <a:lnTo>
                      <a:pt x="556" y="338"/>
                    </a:lnTo>
                    <a:lnTo>
                      <a:pt x="554" y="350"/>
                    </a:lnTo>
                    <a:lnTo>
                      <a:pt x="552" y="366"/>
                    </a:lnTo>
                    <a:lnTo>
                      <a:pt x="548" y="376"/>
                    </a:lnTo>
                    <a:lnTo>
                      <a:pt x="544" y="392"/>
                    </a:lnTo>
                    <a:lnTo>
                      <a:pt x="536" y="408"/>
                    </a:lnTo>
                    <a:lnTo>
                      <a:pt x="528" y="420"/>
                    </a:lnTo>
                    <a:lnTo>
                      <a:pt x="524" y="434"/>
                    </a:lnTo>
                    <a:lnTo>
                      <a:pt x="518" y="440"/>
                    </a:lnTo>
                    <a:lnTo>
                      <a:pt x="512" y="446"/>
                    </a:lnTo>
                    <a:lnTo>
                      <a:pt x="508" y="452"/>
                    </a:lnTo>
                    <a:lnTo>
                      <a:pt x="494" y="456"/>
                    </a:lnTo>
                    <a:lnTo>
                      <a:pt x="482" y="456"/>
                    </a:lnTo>
                    <a:lnTo>
                      <a:pt x="464" y="458"/>
                    </a:lnTo>
                    <a:lnTo>
                      <a:pt x="454" y="468"/>
                    </a:lnTo>
                    <a:lnTo>
                      <a:pt x="446" y="472"/>
                    </a:lnTo>
                    <a:lnTo>
                      <a:pt x="438" y="472"/>
                    </a:lnTo>
                    <a:lnTo>
                      <a:pt x="430" y="480"/>
                    </a:lnTo>
                    <a:lnTo>
                      <a:pt x="418" y="484"/>
                    </a:lnTo>
                    <a:lnTo>
                      <a:pt x="408" y="494"/>
                    </a:lnTo>
                    <a:lnTo>
                      <a:pt x="404" y="502"/>
                    </a:lnTo>
                    <a:lnTo>
                      <a:pt x="402" y="516"/>
                    </a:lnTo>
                    <a:lnTo>
                      <a:pt x="402" y="526"/>
                    </a:lnTo>
                    <a:lnTo>
                      <a:pt x="404" y="542"/>
                    </a:lnTo>
                    <a:lnTo>
                      <a:pt x="398" y="550"/>
                    </a:lnTo>
                    <a:lnTo>
                      <a:pt x="390" y="560"/>
                    </a:lnTo>
                    <a:lnTo>
                      <a:pt x="384" y="566"/>
                    </a:lnTo>
                    <a:lnTo>
                      <a:pt x="380" y="574"/>
                    </a:lnTo>
                    <a:lnTo>
                      <a:pt x="376" y="584"/>
                    </a:lnTo>
                    <a:lnTo>
                      <a:pt x="374" y="588"/>
                    </a:lnTo>
                    <a:lnTo>
                      <a:pt x="370" y="592"/>
                    </a:lnTo>
                    <a:lnTo>
                      <a:pt x="366" y="600"/>
                    </a:lnTo>
                    <a:lnTo>
                      <a:pt x="360" y="604"/>
                    </a:lnTo>
                    <a:lnTo>
                      <a:pt x="352" y="610"/>
                    </a:lnTo>
                    <a:lnTo>
                      <a:pt x="352" y="606"/>
                    </a:lnTo>
                    <a:lnTo>
                      <a:pt x="352" y="604"/>
                    </a:lnTo>
                    <a:lnTo>
                      <a:pt x="356" y="600"/>
                    </a:lnTo>
                    <a:lnTo>
                      <a:pt x="360" y="596"/>
                    </a:lnTo>
                    <a:lnTo>
                      <a:pt x="366" y="590"/>
                    </a:lnTo>
                    <a:lnTo>
                      <a:pt x="370" y="584"/>
                    </a:lnTo>
                    <a:lnTo>
                      <a:pt x="368" y="580"/>
                    </a:lnTo>
                    <a:lnTo>
                      <a:pt x="364" y="582"/>
                    </a:lnTo>
                    <a:lnTo>
                      <a:pt x="360" y="586"/>
                    </a:lnTo>
                    <a:lnTo>
                      <a:pt x="356" y="592"/>
                    </a:lnTo>
                    <a:lnTo>
                      <a:pt x="352" y="596"/>
                    </a:lnTo>
                    <a:lnTo>
                      <a:pt x="348" y="600"/>
                    </a:lnTo>
                    <a:lnTo>
                      <a:pt x="348" y="606"/>
                    </a:lnTo>
                    <a:lnTo>
                      <a:pt x="346" y="612"/>
                    </a:lnTo>
                    <a:lnTo>
                      <a:pt x="344" y="618"/>
                    </a:lnTo>
                    <a:lnTo>
                      <a:pt x="342" y="622"/>
                    </a:lnTo>
                    <a:lnTo>
                      <a:pt x="336" y="630"/>
                    </a:lnTo>
                    <a:lnTo>
                      <a:pt x="332" y="638"/>
                    </a:lnTo>
                    <a:lnTo>
                      <a:pt x="328" y="634"/>
                    </a:lnTo>
                    <a:lnTo>
                      <a:pt x="328" y="628"/>
                    </a:lnTo>
                    <a:lnTo>
                      <a:pt x="330" y="622"/>
                    </a:lnTo>
                    <a:lnTo>
                      <a:pt x="326" y="614"/>
                    </a:lnTo>
                    <a:lnTo>
                      <a:pt x="320" y="610"/>
                    </a:lnTo>
                    <a:lnTo>
                      <a:pt x="308" y="600"/>
                    </a:lnTo>
                    <a:lnTo>
                      <a:pt x="294" y="592"/>
                    </a:lnTo>
                    <a:lnTo>
                      <a:pt x="286" y="590"/>
                    </a:lnTo>
                    <a:lnTo>
                      <a:pt x="278" y="580"/>
                    </a:lnTo>
                    <a:lnTo>
                      <a:pt x="268" y="572"/>
                    </a:lnTo>
                    <a:lnTo>
                      <a:pt x="270" y="568"/>
                    </a:lnTo>
                    <a:lnTo>
                      <a:pt x="276" y="564"/>
                    </a:lnTo>
                    <a:lnTo>
                      <a:pt x="300" y="540"/>
                    </a:lnTo>
                    <a:lnTo>
                      <a:pt x="308" y="534"/>
                    </a:lnTo>
                    <a:lnTo>
                      <a:pt x="316" y="530"/>
                    </a:lnTo>
                    <a:lnTo>
                      <a:pt x="320" y="524"/>
                    </a:lnTo>
                    <a:lnTo>
                      <a:pt x="324" y="512"/>
                    </a:lnTo>
                    <a:lnTo>
                      <a:pt x="322" y="502"/>
                    </a:lnTo>
                    <a:lnTo>
                      <a:pt x="318" y="498"/>
                    </a:lnTo>
                    <a:lnTo>
                      <a:pt x="308" y="496"/>
                    </a:lnTo>
                    <a:lnTo>
                      <a:pt x="308" y="490"/>
                    </a:lnTo>
                    <a:lnTo>
                      <a:pt x="312" y="482"/>
                    </a:lnTo>
                    <a:lnTo>
                      <a:pt x="314" y="474"/>
                    </a:lnTo>
                    <a:lnTo>
                      <a:pt x="308" y="472"/>
                    </a:lnTo>
                    <a:lnTo>
                      <a:pt x="300" y="474"/>
                    </a:lnTo>
                    <a:lnTo>
                      <a:pt x="292" y="466"/>
                    </a:lnTo>
                    <a:lnTo>
                      <a:pt x="288" y="456"/>
                    </a:lnTo>
                    <a:lnTo>
                      <a:pt x="290" y="446"/>
                    </a:lnTo>
                    <a:lnTo>
                      <a:pt x="284" y="442"/>
                    </a:lnTo>
                    <a:lnTo>
                      <a:pt x="274" y="440"/>
                    </a:lnTo>
                    <a:lnTo>
                      <a:pt x="266" y="442"/>
                    </a:lnTo>
                    <a:lnTo>
                      <a:pt x="256" y="442"/>
                    </a:lnTo>
                    <a:lnTo>
                      <a:pt x="256" y="414"/>
                    </a:lnTo>
                    <a:lnTo>
                      <a:pt x="252" y="406"/>
                    </a:lnTo>
                    <a:lnTo>
                      <a:pt x="256" y="402"/>
                    </a:lnTo>
                    <a:lnTo>
                      <a:pt x="252" y="396"/>
                    </a:lnTo>
                    <a:lnTo>
                      <a:pt x="260" y="382"/>
                    </a:lnTo>
                    <a:lnTo>
                      <a:pt x="260" y="376"/>
                    </a:lnTo>
                    <a:lnTo>
                      <a:pt x="258" y="366"/>
                    </a:lnTo>
                    <a:lnTo>
                      <a:pt x="248" y="362"/>
                    </a:lnTo>
                    <a:lnTo>
                      <a:pt x="246" y="350"/>
                    </a:lnTo>
                    <a:lnTo>
                      <a:pt x="248" y="342"/>
                    </a:lnTo>
                    <a:lnTo>
                      <a:pt x="220" y="342"/>
                    </a:lnTo>
                    <a:lnTo>
                      <a:pt x="218" y="330"/>
                    </a:lnTo>
                    <a:lnTo>
                      <a:pt x="218" y="326"/>
                    </a:lnTo>
                    <a:lnTo>
                      <a:pt x="220" y="322"/>
                    </a:lnTo>
                    <a:lnTo>
                      <a:pt x="218" y="314"/>
                    </a:lnTo>
                    <a:lnTo>
                      <a:pt x="214" y="302"/>
                    </a:lnTo>
                    <a:lnTo>
                      <a:pt x="196" y="298"/>
                    </a:lnTo>
                    <a:lnTo>
                      <a:pt x="184" y="292"/>
                    </a:lnTo>
                    <a:lnTo>
                      <a:pt x="176" y="290"/>
                    </a:lnTo>
                    <a:lnTo>
                      <a:pt x="172" y="284"/>
                    </a:lnTo>
                    <a:lnTo>
                      <a:pt x="162" y="282"/>
                    </a:lnTo>
                    <a:lnTo>
                      <a:pt x="152" y="280"/>
                    </a:lnTo>
                    <a:lnTo>
                      <a:pt x="140" y="268"/>
                    </a:lnTo>
                    <a:lnTo>
                      <a:pt x="138" y="240"/>
                    </a:lnTo>
                    <a:lnTo>
                      <a:pt x="126" y="240"/>
                    </a:lnTo>
                    <a:lnTo>
                      <a:pt x="116" y="244"/>
                    </a:lnTo>
                    <a:lnTo>
                      <a:pt x="114" y="244"/>
                    </a:lnTo>
                    <a:lnTo>
                      <a:pt x="106" y="250"/>
                    </a:lnTo>
                    <a:lnTo>
                      <a:pt x="92" y="256"/>
                    </a:lnTo>
                    <a:lnTo>
                      <a:pt x="72" y="258"/>
                    </a:lnTo>
                    <a:lnTo>
                      <a:pt x="60" y="256"/>
                    </a:lnTo>
                    <a:lnTo>
                      <a:pt x="54" y="256"/>
                    </a:lnTo>
                    <a:lnTo>
                      <a:pt x="52" y="250"/>
                    </a:lnTo>
                    <a:lnTo>
                      <a:pt x="56" y="238"/>
                    </a:lnTo>
                    <a:lnTo>
                      <a:pt x="54" y="232"/>
                    </a:lnTo>
                    <a:lnTo>
                      <a:pt x="48" y="238"/>
                    </a:lnTo>
                    <a:lnTo>
                      <a:pt x="38" y="242"/>
                    </a:lnTo>
                    <a:lnTo>
                      <a:pt x="36" y="244"/>
                    </a:lnTo>
                    <a:lnTo>
                      <a:pt x="28" y="242"/>
                    </a:lnTo>
                    <a:lnTo>
                      <a:pt x="18" y="232"/>
                    </a:lnTo>
                    <a:lnTo>
                      <a:pt x="8" y="222"/>
                    </a:lnTo>
                    <a:lnTo>
                      <a:pt x="0" y="200"/>
                    </a:lnTo>
                    <a:lnTo>
                      <a:pt x="8" y="188"/>
                    </a:lnTo>
                    <a:lnTo>
                      <a:pt x="14" y="182"/>
                    </a:lnTo>
                    <a:lnTo>
                      <a:pt x="16" y="172"/>
                    </a:lnTo>
                    <a:lnTo>
                      <a:pt x="26" y="160"/>
                    </a:lnTo>
                    <a:lnTo>
                      <a:pt x="40" y="154"/>
                    </a:lnTo>
                    <a:lnTo>
                      <a:pt x="62" y="152"/>
                    </a:lnTo>
                    <a:lnTo>
                      <a:pt x="68" y="138"/>
                    </a:lnTo>
                    <a:lnTo>
                      <a:pt x="68" y="126"/>
                    </a:lnTo>
                    <a:lnTo>
                      <a:pt x="70" y="120"/>
                    </a:lnTo>
                    <a:lnTo>
                      <a:pt x="72" y="106"/>
                    </a:lnTo>
                    <a:lnTo>
                      <a:pt x="70" y="94"/>
                    </a:lnTo>
                    <a:lnTo>
                      <a:pt x="64" y="86"/>
                    </a:lnTo>
                    <a:lnTo>
                      <a:pt x="64" y="74"/>
                    </a:lnTo>
                    <a:lnTo>
                      <a:pt x="66" y="72"/>
                    </a:lnTo>
                    <a:lnTo>
                      <a:pt x="76" y="74"/>
                    </a:lnTo>
                    <a:lnTo>
                      <a:pt x="76" y="68"/>
                    </a:lnTo>
                    <a:lnTo>
                      <a:pt x="64" y="64"/>
                    </a:lnTo>
                    <a:lnTo>
                      <a:pt x="64" y="58"/>
                    </a:lnTo>
                    <a:lnTo>
                      <a:pt x="92" y="56"/>
                    </a:lnTo>
                    <a:lnTo>
                      <a:pt x="102" y="54"/>
                    </a:lnTo>
                    <a:lnTo>
                      <a:pt x="108" y="56"/>
                    </a:lnTo>
                    <a:lnTo>
                      <a:pt x="112" y="62"/>
                    </a:lnTo>
                    <a:lnTo>
                      <a:pt x="120" y="70"/>
                    </a:lnTo>
                    <a:lnTo>
                      <a:pt x="130" y="72"/>
                    </a:lnTo>
                    <a:lnTo>
                      <a:pt x="144" y="68"/>
                    </a:lnTo>
                    <a:lnTo>
                      <a:pt x="150" y="62"/>
                    </a:lnTo>
                    <a:lnTo>
                      <a:pt x="156" y="56"/>
                    </a:lnTo>
                    <a:lnTo>
                      <a:pt x="168" y="52"/>
                    </a:lnTo>
                    <a:lnTo>
                      <a:pt x="168" y="44"/>
                    </a:lnTo>
                    <a:lnTo>
                      <a:pt x="162" y="44"/>
                    </a:lnTo>
                    <a:lnTo>
                      <a:pt x="156" y="36"/>
                    </a:lnTo>
                    <a:lnTo>
                      <a:pt x="154" y="26"/>
                    </a:lnTo>
                    <a:lnTo>
                      <a:pt x="148" y="20"/>
                    </a:lnTo>
                    <a:lnTo>
                      <a:pt x="154" y="18"/>
                    </a:lnTo>
                    <a:lnTo>
                      <a:pt x="162" y="22"/>
                    </a:lnTo>
                    <a:lnTo>
                      <a:pt x="174" y="22"/>
                    </a:lnTo>
                    <a:lnTo>
                      <a:pt x="178" y="24"/>
                    </a:lnTo>
                    <a:lnTo>
                      <a:pt x="184" y="20"/>
                    </a:lnTo>
                    <a:lnTo>
                      <a:pt x="194" y="18"/>
                    </a:lnTo>
                    <a:lnTo>
                      <a:pt x="206" y="14"/>
                    </a:lnTo>
                    <a:lnTo>
                      <a:pt x="210" y="4"/>
                    </a:lnTo>
                    <a:lnTo>
                      <a:pt x="208" y="0"/>
                    </a:lnTo>
                    <a:lnTo>
                      <a:pt x="220" y="0"/>
                    </a:lnTo>
                    <a:lnTo>
                      <a:pt x="228" y="22"/>
                    </a:lnTo>
                    <a:lnTo>
                      <a:pt x="222" y="28"/>
                    </a:lnTo>
                    <a:lnTo>
                      <a:pt x="222" y="48"/>
                    </a:lnTo>
                    <a:lnTo>
                      <a:pt x="228" y="56"/>
                    </a:lnTo>
                    <a:lnTo>
                      <a:pt x="236" y="64"/>
                    </a:lnTo>
                    <a:lnTo>
                      <a:pt x="244" y="64"/>
                    </a:lnTo>
                    <a:lnTo>
                      <a:pt x="254" y="62"/>
                    </a:lnTo>
                    <a:lnTo>
                      <a:pt x="260" y="58"/>
                    </a:lnTo>
                    <a:lnTo>
                      <a:pt x="268" y="54"/>
                    </a:lnTo>
                    <a:lnTo>
                      <a:pt x="272" y="50"/>
                    </a:lnTo>
                    <a:lnTo>
                      <a:pt x="276" y="54"/>
                    </a:lnTo>
                    <a:lnTo>
                      <a:pt x="282" y="54"/>
                    </a:lnTo>
                    <a:lnTo>
                      <a:pt x="284" y="54"/>
                    </a:lnTo>
                    <a:lnTo>
                      <a:pt x="286" y="48"/>
                    </a:lnTo>
                    <a:lnTo>
                      <a:pt x="286" y="44"/>
                    </a:lnTo>
                    <a:lnTo>
                      <a:pt x="290" y="44"/>
                    </a:lnTo>
                    <a:lnTo>
                      <a:pt x="300" y="46"/>
                    </a:lnTo>
                    <a:lnTo>
                      <a:pt x="310" y="50"/>
                    </a:lnTo>
                    <a:lnTo>
                      <a:pt x="316" y="50"/>
                    </a:lnTo>
                    <a:lnTo>
                      <a:pt x="322" y="46"/>
                    </a:lnTo>
                    <a:lnTo>
                      <a:pt x="332" y="48"/>
                    </a:lnTo>
                    <a:lnTo>
                      <a:pt x="338" y="52"/>
                    </a:lnTo>
                    <a:lnTo>
                      <a:pt x="350" y="24"/>
                    </a:lnTo>
                    <a:lnTo>
                      <a:pt x="356" y="18"/>
                    </a:lnTo>
                    <a:close/>
                  </a:path>
                </a:pathLst>
              </a:custGeom>
              <a:solidFill>
                <a:schemeClr val="accent2"/>
              </a:solidFill>
              <a:ln w="7938">
                <a:solidFill>
                  <a:schemeClr val="bg1"/>
                </a:solidFill>
                <a:prstDash val="solid"/>
                <a:round/>
                <a:headEnd/>
                <a:tailEnd/>
              </a:ln>
            </p:spPr>
            <p:txBody>
              <a:bodyPr/>
              <a:lstStyle/>
              <a:p>
                <a:endParaRPr lang="en-US">
                  <a:solidFill>
                    <a:srgbClr val="0F245F"/>
                  </a:solidFill>
                </a:endParaRPr>
              </a:p>
            </p:txBody>
          </p:sp>
        </p:grpSp>
        <p:grpSp>
          <p:nvGrpSpPr>
            <p:cNvPr id="16" name="Group 94"/>
            <p:cNvGrpSpPr>
              <a:grpSpLocks noChangeAspect="1"/>
            </p:cNvGrpSpPr>
            <p:nvPr/>
          </p:nvGrpSpPr>
          <p:grpSpPr bwMode="auto">
            <a:xfrm>
              <a:off x="3883554" y="3444404"/>
              <a:ext cx="1562268" cy="1998149"/>
              <a:chOff x="2428" y="1949"/>
              <a:chExt cx="1087" cy="1194"/>
            </a:xfrm>
          </p:grpSpPr>
          <p:sp>
            <p:nvSpPr>
              <p:cNvPr id="160" name="Freeform 95"/>
              <p:cNvSpPr>
                <a:spLocks noChangeAspect="1"/>
              </p:cNvSpPr>
              <p:nvPr/>
            </p:nvSpPr>
            <p:spPr bwMode="auto">
              <a:xfrm>
                <a:off x="3093" y="2047"/>
                <a:ext cx="172" cy="172"/>
              </a:xfrm>
              <a:custGeom>
                <a:avLst/>
                <a:gdLst/>
                <a:ahLst/>
                <a:cxnLst>
                  <a:cxn ang="0">
                    <a:pos x="6" y="0"/>
                  </a:cxn>
                  <a:cxn ang="0">
                    <a:pos x="16" y="4"/>
                  </a:cxn>
                  <a:cxn ang="0">
                    <a:pos x="24" y="2"/>
                  </a:cxn>
                  <a:cxn ang="0">
                    <a:pos x="48" y="12"/>
                  </a:cxn>
                  <a:cxn ang="0">
                    <a:pos x="66" y="16"/>
                  </a:cxn>
                  <a:cxn ang="0">
                    <a:pos x="80" y="14"/>
                  </a:cxn>
                  <a:cxn ang="0">
                    <a:pos x="90" y="8"/>
                  </a:cxn>
                  <a:cxn ang="0">
                    <a:pos x="112" y="6"/>
                  </a:cxn>
                  <a:cxn ang="0">
                    <a:pos x="122" y="12"/>
                  </a:cxn>
                  <a:cxn ang="0">
                    <a:pos x="134" y="10"/>
                  </a:cxn>
                  <a:cxn ang="0">
                    <a:pos x="150" y="12"/>
                  </a:cxn>
                  <a:cxn ang="0">
                    <a:pos x="154" y="20"/>
                  </a:cxn>
                  <a:cxn ang="0">
                    <a:pos x="162" y="40"/>
                  </a:cxn>
                  <a:cxn ang="0">
                    <a:pos x="158" y="44"/>
                  </a:cxn>
                  <a:cxn ang="0">
                    <a:pos x="152" y="56"/>
                  </a:cxn>
                  <a:cxn ang="0">
                    <a:pos x="150" y="66"/>
                  </a:cxn>
                  <a:cxn ang="0">
                    <a:pos x="146" y="70"/>
                  </a:cxn>
                  <a:cxn ang="0">
                    <a:pos x="140" y="60"/>
                  </a:cxn>
                  <a:cxn ang="0">
                    <a:pos x="136" y="48"/>
                  </a:cxn>
                  <a:cxn ang="0">
                    <a:pos x="130" y="40"/>
                  </a:cxn>
                  <a:cxn ang="0">
                    <a:pos x="126" y="28"/>
                  </a:cxn>
                  <a:cxn ang="0">
                    <a:pos x="122" y="16"/>
                  </a:cxn>
                  <a:cxn ang="0">
                    <a:pos x="122" y="24"/>
                  </a:cxn>
                  <a:cxn ang="0">
                    <a:pos x="124" y="42"/>
                  </a:cxn>
                  <a:cxn ang="0">
                    <a:pos x="128" y="54"/>
                  </a:cxn>
                  <a:cxn ang="0">
                    <a:pos x="136" y="64"/>
                  </a:cxn>
                  <a:cxn ang="0">
                    <a:pos x="142" y="72"/>
                  </a:cxn>
                  <a:cxn ang="0">
                    <a:pos x="150" y="96"/>
                  </a:cxn>
                  <a:cxn ang="0">
                    <a:pos x="170" y="130"/>
                  </a:cxn>
                  <a:cxn ang="0">
                    <a:pos x="172" y="136"/>
                  </a:cxn>
                  <a:cxn ang="0">
                    <a:pos x="172" y="152"/>
                  </a:cxn>
                  <a:cxn ang="0">
                    <a:pos x="164" y="152"/>
                  </a:cxn>
                  <a:cxn ang="0">
                    <a:pos x="144" y="172"/>
                  </a:cxn>
                  <a:cxn ang="0">
                    <a:pos x="134" y="166"/>
                  </a:cxn>
                  <a:cxn ang="0">
                    <a:pos x="6" y="164"/>
                  </a:cxn>
                  <a:cxn ang="0">
                    <a:pos x="6" y="38"/>
                  </a:cxn>
                  <a:cxn ang="0">
                    <a:pos x="2" y="36"/>
                  </a:cxn>
                  <a:cxn ang="0">
                    <a:pos x="0" y="24"/>
                  </a:cxn>
                  <a:cxn ang="0">
                    <a:pos x="6" y="20"/>
                  </a:cxn>
                  <a:cxn ang="0">
                    <a:pos x="6" y="0"/>
                  </a:cxn>
                </a:cxnLst>
                <a:rect l="0" t="0" r="r" b="b"/>
                <a:pathLst>
                  <a:path w="172" h="172">
                    <a:moveTo>
                      <a:pt x="6" y="0"/>
                    </a:moveTo>
                    <a:lnTo>
                      <a:pt x="16" y="4"/>
                    </a:lnTo>
                    <a:lnTo>
                      <a:pt x="24" y="2"/>
                    </a:lnTo>
                    <a:lnTo>
                      <a:pt x="48" y="12"/>
                    </a:lnTo>
                    <a:lnTo>
                      <a:pt x="66" y="16"/>
                    </a:lnTo>
                    <a:lnTo>
                      <a:pt x="80" y="14"/>
                    </a:lnTo>
                    <a:lnTo>
                      <a:pt x="90" y="8"/>
                    </a:lnTo>
                    <a:lnTo>
                      <a:pt x="112" y="6"/>
                    </a:lnTo>
                    <a:lnTo>
                      <a:pt x="122" y="12"/>
                    </a:lnTo>
                    <a:lnTo>
                      <a:pt x="134" y="10"/>
                    </a:lnTo>
                    <a:lnTo>
                      <a:pt x="150" y="12"/>
                    </a:lnTo>
                    <a:lnTo>
                      <a:pt x="154" y="20"/>
                    </a:lnTo>
                    <a:lnTo>
                      <a:pt x="162" y="40"/>
                    </a:lnTo>
                    <a:lnTo>
                      <a:pt x="158" y="44"/>
                    </a:lnTo>
                    <a:lnTo>
                      <a:pt x="152" y="56"/>
                    </a:lnTo>
                    <a:lnTo>
                      <a:pt x="150" y="66"/>
                    </a:lnTo>
                    <a:lnTo>
                      <a:pt x="146" y="70"/>
                    </a:lnTo>
                    <a:lnTo>
                      <a:pt x="140" y="60"/>
                    </a:lnTo>
                    <a:lnTo>
                      <a:pt x="136" y="48"/>
                    </a:lnTo>
                    <a:lnTo>
                      <a:pt x="130" y="40"/>
                    </a:lnTo>
                    <a:lnTo>
                      <a:pt x="126" y="28"/>
                    </a:lnTo>
                    <a:lnTo>
                      <a:pt x="122" y="16"/>
                    </a:lnTo>
                    <a:lnTo>
                      <a:pt x="122" y="24"/>
                    </a:lnTo>
                    <a:lnTo>
                      <a:pt x="124" y="42"/>
                    </a:lnTo>
                    <a:lnTo>
                      <a:pt x="128" y="54"/>
                    </a:lnTo>
                    <a:lnTo>
                      <a:pt x="136" y="64"/>
                    </a:lnTo>
                    <a:lnTo>
                      <a:pt x="142" y="72"/>
                    </a:lnTo>
                    <a:lnTo>
                      <a:pt x="150" y="96"/>
                    </a:lnTo>
                    <a:lnTo>
                      <a:pt x="170" y="130"/>
                    </a:lnTo>
                    <a:lnTo>
                      <a:pt x="172" y="136"/>
                    </a:lnTo>
                    <a:lnTo>
                      <a:pt x="172" y="152"/>
                    </a:lnTo>
                    <a:lnTo>
                      <a:pt x="164" y="152"/>
                    </a:lnTo>
                    <a:lnTo>
                      <a:pt x="144" y="172"/>
                    </a:lnTo>
                    <a:lnTo>
                      <a:pt x="134" y="166"/>
                    </a:lnTo>
                    <a:lnTo>
                      <a:pt x="6" y="164"/>
                    </a:lnTo>
                    <a:lnTo>
                      <a:pt x="6" y="38"/>
                    </a:lnTo>
                    <a:lnTo>
                      <a:pt x="2" y="36"/>
                    </a:lnTo>
                    <a:lnTo>
                      <a:pt x="0" y="24"/>
                    </a:lnTo>
                    <a:lnTo>
                      <a:pt x="6" y="20"/>
                    </a:lnTo>
                    <a:lnTo>
                      <a:pt x="6"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61" name="Freeform 96"/>
              <p:cNvSpPr>
                <a:spLocks noChangeAspect="1"/>
              </p:cNvSpPr>
              <p:nvPr/>
            </p:nvSpPr>
            <p:spPr bwMode="auto">
              <a:xfrm>
                <a:off x="2850" y="2023"/>
                <a:ext cx="249" cy="222"/>
              </a:xfrm>
              <a:custGeom>
                <a:avLst/>
                <a:gdLst/>
                <a:ahLst/>
                <a:cxnLst>
                  <a:cxn ang="0">
                    <a:pos x="35" y="0"/>
                  </a:cxn>
                  <a:cxn ang="0">
                    <a:pos x="51" y="4"/>
                  </a:cxn>
                  <a:cxn ang="0">
                    <a:pos x="79" y="8"/>
                  </a:cxn>
                  <a:cxn ang="0">
                    <a:pos x="93" y="16"/>
                  </a:cxn>
                  <a:cxn ang="0">
                    <a:pos x="99" y="28"/>
                  </a:cxn>
                  <a:cxn ang="0">
                    <a:pos x="107" y="34"/>
                  </a:cxn>
                  <a:cxn ang="0">
                    <a:pos x="125" y="34"/>
                  </a:cxn>
                  <a:cxn ang="0">
                    <a:pos x="137" y="42"/>
                  </a:cxn>
                  <a:cxn ang="0">
                    <a:pos x="157" y="54"/>
                  </a:cxn>
                  <a:cxn ang="0">
                    <a:pos x="171" y="40"/>
                  </a:cxn>
                  <a:cxn ang="0">
                    <a:pos x="173" y="30"/>
                  </a:cxn>
                  <a:cxn ang="0">
                    <a:pos x="167" y="22"/>
                  </a:cxn>
                  <a:cxn ang="0">
                    <a:pos x="177" y="12"/>
                  </a:cxn>
                  <a:cxn ang="0">
                    <a:pos x="191" y="6"/>
                  </a:cxn>
                  <a:cxn ang="0">
                    <a:pos x="209" y="8"/>
                  </a:cxn>
                  <a:cxn ang="0">
                    <a:pos x="223" y="16"/>
                  </a:cxn>
                  <a:cxn ang="0">
                    <a:pos x="237" y="22"/>
                  </a:cxn>
                  <a:cxn ang="0">
                    <a:pos x="249" y="24"/>
                  </a:cxn>
                  <a:cxn ang="0">
                    <a:pos x="249" y="44"/>
                  </a:cxn>
                  <a:cxn ang="0">
                    <a:pos x="243" y="48"/>
                  </a:cxn>
                  <a:cxn ang="0">
                    <a:pos x="245" y="60"/>
                  </a:cxn>
                  <a:cxn ang="0">
                    <a:pos x="249" y="62"/>
                  </a:cxn>
                  <a:cxn ang="0">
                    <a:pos x="249" y="188"/>
                  </a:cxn>
                  <a:cxn ang="0">
                    <a:pos x="249" y="222"/>
                  </a:cxn>
                  <a:cxn ang="0">
                    <a:pos x="231" y="222"/>
                  </a:cxn>
                  <a:cxn ang="0">
                    <a:pos x="97" y="168"/>
                  </a:cxn>
                  <a:cxn ang="0">
                    <a:pos x="91" y="174"/>
                  </a:cxn>
                  <a:cxn ang="0">
                    <a:pos x="79" y="180"/>
                  </a:cxn>
                  <a:cxn ang="0">
                    <a:pos x="69" y="172"/>
                  </a:cxn>
                  <a:cxn ang="0">
                    <a:pos x="59" y="168"/>
                  </a:cxn>
                  <a:cxn ang="0">
                    <a:pos x="43" y="164"/>
                  </a:cxn>
                  <a:cxn ang="0">
                    <a:pos x="37" y="158"/>
                  </a:cxn>
                  <a:cxn ang="0">
                    <a:pos x="33" y="150"/>
                  </a:cxn>
                  <a:cxn ang="0">
                    <a:pos x="14" y="148"/>
                  </a:cxn>
                  <a:cxn ang="0">
                    <a:pos x="8" y="136"/>
                  </a:cxn>
                  <a:cxn ang="0">
                    <a:pos x="4" y="126"/>
                  </a:cxn>
                  <a:cxn ang="0">
                    <a:pos x="0" y="116"/>
                  </a:cxn>
                  <a:cxn ang="0">
                    <a:pos x="8" y="112"/>
                  </a:cxn>
                  <a:cxn ang="0">
                    <a:pos x="8" y="66"/>
                  </a:cxn>
                  <a:cxn ang="0">
                    <a:pos x="4" y="48"/>
                  </a:cxn>
                  <a:cxn ang="0">
                    <a:pos x="12" y="42"/>
                  </a:cxn>
                  <a:cxn ang="0">
                    <a:pos x="12" y="26"/>
                  </a:cxn>
                  <a:cxn ang="0">
                    <a:pos x="33" y="12"/>
                  </a:cxn>
                  <a:cxn ang="0">
                    <a:pos x="35" y="10"/>
                  </a:cxn>
                  <a:cxn ang="0">
                    <a:pos x="35" y="0"/>
                  </a:cxn>
                </a:cxnLst>
                <a:rect l="0" t="0" r="r" b="b"/>
                <a:pathLst>
                  <a:path w="249" h="222">
                    <a:moveTo>
                      <a:pt x="35" y="0"/>
                    </a:moveTo>
                    <a:lnTo>
                      <a:pt x="51" y="4"/>
                    </a:lnTo>
                    <a:lnTo>
                      <a:pt x="79" y="8"/>
                    </a:lnTo>
                    <a:lnTo>
                      <a:pt x="93" y="16"/>
                    </a:lnTo>
                    <a:lnTo>
                      <a:pt x="99" y="28"/>
                    </a:lnTo>
                    <a:lnTo>
                      <a:pt x="107" y="34"/>
                    </a:lnTo>
                    <a:lnTo>
                      <a:pt x="125" y="34"/>
                    </a:lnTo>
                    <a:lnTo>
                      <a:pt x="137" y="42"/>
                    </a:lnTo>
                    <a:lnTo>
                      <a:pt x="157" y="54"/>
                    </a:lnTo>
                    <a:lnTo>
                      <a:pt x="171" y="40"/>
                    </a:lnTo>
                    <a:lnTo>
                      <a:pt x="173" y="30"/>
                    </a:lnTo>
                    <a:lnTo>
                      <a:pt x="167" y="22"/>
                    </a:lnTo>
                    <a:lnTo>
                      <a:pt x="177" y="12"/>
                    </a:lnTo>
                    <a:lnTo>
                      <a:pt x="191" y="6"/>
                    </a:lnTo>
                    <a:lnTo>
                      <a:pt x="209" y="8"/>
                    </a:lnTo>
                    <a:lnTo>
                      <a:pt x="223" y="16"/>
                    </a:lnTo>
                    <a:lnTo>
                      <a:pt x="237" y="22"/>
                    </a:lnTo>
                    <a:lnTo>
                      <a:pt x="249" y="24"/>
                    </a:lnTo>
                    <a:lnTo>
                      <a:pt x="249" y="44"/>
                    </a:lnTo>
                    <a:lnTo>
                      <a:pt x="243" y="48"/>
                    </a:lnTo>
                    <a:lnTo>
                      <a:pt x="245" y="60"/>
                    </a:lnTo>
                    <a:lnTo>
                      <a:pt x="249" y="62"/>
                    </a:lnTo>
                    <a:lnTo>
                      <a:pt x="249" y="188"/>
                    </a:lnTo>
                    <a:lnTo>
                      <a:pt x="249" y="222"/>
                    </a:lnTo>
                    <a:lnTo>
                      <a:pt x="231" y="222"/>
                    </a:lnTo>
                    <a:lnTo>
                      <a:pt x="97" y="168"/>
                    </a:lnTo>
                    <a:lnTo>
                      <a:pt x="91" y="174"/>
                    </a:lnTo>
                    <a:lnTo>
                      <a:pt x="79" y="180"/>
                    </a:lnTo>
                    <a:lnTo>
                      <a:pt x="69" y="172"/>
                    </a:lnTo>
                    <a:lnTo>
                      <a:pt x="59" y="168"/>
                    </a:lnTo>
                    <a:lnTo>
                      <a:pt x="43" y="164"/>
                    </a:lnTo>
                    <a:lnTo>
                      <a:pt x="37" y="158"/>
                    </a:lnTo>
                    <a:lnTo>
                      <a:pt x="33" y="150"/>
                    </a:lnTo>
                    <a:lnTo>
                      <a:pt x="14" y="148"/>
                    </a:lnTo>
                    <a:lnTo>
                      <a:pt x="8" y="136"/>
                    </a:lnTo>
                    <a:lnTo>
                      <a:pt x="4" y="126"/>
                    </a:lnTo>
                    <a:lnTo>
                      <a:pt x="0" y="116"/>
                    </a:lnTo>
                    <a:lnTo>
                      <a:pt x="8" y="112"/>
                    </a:lnTo>
                    <a:lnTo>
                      <a:pt x="8" y="66"/>
                    </a:lnTo>
                    <a:lnTo>
                      <a:pt x="4" y="48"/>
                    </a:lnTo>
                    <a:lnTo>
                      <a:pt x="12" y="42"/>
                    </a:lnTo>
                    <a:lnTo>
                      <a:pt x="12" y="26"/>
                    </a:lnTo>
                    <a:lnTo>
                      <a:pt x="33" y="12"/>
                    </a:lnTo>
                    <a:lnTo>
                      <a:pt x="35" y="10"/>
                    </a:lnTo>
                    <a:lnTo>
                      <a:pt x="35"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62" name="Freeform 97"/>
              <p:cNvSpPr>
                <a:spLocks noChangeAspect="1"/>
              </p:cNvSpPr>
              <p:nvPr/>
            </p:nvSpPr>
            <p:spPr bwMode="auto">
              <a:xfrm>
                <a:off x="2820" y="1949"/>
                <a:ext cx="65" cy="122"/>
              </a:xfrm>
              <a:custGeom>
                <a:avLst/>
                <a:gdLst/>
                <a:ahLst/>
                <a:cxnLst>
                  <a:cxn ang="0">
                    <a:pos x="16" y="6"/>
                  </a:cxn>
                  <a:cxn ang="0">
                    <a:pos x="30" y="0"/>
                  </a:cxn>
                  <a:cxn ang="0">
                    <a:pos x="38" y="0"/>
                  </a:cxn>
                  <a:cxn ang="0">
                    <a:pos x="42" y="8"/>
                  </a:cxn>
                  <a:cxn ang="0">
                    <a:pos x="48" y="10"/>
                  </a:cxn>
                  <a:cxn ang="0">
                    <a:pos x="54" y="6"/>
                  </a:cxn>
                  <a:cxn ang="0">
                    <a:pos x="58" y="8"/>
                  </a:cxn>
                  <a:cxn ang="0">
                    <a:pos x="56" y="14"/>
                  </a:cxn>
                  <a:cxn ang="0">
                    <a:pos x="50" y="16"/>
                  </a:cxn>
                  <a:cxn ang="0">
                    <a:pos x="46" y="24"/>
                  </a:cxn>
                  <a:cxn ang="0">
                    <a:pos x="50" y="28"/>
                  </a:cxn>
                  <a:cxn ang="0">
                    <a:pos x="58" y="32"/>
                  </a:cxn>
                  <a:cxn ang="0">
                    <a:pos x="58" y="38"/>
                  </a:cxn>
                  <a:cxn ang="0">
                    <a:pos x="52" y="44"/>
                  </a:cxn>
                  <a:cxn ang="0">
                    <a:pos x="46" y="46"/>
                  </a:cxn>
                  <a:cxn ang="0">
                    <a:pos x="40" y="54"/>
                  </a:cxn>
                  <a:cxn ang="0">
                    <a:pos x="44" y="64"/>
                  </a:cxn>
                  <a:cxn ang="0">
                    <a:pos x="54" y="64"/>
                  </a:cxn>
                  <a:cxn ang="0">
                    <a:pos x="58" y="70"/>
                  </a:cxn>
                  <a:cxn ang="0">
                    <a:pos x="65" y="74"/>
                  </a:cxn>
                  <a:cxn ang="0">
                    <a:pos x="65" y="84"/>
                  </a:cxn>
                  <a:cxn ang="0">
                    <a:pos x="42" y="100"/>
                  </a:cxn>
                  <a:cxn ang="0">
                    <a:pos x="42" y="116"/>
                  </a:cxn>
                  <a:cxn ang="0">
                    <a:pos x="34" y="122"/>
                  </a:cxn>
                  <a:cxn ang="0">
                    <a:pos x="28" y="120"/>
                  </a:cxn>
                  <a:cxn ang="0">
                    <a:pos x="26" y="108"/>
                  </a:cxn>
                  <a:cxn ang="0">
                    <a:pos x="24" y="92"/>
                  </a:cxn>
                  <a:cxn ang="0">
                    <a:pos x="10" y="76"/>
                  </a:cxn>
                  <a:cxn ang="0">
                    <a:pos x="0" y="64"/>
                  </a:cxn>
                  <a:cxn ang="0">
                    <a:pos x="0" y="56"/>
                  </a:cxn>
                  <a:cxn ang="0">
                    <a:pos x="12" y="46"/>
                  </a:cxn>
                  <a:cxn ang="0">
                    <a:pos x="12" y="10"/>
                  </a:cxn>
                  <a:cxn ang="0">
                    <a:pos x="16" y="6"/>
                  </a:cxn>
                </a:cxnLst>
                <a:rect l="0" t="0" r="r" b="b"/>
                <a:pathLst>
                  <a:path w="65" h="122">
                    <a:moveTo>
                      <a:pt x="16" y="6"/>
                    </a:moveTo>
                    <a:lnTo>
                      <a:pt x="30" y="0"/>
                    </a:lnTo>
                    <a:lnTo>
                      <a:pt x="38" y="0"/>
                    </a:lnTo>
                    <a:lnTo>
                      <a:pt x="42" y="8"/>
                    </a:lnTo>
                    <a:lnTo>
                      <a:pt x="48" y="10"/>
                    </a:lnTo>
                    <a:lnTo>
                      <a:pt x="54" y="6"/>
                    </a:lnTo>
                    <a:lnTo>
                      <a:pt x="58" y="8"/>
                    </a:lnTo>
                    <a:lnTo>
                      <a:pt x="56" y="14"/>
                    </a:lnTo>
                    <a:lnTo>
                      <a:pt x="50" y="16"/>
                    </a:lnTo>
                    <a:lnTo>
                      <a:pt x="46" y="24"/>
                    </a:lnTo>
                    <a:lnTo>
                      <a:pt x="50" y="28"/>
                    </a:lnTo>
                    <a:lnTo>
                      <a:pt x="58" y="32"/>
                    </a:lnTo>
                    <a:lnTo>
                      <a:pt x="58" y="38"/>
                    </a:lnTo>
                    <a:lnTo>
                      <a:pt x="52" y="44"/>
                    </a:lnTo>
                    <a:lnTo>
                      <a:pt x="46" y="46"/>
                    </a:lnTo>
                    <a:lnTo>
                      <a:pt x="40" y="54"/>
                    </a:lnTo>
                    <a:lnTo>
                      <a:pt x="44" y="64"/>
                    </a:lnTo>
                    <a:lnTo>
                      <a:pt x="54" y="64"/>
                    </a:lnTo>
                    <a:lnTo>
                      <a:pt x="58" y="70"/>
                    </a:lnTo>
                    <a:lnTo>
                      <a:pt x="65" y="74"/>
                    </a:lnTo>
                    <a:lnTo>
                      <a:pt x="65" y="84"/>
                    </a:lnTo>
                    <a:lnTo>
                      <a:pt x="42" y="100"/>
                    </a:lnTo>
                    <a:lnTo>
                      <a:pt x="42" y="116"/>
                    </a:lnTo>
                    <a:lnTo>
                      <a:pt x="34" y="122"/>
                    </a:lnTo>
                    <a:lnTo>
                      <a:pt x="28" y="120"/>
                    </a:lnTo>
                    <a:lnTo>
                      <a:pt x="26" y="108"/>
                    </a:lnTo>
                    <a:lnTo>
                      <a:pt x="24" y="92"/>
                    </a:lnTo>
                    <a:lnTo>
                      <a:pt x="10" y="76"/>
                    </a:lnTo>
                    <a:lnTo>
                      <a:pt x="0" y="64"/>
                    </a:lnTo>
                    <a:lnTo>
                      <a:pt x="0" y="56"/>
                    </a:lnTo>
                    <a:lnTo>
                      <a:pt x="12" y="46"/>
                    </a:lnTo>
                    <a:lnTo>
                      <a:pt x="12" y="10"/>
                    </a:lnTo>
                    <a:lnTo>
                      <a:pt x="16" y="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63" name="Freeform 98"/>
              <p:cNvSpPr>
                <a:spLocks noChangeAspect="1"/>
              </p:cNvSpPr>
              <p:nvPr/>
            </p:nvSpPr>
            <p:spPr bwMode="auto">
              <a:xfrm>
                <a:off x="2562" y="1955"/>
                <a:ext cx="331" cy="310"/>
              </a:xfrm>
              <a:custGeom>
                <a:avLst/>
                <a:gdLst/>
                <a:ahLst/>
                <a:cxnLst>
                  <a:cxn ang="0">
                    <a:pos x="0" y="164"/>
                  </a:cxn>
                  <a:cxn ang="0">
                    <a:pos x="0" y="146"/>
                  </a:cxn>
                  <a:cxn ang="0">
                    <a:pos x="32" y="126"/>
                  </a:cxn>
                  <a:cxn ang="0">
                    <a:pos x="54" y="124"/>
                  </a:cxn>
                  <a:cxn ang="0">
                    <a:pos x="78" y="104"/>
                  </a:cxn>
                  <a:cxn ang="0">
                    <a:pos x="80" y="96"/>
                  </a:cxn>
                  <a:cxn ang="0">
                    <a:pos x="96" y="86"/>
                  </a:cxn>
                  <a:cxn ang="0">
                    <a:pos x="120" y="84"/>
                  </a:cxn>
                  <a:cxn ang="0">
                    <a:pos x="120" y="76"/>
                  </a:cxn>
                  <a:cxn ang="0">
                    <a:pos x="112" y="66"/>
                  </a:cxn>
                  <a:cxn ang="0">
                    <a:pos x="112" y="40"/>
                  </a:cxn>
                  <a:cxn ang="0">
                    <a:pos x="110" y="34"/>
                  </a:cxn>
                  <a:cxn ang="0">
                    <a:pos x="126" y="22"/>
                  </a:cxn>
                  <a:cxn ang="0">
                    <a:pos x="138" y="20"/>
                  </a:cxn>
                  <a:cxn ang="0">
                    <a:pos x="154" y="10"/>
                  </a:cxn>
                  <a:cxn ang="0">
                    <a:pos x="180" y="6"/>
                  </a:cxn>
                  <a:cxn ang="0">
                    <a:pos x="204" y="2"/>
                  </a:cxn>
                  <a:cxn ang="0">
                    <a:pos x="218" y="4"/>
                  </a:cxn>
                  <a:cxn ang="0">
                    <a:pos x="226" y="6"/>
                  </a:cxn>
                  <a:cxn ang="0">
                    <a:pos x="238" y="0"/>
                  </a:cxn>
                  <a:cxn ang="0">
                    <a:pos x="254" y="0"/>
                  </a:cxn>
                  <a:cxn ang="0">
                    <a:pos x="262" y="0"/>
                  </a:cxn>
                  <a:cxn ang="0">
                    <a:pos x="270" y="4"/>
                  </a:cxn>
                  <a:cxn ang="0">
                    <a:pos x="270" y="40"/>
                  </a:cxn>
                  <a:cxn ang="0">
                    <a:pos x="258" y="50"/>
                  </a:cxn>
                  <a:cxn ang="0">
                    <a:pos x="258" y="58"/>
                  </a:cxn>
                  <a:cxn ang="0">
                    <a:pos x="282" y="86"/>
                  </a:cxn>
                  <a:cxn ang="0">
                    <a:pos x="286" y="114"/>
                  </a:cxn>
                  <a:cxn ang="0">
                    <a:pos x="292" y="116"/>
                  </a:cxn>
                  <a:cxn ang="0">
                    <a:pos x="294" y="132"/>
                  </a:cxn>
                  <a:cxn ang="0">
                    <a:pos x="296" y="180"/>
                  </a:cxn>
                  <a:cxn ang="0">
                    <a:pos x="288" y="184"/>
                  </a:cxn>
                  <a:cxn ang="0">
                    <a:pos x="292" y="194"/>
                  </a:cxn>
                  <a:cxn ang="0">
                    <a:pos x="302" y="216"/>
                  </a:cxn>
                  <a:cxn ang="0">
                    <a:pos x="321" y="218"/>
                  </a:cxn>
                  <a:cxn ang="0">
                    <a:pos x="325" y="226"/>
                  </a:cxn>
                  <a:cxn ang="0">
                    <a:pos x="331" y="232"/>
                  </a:cxn>
                  <a:cxn ang="0">
                    <a:pos x="264" y="272"/>
                  </a:cxn>
                  <a:cxn ang="0">
                    <a:pos x="226" y="304"/>
                  </a:cxn>
                  <a:cxn ang="0">
                    <a:pos x="206" y="308"/>
                  </a:cxn>
                  <a:cxn ang="0">
                    <a:pos x="188" y="310"/>
                  </a:cxn>
                  <a:cxn ang="0">
                    <a:pos x="190" y="294"/>
                  </a:cxn>
                  <a:cxn ang="0">
                    <a:pos x="170" y="286"/>
                  </a:cxn>
                  <a:cxn ang="0">
                    <a:pos x="160" y="276"/>
                  </a:cxn>
                  <a:cxn ang="0">
                    <a:pos x="0" y="164"/>
                  </a:cxn>
                </a:cxnLst>
                <a:rect l="0" t="0" r="r" b="b"/>
                <a:pathLst>
                  <a:path w="331" h="310">
                    <a:moveTo>
                      <a:pt x="0" y="164"/>
                    </a:moveTo>
                    <a:lnTo>
                      <a:pt x="0" y="146"/>
                    </a:lnTo>
                    <a:lnTo>
                      <a:pt x="32" y="126"/>
                    </a:lnTo>
                    <a:lnTo>
                      <a:pt x="54" y="124"/>
                    </a:lnTo>
                    <a:lnTo>
                      <a:pt x="78" y="104"/>
                    </a:lnTo>
                    <a:lnTo>
                      <a:pt x="80" y="96"/>
                    </a:lnTo>
                    <a:lnTo>
                      <a:pt x="96" y="86"/>
                    </a:lnTo>
                    <a:lnTo>
                      <a:pt x="120" y="84"/>
                    </a:lnTo>
                    <a:lnTo>
                      <a:pt x="120" y="76"/>
                    </a:lnTo>
                    <a:lnTo>
                      <a:pt x="112" y="66"/>
                    </a:lnTo>
                    <a:lnTo>
                      <a:pt x="112" y="40"/>
                    </a:lnTo>
                    <a:lnTo>
                      <a:pt x="110" y="34"/>
                    </a:lnTo>
                    <a:lnTo>
                      <a:pt x="126" y="22"/>
                    </a:lnTo>
                    <a:lnTo>
                      <a:pt x="138" y="20"/>
                    </a:lnTo>
                    <a:lnTo>
                      <a:pt x="154" y="10"/>
                    </a:lnTo>
                    <a:lnTo>
                      <a:pt x="180" y="6"/>
                    </a:lnTo>
                    <a:lnTo>
                      <a:pt x="204" y="2"/>
                    </a:lnTo>
                    <a:lnTo>
                      <a:pt x="218" y="4"/>
                    </a:lnTo>
                    <a:lnTo>
                      <a:pt x="226" y="6"/>
                    </a:lnTo>
                    <a:lnTo>
                      <a:pt x="238" y="0"/>
                    </a:lnTo>
                    <a:lnTo>
                      <a:pt x="254" y="0"/>
                    </a:lnTo>
                    <a:lnTo>
                      <a:pt x="262" y="0"/>
                    </a:lnTo>
                    <a:lnTo>
                      <a:pt x="270" y="4"/>
                    </a:lnTo>
                    <a:lnTo>
                      <a:pt x="270" y="40"/>
                    </a:lnTo>
                    <a:lnTo>
                      <a:pt x="258" y="50"/>
                    </a:lnTo>
                    <a:lnTo>
                      <a:pt x="258" y="58"/>
                    </a:lnTo>
                    <a:lnTo>
                      <a:pt x="282" y="86"/>
                    </a:lnTo>
                    <a:lnTo>
                      <a:pt x="286" y="114"/>
                    </a:lnTo>
                    <a:lnTo>
                      <a:pt x="292" y="116"/>
                    </a:lnTo>
                    <a:lnTo>
                      <a:pt x="294" y="132"/>
                    </a:lnTo>
                    <a:lnTo>
                      <a:pt x="296" y="180"/>
                    </a:lnTo>
                    <a:lnTo>
                      <a:pt x="288" y="184"/>
                    </a:lnTo>
                    <a:lnTo>
                      <a:pt x="292" y="194"/>
                    </a:lnTo>
                    <a:lnTo>
                      <a:pt x="302" y="216"/>
                    </a:lnTo>
                    <a:lnTo>
                      <a:pt x="321" y="218"/>
                    </a:lnTo>
                    <a:lnTo>
                      <a:pt x="325" y="226"/>
                    </a:lnTo>
                    <a:lnTo>
                      <a:pt x="331" y="232"/>
                    </a:lnTo>
                    <a:lnTo>
                      <a:pt x="264" y="272"/>
                    </a:lnTo>
                    <a:lnTo>
                      <a:pt x="226" y="304"/>
                    </a:lnTo>
                    <a:lnTo>
                      <a:pt x="206" y="308"/>
                    </a:lnTo>
                    <a:lnTo>
                      <a:pt x="188" y="310"/>
                    </a:lnTo>
                    <a:lnTo>
                      <a:pt x="190" y="294"/>
                    </a:lnTo>
                    <a:lnTo>
                      <a:pt x="170" y="286"/>
                    </a:lnTo>
                    <a:lnTo>
                      <a:pt x="160" y="276"/>
                    </a:lnTo>
                    <a:lnTo>
                      <a:pt x="0" y="16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64" name="Freeform 99"/>
              <p:cNvSpPr>
                <a:spLocks noChangeAspect="1"/>
              </p:cNvSpPr>
              <p:nvPr/>
            </p:nvSpPr>
            <p:spPr bwMode="auto">
              <a:xfrm>
                <a:off x="2494" y="1975"/>
                <a:ext cx="188" cy="144"/>
              </a:xfrm>
              <a:custGeom>
                <a:avLst/>
                <a:gdLst/>
                <a:ahLst/>
                <a:cxnLst>
                  <a:cxn ang="0">
                    <a:pos x="68" y="144"/>
                  </a:cxn>
                  <a:cxn ang="0">
                    <a:pos x="0" y="144"/>
                  </a:cxn>
                  <a:cxn ang="0">
                    <a:pos x="10" y="138"/>
                  </a:cxn>
                  <a:cxn ang="0">
                    <a:pos x="28" y="128"/>
                  </a:cxn>
                  <a:cxn ang="0">
                    <a:pos x="50" y="110"/>
                  </a:cxn>
                  <a:cxn ang="0">
                    <a:pos x="52" y="104"/>
                  </a:cxn>
                  <a:cxn ang="0">
                    <a:pos x="52" y="68"/>
                  </a:cxn>
                  <a:cxn ang="0">
                    <a:pos x="62" y="56"/>
                  </a:cxn>
                  <a:cxn ang="0">
                    <a:pos x="74" y="44"/>
                  </a:cxn>
                  <a:cxn ang="0">
                    <a:pos x="88" y="40"/>
                  </a:cxn>
                  <a:cxn ang="0">
                    <a:pos x="102" y="30"/>
                  </a:cxn>
                  <a:cxn ang="0">
                    <a:pos x="108" y="14"/>
                  </a:cxn>
                  <a:cxn ang="0">
                    <a:pos x="112" y="4"/>
                  </a:cxn>
                  <a:cxn ang="0">
                    <a:pos x="116" y="0"/>
                  </a:cxn>
                  <a:cxn ang="0">
                    <a:pos x="122" y="0"/>
                  </a:cxn>
                  <a:cxn ang="0">
                    <a:pos x="126" y="8"/>
                  </a:cxn>
                  <a:cxn ang="0">
                    <a:pos x="132" y="12"/>
                  </a:cxn>
                  <a:cxn ang="0">
                    <a:pos x="154" y="10"/>
                  </a:cxn>
                  <a:cxn ang="0">
                    <a:pos x="164" y="10"/>
                  </a:cxn>
                  <a:cxn ang="0">
                    <a:pos x="168" y="14"/>
                  </a:cxn>
                  <a:cxn ang="0">
                    <a:pos x="178" y="14"/>
                  </a:cxn>
                  <a:cxn ang="0">
                    <a:pos x="180" y="20"/>
                  </a:cxn>
                  <a:cxn ang="0">
                    <a:pos x="180" y="46"/>
                  </a:cxn>
                  <a:cxn ang="0">
                    <a:pos x="188" y="56"/>
                  </a:cxn>
                  <a:cxn ang="0">
                    <a:pos x="188" y="64"/>
                  </a:cxn>
                  <a:cxn ang="0">
                    <a:pos x="164" y="66"/>
                  </a:cxn>
                  <a:cxn ang="0">
                    <a:pos x="148" y="76"/>
                  </a:cxn>
                  <a:cxn ang="0">
                    <a:pos x="146" y="84"/>
                  </a:cxn>
                  <a:cxn ang="0">
                    <a:pos x="122" y="104"/>
                  </a:cxn>
                  <a:cxn ang="0">
                    <a:pos x="100" y="106"/>
                  </a:cxn>
                  <a:cxn ang="0">
                    <a:pos x="68" y="126"/>
                  </a:cxn>
                  <a:cxn ang="0">
                    <a:pos x="68" y="144"/>
                  </a:cxn>
                </a:cxnLst>
                <a:rect l="0" t="0" r="r" b="b"/>
                <a:pathLst>
                  <a:path w="188" h="144">
                    <a:moveTo>
                      <a:pt x="68" y="144"/>
                    </a:moveTo>
                    <a:lnTo>
                      <a:pt x="0" y="144"/>
                    </a:lnTo>
                    <a:lnTo>
                      <a:pt x="10" y="138"/>
                    </a:lnTo>
                    <a:lnTo>
                      <a:pt x="28" y="128"/>
                    </a:lnTo>
                    <a:lnTo>
                      <a:pt x="50" y="110"/>
                    </a:lnTo>
                    <a:lnTo>
                      <a:pt x="52" y="104"/>
                    </a:lnTo>
                    <a:lnTo>
                      <a:pt x="52" y="68"/>
                    </a:lnTo>
                    <a:lnTo>
                      <a:pt x="62" y="56"/>
                    </a:lnTo>
                    <a:lnTo>
                      <a:pt x="74" y="44"/>
                    </a:lnTo>
                    <a:lnTo>
                      <a:pt x="88" y="40"/>
                    </a:lnTo>
                    <a:lnTo>
                      <a:pt x="102" y="30"/>
                    </a:lnTo>
                    <a:lnTo>
                      <a:pt x="108" y="14"/>
                    </a:lnTo>
                    <a:lnTo>
                      <a:pt x="112" y="4"/>
                    </a:lnTo>
                    <a:lnTo>
                      <a:pt x="116" y="0"/>
                    </a:lnTo>
                    <a:lnTo>
                      <a:pt x="122" y="0"/>
                    </a:lnTo>
                    <a:lnTo>
                      <a:pt x="126" y="8"/>
                    </a:lnTo>
                    <a:lnTo>
                      <a:pt x="132" y="12"/>
                    </a:lnTo>
                    <a:lnTo>
                      <a:pt x="154" y="10"/>
                    </a:lnTo>
                    <a:lnTo>
                      <a:pt x="164" y="10"/>
                    </a:lnTo>
                    <a:lnTo>
                      <a:pt x="168" y="14"/>
                    </a:lnTo>
                    <a:lnTo>
                      <a:pt x="178" y="14"/>
                    </a:lnTo>
                    <a:lnTo>
                      <a:pt x="180" y="20"/>
                    </a:lnTo>
                    <a:lnTo>
                      <a:pt x="180" y="46"/>
                    </a:lnTo>
                    <a:lnTo>
                      <a:pt x="188" y="56"/>
                    </a:lnTo>
                    <a:lnTo>
                      <a:pt x="188" y="64"/>
                    </a:lnTo>
                    <a:lnTo>
                      <a:pt x="164" y="66"/>
                    </a:lnTo>
                    <a:lnTo>
                      <a:pt x="148" y="76"/>
                    </a:lnTo>
                    <a:lnTo>
                      <a:pt x="146" y="84"/>
                    </a:lnTo>
                    <a:lnTo>
                      <a:pt x="122" y="104"/>
                    </a:lnTo>
                    <a:lnTo>
                      <a:pt x="100" y="106"/>
                    </a:lnTo>
                    <a:lnTo>
                      <a:pt x="68" y="126"/>
                    </a:lnTo>
                    <a:lnTo>
                      <a:pt x="68" y="14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65" name="Freeform 100"/>
              <p:cNvSpPr>
                <a:spLocks noChangeAspect="1"/>
              </p:cNvSpPr>
              <p:nvPr/>
            </p:nvSpPr>
            <p:spPr bwMode="auto">
              <a:xfrm>
                <a:off x="2430" y="2119"/>
                <a:ext cx="132" cy="106"/>
              </a:xfrm>
              <a:custGeom>
                <a:avLst/>
                <a:gdLst/>
                <a:ahLst/>
                <a:cxnLst>
                  <a:cxn ang="0">
                    <a:pos x="0" y="106"/>
                  </a:cxn>
                  <a:cxn ang="0">
                    <a:pos x="4" y="94"/>
                  </a:cxn>
                  <a:cxn ang="0">
                    <a:pos x="14" y="78"/>
                  </a:cxn>
                  <a:cxn ang="0">
                    <a:pos x="20" y="62"/>
                  </a:cxn>
                  <a:cxn ang="0">
                    <a:pos x="30" y="54"/>
                  </a:cxn>
                  <a:cxn ang="0">
                    <a:pos x="36" y="38"/>
                  </a:cxn>
                  <a:cxn ang="0">
                    <a:pos x="46" y="24"/>
                  </a:cxn>
                  <a:cxn ang="0">
                    <a:pos x="52" y="18"/>
                  </a:cxn>
                  <a:cxn ang="0">
                    <a:pos x="60" y="8"/>
                  </a:cxn>
                  <a:cxn ang="0">
                    <a:pos x="64" y="0"/>
                  </a:cxn>
                  <a:cxn ang="0">
                    <a:pos x="132" y="0"/>
                  </a:cxn>
                  <a:cxn ang="0">
                    <a:pos x="132" y="28"/>
                  </a:cxn>
                  <a:cxn ang="0">
                    <a:pos x="82" y="28"/>
                  </a:cxn>
                  <a:cxn ang="0">
                    <a:pos x="82" y="70"/>
                  </a:cxn>
                  <a:cxn ang="0">
                    <a:pos x="72" y="70"/>
                  </a:cxn>
                  <a:cxn ang="0">
                    <a:pos x="64" y="74"/>
                  </a:cxn>
                  <a:cxn ang="0">
                    <a:pos x="64" y="82"/>
                  </a:cxn>
                  <a:cxn ang="0">
                    <a:pos x="64" y="106"/>
                  </a:cxn>
                  <a:cxn ang="0">
                    <a:pos x="0" y="106"/>
                  </a:cxn>
                </a:cxnLst>
                <a:rect l="0" t="0" r="r" b="b"/>
                <a:pathLst>
                  <a:path w="132" h="106">
                    <a:moveTo>
                      <a:pt x="0" y="106"/>
                    </a:moveTo>
                    <a:lnTo>
                      <a:pt x="4" y="94"/>
                    </a:lnTo>
                    <a:lnTo>
                      <a:pt x="14" y="78"/>
                    </a:lnTo>
                    <a:lnTo>
                      <a:pt x="20" y="62"/>
                    </a:lnTo>
                    <a:lnTo>
                      <a:pt x="30" y="54"/>
                    </a:lnTo>
                    <a:lnTo>
                      <a:pt x="36" y="38"/>
                    </a:lnTo>
                    <a:lnTo>
                      <a:pt x="46" y="24"/>
                    </a:lnTo>
                    <a:lnTo>
                      <a:pt x="52" y="18"/>
                    </a:lnTo>
                    <a:lnTo>
                      <a:pt x="60" y="8"/>
                    </a:lnTo>
                    <a:lnTo>
                      <a:pt x="64" y="0"/>
                    </a:lnTo>
                    <a:lnTo>
                      <a:pt x="132" y="0"/>
                    </a:lnTo>
                    <a:lnTo>
                      <a:pt x="132" y="28"/>
                    </a:lnTo>
                    <a:lnTo>
                      <a:pt x="82" y="28"/>
                    </a:lnTo>
                    <a:lnTo>
                      <a:pt x="82" y="70"/>
                    </a:lnTo>
                    <a:lnTo>
                      <a:pt x="72" y="70"/>
                    </a:lnTo>
                    <a:lnTo>
                      <a:pt x="64" y="74"/>
                    </a:lnTo>
                    <a:lnTo>
                      <a:pt x="64" y="82"/>
                    </a:lnTo>
                    <a:lnTo>
                      <a:pt x="64" y="106"/>
                    </a:lnTo>
                    <a:lnTo>
                      <a:pt x="0" y="10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66" name="Freeform 101"/>
              <p:cNvSpPr>
                <a:spLocks noChangeAspect="1"/>
              </p:cNvSpPr>
              <p:nvPr/>
            </p:nvSpPr>
            <p:spPr bwMode="auto">
              <a:xfrm>
                <a:off x="2438" y="2365"/>
                <a:ext cx="48" cy="28"/>
              </a:xfrm>
              <a:custGeom>
                <a:avLst/>
                <a:gdLst/>
                <a:ahLst/>
                <a:cxnLst>
                  <a:cxn ang="0">
                    <a:pos x="0" y="6"/>
                  </a:cxn>
                  <a:cxn ang="0">
                    <a:pos x="18" y="4"/>
                  </a:cxn>
                  <a:cxn ang="0">
                    <a:pos x="22" y="0"/>
                  </a:cxn>
                  <a:cxn ang="0">
                    <a:pos x="48" y="0"/>
                  </a:cxn>
                  <a:cxn ang="0">
                    <a:pos x="44" y="10"/>
                  </a:cxn>
                  <a:cxn ang="0">
                    <a:pos x="42" y="16"/>
                  </a:cxn>
                  <a:cxn ang="0">
                    <a:pos x="30" y="20"/>
                  </a:cxn>
                  <a:cxn ang="0">
                    <a:pos x="22" y="28"/>
                  </a:cxn>
                  <a:cxn ang="0">
                    <a:pos x="16" y="22"/>
                  </a:cxn>
                  <a:cxn ang="0">
                    <a:pos x="8" y="14"/>
                  </a:cxn>
                  <a:cxn ang="0">
                    <a:pos x="6" y="12"/>
                  </a:cxn>
                  <a:cxn ang="0">
                    <a:pos x="0" y="6"/>
                  </a:cxn>
                </a:cxnLst>
                <a:rect l="0" t="0" r="r" b="b"/>
                <a:pathLst>
                  <a:path w="48" h="28">
                    <a:moveTo>
                      <a:pt x="0" y="6"/>
                    </a:moveTo>
                    <a:lnTo>
                      <a:pt x="18" y="4"/>
                    </a:lnTo>
                    <a:lnTo>
                      <a:pt x="22" y="0"/>
                    </a:lnTo>
                    <a:lnTo>
                      <a:pt x="48" y="0"/>
                    </a:lnTo>
                    <a:lnTo>
                      <a:pt x="44" y="10"/>
                    </a:lnTo>
                    <a:lnTo>
                      <a:pt x="42" y="16"/>
                    </a:lnTo>
                    <a:lnTo>
                      <a:pt x="30" y="20"/>
                    </a:lnTo>
                    <a:lnTo>
                      <a:pt x="22" y="28"/>
                    </a:lnTo>
                    <a:lnTo>
                      <a:pt x="16" y="22"/>
                    </a:lnTo>
                    <a:lnTo>
                      <a:pt x="8" y="14"/>
                    </a:lnTo>
                    <a:lnTo>
                      <a:pt x="6" y="12"/>
                    </a:lnTo>
                    <a:lnTo>
                      <a:pt x="0" y="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67" name="Freeform 102"/>
              <p:cNvSpPr>
                <a:spLocks noChangeAspect="1"/>
              </p:cNvSpPr>
              <p:nvPr/>
            </p:nvSpPr>
            <p:spPr bwMode="auto">
              <a:xfrm>
                <a:off x="2492" y="2409"/>
                <a:ext cx="44" cy="48"/>
              </a:xfrm>
              <a:custGeom>
                <a:avLst/>
                <a:gdLst/>
                <a:ahLst/>
                <a:cxnLst>
                  <a:cxn ang="0">
                    <a:pos x="0" y="16"/>
                  </a:cxn>
                  <a:cxn ang="0">
                    <a:pos x="8" y="8"/>
                  </a:cxn>
                  <a:cxn ang="0">
                    <a:pos x="16" y="2"/>
                  </a:cxn>
                  <a:cxn ang="0">
                    <a:pos x="30" y="0"/>
                  </a:cxn>
                  <a:cxn ang="0">
                    <a:pos x="38" y="8"/>
                  </a:cxn>
                  <a:cxn ang="0">
                    <a:pos x="44" y="16"/>
                  </a:cxn>
                  <a:cxn ang="0">
                    <a:pos x="42" y="24"/>
                  </a:cxn>
                  <a:cxn ang="0">
                    <a:pos x="40" y="32"/>
                  </a:cxn>
                  <a:cxn ang="0">
                    <a:pos x="34" y="40"/>
                  </a:cxn>
                  <a:cxn ang="0">
                    <a:pos x="24" y="48"/>
                  </a:cxn>
                  <a:cxn ang="0">
                    <a:pos x="16" y="44"/>
                  </a:cxn>
                  <a:cxn ang="0">
                    <a:pos x="4" y="32"/>
                  </a:cxn>
                  <a:cxn ang="0">
                    <a:pos x="0" y="24"/>
                  </a:cxn>
                  <a:cxn ang="0">
                    <a:pos x="0" y="16"/>
                  </a:cxn>
                </a:cxnLst>
                <a:rect l="0" t="0" r="r" b="b"/>
                <a:pathLst>
                  <a:path w="44" h="48">
                    <a:moveTo>
                      <a:pt x="0" y="16"/>
                    </a:moveTo>
                    <a:lnTo>
                      <a:pt x="8" y="8"/>
                    </a:lnTo>
                    <a:lnTo>
                      <a:pt x="16" y="2"/>
                    </a:lnTo>
                    <a:lnTo>
                      <a:pt x="30" y="0"/>
                    </a:lnTo>
                    <a:lnTo>
                      <a:pt x="38" y="8"/>
                    </a:lnTo>
                    <a:lnTo>
                      <a:pt x="44" y="16"/>
                    </a:lnTo>
                    <a:lnTo>
                      <a:pt x="42" y="24"/>
                    </a:lnTo>
                    <a:lnTo>
                      <a:pt x="40" y="32"/>
                    </a:lnTo>
                    <a:lnTo>
                      <a:pt x="34" y="40"/>
                    </a:lnTo>
                    <a:lnTo>
                      <a:pt x="24" y="48"/>
                    </a:lnTo>
                    <a:lnTo>
                      <a:pt x="16" y="44"/>
                    </a:lnTo>
                    <a:lnTo>
                      <a:pt x="4" y="32"/>
                    </a:lnTo>
                    <a:lnTo>
                      <a:pt x="0" y="24"/>
                    </a:lnTo>
                    <a:lnTo>
                      <a:pt x="0" y="1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68" name="Freeform 103"/>
              <p:cNvSpPr>
                <a:spLocks noChangeAspect="1"/>
              </p:cNvSpPr>
              <p:nvPr/>
            </p:nvSpPr>
            <p:spPr bwMode="auto">
              <a:xfrm>
                <a:off x="2430" y="2119"/>
                <a:ext cx="198" cy="214"/>
              </a:xfrm>
              <a:custGeom>
                <a:avLst/>
                <a:gdLst/>
                <a:ahLst/>
                <a:cxnLst>
                  <a:cxn ang="0">
                    <a:pos x="0" y="106"/>
                  </a:cxn>
                  <a:cxn ang="0">
                    <a:pos x="64" y="106"/>
                  </a:cxn>
                  <a:cxn ang="0">
                    <a:pos x="64" y="82"/>
                  </a:cxn>
                  <a:cxn ang="0">
                    <a:pos x="64" y="74"/>
                  </a:cxn>
                  <a:cxn ang="0">
                    <a:pos x="68" y="72"/>
                  </a:cxn>
                  <a:cxn ang="0">
                    <a:pos x="72" y="70"/>
                  </a:cxn>
                  <a:cxn ang="0">
                    <a:pos x="82" y="70"/>
                  </a:cxn>
                  <a:cxn ang="0">
                    <a:pos x="82" y="28"/>
                  </a:cxn>
                  <a:cxn ang="0">
                    <a:pos x="132" y="28"/>
                  </a:cxn>
                  <a:cxn ang="0">
                    <a:pos x="132" y="0"/>
                  </a:cxn>
                  <a:cxn ang="0">
                    <a:pos x="198" y="48"/>
                  </a:cxn>
                  <a:cxn ang="0">
                    <a:pos x="168" y="48"/>
                  </a:cxn>
                  <a:cxn ang="0">
                    <a:pos x="180" y="184"/>
                  </a:cxn>
                  <a:cxn ang="0">
                    <a:pos x="186" y="192"/>
                  </a:cxn>
                  <a:cxn ang="0">
                    <a:pos x="184" y="202"/>
                  </a:cxn>
                  <a:cxn ang="0">
                    <a:pos x="84" y="200"/>
                  </a:cxn>
                  <a:cxn ang="0">
                    <a:pos x="78" y="214"/>
                  </a:cxn>
                  <a:cxn ang="0">
                    <a:pos x="68" y="206"/>
                  </a:cxn>
                  <a:cxn ang="0">
                    <a:pos x="60" y="194"/>
                  </a:cxn>
                  <a:cxn ang="0">
                    <a:pos x="52" y="188"/>
                  </a:cxn>
                  <a:cxn ang="0">
                    <a:pos x="40" y="182"/>
                  </a:cxn>
                  <a:cxn ang="0">
                    <a:pos x="26" y="182"/>
                  </a:cxn>
                  <a:cxn ang="0">
                    <a:pos x="12" y="184"/>
                  </a:cxn>
                  <a:cxn ang="0">
                    <a:pos x="12" y="172"/>
                  </a:cxn>
                  <a:cxn ang="0">
                    <a:pos x="18" y="152"/>
                  </a:cxn>
                  <a:cxn ang="0">
                    <a:pos x="12" y="144"/>
                  </a:cxn>
                  <a:cxn ang="0">
                    <a:pos x="8" y="138"/>
                  </a:cxn>
                  <a:cxn ang="0">
                    <a:pos x="12" y="130"/>
                  </a:cxn>
                  <a:cxn ang="0">
                    <a:pos x="12" y="122"/>
                  </a:cxn>
                  <a:cxn ang="0">
                    <a:pos x="8" y="116"/>
                  </a:cxn>
                  <a:cxn ang="0">
                    <a:pos x="0" y="112"/>
                  </a:cxn>
                  <a:cxn ang="0">
                    <a:pos x="0" y="106"/>
                  </a:cxn>
                </a:cxnLst>
                <a:rect l="0" t="0" r="r" b="b"/>
                <a:pathLst>
                  <a:path w="198" h="214">
                    <a:moveTo>
                      <a:pt x="0" y="106"/>
                    </a:moveTo>
                    <a:lnTo>
                      <a:pt x="64" y="106"/>
                    </a:lnTo>
                    <a:lnTo>
                      <a:pt x="64" y="82"/>
                    </a:lnTo>
                    <a:lnTo>
                      <a:pt x="64" y="74"/>
                    </a:lnTo>
                    <a:lnTo>
                      <a:pt x="68" y="72"/>
                    </a:lnTo>
                    <a:lnTo>
                      <a:pt x="72" y="70"/>
                    </a:lnTo>
                    <a:lnTo>
                      <a:pt x="82" y="70"/>
                    </a:lnTo>
                    <a:lnTo>
                      <a:pt x="82" y="28"/>
                    </a:lnTo>
                    <a:lnTo>
                      <a:pt x="132" y="28"/>
                    </a:lnTo>
                    <a:lnTo>
                      <a:pt x="132" y="0"/>
                    </a:lnTo>
                    <a:lnTo>
                      <a:pt x="198" y="48"/>
                    </a:lnTo>
                    <a:lnTo>
                      <a:pt x="168" y="48"/>
                    </a:lnTo>
                    <a:lnTo>
                      <a:pt x="180" y="184"/>
                    </a:lnTo>
                    <a:lnTo>
                      <a:pt x="186" y="192"/>
                    </a:lnTo>
                    <a:lnTo>
                      <a:pt x="184" y="202"/>
                    </a:lnTo>
                    <a:lnTo>
                      <a:pt x="84" y="200"/>
                    </a:lnTo>
                    <a:lnTo>
                      <a:pt x="78" y="214"/>
                    </a:lnTo>
                    <a:lnTo>
                      <a:pt x="68" y="206"/>
                    </a:lnTo>
                    <a:lnTo>
                      <a:pt x="60" y="194"/>
                    </a:lnTo>
                    <a:lnTo>
                      <a:pt x="52" y="188"/>
                    </a:lnTo>
                    <a:lnTo>
                      <a:pt x="40" y="182"/>
                    </a:lnTo>
                    <a:lnTo>
                      <a:pt x="26" y="182"/>
                    </a:lnTo>
                    <a:lnTo>
                      <a:pt x="12" y="184"/>
                    </a:lnTo>
                    <a:lnTo>
                      <a:pt x="12" y="172"/>
                    </a:lnTo>
                    <a:lnTo>
                      <a:pt x="18" y="152"/>
                    </a:lnTo>
                    <a:lnTo>
                      <a:pt x="12" y="144"/>
                    </a:lnTo>
                    <a:lnTo>
                      <a:pt x="8" y="138"/>
                    </a:lnTo>
                    <a:lnTo>
                      <a:pt x="12" y="130"/>
                    </a:lnTo>
                    <a:lnTo>
                      <a:pt x="12" y="122"/>
                    </a:lnTo>
                    <a:lnTo>
                      <a:pt x="8" y="116"/>
                    </a:lnTo>
                    <a:lnTo>
                      <a:pt x="0" y="112"/>
                    </a:lnTo>
                    <a:lnTo>
                      <a:pt x="0" y="10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69" name="Freeform 104"/>
              <p:cNvSpPr>
                <a:spLocks noChangeAspect="1"/>
              </p:cNvSpPr>
              <p:nvPr/>
            </p:nvSpPr>
            <p:spPr bwMode="auto">
              <a:xfrm>
                <a:off x="2460" y="2365"/>
                <a:ext cx="116" cy="88"/>
              </a:xfrm>
              <a:custGeom>
                <a:avLst/>
                <a:gdLst/>
                <a:ahLst/>
                <a:cxnLst>
                  <a:cxn ang="0">
                    <a:pos x="60" y="6"/>
                  </a:cxn>
                  <a:cxn ang="0">
                    <a:pos x="60" y="8"/>
                  </a:cxn>
                  <a:cxn ang="0">
                    <a:pos x="72" y="12"/>
                  </a:cxn>
                  <a:cxn ang="0">
                    <a:pos x="84" y="8"/>
                  </a:cxn>
                  <a:cxn ang="0">
                    <a:pos x="98" y="6"/>
                  </a:cxn>
                  <a:cxn ang="0">
                    <a:pos x="100" y="14"/>
                  </a:cxn>
                  <a:cxn ang="0">
                    <a:pos x="106" y="24"/>
                  </a:cxn>
                  <a:cxn ang="0">
                    <a:pos x="112" y="38"/>
                  </a:cxn>
                  <a:cxn ang="0">
                    <a:pos x="110" y="46"/>
                  </a:cxn>
                  <a:cxn ang="0">
                    <a:pos x="112" y="50"/>
                  </a:cxn>
                  <a:cxn ang="0">
                    <a:pos x="114" y="54"/>
                  </a:cxn>
                  <a:cxn ang="0">
                    <a:pos x="116" y="68"/>
                  </a:cxn>
                  <a:cxn ang="0">
                    <a:pos x="110" y="70"/>
                  </a:cxn>
                  <a:cxn ang="0">
                    <a:pos x="112" y="80"/>
                  </a:cxn>
                  <a:cxn ang="0">
                    <a:pos x="106" y="84"/>
                  </a:cxn>
                  <a:cxn ang="0">
                    <a:pos x="100" y="82"/>
                  </a:cxn>
                  <a:cxn ang="0">
                    <a:pos x="96" y="88"/>
                  </a:cxn>
                  <a:cxn ang="0">
                    <a:pos x="90" y="86"/>
                  </a:cxn>
                  <a:cxn ang="0">
                    <a:pos x="88" y="72"/>
                  </a:cxn>
                  <a:cxn ang="0">
                    <a:pos x="82" y="70"/>
                  </a:cxn>
                  <a:cxn ang="0">
                    <a:pos x="74" y="68"/>
                  </a:cxn>
                  <a:cxn ang="0">
                    <a:pos x="76" y="60"/>
                  </a:cxn>
                  <a:cxn ang="0">
                    <a:pos x="70" y="52"/>
                  </a:cxn>
                  <a:cxn ang="0">
                    <a:pos x="62" y="44"/>
                  </a:cxn>
                  <a:cxn ang="0">
                    <a:pos x="48" y="46"/>
                  </a:cxn>
                  <a:cxn ang="0">
                    <a:pos x="40" y="52"/>
                  </a:cxn>
                  <a:cxn ang="0">
                    <a:pos x="32" y="60"/>
                  </a:cxn>
                  <a:cxn ang="0">
                    <a:pos x="24" y="50"/>
                  </a:cxn>
                  <a:cxn ang="0">
                    <a:pos x="14" y="40"/>
                  </a:cxn>
                  <a:cxn ang="0">
                    <a:pos x="6" y="38"/>
                  </a:cxn>
                  <a:cxn ang="0">
                    <a:pos x="0" y="28"/>
                  </a:cxn>
                  <a:cxn ang="0">
                    <a:pos x="8" y="20"/>
                  </a:cxn>
                  <a:cxn ang="0">
                    <a:pos x="20" y="16"/>
                  </a:cxn>
                  <a:cxn ang="0">
                    <a:pos x="22" y="10"/>
                  </a:cxn>
                  <a:cxn ang="0">
                    <a:pos x="26" y="0"/>
                  </a:cxn>
                  <a:cxn ang="0">
                    <a:pos x="32" y="0"/>
                  </a:cxn>
                  <a:cxn ang="0">
                    <a:pos x="38" y="4"/>
                  </a:cxn>
                  <a:cxn ang="0">
                    <a:pos x="50" y="4"/>
                  </a:cxn>
                  <a:cxn ang="0">
                    <a:pos x="60" y="6"/>
                  </a:cxn>
                </a:cxnLst>
                <a:rect l="0" t="0" r="r" b="b"/>
                <a:pathLst>
                  <a:path w="116" h="88">
                    <a:moveTo>
                      <a:pt x="60" y="6"/>
                    </a:moveTo>
                    <a:lnTo>
                      <a:pt x="60" y="8"/>
                    </a:lnTo>
                    <a:lnTo>
                      <a:pt x="72" y="12"/>
                    </a:lnTo>
                    <a:lnTo>
                      <a:pt x="84" y="8"/>
                    </a:lnTo>
                    <a:lnTo>
                      <a:pt x="98" y="6"/>
                    </a:lnTo>
                    <a:lnTo>
                      <a:pt x="100" y="14"/>
                    </a:lnTo>
                    <a:lnTo>
                      <a:pt x="106" y="24"/>
                    </a:lnTo>
                    <a:lnTo>
                      <a:pt x="112" y="38"/>
                    </a:lnTo>
                    <a:lnTo>
                      <a:pt x="110" y="46"/>
                    </a:lnTo>
                    <a:lnTo>
                      <a:pt x="112" y="50"/>
                    </a:lnTo>
                    <a:lnTo>
                      <a:pt x="114" y="54"/>
                    </a:lnTo>
                    <a:lnTo>
                      <a:pt x="116" y="68"/>
                    </a:lnTo>
                    <a:lnTo>
                      <a:pt x="110" y="70"/>
                    </a:lnTo>
                    <a:lnTo>
                      <a:pt x="112" y="80"/>
                    </a:lnTo>
                    <a:lnTo>
                      <a:pt x="106" y="84"/>
                    </a:lnTo>
                    <a:lnTo>
                      <a:pt x="100" y="82"/>
                    </a:lnTo>
                    <a:lnTo>
                      <a:pt x="96" y="88"/>
                    </a:lnTo>
                    <a:lnTo>
                      <a:pt x="90" y="86"/>
                    </a:lnTo>
                    <a:lnTo>
                      <a:pt x="88" y="72"/>
                    </a:lnTo>
                    <a:lnTo>
                      <a:pt x="82" y="70"/>
                    </a:lnTo>
                    <a:lnTo>
                      <a:pt x="74" y="68"/>
                    </a:lnTo>
                    <a:lnTo>
                      <a:pt x="76" y="60"/>
                    </a:lnTo>
                    <a:lnTo>
                      <a:pt x="70" y="52"/>
                    </a:lnTo>
                    <a:lnTo>
                      <a:pt x="62" y="44"/>
                    </a:lnTo>
                    <a:lnTo>
                      <a:pt x="48" y="46"/>
                    </a:lnTo>
                    <a:lnTo>
                      <a:pt x="40" y="52"/>
                    </a:lnTo>
                    <a:lnTo>
                      <a:pt x="32" y="60"/>
                    </a:lnTo>
                    <a:lnTo>
                      <a:pt x="24" y="50"/>
                    </a:lnTo>
                    <a:lnTo>
                      <a:pt x="14" y="40"/>
                    </a:lnTo>
                    <a:lnTo>
                      <a:pt x="6" y="38"/>
                    </a:lnTo>
                    <a:lnTo>
                      <a:pt x="0" y="28"/>
                    </a:lnTo>
                    <a:lnTo>
                      <a:pt x="8" y="20"/>
                    </a:lnTo>
                    <a:lnTo>
                      <a:pt x="20" y="16"/>
                    </a:lnTo>
                    <a:lnTo>
                      <a:pt x="22" y="10"/>
                    </a:lnTo>
                    <a:lnTo>
                      <a:pt x="26" y="0"/>
                    </a:lnTo>
                    <a:lnTo>
                      <a:pt x="32" y="0"/>
                    </a:lnTo>
                    <a:lnTo>
                      <a:pt x="38" y="4"/>
                    </a:lnTo>
                    <a:lnTo>
                      <a:pt x="50" y="4"/>
                    </a:lnTo>
                    <a:lnTo>
                      <a:pt x="60" y="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70" name="Freeform 105"/>
              <p:cNvSpPr>
                <a:spLocks noChangeAspect="1"/>
              </p:cNvSpPr>
              <p:nvPr/>
            </p:nvSpPr>
            <p:spPr bwMode="auto">
              <a:xfrm>
                <a:off x="2516" y="2433"/>
                <a:ext cx="66" cy="66"/>
              </a:xfrm>
              <a:custGeom>
                <a:avLst/>
                <a:gdLst/>
                <a:ahLst/>
                <a:cxnLst>
                  <a:cxn ang="0">
                    <a:pos x="50" y="16"/>
                  </a:cxn>
                  <a:cxn ang="0">
                    <a:pos x="50" y="26"/>
                  </a:cxn>
                  <a:cxn ang="0">
                    <a:pos x="50" y="34"/>
                  </a:cxn>
                  <a:cxn ang="0">
                    <a:pos x="58" y="36"/>
                  </a:cxn>
                  <a:cxn ang="0">
                    <a:pos x="64" y="40"/>
                  </a:cxn>
                  <a:cxn ang="0">
                    <a:pos x="66" y="46"/>
                  </a:cxn>
                  <a:cxn ang="0">
                    <a:pos x="66" y="54"/>
                  </a:cxn>
                  <a:cxn ang="0">
                    <a:pos x="62" y="66"/>
                  </a:cxn>
                  <a:cxn ang="0">
                    <a:pos x="50" y="62"/>
                  </a:cxn>
                  <a:cxn ang="0">
                    <a:pos x="38" y="54"/>
                  </a:cxn>
                  <a:cxn ang="0">
                    <a:pos x="30" y="44"/>
                  </a:cxn>
                  <a:cxn ang="0">
                    <a:pos x="18" y="36"/>
                  </a:cxn>
                  <a:cxn ang="0">
                    <a:pos x="8" y="32"/>
                  </a:cxn>
                  <a:cxn ang="0">
                    <a:pos x="0" y="24"/>
                  </a:cxn>
                  <a:cxn ang="0">
                    <a:pos x="16" y="8"/>
                  </a:cxn>
                  <a:cxn ang="0">
                    <a:pos x="18" y="0"/>
                  </a:cxn>
                  <a:cxn ang="0">
                    <a:pos x="24" y="0"/>
                  </a:cxn>
                  <a:cxn ang="0">
                    <a:pos x="32" y="4"/>
                  </a:cxn>
                  <a:cxn ang="0">
                    <a:pos x="34" y="18"/>
                  </a:cxn>
                  <a:cxn ang="0">
                    <a:pos x="40" y="20"/>
                  </a:cxn>
                  <a:cxn ang="0">
                    <a:pos x="44" y="14"/>
                  </a:cxn>
                  <a:cxn ang="0">
                    <a:pos x="50" y="16"/>
                  </a:cxn>
                </a:cxnLst>
                <a:rect l="0" t="0" r="r" b="b"/>
                <a:pathLst>
                  <a:path w="66" h="66">
                    <a:moveTo>
                      <a:pt x="50" y="16"/>
                    </a:moveTo>
                    <a:lnTo>
                      <a:pt x="50" y="26"/>
                    </a:lnTo>
                    <a:lnTo>
                      <a:pt x="50" y="34"/>
                    </a:lnTo>
                    <a:lnTo>
                      <a:pt x="58" y="36"/>
                    </a:lnTo>
                    <a:lnTo>
                      <a:pt x="64" y="40"/>
                    </a:lnTo>
                    <a:lnTo>
                      <a:pt x="66" y="46"/>
                    </a:lnTo>
                    <a:lnTo>
                      <a:pt x="66" y="54"/>
                    </a:lnTo>
                    <a:lnTo>
                      <a:pt x="62" y="66"/>
                    </a:lnTo>
                    <a:lnTo>
                      <a:pt x="50" y="62"/>
                    </a:lnTo>
                    <a:lnTo>
                      <a:pt x="38" y="54"/>
                    </a:lnTo>
                    <a:lnTo>
                      <a:pt x="30" y="44"/>
                    </a:lnTo>
                    <a:lnTo>
                      <a:pt x="18" y="36"/>
                    </a:lnTo>
                    <a:lnTo>
                      <a:pt x="8" y="32"/>
                    </a:lnTo>
                    <a:lnTo>
                      <a:pt x="0" y="24"/>
                    </a:lnTo>
                    <a:lnTo>
                      <a:pt x="16" y="8"/>
                    </a:lnTo>
                    <a:lnTo>
                      <a:pt x="18" y="0"/>
                    </a:lnTo>
                    <a:lnTo>
                      <a:pt x="24" y="0"/>
                    </a:lnTo>
                    <a:lnTo>
                      <a:pt x="32" y="4"/>
                    </a:lnTo>
                    <a:lnTo>
                      <a:pt x="34" y="18"/>
                    </a:lnTo>
                    <a:lnTo>
                      <a:pt x="40" y="20"/>
                    </a:lnTo>
                    <a:lnTo>
                      <a:pt x="44" y="14"/>
                    </a:lnTo>
                    <a:lnTo>
                      <a:pt x="50" y="1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71" name="Freeform 106"/>
              <p:cNvSpPr>
                <a:spLocks noChangeAspect="1"/>
              </p:cNvSpPr>
              <p:nvPr/>
            </p:nvSpPr>
            <p:spPr bwMode="auto">
              <a:xfrm>
                <a:off x="2913" y="2191"/>
                <a:ext cx="168" cy="258"/>
              </a:xfrm>
              <a:custGeom>
                <a:avLst/>
                <a:gdLst/>
                <a:ahLst/>
                <a:cxnLst>
                  <a:cxn ang="0">
                    <a:pos x="166" y="128"/>
                  </a:cxn>
                  <a:cxn ang="0">
                    <a:pos x="152" y="130"/>
                  </a:cxn>
                  <a:cxn ang="0">
                    <a:pos x="148" y="142"/>
                  </a:cxn>
                  <a:cxn ang="0">
                    <a:pos x="136" y="170"/>
                  </a:cxn>
                  <a:cxn ang="0">
                    <a:pos x="144" y="178"/>
                  </a:cxn>
                  <a:cxn ang="0">
                    <a:pos x="148" y="204"/>
                  </a:cxn>
                  <a:cxn ang="0">
                    <a:pos x="136" y="206"/>
                  </a:cxn>
                  <a:cxn ang="0">
                    <a:pos x="112" y="230"/>
                  </a:cxn>
                  <a:cxn ang="0">
                    <a:pos x="88" y="234"/>
                  </a:cxn>
                  <a:cxn ang="0">
                    <a:pos x="86" y="246"/>
                  </a:cxn>
                  <a:cxn ang="0">
                    <a:pos x="40" y="258"/>
                  </a:cxn>
                  <a:cxn ang="0">
                    <a:pos x="30" y="246"/>
                  </a:cxn>
                  <a:cxn ang="0">
                    <a:pos x="10" y="226"/>
                  </a:cxn>
                  <a:cxn ang="0">
                    <a:pos x="12" y="216"/>
                  </a:cxn>
                  <a:cxn ang="0">
                    <a:pos x="32" y="216"/>
                  </a:cxn>
                  <a:cxn ang="0">
                    <a:pos x="26" y="206"/>
                  </a:cxn>
                  <a:cxn ang="0">
                    <a:pos x="24" y="182"/>
                  </a:cxn>
                  <a:cxn ang="0">
                    <a:pos x="16" y="170"/>
                  </a:cxn>
                  <a:cxn ang="0">
                    <a:pos x="2" y="156"/>
                  </a:cxn>
                  <a:cxn ang="0">
                    <a:pos x="0" y="144"/>
                  </a:cxn>
                  <a:cxn ang="0">
                    <a:pos x="32" y="106"/>
                  </a:cxn>
                  <a:cxn ang="0">
                    <a:pos x="36" y="66"/>
                  </a:cxn>
                  <a:cxn ang="0">
                    <a:pos x="40" y="50"/>
                  </a:cxn>
                  <a:cxn ang="0">
                    <a:pos x="28" y="6"/>
                  </a:cxn>
                  <a:cxn ang="0">
                    <a:pos x="34" y="0"/>
                  </a:cxn>
                  <a:cxn ang="0">
                    <a:pos x="168" y="54"/>
                  </a:cxn>
                  <a:cxn ang="0">
                    <a:pos x="166" y="128"/>
                  </a:cxn>
                </a:cxnLst>
                <a:rect l="0" t="0" r="r" b="b"/>
                <a:pathLst>
                  <a:path w="168" h="258">
                    <a:moveTo>
                      <a:pt x="166" y="128"/>
                    </a:moveTo>
                    <a:lnTo>
                      <a:pt x="152" y="130"/>
                    </a:lnTo>
                    <a:lnTo>
                      <a:pt x="148" y="142"/>
                    </a:lnTo>
                    <a:lnTo>
                      <a:pt x="136" y="170"/>
                    </a:lnTo>
                    <a:lnTo>
                      <a:pt x="144" y="178"/>
                    </a:lnTo>
                    <a:lnTo>
                      <a:pt x="148" y="204"/>
                    </a:lnTo>
                    <a:lnTo>
                      <a:pt x="136" y="206"/>
                    </a:lnTo>
                    <a:lnTo>
                      <a:pt x="112" y="230"/>
                    </a:lnTo>
                    <a:lnTo>
                      <a:pt x="88" y="234"/>
                    </a:lnTo>
                    <a:lnTo>
                      <a:pt x="86" y="246"/>
                    </a:lnTo>
                    <a:lnTo>
                      <a:pt x="40" y="258"/>
                    </a:lnTo>
                    <a:lnTo>
                      <a:pt x="30" y="246"/>
                    </a:lnTo>
                    <a:lnTo>
                      <a:pt x="10" y="226"/>
                    </a:lnTo>
                    <a:lnTo>
                      <a:pt x="12" y="216"/>
                    </a:lnTo>
                    <a:lnTo>
                      <a:pt x="32" y="216"/>
                    </a:lnTo>
                    <a:lnTo>
                      <a:pt x="26" y="206"/>
                    </a:lnTo>
                    <a:lnTo>
                      <a:pt x="24" y="182"/>
                    </a:lnTo>
                    <a:lnTo>
                      <a:pt x="16" y="170"/>
                    </a:lnTo>
                    <a:lnTo>
                      <a:pt x="2" y="156"/>
                    </a:lnTo>
                    <a:lnTo>
                      <a:pt x="0" y="144"/>
                    </a:lnTo>
                    <a:lnTo>
                      <a:pt x="32" y="106"/>
                    </a:lnTo>
                    <a:lnTo>
                      <a:pt x="36" y="66"/>
                    </a:lnTo>
                    <a:lnTo>
                      <a:pt x="40" y="50"/>
                    </a:lnTo>
                    <a:lnTo>
                      <a:pt x="28" y="6"/>
                    </a:lnTo>
                    <a:lnTo>
                      <a:pt x="34" y="0"/>
                    </a:lnTo>
                    <a:lnTo>
                      <a:pt x="168" y="54"/>
                    </a:lnTo>
                    <a:lnTo>
                      <a:pt x="166" y="128"/>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72" name="Freeform 107"/>
              <p:cNvSpPr>
                <a:spLocks noChangeAspect="1"/>
              </p:cNvSpPr>
              <p:nvPr/>
            </p:nvSpPr>
            <p:spPr bwMode="auto">
              <a:xfrm>
                <a:off x="2702" y="2187"/>
                <a:ext cx="251" cy="194"/>
              </a:xfrm>
              <a:custGeom>
                <a:avLst/>
                <a:gdLst/>
                <a:ahLst/>
                <a:cxnLst>
                  <a:cxn ang="0">
                    <a:pos x="4" y="142"/>
                  </a:cxn>
                  <a:cxn ang="0">
                    <a:pos x="18" y="142"/>
                  </a:cxn>
                  <a:cxn ang="0">
                    <a:pos x="52" y="136"/>
                  </a:cxn>
                  <a:cxn ang="0">
                    <a:pos x="64" y="118"/>
                  </a:cxn>
                  <a:cxn ang="0">
                    <a:pos x="66" y="76"/>
                  </a:cxn>
                  <a:cxn ang="0">
                    <a:pos x="86" y="72"/>
                  </a:cxn>
                  <a:cxn ang="0">
                    <a:pos x="124" y="40"/>
                  </a:cxn>
                  <a:cxn ang="0">
                    <a:pos x="191" y="0"/>
                  </a:cxn>
                  <a:cxn ang="0">
                    <a:pos x="199" y="2"/>
                  </a:cxn>
                  <a:cxn ang="0">
                    <a:pos x="207" y="4"/>
                  </a:cxn>
                  <a:cxn ang="0">
                    <a:pos x="217" y="8"/>
                  </a:cxn>
                  <a:cxn ang="0">
                    <a:pos x="227" y="16"/>
                  </a:cxn>
                  <a:cxn ang="0">
                    <a:pos x="239" y="10"/>
                  </a:cxn>
                  <a:cxn ang="0">
                    <a:pos x="251" y="54"/>
                  </a:cxn>
                  <a:cxn ang="0">
                    <a:pos x="247" y="70"/>
                  </a:cxn>
                  <a:cxn ang="0">
                    <a:pos x="243" y="110"/>
                  </a:cxn>
                  <a:cxn ang="0">
                    <a:pos x="211" y="148"/>
                  </a:cxn>
                  <a:cxn ang="0">
                    <a:pos x="213" y="160"/>
                  </a:cxn>
                  <a:cxn ang="0">
                    <a:pos x="191" y="174"/>
                  </a:cxn>
                  <a:cxn ang="0">
                    <a:pos x="156" y="170"/>
                  </a:cxn>
                  <a:cxn ang="0">
                    <a:pos x="150" y="178"/>
                  </a:cxn>
                  <a:cxn ang="0">
                    <a:pos x="122" y="168"/>
                  </a:cxn>
                  <a:cxn ang="0">
                    <a:pos x="112" y="174"/>
                  </a:cxn>
                  <a:cxn ang="0">
                    <a:pos x="96" y="162"/>
                  </a:cxn>
                  <a:cxn ang="0">
                    <a:pos x="66" y="162"/>
                  </a:cxn>
                  <a:cxn ang="0">
                    <a:pos x="54" y="194"/>
                  </a:cxn>
                  <a:cxn ang="0">
                    <a:pos x="44" y="184"/>
                  </a:cxn>
                  <a:cxn ang="0">
                    <a:pos x="30" y="186"/>
                  </a:cxn>
                  <a:cxn ang="0">
                    <a:pos x="16" y="178"/>
                  </a:cxn>
                  <a:cxn ang="0">
                    <a:pos x="12" y="176"/>
                  </a:cxn>
                  <a:cxn ang="0">
                    <a:pos x="14" y="170"/>
                  </a:cxn>
                  <a:cxn ang="0">
                    <a:pos x="4" y="158"/>
                  </a:cxn>
                  <a:cxn ang="0">
                    <a:pos x="0" y="150"/>
                  </a:cxn>
                  <a:cxn ang="0">
                    <a:pos x="4" y="142"/>
                  </a:cxn>
                </a:cxnLst>
                <a:rect l="0" t="0" r="r" b="b"/>
                <a:pathLst>
                  <a:path w="251" h="194">
                    <a:moveTo>
                      <a:pt x="4" y="142"/>
                    </a:moveTo>
                    <a:lnTo>
                      <a:pt x="18" y="142"/>
                    </a:lnTo>
                    <a:lnTo>
                      <a:pt x="52" y="136"/>
                    </a:lnTo>
                    <a:lnTo>
                      <a:pt x="64" y="118"/>
                    </a:lnTo>
                    <a:lnTo>
                      <a:pt x="66" y="76"/>
                    </a:lnTo>
                    <a:lnTo>
                      <a:pt x="86" y="72"/>
                    </a:lnTo>
                    <a:lnTo>
                      <a:pt x="124" y="40"/>
                    </a:lnTo>
                    <a:lnTo>
                      <a:pt x="191" y="0"/>
                    </a:lnTo>
                    <a:lnTo>
                      <a:pt x="199" y="2"/>
                    </a:lnTo>
                    <a:lnTo>
                      <a:pt x="207" y="4"/>
                    </a:lnTo>
                    <a:lnTo>
                      <a:pt x="217" y="8"/>
                    </a:lnTo>
                    <a:lnTo>
                      <a:pt x="227" y="16"/>
                    </a:lnTo>
                    <a:lnTo>
                      <a:pt x="239" y="10"/>
                    </a:lnTo>
                    <a:lnTo>
                      <a:pt x="251" y="54"/>
                    </a:lnTo>
                    <a:lnTo>
                      <a:pt x="247" y="70"/>
                    </a:lnTo>
                    <a:lnTo>
                      <a:pt x="243" y="110"/>
                    </a:lnTo>
                    <a:lnTo>
                      <a:pt x="211" y="148"/>
                    </a:lnTo>
                    <a:lnTo>
                      <a:pt x="213" y="160"/>
                    </a:lnTo>
                    <a:lnTo>
                      <a:pt x="191" y="174"/>
                    </a:lnTo>
                    <a:lnTo>
                      <a:pt x="156" y="170"/>
                    </a:lnTo>
                    <a:lnTo>
                      <a:pt x="150" y="178"/>
                    </a:lnTo>
                    <a:lnTo>
                      <a:pt x="122" y="168"/>
                    </a:lnTo>
                    <a:lnTo>
                      <a:pt x="112" y="174"/>
                    </a:lnTo>
                    <a:lnTo>
                      <a:pt x="96" y="162"/>
                    </a:lnTo>
                    <a:lnTo>
                      <a:pt x="66" y="162"/>
                    </a:lnTo>
                    <a:lnTo>
                      <a:pt x="54" y="194"/>
                    </a:lnTo>
                    <a:lnTo>
                      <a:pt x="44" y="184"/>
                    </a:lnTo>
                    <a:lnTo>
                      <a:pt x="30" y="186"/>
                    </a:lnTo>
                    <a:lnTo>
                      <a:pt x="16" y="178"/>
                    </a:lnTo>
                    <a:lnTo>
                      <a:pt x="12" y="176"/>
                    </a:lnTo>
                    <a:lnTo>
                      <a:pt x="14" y="170"/>
                    </a:lnTo>
                    <a:lnTo>
                      <a:pt x="4" y="158"/>
                    </a:lnTo>
                    <a:lnTo>
                      <a:pt x="0" y="150"/>
                    </a:lnTo>
                    <a:lnTo>
                      <a:pt x="4" y="14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73" name="Freeform 108"/>
              <p:cNvSpPr>
                <a:spLocks noChangeAspect="1"/>
              </p:cNvSpPr>
              <p:nvPr/>
            </p:nvSpPr>
            <p:spPr bwMode="auto">
              <a:xfrm>
                <a:off x="2933" y="2395"/>
                <a:ext cx="202" cy="128"/>
              </a:xfrm>
              <a:custGeom>
                <a:avLst/>
                <a:gdLst/>
                <a:ahLst/>
                <a:cxnLst>
                  <a:cxn ang="0">
                    <a:pos x="20" y="54"/>
                  </a:cxn>
                  <a:cxn ang="0">
                    <a:pos x="66" y="42"/>
                  </a:cxn>
                  <a:cxn ang="0">
                    <a:pos x="68" y="30"/>
                  </a:cxn>
                  <a:cxn ang="0">
                    <a:pos x="92" y="26"/>
                  </a:cxn>
                  <a:cxn ang="0">
                    <a:pos x="116" y="2"/>
                  </a:cxn>
                  <a:cxn ang="0">
                    <a:pos x="128" y="0"/>
                  </a:cxn>
                  <a:cxn ang="0">
                    <a:pos x="140" y="8"/>
                  </a:cxn>
                  <a:cxn ang="0">
                    <a:pos x="142" y="22"/>
                  </a:cxn>
                  <a:cxn ang="0">
                    <a:pos x="142" y="34"/>
                  </a:cxn>
                  <a:cxn ang="0">
                    <a:pos x="180" y="60"/>
                  </a:cxn>
                  <a:cxn ang="0">
                    <a:pos x="202" y="92"/>
                  </a:cxn>
                  <a:cxn ang="0">
                    <a:pos x="172" y="90"/>
                  </a:cxn>
                  <a:cxn ang="0">
                    <a:pos x="138" y="100"/>
                  </a:cxn>
                  <a:cxn ang="0">
                    <a:pos x="126" y="108"/>
                  </a:cxn>
                  <a:cxn ang="0">
                    <a:pos x="104" y="106"/>
                  </a:cxn>
                  <a:cxn ang="0">
                    <a:pos x="92" y="102"/>
                  </a:cxn>
                  <a:cxn ang="0">
                    <a:pos x="78" y="88"/>
                  </a:cxn>
                  <a:cxn ang="0">
                    <a:pos x="64" y="104"/>
                  </a:cxn>
                  <a:cxn ang="0">
                    <a:pos x="62" y="118"/>
                  </a:cxn>
                  <a:cxn ang="0">
                    <a:pos x="32" y="116"/>
                  </a:cxn>
                  <a:cxn ang="0">
                    <a:pos x="24" y="128"/>
                  </a:cxn>
                  <a:cxn ang="0">
                    <a:pos x="10" y="112"/>
                  </a:cxn>
                  <a:cxn ang="0">
                    <a:pos x="0" y="86"/>
                  </a:cxn>
                  <a:cxn ang="0">
                    <a:pos x="0" y="70"/>
                  </a:cxn>
                  <a:cxn ang="0">
                    <a:pos x="20" y="54"/>
                  </a:cxn>
                </a:cxnLst>
                <a:rect l="0" t="0" r="r" b="b"/>
                <a:pathLst>
                  <a:path w="202" h="128">
                    <a:moveTo>
                      <a:pt x="20" y="54"/>
                    </a:moveTo>
                    <a:lnTo>
                      <a:pt x="66" y="42"/>
                    </a:lnTo>
                    <a:lnTo>
                      <a:pt x="68" y="30"/>
                    </a:lnTo>
                    <a:lnTo>
                      <a:pt x="92" y="26"/>
                    </a:lnTo>
                    <a:lnTo>
                      <a:pt x="116" y="2"/>
                    </a:lnTo>
                    <a:lnTo>
                      <a:pt x="128" y="0"/>
                    </a:lnTo>
                    <a:lnTo>
                      <a:pt x="140" y="8"/>
                    </a:lnTo>
                    <a:lnTo>
                      <a:pt x="142" y="22"/>
                    </a:lnTo>
                    <a:lnTo>
                      <a:pt x="142" y="34"/>
                    </a:lnTo>
                    <a:lnTo>
                      <a:pt x="180" y="60"/>
                    </a:lnTo>
                    <a:lnTo>
                      <a:pt x="202" y="92"/>
                    </a:lnTo>
                    <a:lnTo>
                      <a:pt x="172" y="90"/>
                    </a:lnTo>
                    <a:lnTo>
                      <a:pt x="138" y="100"/>
                    </a:lnTo>
                    <a:lnTo>
                      <a:pt x="126" y="108"/>
                    </a:lnTo>
                    <a:lnTo>
                      <a:pt x="104" y="106"/>
                    </a:lnTo>
                    <a:lnTo>
                      <a:pt x="92" y="102"/>
                    </a:lnTo>
                    <a:lnTo>
                      <a:pt x="78" y="88"/>
                    </a:lnTo>
                    <a:lnTo>
                      <a:pt x="64" y="104"/>
                    </a:lnTo>
                    <a:lnTo>
                      <a:pt x="62" y="118"/>
                    </a:lnTo>
                    <a:lnTo>
                      <a:pt x="32" y="116"/>
                    </a:lnTo>
                    <a:lnTo>
                      <a:pt x="24" y="128"/>
                    </a:lnTo>
                    <a:lnTo>
                      <a:pt x="10" y="112"/>
                    </a:lnTo>
                    <a:lnTo>
                      <a:pt x="0" y="86"/>
                    </a:lnTo>
                    <a:lnTo>
                      <a:pt x="0" y="70"/>
                    </a:lnTo>
                    <a:lnTo>
                      <a:pt x="20" y="5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74" name="Freeform 109"/>
              <p:cNvSpPr>
                <a:spLocks noChangeAspect="1"/>
              </p:cNvSpPr>
              <p:nvPr/>
            </p:nvSpPr>
            <p:spPr bwMode="auto">
              <a:xfrm>
                <a:off x="3049" y="2199"/>
                <a:ext cx="264" cy="308"/>
              </a:xfrm>
              <a:custGeom>
                <a:avLst/>
                <a:gdLst/>
                <a:ahLst/>
                <a:cxnLst>
                  <a:cxn ang="0">
                    <a:pos x="188" y="20"/>
                  </a:cxn>
                  <a:cxn ang="0">
                    <a:pos x="208" y="0"/>
                  </a:cxn>
                  <a:cxn ang="0">
                    <a:pos x="216" y="0"/>
                  </a:cxn>
                  <a:cxn ang="0">
                    <a:pos x="238" y="18"/>
                  </a:cxn>
                  <a:cxn ang="0">
                    <a:pos x="242" y="32"/>
                  </a:cxn>
                  <a:cxn ang="0">
                    <a:pos x="240" y="60"/>
                  </a:cxn>
                  <a:cxn ang="0">
                    <a:pos x="264" y="86"/>
                  </a:cxn>
                  <a:cxn ang="0">
                    <a:pos x="236" y="98"/>
                  </a:cxn>
                  <a:cxn ang="0">
                    <a:pos x="230" y="128"/>
                  </a:cxn>
                  <a:cxn ang="0">
                    <a:pos x="230" y="142"/>
                  </a:cxn>
                  <a:cxn ang="0">
                    <a:pos x="206" y="180"/>
                  </a:cxn>
                  <a:cxn ang="0">
                    <a:pos x="206" y="196"/>
                  </a:cxn>
                  <a:cxn ang="0">
                    <a:pos x="194" y="198"/>
                  </a:cxn>
                  <a:cxn ang="0">
                    <a:pos x="194" y="234"/>
                  </a:cxn>
                  <a:cxn ang="0">
                    <a:pos x="174" y="234"/>
                  </a:cxn>
                  <a:cxn ang="0">
                    <a:pos x="178" y="248"/>
                  </a:cxn>
                  <a:cxn ang="0">
                    <a:pos x="188" y="250"/>
                  </a:cxn>
                  <a:cxn ang="0">
                    <a:pos x="212" y="282"/>
                  </a:cxn>
                  <a:cxn ang="0">
                    <a:pos x="218" y="282"/>
                  </a:cxn>
                  <a:cxn ang="0">
                    <a:pos x="218" y="296"/>
                  </a:cxn>
                  <a:cxn ang="0">
                    <a:pos x="198" y="296"/>
                  </a:cxn>
                  <a:cxn ang="0">
                    <a:pos x="190" y="304"/>
                  </a:cxn>
                  <a:cxn ang="0">
                    <a:pos x="138" y="308"/>
                  </a:cxn>
                  <a:cxn ang="0">
                    <a:pos x="122" y="296"/>
                  </a:cxn>
                  <a:cxn ang="0">
                    <a:pos x="94" y="298"/>
                  </a:cxn>
                  <a:cxn ang="0">
                    <a:pos x="86" y="288"/>
                  </a:cxn>
                  <a:cxn ang="0">
                    <a:pos x="64" y="256"/>
                  </a:cxn>
                  <a:cxn ang="0">
                    <a:pos x="26" y="230"/>
                  </a:cxn>
                  <a:cxn ang="0">
                    <a:pos x="24" y="204"/>
                  </a:cxn>
                  <a:cxn ang="0">
                    <a:pos x="12" y="196"/>
                  </a:cxn>
                  <a:cxn ang="0">
                    <a:pos x="8" y="170"/>
                  </a:cxn>
                  <a:cxn ang="0">
                    <a:pos x="0" y="162"/>
                  </a:cxn>
                  <a:cxn ang="0">
                    <a:pos x="16" y="122"/>
                  </a:cxn>
                  <a:cxn ang="0">
                    <a:pos x="30" y="120"/>
                  </a:cxn>
                  <a:cxn ang="0">
                    <a:pos x="32" y="46"/>
                  </a:cxn>
                  <a:cxn ang="0">
                    <a:pos x="50" y="46"/>
                  </a:cxn>
                  <a:cxn ang="0">
                    <a:pos x="50" y="12"/>
                  </a:cxn>
                  <a:cxn ang="0">
                    <a:pos x="178" y="14"/>
                  </a:cxn>
                  <a:cxn ang="0">
                    <a:pos x="188" y="20"/>
                  </a:cxn>
                </a:cxnLst>
                <a:rect l="0" t="0" r="r" b="b"/>
                <a:pathLst>
                  <a:path w="264" h="308">
                    <a:moveTo>
                      <a:pt x="188" y="20"/>
                    </a:moveTo>
                    <a:lnTo>
                      <a:pt x="208" y="0"/>
                    </a:lnTo>
                    <a:lnTo>
                      <a:pt x="216" y="0"/>
                    </a:lnTo>
                    <a:lnTo>
                      <a:pt x="238" y="18"/>
                    </a:lnTo>
                    <a:lnTo>
                      <a:pt x="242" y="32"/>
                    </a:lnTo>
                    <a:lnTo>
                      <a:pt x="240" y="60"/>
                    </a:lnTo>
                    <a:lnTo>
                      <a:pt x="264" y="86"/>
                    </a:lnTo>
                    <a:lnTo>
                      <a:pt x="236" y="98"/>
                    </a:lnTo>
                    <a:lnTo>
                      <a:pt x="230" y="128"/>
                    </a:lnTo>
                    <a:lnTo>
                      <a:pt x="230" y="142"/>
                    </a:lnTo>
                    <a:lnTo>
                      <a:pt x="206" y="180"/>
                    </a:lnTo>
                    <a:lnTo>
                      <a:pt x="206" y="196"/>
                    </a:lnTo>
                    <a:lnTo>
                      <a:pt x="194" y="198"/>
                    </a:lnTo>
                    <a:lnTo>
                      <a:pt x="194" y="234"/>
                    </a:lnTo>
                    <a:lnTo>
                      <a:pt x="174" y="234"/>
                    </a:lnTo>
                    <a:lnTo>
                      <a:pt x="178" y="248"/>
                    </a:lnTo>
                    <a:lnTo>
                      <a:pt x="188" y="250"/>
                    </a:lnTo>
                    <a:lnTo>
                      <a:pt x="212" y="282"/>
                    </a:lnTo>
                    <a:lnTo>
                      <a:pt x="218" y="282"/>
                    </a:lnTo>
                    <a:lnTo>
                      <a:pt x="218" y="296"/>
                    </a:lnTo>
                    <a:lnTo>
                      <a:pt x="198" y="296"/>
                    </a:lnTo>
                    <a:lnTo>
                      <a:pt x="190" y="304"/>
                    </a:lnTo>
                    <a:lnTo>
                      <a:pt x="138" y="308"/>
                    </a:lnTo>
                    <a:lnTo>
                      <a:pt x="122" y="296"/>
                    </a:lnTo>
                    <a:lnTo>
                      <a:pt x="94" y="298"/>
                    </a:lnTo>
                    <a:lnTo>
                      <a:pt x="86" y="288"/>
                    </a:lnTo>
                    <a:lnTo>
                      <a:pt x="64" y="256"/>
                    </a:lnTo>
                    <a:lnTo>
                      <a:pt x="26" y="230"/>
                    </a:lnTo>
                    <a:lnTo>
                      <a:pt x="24" y="204"/>
                    </a:lnTo>
                    <a:lnTo>
                      <a:pt x="12" y="196"/>
                    </a:lnTo>
                    <a:lnTo>
                      <a:pt x="8" y="170"/>
                    </a:lnTo>
                    <a:lnTo>
                      <a:pt x="0" y="162"/>
                    </a:lnTo>
                    <a:lnTo>
                      <a:pt x="16" y="122"/>
                    </a:lnTo>
                    <a:lnTo>
                      <a:pt x="30" y="120"/>
                    </a:lnTo>
                    <a:lnTo>
                      <a:pt x="32" y="46"/>
                    </a:lnTo>
                    <a:lnTo>
                      <a:pt x="50" y="46"/>
                    </a:lnTo>
                    <a:lnTo>
                      <a:pt x="50" y="12"/>
                    </a:lnTo>
                    <a:lnTo>
                      <a:pt x="178" y="14"/>
                    </a:lnTo>
                    <a:lnTo>
                      <a:pt x="188" y="2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75" name="Freeform 110"/>
              <p:cNvSpPr>
                <a:spLocks noChangeAspect="1"/>
              </p:cNvSpPr>
              <p:nvPr/>
            </p:nvSpPr>
            <p:spPr bwMode="auto">
              <a:xfrm>
                <a:off x="3279" y="2285"/>
                <a:ext cx="100" cy="86"/>
              </a:xfrm>
              <a:custGeom>
                <a:avLst/>
                <a:gdLst/>
                <a:ahLst/>
                <a:cxnLst>
                  <a:cxn ang="0">
                    <a:pos x="34" y="0"/>
                  </a:cxn>
                  <a:cxn ang="0">
                    <a:pos x="42" y="12"/>
                  </a:cxn>
                  <a:cxn ang="0">
                    <a:pos x="48" y="26"/>
                  </a:cxn>
                  <a:cxn ang="0">
                    <a:pos x="50" y="44"/>
                  </a:cxn>
                  <a:cxn ang="0">
                    <a:pos x="64" y="44"/>
                  </a:cxn>
                  <a:cxn ang="0">
                    <a:pos x="100" y="76"/>
                  </a:cxn>
                  <a:cxn ang="0">
                    <a:pos x="94" y="86"/>
                  </a:cxn>
                  <a:cxn ang="0">
                    <a:pos x="76" y="68"/>
                  </a:cxn>
                  <a:cxn ang="0">
                    <a:pos x="58" y="52"/>
                  </a:cxn>
                  <a:cxn ang="0">
                    <a:pos x="24" y="50"/>
                  </a:cxn>
                  <a:cxn ang="0">
                    <a:pos x="22" y="56"/>
                  </a:cxn>
                  <a:cxn ang="0">
                    <a:pos x="0" y="56"/>
                  </a:cxn>
                  <a:cxn ang="0">
                    <a:pos x="0" y="42"/>
                  </a:cxn>
                  <a:cxn ang="0">
                    <a:pos x="4" y="28"/>
                  </a:cxn>
                  <a:cxn ang="0">
                    <a:pos x="6" y="12"/>
                  </a:cxn>
                  <a:cxn ang="0">
                    <a:pos x="34" y="0"/>
                  </a:cxn>
                </a:cxnLst>
                <a:rect l="0" t="0" r="r" b="b"/>
                <a:pathLst>
                  <a:path w="100" h="86">
                    <a:moveTo>
                      <a:pt x="34" y="0"/>
                    </a:moveTo>
                    <a:lnTo>
                      <a:pt x="42" y="12"/>
                    </a:lnTo>
                    <a:lnTo>
                      <a:pt x="48" y="26"/>
                    </a:lnTo>
                    <a:lnTo>
                      <a:pt x="50" y="44"/>
                    </a:lnTo>
                    <a:lnTo>
                      <a:pt x="64" y="44"/>
                    </a:lnTo>
                    <a:lnTo>
                      <a:pt x="100" y="76"/>
                    </a:lnTo>
                    <a:lnTo>
                      <a:pt x="94" y="86"/>
                    </a:lnTo>
                    <a:lnTo>
                      <a:pt x="76" y="68"/>
                    </a:lnTo>
                    <a:lnTo>
                      <a:pt x="58" y="52"/>
                    </a:lnTo>
                    <a:lnTo>
                      <a:pt x="24" y="50"/>
                    </a:lnTo>
                    <a:lnTo>
                      <a:pt x="22" y="56"/>
                    </a:lnTo>
                    <a:lnTo>
                      <a:pt x="0" y="56"/>
                    </a:lnTo>
                    <a:lnTo>
                      <a:pt x="0" y="42"/>
                    </a:lnTo>
                    <a:lnTo>
                      <a:pt x="4" y="28"/>
                    </a:lnTo>
                    <a:lnTo>
                      <a:pt x="6" y="12"/>
                    </a:lnTo>
                    <a:lnTo>
                      <a:pt x="34"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76" name="Freeform 111"/>
              <p:cNvSpPr>
                <a:spLocks noChangeAspect="1"/>
              </p:cNvSpPr>
              <p:nvPr/>
            </p:nvSpPr>
            <p:spPr bwMode="auto">
              <a:xfrm>
                <a:off x="3365" y="2361"/>
                <a:ext cx="22" cy="34"/>
              </a:xfrm>
              <a:custGeom>
                <a:avLst/>
                <a:gdLst/>
                <a:ahLst/>
                <a:cxnLst>
                  <a:cxn ang="0">
                    <a:pos x="22" y="16"/>
                  </a:cxn>
                  <a:cxn ang="0">
                    <a:pos x="14" y="22"/>
                  </a:cxn>
                  <a:cxn ang="0">
                    <a:pos x="16" y="34"/>
                  </a:cxn>
                  <a:cxn ang="0">
                    <a:pos x="0" y="32"/>
                  </a:cxn>
                  <a:cxn ang="0">
                    <a:pos x="0" y="20"/>
                  </a:cxn>
                  <a:cxn ang="0">
                    <a:pos x="8" y="10"/>
                  </a:cxn>
                  <a:cxn ang="0">
                    <a:pos x="14" y="0"/>
                  </a:cxn>
                  <a:cxn ang="0">
                    <a:pos x="22" y="16"/>
                  </a:cxn>
                </a:cxnLst>
                <a:rect l="0" t="0" r="r" b="b"/>
                <a:pathLst>
                  <a:path w="22" h="34">
                    <a:moveTo>
                      <a:pt x="22" y="16"/>
                    </a:moveTo>
                    <a:lnTo>
                      <a:pt x="14" y="22"/>
                    </a:lnTo>
                    <a:lnTo>
                      <a:pt x="16" y="34"/>
                    </a:lnTo>
                    <a:lnTo>
                      <a:pt x="0" y="32"/>
                    </a:lnTo>
                    <a:lnTo>
                      <a:pt x="0" y="20"/>
                    </a:lnTo>
                    <a:lnTo>
                      <a:pt x="8" y="10"/>
                    </a:lnTo>
                    <a:lnTo>
                      <a:pt x="14" y="0"/>
                    </a:lnTo>
                    <a:lnTo>
                      <a:pt x="22" y="1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77" name="Freeform 112"/>
              <p:cNvSpPr>
                <a:spLocks noChangeAspect="1"/>
              </p:cNvSpPr>
              <p:nvPr/>
            </p:nvSpPr>
            <p:spPr bwMode="auto">
              <a:xfrm>
                <a:off x="3349" y="2379"/>
                <a:ext cx="166" cy="216"/>
              </a:xfrm>
              <a:custGeom>
                <a:avLst/>
                <a:gdLst/>
                <a:ahLst/>
                <a:cxnLst>
                  <a:cxn ang="0">
                    <a:pos x="60" y="26"/>
                  </a:cxn>
                  <a:cxn ang="0">
                    <a:pos x="78" y="18"/>
                  </a:cxn>
                  <a:cxn ang="0">
                    <a:pos x="146" y="8"/>
                  </a:cxn>
                  <a:cxn ang="0">
                    <a:pos x="164" y="0"/>
                  </a:cxn>
                  <a:cxn ang="0">
                    <a:pos x="166" y="22"/>
                  </a:cxn>
                  <a:cxn ang="0">
                    <a:pos x="158" y="30"/>
                  </a:cxn>
                  <a:cxn ang="0">
                    <a:pos x="132" y="80"/>
                  </a:cxn>
                  <a:cxn ang="0">
                    <a:pos x="80" y="152"/>
                  </a:cxn>
                  <a:cxn ang="0">
                    <a:pos x="12" y="216"/>
                  </a:cxn>
                  <a:cxn ang="0">
                    <a:pos x="2" y="202"/>
                  </a:cxn>
                  <a:cxn ang="0">
                    <a:pos x="0" y="146"/>
                  </a:cxn>
                  <a:cxn ang="0">
                    <a:pos x="16" y="136"/>
                  </a:cxn>
                  <a:cxn ang="0">
                    <a:pos x="16" y="126"/>
                  </a:cxn>
                  <a:cxn ang="0">
                    <a:pos x="40" y="112"/>
                  </a:cxn>
                  <a:cxn ang="0">
                    <a:pos x="66" y="108"/>
                  </a:cxn>
                  <a:cxn ang="0">
                    <a:pos x="108" y="62"/>
                  </a:cxn>
                  <a:cxn ang="0">
                    <a:pos x="52" y="48"/>
                  </a:cxn>
                  <a:cxn ang="0">
                    <a:pos x="32" y="26"/>
                  </a:cxn>
                  <a:cxn ang="0">
                    <a:pos x="32" y="16"/>
                  </a:cxn>
                  <a:cxn ang="0">
                    <a:pos x="40" y="8"/>
                  </a:cxn>
                  <a:cxn ang="0">
                    <a:pos x="60" y="26"/>
                  </a:cxn>
                </a:cxnLst>
                <a:rect l="0" t="0" r="r" b="b"/>
                <a:pathLst>
                  <a:path w="166" h="216">
                    <a:moveTo>
                      <a:pt x="60" y="26"/>
                    </a:moveTo>
                    <a:lnTo>
                      <a:pt x="78" y="18"/>
                    </a:lnTo>
                    <a:lnTo>
                      <a:pt x="146" y="8"/>
                    </a:lnTo>
                    <a:lnTo>
                      <a:pt x="164" y="0"/>
                    </a:lnTo>
                    <a:lnTo>
                      <a:pt x="166" y="22"/>
                    </a:lnTo>
                    <a:lnTo>
                      <a:pt x="158" y="30"/>
                    </a:lnTo>
                    <a:lnTo>
                      <a:pt x="132" y="80"/>
                    </a:lnTo>
                    <a:lnTo>
                      <a:pt x="80" y="152"/>
                    </a:lnTo>
                    <a:lnTo>
                      <a:pt x="12" y="216"/>
                    </a:lnTo>
                    <a:lnTo>
                      <a:pt x="2" y="202"/>
                    </a:lnTo>
                    <a:lnTo>
                      <a:pt x="0" y="146"/>
                    </a:lnTo>
                    <a:lnTo>
                      <a:pt x="16" y="136"/>
                    </a:lnTo>
                    <a:lnTo>
                      <a:pt x="16" y="126"/>
                    </a:lnTo>
                    <a:lnTo>
                      <a:pt x="40" y="112"/>
                    </a:lnTo>
                    <a:lnTo>
                      <a:pt x="66" y="108"/>
                    </a:lnTo>
                    <a:lnTo>
                      <a:pt x="108" y="62"/>
                    </a:lnTo>
                    <a:lnTo>
                      <a:pt x="52" y="48"/>
                    </a:lnTo>
                    <a:lnTo>
                      <a:pt x="32" y="26"/>
                    </a:lnTo>
                    <a:lnTo>
                      <a:pt x="32" y="16"/>
                    </a:lnTo>
                    <a:lnTo>
                      <a:pt x="40" y="8"/>
                    </a:lnTo>
                    <a:lnTo>
                      <a:pt x="60" y="2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78" name="Freeform 113"/>
              <p:cNvSpPr>
                <a:spLocks noChangeAspect="1"/>
              </p:cNvSpPr>
              <p:nvPr/>
            </p:nvSpPr>
            <p:spPr bwMode="auto">
              <a:xfrm>
                <a:off x="3223" y="2335"/>
                <a:ext cx="234" cy="178"/>
              </a:xfrm>
              <a:custGeom>
                <a:avLst/>
                <a:gdLst/>
                <a:ahLst/>
                <a:cxnLst>
                  <a:cxn ang="0">
                    <a:pos x="56" y="6"/>
                  </a:cxn>
                  <a:cxn ang="0">
                    <a:pos x="78" y="6"/>
                  </a:cxn>
                  <a:cxn ang="0">
                    <a:pos x="80" y="0"/>
                  </a:cxn>
                  <a:cxn ang="0">
                    <a:pos x="114" y="2"/>
                  </a:cxn>
                  <a:cxn ang="0">
                    <a:pos x="150" y="36"/>
                  </a:cxn>
                  <a:cxn ang="0">
                    <a:pos x="142" y="46"/>
                  </a:cxn>
                  <a:cxn ang="0">
                    <a:pos x="142" y="58"/>
                  </a:cxn>
                  <a:cxn ang="0">
                    <a:pos x="158" y="60"/>
                  </a:cxn>
                  <a:cxn ang="0">
                    <a:pos x="158" y="70"/>
                  </a:cxn>
                  <a:cxn ang="0">
                    <a:pos x="178" y="92"/>
                  </a:cxn>
                  <a:cxn ang="0">
                    <a:pos x="234" y="106"/>
                  </a:cxn>
                  <a:cxn ang="0">
                    <a:pos x="192" y="152"/>
                  </a:cxn>
                  <a:cxn ang="0">
                    <a:pos x="166" y="156"/>
                  </a:cxn>
                  <a:cxn ang="0">
                    <a:pos x="142" y="170"/>
                  </a:cxn>
                  <a:cxn ang="0">
                    <a:pos x="130" y="174"/>
                  </a:cxn>
                  <a:cxn ang="0">
                    <a:pos x="124" y="166"/>
                  </a:cxn>
                  <a:cxn ang="0">
                    <a:pos x="104" y="178"/>
                  </a:cxn>
                  <a:cxn ang="0">
                    <a:pos x="80" y="176"/>
                  </a:cxn>
                  <a:cxn ang="0">
                    <a:pos x="44" y="160"/>
                  </a:cxn>
                  <a:cxn ang="0">
                    <a:pos x="44" y="146"/>
                  </a:cxn>
                  <a:cxn ang="0">
                    <a:pos x="38" y="146"/>
                  </a:cxn>
                  <a:cxn ang="0">
                    <a:pos x="14" y="114"/>
                  </a:cxn>
                  <a:cxn ang="0">
                    <a:pos x="4" y="112"/>
                  </a:cxn>
                  <a:cxn ang="0">
                    <a:pos x="0" y="98"/>
                  </a:cxn>
                  <a:cxn ang="0">
                    <a:pos x="20" y="98"/>
                  </a:cxn>
                  <a:cxn ang="0">
                    <a:pos x="20" y="62"/>
                  </a:cxn>
                  <a:cxn ang="0">
                    <a:pos x="32" y="60"/>
                  </a:cxn>
                  <a:cxn ang="0">
                    <a:pos x="32" y="44"/>
                  </a:cxn>
                  <a:cxn ang="0">
                    <a:pos x="56" y="6"/>
                  </a:cxn>
                </a:cxnLst>
                <a:rect l="0" t="0" r="r" b="b"/>
                <a:pathLst>
                  <a:path w="234" h="178">
                    <a:moveTo>
                      <a:pt x="56" y="6"/>
                    </a:moveTo>
                    <a:lnTo>
                      <a:pt x="78" y="6"/>
                    </a:lnTo>
                    <a:lnTo>
                      <a:pt x="80" y="0"/>
                    </a:lnTo>
                    <a:lnTo>
                      <a:pt x="114" y="2"/>
                    </a:lnTo>
                    <a:lnTo>
                      <a:pt x="150" y="36"/>
                    </a:lnTo>
                    <a:lnTo>
                      <a:pt x="142" y="46"/>
                    </a:lnTo>
                    <a:lnTo>
                      <a:pt x="142" y="58"/>
                    </a:lnTo>
                    <a:lnTo>
                      <a:pt x="158" y="60"/>
                    </a:lnTo>
                    <a:lnTo>
                      <a:pt x="158" y="70"/>
                    </a:lnTo>
                    <a:lnTo>
                      <a:pt x="178" y="92"/>
                    </a:lnTo>
                    <a:lnTo>
                      <a:pt x="234" y="106"/>
                    </a:lnTo>
                    <a:lnTo>
                      <a:pt x="192" y="152"/>
                    </a:lnTo>
                    <a:lnTo>
                      <a:pt x="166" y="156"/>
                    </a:lnTo>
                    <a:lnTo>
                      <a:pt x="142" y="170"/>
                    </a:lnTo>
                    <a:lnTo>
                      <a:pt x="130" y="174"/>
                    </a:lnTo>
                    <a:lnTo>
                      <a:pt x="124" y="166"/>
                    </a:lnTo>
                    <a:lnTo>
                      <a:pt x="104" y="178"/>
                    </a:lnTo>
                    <a:lnTo>
                      <a:pt x="80" y="176"/>
                    </a:lnTo>
                    <a:lnTo>
                      <a:pt x="44" y="160"/>
                    </a:lnTo>
                    <a:lnTo>
                      <a:pt x="44" y="146"/>
                    </a:lnTo>
                    <a:lnTo>
                      <a:pt x="38" y="146"/>
                    </a:lnTo>
                    <a:lnTo>
                      <a:pt x="14" y="114"/>
                    </a:lnTo>
                    <a:lnTo>
                      <a:pt x="4" y="112"/>
                    </a:lnTo>
                    <a:lnTo>
                      <a:pt x="0" y="98"/>
                    </a:lnTo>
                    <a:lnTo>
                      <a:pt x="20" y="98"/>
                    </a:lnTo>
                    <a:lnTo>
                      <a:pt x="20" y="62"/>
                    </a:lnTo>
                    <a:lnTo>
                      <a:pt x="32" y="60"/>
                    </a:lnTo>
                    <a:lnTo>
                      <a:pt x="32" y="44"/>
                    </a:lnTo>
                    <a:lnTo>
                      <a:pt x="56" y="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79" name="Freeform 114"/>
              <p:cNvSpPr>
                <a:spLocks noChangeAspect="1"/>
              </p:cNvSpPr>
              <p:nvPr/>
            </p:nvSpPr>
            <p:spPr bwMode="auto">
              <a:xfrm>
                <a:off x="2838" y="2361"/>
                <a:ext cx="119" cy="178"/>
              </a:xfrm>
              <a:custGeom>
                <a:avLst/>
                <a:gdLst/>
                <a:ahLst/>
                <a:cxnLst>
                  <a:cxn ang="0">
                    <a:pos x="91" y="0"/>
                  </a:cxn>
                  <a:cxn ang="0">
                    <a:pos x="99" y="12"/>
                  </a:cxn>
                  <a:cxn ang="0">
                    <a:pos x="101" y="36"/>
                  </a:cxn>
                  <a:cxn ang="0">
                    <a:pos x="107" y="46"/>
                  </a:cxn>
                  <a:cxn ang="0">
                    <a:pos x="87" y="46"/>
                  </a:cxn>
                  <a:cxn ang="0">
                    <a:pos x="85" y="56"/>
                  </a:cxn>
                  <a:cxn ang="0">
                    <a:pos x="115" y="88"/>
                  </a:cxn>
                  <a:cxn ang="0">
                    <a:pos x="95" y="104"/>
                  </a:cxn>
                  <a:cxn ang="0">
                    <a:pos x="95" y="120"/>
                  </a:cxn>
                  <a:cxn ang="0">
                    <a:pos x="105" y="146"/>
                  </a:cxn>
                  <a:cxn ang="0">
                    <a:pos x="119" y="162"/>
                  </a:cxn>
                  <a:cxn ang="0">
                    <a:pos x="117" y="176"/>
                  </a:cxn>
                  <a:cxn ang="0">
                    <a:pos x="99" y="178"/>
                  </a:cxn>
                  <a:cxn ang="0">
                    <a:pos x="99" y="170"/>
                  </a:cxn>
                  <a:cxn ang="0">
                    <a:pos x="18" y="170"/>
                  </a:cxn>
                  <a:cxn ang="0">
                    <a:pos x="18" y="146"/>
                  </a:cxn>
                  <a:cxn ang="0">
                    <a:pos x="10" y="138"/>
                  </a:cxn>
                  <a:cxn ang="0">
                    <a:pos x="0" y="132"/>
                  </a:cxn>
                  <a:cxn ang="0">
                    <a:pos x="2" y="114"/>
                  </a:cxn>
                  <a:cxn ang="0">
                    <a:pos x="22" y="96"/>
                  </a:cxn>
                  <a:cxn ang="0">
                    <a:pos x="32" y="96"/>
                  </a:cxn>
                  <a:cxn ang="0">
                    <a:pos x="43" y="104"/>
                  </a:cxn>
                  <a:cxn ang="0">
                    <a:pos x="83" y="28"/>
                  </a:cxn>
                  <a:cxn ang="0">
                    <a:pos x="93" y="26"/>
                  </a:cxn>
                  <a:cxn ang="0">
                    <a:pos x="91" y="12"/>
                  </a:cxn>
                  <a:cxn ang="0">
                    <a:pos x="91" y="0"/>
                  </a:cxn>
                </a:cxnLst>
                <a:rect l="0" t="0" r="r" b="b"/>
                <a:pathLst>
                  <a:path w="119" h="178">
                    <a:moveTo>
                      <a:pt x="91" y="0"/>
                    </a:moveTo>
                    <a:lnTo>
                      <a:pt x="99" y="12"/>
                    </a:lnTo>
                    <a:lnTo>
                      <a:pt x="101" y="36"/>
                    </a:lnTo>
                    <a:lnTo>
                      <a:pt x="107" y="46"/>
                    </a:lnTo>
                    <a:lnTo>
                      <a:pt x="87" y="46"/>
                    </a:lnTo>
                    <a:lnTo>
                      <a:pt x="85" y="56"/>
                    </a:lnTo>
                    <a:lnTo>
                      <a:pt x="115" y="88"/>
                    </a:lnTo>
                    <a:lnTo>
                      <a:pt x="95" y="104"/>
                    </a:lnTo>
                    <a:lnTo>
                      <a:pt x="95" y="120"/>
                    </a:lnTo>
                    <a:lnTo>
                      <a:pt x="105" y="146"/>
                    </a:lnTo>
                    <a:lnTo>
                      <a:pt x="119" y="162"/>
                    </a:lnTo>
                    <a:lnTo>
                      <a:pt x="117" y="176"/>
                    </a:lnTo>
                    <a:lnTo>
                      <a:pt x="99" y="178"/>
                    </a:lnTo>
                    <a:lnTo>
                      <a:pt x="99" y="170"/>
                    </a:lnTo>
                    <a:lnTo>
                      <a:pt x="18" y="170"/>
                    </a:lnTo>
                    <a:lnTo>
                      <a:pt x="18" y="146"/>
                    </a:lnTo>
                    <a:lnTo>
                      <a:pt x="10" y="138"/>
                    </a:lnTo>
                    <a:lnTo>
                      <a:pt x="0" y="132"/>
                    </a:lnTo>
                    <a:lnTo>
                      <a:pt x="2" y="114"/>
                    </a:lnTo>
                    <a:lnTo>
                      <a:pt x="22" y="96"/>
                    </a:lnTo>
                    <a:lnTo>
                      <a:pt x="32" y="96"/>
                    </a:lnTo>
                    <a:lnTo>
                      <a:pt x="43" y="104"/>
                    </a:lnTo>
                    <a:lnTo>
                      <a:pt x="83" y="28"/>
                    </a:lnTo>
                    <a:lnTo>
                      <a:pt x="93" y="26"/>
                    </a:lnTo>
                    <a:lnTo>
                      <a:pt x="91" y="12"/>
                    </a:lnTo>
                    <a:lnTo>
                      <a:pt x="91"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80" name="Freeform 115"/>
              <p:cNvSpPr>
                <a:spLocks noChangeAspect="1"/>
              </p:cNvSpPr>
              <p:nvPr/>
            </p:nvSpPr>
            <p:spPr bwMode="auto">
              <a:xfrm>
                <a:off x="2744" y="2347"/>
                <a:ext cx="187" cy="150"/>
              </a:xfrm>
              <a:custGeom>
                <a:avLst/>
                <a:gdLst/>
                <a:ahLst/>
                <a:cxnLst>
                  <a:cxn ang="0">
                    <a:pos x="94" y="146"/>
                  </a:cxn>
                  <a:cxn ang="0">
                    <a:pos x="64" y="150"/>
                  </a:cxn>
                  <a:cxn ang="0">
                    <a:pos x="44" y="148"/>
                  </a:cxn>
                  <a:cxn ang="0">
                    <a:pos x="46" y="132"/>
                  </a:cxn>
                  <a:cxn ang="0">
                    <a:pos x="22" y="118"/>
                  </a:cxn>
                  <a:cxn ang="0">
                    <a:pos x="2" y="116"/>
                  </a:cxn>
                  <a:cxn ang="0">
                    <a:pos x="0" y="78"/>
                  </a:cxn>
                  <a:cxn ang="0">
                    <a:pos x="22" y="52"/>
                  </a:cxn>
                  <a:cxn ang="0">
                    <a:pos x="10" y="42"/>
                  </a:cxn>
                  <a:cxn ang="0">
                    <a:pos x="12" y="34"/>
                  </a:cxn>
                  <a:cxn ang="0">
                    <a:pos x="24" y="2"/>
                  </a:cxn>
                  <a:cxn ang="0">
                    <a:pos x="54" y="2"/>
                  </a:cxn>
                  <a:cxn ang="0">
                    <a:pos x="70" y="14"/>
                  </a:cxn>
                  <a:cxn ang="0">
                    <a:pos x="80" y="8"/>
                  </a:cxn>
                  <a:cxn ang="0">
                    <a:pos x="108" y="18"/>
                  </a:cxn>
                  <a:cxn ang="0">
                    <a:pos x="114" y="10"/>
                  </a:cxn>
                  <a:cxn ang="0">
                    <a:pos x="149" y="14"/>
                  </a:cxn>
                  <a:cxn ang="0">
                    <a:pos x="171" y="0"/>
                  </a:cxn>
                  <a:cxn ang="0">
                    <a:pos x="185" y="14"/>
                  </a:cxn>
                  <a:cxn ang="0">
                    <a:pos x="187" y="40"/>
                  </a:cxn>
                  <a:cxn ang="0">
                    <a:pos x="177" y="42"/>
                  </a:cxn>
                  <a:cxn ang="0">
                    <a:pos x="137" y="118"/>
                  </a:cxn>
                  <a:cxn ang="0">
                    <a:pos x="126" y="110"/>
                  </a:cxn>
                  <a:cxn ang="0">
                    <a:pos x="116" y="110"/>
                  </a:cxn>
                  <a:cxn ang="0">
                    <a:pos x="96" y="128"/>
                  </a:cxn>
                  <a:cxn ang="0">
                    <a:pos x="94" y="146"/>
                  </a:cxn>
                </a:cxnLst>
                <a:rect l="0" t="0" r="r" b="b"/>
                <a:pathLst>
                  <a:path w="187" h="150">
                    <a:moveTo>
                      <a:pt x="94" y="146"/>
                    </a:moveTo>
                    <a:lnTo>
                      <a:pt x="64" y="150"/>
                    </a:lnTo>
                    <a:lnTo>
                      <a:pt x="44" y="148"/>
                    </a:lnTo>
                    <a:lnTo>
                      <a:pt x="46" y="132"/>
                    </a:lnTo>
                    <a:lnTo>
                      <a:pt x="22" y="118"/>
                    </a:lnTo>
                    <a:lnTo>
                      <a:pt x="2" y="116"/>
                    </a:lnTo>
                    <a:lnTo>
                      <a:pt x="0" y="78"/>
                    </a:lnTo>
                    <a:lnTo>
                      <a:pt x="22" y="52"/>
                    </a:lnTo>
                    <a:lnTo>
                      <a:pt x="10" y="42"/>
                    </a:lnTo>
                    <a:lnTo>
                      <a:pt x="12" y="34"/>
                    </a:lnTo>
                    <a:lnTo>
                      <a:pt x="24" y="2"/>
                    </a:lnTo>
                    <a:lnTo>
                      <a:pt x="54" y="2"/>
                    </a:lnTo>
                    <a:lnTo>
                      <a:pt x="70" y="14"/>
                    </a:lnTo>
                    <a:lnTo>
                      <a:pt x="80" y="8"/>
                    </a:lnTo>
                    <a:lnTo>
                      <a:pt x="108" y="18"/>
                    </a:lnTo>
                    <a:lnTo>
                      <a:pt x="114" y="10"/>
                    </a:lnTo>
                    <a:lnTo>
                      <a:pt x="149" y="14"/>
                    </a:lnTo>
                    <a:lnTo>
                      <a:pt x="171" y="0"/>
                    </a:lnTo>
                    <a:lnTo>
                      <a:pt x="185" y="14"/>
                    </a:lnTo>
                    <a:lnTo>
                      <a:pt x="187" y="40"/>
                    </a:lnTo>
                    <a:lnTo>
                      <a:pt x="177" y="42"/>
                    </a:lnTo>
                    <a:lnTo>
                      <a:pt x="137" y="118"/>
                    </a:lnTo>
                    <a:lnTo>
                      <a:pt x="126" y="110"/>
                    </a:lnTo>
                    <a:lnTo>
                      <a:pt x="116" y="110"/>
                    </a:lnTo>
                    <a:lnTo>
                      <a:pt x="96" y="128"/>
                    </a:lnTo>
                    <a:lnTo>
                      <a:pt x="94" y="14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81" name="Freeform 116"/>
              <p:cNvSpPr>
                <a:spLocks noChangeAspect="1"/>
              </p:cNvSpPr>
              <p:nvPr/>
            </p:nvSpPr>
            <p:spPr bwMode="auto">
              <a:xfrm>
                <a:off x="2712" y="2371"/>
                <a:ext cx="54" cy="96"/>
              </a:xfrm>
              <a:custGeom>
                <a:avLst/>
                <a:gdLst/>
                <a:ahLst/>
                <a:cxnLst>
                  <a:cxn ang="0">
                    <a:pos x="20" y="2"/>
                  </a:cxn>
                  <a:cxn ang="0">
                    <a:pos x="34" y="0"/>
                  </a:cxn>
                  <a:cxn ang="0">
                    <a:pos x="44" y="10"/>
                  </a:cxn>
                  <a:cxn ang="0">
                    <a:pos x="42" y="18"/>
                  </a:cxn>
                  <a:cxn ang="0">
                    <a:pos x="54" y="28"/>
                  </a:cxn>
                  <a:cxn ang="0">
                    <a:pos x="32" y="54"/>
                  </a:cxn>
                  <a:cxn ang="0">
                    <a:pos x="34" y="92"/>
                  </a:cxn>
                  <a:cxn ang="0">
                    <a:pos x="12" y="96"/>
                  </a:cxn>
                  <a:cxn ang="0">
                    <a:pos x="12" y="48"/>
                  </a:cxn>
                  <a:cxn ang="0">
                    <a:pos x="0" y="32"/>
                  </a:cxn>
                  <a:cxn ang="0">
                    <a:pos x="4" y="20"/>
                  </a:cxn>
                  <a:cxn ang="0">
                    <a:pos x="20" y="16"/>
                  </a:cxn>
                  <a:cxn ang="0">
                    <a:pos x="20" y="2"/>
                  </a:cxn>
                </a:cxnLst>
                <a:rect l="0" t="0" r="r" b="b"/>
                <a:pathLst>
                  <a:path w="54" h="96">
                    <a:moveTo>
                      <a:pt x="20" y="2"/>
                    </a:moveTo>
                    <a:lnTo>
                      <a:pt x="34" y="0"/>
                    </a:lnTo>
                    <a:lnTo>
                      <a:pt x="44" y="10"/>
                    </a:lnTo>
                    <a:lnTo>
                      <a:pt x="42" y="18"/>
                    </a:lnTo>
                    <a:lnTo>
                      <a:pt x="54" y="28"/>
                    </a:lnTo>
                    <a:lnTo>
                      <a:pt x="32" y="54"/>
                    </a:lnTo>
                    <a:lnTo>
                      <a:pt x="34" y="92"/>
                    </a:lnTo>
                    <a:lnTo>
                      <a:pt x="12" y="96"/>
                    </a:lnTo>
                    <a:lnTo>
                      <a:pt x="12" y="48"/>
                    </a:lnTo>
                    <a:lnTo>
                      <a:pt x="0" y="32"/>
                    </a:lnTo>
                    <a:lnTo>
                      <a:pt x="4" y="20"/>
                    </a:lnTo>
                    <a:lnTo>
                      <a:pt x="20" y="16"/>
                    </a:lnTo>
                    <a:lnTo>
                      <a:pt x="20" y="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82" name="Freeform 117"/>
              <p:cNvSpPr>
                <a:spLocks noChangeAspect="1"/>
              </p:cNvSpPr>
              <p:nvPr/>
            </p:nvSpPr>
            <p:spPr bwMode="auto">
              <a:xfrm>
                <a:off x="2694" y="2391"/>
                <a:ext cx="30" cy="80"/>
              </a:xfrm>
              <a:custGeom>
                <a:avLst/>
                <a:gdLst/>
                <a:ahLst/>
                <a:cxnLst>
                  <a:cxn ang="0">
                    <a:pos x="30" y="76"/>
                  </a:cxn>
                  <a:cxn ang="0">
                    <a:pos x="16" y="80"/>
                  </a:cxn>
                  <a:cxn ang="0">
                    <a:pos x="12" y="48"/>
                  </a:cxn>
                  <a:cxn ang="0">
                    <a:pos x="8" y="34"/>
                  </a:cxn>
                  <a:cxn ang="0">
                    <a:pos x="12" y="18"/>
                  </a:cxn>
                  <a:cxn ang="0">
                    <a:pos x="0" y="0"/>
                  </a:cxn>
                  <a:cxn ang="0">
                    <a:pos x="22" y="0"/>
                  </a:cxn>
                  <a:cxn ang="0">
                    <a:pos x="18" y="12"/>
                  </a:cxn>
                  <a:cxn ang="0">
                    <a:pos x="30" y="28"/>
                  </a:cxn>
                  <a:cxn ang="0">
                    <a:pos x="30" y="76"/>
                  </a:cxn>
                </a:cxnLst>
                <a:rect l="0" t="0" r="r" b="b"/>
                <a:pathLst>
                  <a:path w="30" h="80">
                    <a:moveTo>
                      <a:pt x="30" y="76"/>
                    </a:moveTo>
                    <a:lnTo>
                      <a:pt x="16" y="80"/>
                    </a:lnTo>
                    <a:lnTo>
                      <a:pt x="12" y="48"/>
                    </a:lnTo>
                    <a:lnTo>
                      <a:pt x="8" y="34"/>
                    </a:lnTo>
                    <a:lnTo>
                      <a:pt x="12" y="18"/>
                    </a:lnTo>
                    <a:lnTo>
                      <a:pt x="0" y="0"/>
                    </a:lnTo>
                    <a:lnTo>
                      <a:pt x="22" y="0"/>
                    </a:lnTo>
                    <a:lnTo>
                      <a:pt x="18" y="12"/>
                    </a:lnTo>
                    <a:lnTo>
                      <a:pt x="30" y="28"/>
                    </a:lnTo>
                    <a:lnTo>
                      <a:pt x="30" y="7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83" name="Freeform 118"/>
              <p:cNvSpPr>
                <a:spLocks noChangeAspect="1"/>
              </p:cNvSpPr>
              <p:nvPr/>
            </p:nvSpPr>
            <p:spPr bwMode="auto">
              <a:xfrm>
                <a:off x="2508" y="2167"/>
                <a:ext cx="258" cy="236"/>
              </a:xfrm>
              <a:custGeom>
                <a:avLst/>
                <a:gdLst/>
                <a:ahLst/>
                <a:cxnLst>
                  <a:cxn ang="0">
                    <a:pos x="120" y="0"/>
                  </a:cxn>
                  <a:cxn ang="0">
                    <a:pos x="210" y="60"/>
                  </a:cxn>
                  <a:cxn ang="0">
                    <a:pos x="224" y="74"/>
                  </a:cxn>
                  <a:cxn ang="0">
                    <a:pos x="244" y="82"/>
                  </a:cxn>
                  <a:cxn ang="0">
                    <a:pos x="242" y="98"/>
                  </a:cxn>
                  <a:cxn ang="0">
                    <a:pos x="258" y="96"/>
                  </a:cxn>
                  <a:cxn ang="0">
                    <a:pos x="258" y="138"/>
                  </a:cxn>
                  <a:cxn ang="0">
                    <a:pos x="246" y="156"/>
                  </a:cxn>
                  <a:cxn ang="0">
                    <a:pos x="212" y="162"/>
                  </a:cxn>
                  <a:cxn ang="0">
                    <a:pos x="198" y="162"/>
                  </a:cxn>
                  <a:cxn ang="0">
                    <a:pos x="178" y="162"/>
                  </a:cxn>
                  <a:cxn ang="0">
                    <a:pos x="154" y="172"/>
                  </a:cxn>
                  <a:cxn ang="0">
                    <a:pos x="136" y="190"/>
                  </a:cxn>
                  <a:cxn ang="0">
                    <a:pos x="128" y="186"/>
                  </a:cxn>
                  <a:cxn ang="0">
                    <a:pos x="118" y="210"/>
                  </a:cxn>
                  <a:cxn ang="0">
                    <a:pos x="108" y="212"/>
                  </a:cxn>
                  <a:cxn ang="0">
                    <a:pos x="104" y="234"/>
                  </a:cxn>
                  <a:cxn ang="0">
                    <a:pos x="64" y="236"/>
                  </a:cxn>
                  <a:cxn ang="0">
                    <a:pos x="56" y="218"/>
                  </a:cxn>
                  <a:cxn ang="0">
                    <a:pos x="50" y="204"/>
                  </a:cxn>
                  <a:cxn ang="0">
                    <a:pos x="24" y="210"/>
                  </a:cxn>
                  <a:cxn ang="0">
                    <a:pos x="12" y="206"/>
                  </a:cxn>
                  <a:cxn ang="0">
                    <a:pos x="12" y="204"/>
                  </a:cxn>
                  <a:cxn ang="0">
                    <a:pos x="12" y="200"/>
                  </a:cxn>
                  <a:cxn ang="0">
                    <a:pos x="10" y="192"/>
                  </a:cxn>
                  <a:cxn ang="0">
                    <a:pos x="4" y="184"/>
                  </a:cxn>
                  <a:cxn ang="0">
                    <a:pos x="2" y="172"/>
                  </a:cxn>
                  <a:cxn ang="0">
                    <a:pos x="0" y="166"/>
                  </a:cxn>
                  <a:cxn ang="0">
                    <a:pos x="6" y="152"/>
                  </a:cxn>
                  <a:cxn ang="0">
                    <a:pos x="106" y="154"/>
                  </a:cxn>
                  <a:cxn ang="0">
                    <a:pos x="108" y="144"/>
                  </a:cxn>
                  <a:cxn ang="0">
                    <a:pos x="102" y="136"/>
                  </a:cxn>
                  <a:cxn ang="0">
                    <a:pos x="90" y="0"/>
                  </a:cxn>
                  <a:cxn ang="0">
                    <a:pos x="120" y="0"/>
                  </a:cxn>
                </a:cxnLst>
                <a:rect l="0" t="0" r="r" b="b"/>
                <a:pathLst>
                  <a:path w="258" h="236">
                    <a:moveTo>
                      <a:pt x="120" y="0"/>
                    </a:moveTo>
                    <a:lnTo>
                      <a:pt x="210" y="60"/>
                    </a:lnTo>
                    <a:lnTo>
                      <a:pt x="224" y="74"/>
                    </a:lnTo>
                    <a:lnTo>
                      <a:pt x="244" y="82"/>
                    </a:lnTo>
                    <a:lnTo>
                      <a:pt x="242" y="98"/>
                    </a:lnTo>
                    <a:lnTo>
                      <a:pt x="258" y="96"/>
                    </a:lnTo>
                    <a:lnTo>
                      <a:pt x="258" y="138"/>
                    </a:lnTo>
                    <a:lnTo>
                      <a:pt x="246" y="156"/>
                    </a:lnTo>
                    <a:lnTo>
                      <a:pt x="212" y="162"/>
                    </a:lnTo>
                    <a:lnTo>
                      <a:pt x="198" y="162"/>
                    </a:lnTo>
                    <a:lnTo>
                      <a:pt x="178" y="162"/>
                    </a:lnTo>
                    <a:lnTo>
                      <a:pt x="154" y="172"/>
                    </a:lnTo>
                    <a:lnTo>
                      <a:pt x="136" y="190"/>
                    </a:lnTo>
                    <a:lnTo>
                      <a:pt x="128" y="186"/>
                    </a:lnTo>
                    <a:lnTo>
                      <a:pt x="118" y="210"/>
                    </a:lnTo>
                    <a:lnTo>
                      <a:pt x="108" y="212"/>
                    </a:lnTo>
                    <a:lnTo>
                      <a:pt x="104" y="234"/>
                    </a:lnTo>
                    <a:lnTo>
                      <a:pt x="64" y="236"/>
                    </a:lnTo>
                    <a:lnTo>
                      <a:pt x="56" y="218"/>
                    </a:lnTo>
                    <a:lnTo>
                      <a:pt x="50" y="204"/>
                    </a:lnTo>
                    <a:lnTo>
                      <a:pt x="24" y="210"/>
                    </a:lnTo>
                    <a:lnTo>
                      <a:pt x="12" y="206"/>
                    </a:lnTo>
                    <a:lnTo>
                      <a:pt x="12" y="204"/>
                    </a:lnTo>
                    <a:lnTo>
                      <a:pt x="12" y="200"/>
                    </a:lnTo>
                    <a:lnTo>
                      <a:pt x="10" y="192"/>
                    </a:lnTo>
                    <a:lnTo>
                      <a:pt x="4" y="184"/>
                    </a:lnTo>
                    <a:lnTo>
                      <a:pt x="2" y="172"/>
                    </a:lnTo>
                    <a:lnTo>
                      <a:pt x="0" y="166"/>
                    </a:lnTo>
                    <a:lnTo>
                      <a:pt x="6" y="152"/>
                    </a:lnTo>
                    <a:lnTo>
                      <a:pt x="106" y="154"/>
                    </a:lnTo>
                    <a:lnTo>
                      <a:pt x="108" y="144"/>
                    </a:lnTo>
                    <a:lnTo>
                      <a:pt x="102" y="136"/>
                    </a:lnTo>
                    <a:lnTo>
                      <a:pt x="90" y="0"/>
                    </a:lnTo>
                    <a:lnTo>
                      <a:pt x="120"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84" name="Freeform 119"/>
              <p:cNvSpPr>
                <a:spLocks noChangeAspect="1"/>
              </p:cNvSpPr>
              <p:nvPr/>
            </p:nvSpPr>
            <p:spPr bwMode="auto">
              <a:xfrm>
                <a:off x="2612" y="2329"/>
                <a:ext cx="120" cy="86"/>
              </a:xfrm>
              <a:custGeom>
                <a:avLst/>
                <a:gdLst/>
                <a:ahLst/>
                <a:cxnLst>
                  <a:cxn ang="0">
                    <a:pos x="44" y="62"/>
                  </a:cxn>
                  <a:cxn ang="0">
                    <a:pos x="44" y="84"/>
                  </a:cxn>
                  <a:cxn ang="0">
                    <a:pos x="30" y="78"/>
                  </a:cxn>
                  <a:cxn ang="0">
                    <a:pos x="20" y="86"/>
                  </a:cxn>
                  <a:cxn ang="0">
                    <a:pos x="0" y="72"/>
                  </a:cxn>
                  <a:cxn ang="0">
                    <a:pos x="4" y="50"/>
                  </a:cxn>
                  <a:cxn ang="0">
                    <a:pos x="14" y="48"/>
                  </a:cxn>
                  <a:cxn ang="0">
                    <a:pos x="24" y="24"/>
                  </a:cxn>
                  <a:cxn ang="0">
                    <a:pos x="32" y="28"/>
                  </a:cxn>
                  <a:cxn ang="0">
                    <a:pos x="50" y="10"/>
                  </a:cxn>
                  <a:cxn ang="0">
                    <a:pos x="74" y="0"/>
                  </a:cxn>
                  <a:cxn ang="0">
                    <a:pos x="94" y="0"/>
                  </a:cxn>
                  <a:cxn ang="0">
                    <a:pos x="90" y="8"/>
                  </a:cxn>
                  <a:cxn ang="0">
                    <a:pos x="92" y="14"/>
                  </a:cxn>
                  <a:cxn ang="0">
                    <a:pos x="104" y="28"/>
                  </a:cxn>
                  <a:cxn ang="0">
                    <a:pos x="102" y="34"/>
                  </a:cxn>
                  <a:cxn ang="0">
                    <a:pos x="120" y="44"/>
                  </a:cxn>
                  <a:cxn ang="0">
                    <a:pos x="120" y="58"/>
                  </a:cxn>
                  <a:cxn ang="0">
                    <a:pos x="104" y="62"/>
                  </a:cxn>
                  <a:cxn ang="0">
                    <a:pos x="82" y="62"/>
                  </a:cxn>
                  <a:cxn ang="0">
                    <a:pos x="44" y="62"/>
                  </a:cxn>
                </a:cxnLst>
                <a:rect l="0" t="0" r="r" b="b"/>
                <a:pathLst>
                  <a:path w="120" h="86">
                    <a:moveTo>
                      <a:pt x="44" y="62"/>
                    </a:moveTo>
                    <a:lnTo>
                      <a:pt x="44" y="84"/>
                    </a:lnTo>
                    <a:lnTo>
                      <a:pt x="30" y="78"/>
                    </a:lnTo>
                    <a:lnTo>
                      <a:pt x="20" y="86"/>
                    </a:lnTo>
                    <a:lnTo>
                      <a:pt x="0" y="72"/>
                    </a:lnTo>
                    <a:lnTo>
                      <a:pt x="4" y="50"/>
                    </a:lnTo>
                    <a:lnTo>
                      <a:pt x="14" y="48"/>
                    </a:lnTo>
                    <a:lnTo>
                      <a:pt x="24" y="24"/>
                    </a:lnTo>
                    <a:lnTo>
                      <a:pt x="32" y="28"/>
                    </a:lnTo>
                    <a:lnTo>
                      <a:pt x="50" y="10"/>
                    </a:lnTo>
                    <a:lnTo>
                      <a:pt x="74" y="0"/>
                    </a:lnTo>
                    <a:lnTo>
                      <a:pt x="94" y="0"/>
                    </a:lnTo>
                    <a:lnTo>
                      <a:pt x="90" y="8"/>
                    </a:lnTo>
                    <a:lnTo>
                      <a:pt x="92" y="14"/>
                    </a:lnTo>
                    <a:lnTo>
                      <a:pt x="104" y="28"/>
                    </a:lnTo>
                    <a:lnTo>
                      <a:pt x="102" y="34"/>
                    </a:lnTo>
                    <a:lnTo>
                      <a:pt x="120" y="44"/>
                    </a:lnTo>
                    <a:lnTo>
                      <a:pt x="120" y="58"/>
                    </a:lnTo>
                    <a:lnTo>
                      <a:pt x="104" y="62"/>
                    </a:lnTo>
                    <a:lnTo>
                      <a:pt x="82" y="62"/>
                    </a:lnTo>
                    <a:lnTo>
                      <a:pt x="44" y="6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85" name="Freeform 120"/>
              <p:cNvSpPr>
                <a:spLocks noChangeAspect="1"/>
              </p:cNvSpPr>
              <p:nvPr/>
            </p:nvSpPr>
            <p:spPr bwMode="auto">
              <a:xfrm>
                <a:off x="2650" y="2391"/>
                <a:ext cx="60" cy="100"/>
              </a:xfrm>
              <a:custGeom>
                <a:avLst/>
                <a:gdLst/>
                <a:ahLst/>
                <a:cxnLst>
                  <a:cxn ang="0">
                    <a:pos x="60" y="80"/>
                  </a:cxn>
                  <a:cxn ang="0">
                    <a:pos x="48" y="86"/>
                  </a:cxn>
                  <a:cxn ang="0">
                    <a:pos x="36" y="96"/>
                  </a:cxn>
                  <a:cxn ang="0">
                    <a:pos x="20" y="100"/>
                  </a:cxn>
                  <a:cxn ang="0">
                    <a:pos x="8" y="94"/>
                  </a:cxn>
                  <a:cxn ang="0">
                    <a:pos x="0" y="72"/>
                  </a:cxn>
                  <a:cxn ang="0">
                    <a:pos x="10" y="50"/>
                  </a:cxn>
                  <a:cxn ang="0">
                    <a:pos x="6" y="22"/>
                  </a:cxn>
                  <a:cxn ang="0">
                    <a:pos x="6" y="0"/>
                  </a:cxn>
                  <a:cxn ang="0">
                    <a:pos x="44" y="0"/>
                  </a:cxn>
                  <a:cxn ang="0">
                    <a:pos x="56" y="18"/>
                  </a:cxn>
                  <a:cxn ang="0">
                    <a:pos x="52" y="30"/>
                  </a:cxn>
                  <a:cxn ang="0">
                    <a:pos x="54" y="40"/>
                  </a:cxn>
                  <a:cxn ang="0">
                    <a:pos x="56" y="48"/>
                  </a:cxn>
                  <a:cxn ang="0">
                    <a:pos x="60" y="80"/>
                  </a:cxn>
                </a:cxnLst>
                <a:rect l="0" t="0" r="r" b="b"/>
                <a:pathLst>
                  <a:path w="60" h="100">
                    <a:moveTo>
                      <a:pt x="60" y="80"/>
                    </a:moveTo>
                    <a:lnTo>
                      <a:pt x="48" y="86"/>
                    </a:lnTo>
                    <a:lnTo>
                      <a:pt x="36" y="96"/>
                    </a:lnTo>
                    <a:lnTo>
                      <a:pt x="20" y="100"/>
                    </a:lnTo>
                    <a:lnTo>
                      <a:pt x="8" y="94"/>
                    </a:lnTo>
                    <a:lnTo>
                      <a:pt x="0" y="72"/>
                    </a:lnTo>
                    <a:lnTo>
                      <a:pt x="10" y="50"/>
                    </a:lnTo>
                    <a:lnTo>
                      <a:pt x="6" y="22"/>
                    </a:lnTo>
                    <a:lnTo>
                      <a:pt x="6" y="0"/>
                    </a:lnTo>
                    <a:lnTo>
                      <a:pt x="44" y="0"/>
                    </a:lnTo>
                    <a:lnTo>
                      <a:pt x="56" y="18"/>
                    </a:lnTo>
                    <a:lnTo>
                      <a:pt x="52" y="30"/>
                    </a:lnTo>
                    <a:lnTo>
                      <a:pt x="54" y="40"/>
                    </a:lnTo>
                    <a:lnTo>
                      <a:pt x="56" y="48"/>
                    </a:lnTo>
                    <a:lnTo>
                      <a:pt x="60" y="8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86" name="Freeform 121"/>
              <p:cNvSpPr>
                <a:spLocks noChangeAspect="1"/>
              </p:cNvSpPr>
              <p:nvPr/>
            </p:nvSpPr>
            <p:spPr bwMode="auto">
              <a:xfrm>
                <a:off x="2566" y="2401"/>
                <a:ext cx="94" cy="98"/>
              </a:xfrm>
              <a:custGeom>
                <a:avLst/>
                <a:gdLst/>
                <a:ahLst/>
                <a:cxnLst>
                  <a:cxn ang="0">
                    <a:pos x="92" y="84"/>
                  </a:cxn>
                  <a:cxn ang="0">
                    <a:pos x="50" y="84"/>
                  </a:cxn>
                  <a:cxn ang="0">
                    <a:pos x="24" y="94"/>
                  </a:cxn>
                  <a:cxn ang="0">
                    <a:pos x="12" y="98"/>
                  </a:cxn>
                  <a:cxn ang="0">
                    <a:pos x="16" y="78"/>
                  </a:cxn>
                  <a:cxn ang="0">
                    <a:pos x="14" y="72"/>
                  </a:cxn>
                  <a:cxn ang="0">
                    <a:pos x="8" y="68"/>
                  </a:cxn>
                  <a:cxn ang="0">
                    <a:pos x="0" y="66"/>
                  </a:cxn>
                  <a:cxn ang="0">
                    <a:pos x="0" y="56"/>
                  </a:cxn>
                  <a:cxn ang="0">
                    <a:pos x="0" y="48"/>
                  </a:cxn>
                  <a:cxn ang="0">
                    <a:pos x="6" y="44"/>
                  </a:cxn>
                  <a:cxn ang="0">
                    <a:pos x="4" y="34"/>
                  </a:cxn>
                  <a:cxn ang="0">
                    <a:pos x="10" y="32"/>
                  </a:cxn>
                  <a:cxn ang="0">
                    <a:pos x="8" y="18"/>
                  </a:cxn>
                  <a:cxn ang="0">
                    <a:pos x="4" y="10"/>
                  </a:cxn>
                  <a:cxn ang="0">
                    <a:pos x="6" y="2"/>
                  </a:cxn>
                  <a:cxn ang="0">
                    <a:pos x="46" y="0"/>
                  </a:cxn>
                  <a:cxn ang="0">
                    <a:pos x="66" y="14"/>
                  </a:cxn>
                  <a:cxn ang="0">
                    <a:pos x="76" y="6"/>
                  </a:cxn>
                  <a:cxn ang="0">
                    <a:pos x="90" y="12"/>
                  </a:cxn>
                  <a:cxn ang="0">
                    <a:pos x="94" y="40"/>
                  </a:cxn>
                  <a:cxn ang="0">
                    <a:pos x="84" y="62"/>
                  </a:cxn>
                  <a:cxn ang="0">
                    <a:pos x="92" y="84"/>
                  </a:cxn>
                </a:cxnLst>
                <a:rect l="0" t="0" r="r" b="b"/>
                <a:pathLst>
                  <a:path w="94" h="98">
                    <a:moveTo>
                      <a:pt x="92" y="84"/>
                    </a:moveTo>
                    <a:lnTo>
                      <a:pt x="50" y="84"/>
                    </a:lnTo>
                    <a:lnTo>
                      <a:pt x="24" y="94"/>
                    </a:lnTo>
                    <a:lnTo>
                      <a:pt x="12" y="98"/>
                    </a:lnTo>
                    <a:lnTo>
                      <a:pt x="16" y="78"/>
                    </a:lnTo>
                    <a:lnTo>
                      <a:pt x="14" y="72"/>
                    </a:lnTo>
                    <a:lnTo>
                      <a:pt x="8" y="68"/>
                    </a:lnTo>
                    <a:lnTo>
                      <a:pt x="0" y="66"/>
                    </a:lnTo>
                    <a:lnTo>
                      <a:pt x="0" y="56"/>
                    </a:lnTo>
                    <a:lnTo>
                      <a:pt x="0" y="48"/>
                    </a:lnTo>
                    <a:lnTo>
                      <a:pt x="6" y="44"/>
                    </a:lnTo>
                    <a:lnTo>
                      <a:pt x="4" y="34"/>
                    </a:lnTo>
                    <a:lnTo>
                      <a:pt x="10" y="32"/>
                    </a:lnTo>
                    <a:lnTo>
                      <a:pt x="8" y="18"/>
                    </a:lnTo>
                    <a:lnTo>
                      <a:pt x="4" y="10"/>
                    </a:lnTo>
                    <a:lnTo>
                      <a:pt x="6" y="2"/>
                    </a:lnTo>
                    <a:lnTo>
                      <a:pt x="46" y="0"/>
                    </a:lnTo>
                    <a:lnTo>
                      <a:pt x="66" y="14"/>
                    </a:lnTo>
                    <a:lnTo>
                      <a:pt x="76" y="6"/>
                    </a:lnTo>
                    <a:lnTo>
                      <a:pt x="90" y="12"/>
                    </a:lnTo>
                    <a:lnTo>
                      <a:pt x="94" y="40"/>
                    </a:lnTo>
                    <a:lnTo>
                      <a:pt x="84" y="62"/>
                    </a:lnTo>
                    <a:lnTo>
                      <a:pt x="92" y="8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87" name="Freeform 122"/>
              <p:cNvSpPr>
                <a:spLocks noChangeAspect="1"/>
              </p:cNvSpPr>
              <p:nvPr/>
            </p:nvSpPr>
            <p:spPr bwMode="auto">
              <a:xfrm>
                <a:off x="2852" y="2531"/>
                <a:ext cx="29" cy="24"/>
              </a:xfrm>
              <a:custGeom>
                <a:avLst/>
                <a:gdLst/>
                <a:ahLst/>
                <a:cxnLst>
                  <a:cxn ang="0">
                    <a:pos x="4" y="0"/>
                  </a:cxn>
                  <a:cxn ang="0">
                    <a:pos x="29" y="0"/>
                  </a:cxn>
                  <a:cxn ang="0">
                    <a:pos x="26" y="22"/>
                  </a:cxn>
                  <a:cxn ang="0">
                    <a:pos x="2" y="24"/>
                  </a:cxn>
                  <a:cxn ang="0">
                    <a:pos x="0" y="10"/>
                  </a:cxn>
                  <a:cxn ang="0">
                    <a:pos x="4" y="0"/>
                  </a:cxn>
                </a:cxnLst>
                <a:rect l="0" t="0" r="r" b="b"/>
                <a:pathLst>
                  <a:path w="29" h="24">
                    <a:moveTo>
                      <a:pt x="4" y="0"/>
                    </a:moveTo>
                    <a:lnTo>
                      <a:pt x="29" y="0"/>
                    </a:lnTo>
                    <a:lnTo>
                      <a:pt x="26" y="22"/>
                    </a:lnTo>
                    <a:lnTo>
                      <a:pt x="2" y="24"/>
                    </a:lnTo>
                    <a:lnTo>
                      <a:pt x="0" y="10"/>
                    </a:lnTo>
                    <a:lnTo>
                      <a:pt x="4"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88" name="Freeform 123"/>
              <p:cNvSpPr>
                <a:spLocks noChangeAspect="1"/>
              </p:cNvSpPr>
              <p:nvPr/>
            </p:nvSpPr>
            <p:spPr bwMode="auto">
              <a:xfrm>
                <a:off x="3387" y="2759"/>
                <a:ext cx="114" cy="224"/>
              </a:xfrm>
              <a:custGeom>
                <a:avLst/>
                <a:gdLst/>
                <a:ahLst/>
                <a:cxnLst>
                  <a:cxn ang="0">
                    <a:pos x="22" y="70"/>
                  </a:cxn>
                  <a:cxn ang="0">
                    <a:pos x="46" y="60"/>
                  </a:cxn>
                  <a:cxn ang="0">
                    <a:pos x="70" y="44"/>
                  </a:cxn>
                  <a:cxn ang="0">
                    <a:pos x="78" y="30"/>
                  </a:cxn>
                  <a:cxn ang="0">
                    <a:pos x="86" y="26"/>
                  </a:cxn>
                  <a:cxn ang="0">
                    <a:pos x="94" y="10"/>
                  </a:cxn>
                  <a:cxn ang="0">
                    <a:pos x="96" y="0"/>
                  </a:cxn>
                  <a:cxn ang="0">
                    <a:pos x="108" y="20"/>
                  </a:cxn>
                  <a:cxn ang="0">
                    <a:pos x="112" y="40"/>
                  </a:cxn>
                  <a:cxn ang="0">
                    <a:pos x="114" y="52"/>
                  </a:cxn>
                  <a:cxn ang="0">
                    <a:pos x="114" y="64"/>
                  </a:cxn>
                  <a:cxn ang="0">
                    <a:pos x="102" y="66"/>
                  </a:cxn>
                  <a:cxn ang="0">
                    <a:pos x="102" y="82"/>
                  </a:cxn>
                  <a:cxn ang="0">
                    <a:pos x="82" y="150"/>
                  </a:cxn>
                  <a:cxn ang="0">
                    <a:pos x="74" y="182"/>
                  </a:cxn>
                  <a:cxn ang="0">
                    <a:pos x="62" y="214"/>
                  </a:cxn>
                  <a:cxn ang="0">
                    <a:pos x="40" y="224"/>
                  </a:cxn>
                  <a:cxn ang="0">
                    <a:pos x="18" y="222"/>
                  </a:cxn>
                  <a:cxn ang="0">
                    <a:pos x="8" y="202"/>
                  </a:cxn>
                  <a:cxn ang="0">
                    <a:pos x="6" y="182"/>
                  </a:cxn>
                  <a:cxn ang="0">
                    <a:pos x="0" y="164"/>
                  </a:cxn>
                  <a:cxn ang="0">
                    <a:pos x="16" y="142"/>
                  </a:cxn>
                  <a:cxn ang="0">
                    <a:pos x="20" y="122"/>
                  </a:cxn>
                  <a:cxn ang="0">
                    <a:pos x="16" y="106"/>
                  </a:cxn>
                  <a:cxn ang="0">
                    <a:pos x="10" y="90"/>
                  </a:cxn>
                  <a:cxn ang="0">
                    <a:pos x="18" y="80"/>
                  </a:cxn>
                  <a:cxn ang="0">
                    <a:pos x="22" y="70"/>
                  </a:cxn>
                </a:cxnLst>
                <a:rect l="0" t="0" r="r" b="b"/>
                <a:pathLst>
                  <a:path w="114" h="224">
                    <a:moveTo>
                      <a:pt x="22" y="70"/>
                    </a:moveTo>
                    <a:lnTo>
                      <a:pt x="46" y="60"/>
                    </a:lnTo>
                    <a:lnTo>
                      <a:pt x="70" y="44"/>
                    </a:lnTo>
                    <a:lnTo>
                      <a:pt x="78" y="30"/>
                    </a:lnTo>
                    <a:lnTo>
                      <a:pt x="86" y="26"/>
                    </a:lnTo>
                    <a:lnTo>
                      <a:pt x="94" y="10"/>
                    </a:lnTo>
                    <a:lnTo>
                      <a:pt x="96" y="0"/>
                    </a:lnTo>
                    <a:lnTo>
                      <a:pt x="108" y="20"/>
                    </a:lnTo>
                    <a:lnTo>
                      <a:pt x="112" y="40"/>
                    </a:lnTo>
                    <a:lnTo>
                      <a:pt x="114" y="52"/>
                    </a:lnTo>
                    <a:lnTo>
                      <a:pt x="114" y="64"/>
                    </a:lnTo>
                    <a:lnTo>
                      <a:pt x="102" y="66"/>
                    </a:lnTo>
                    <a:lnTo>
                      <a:pt x="102" y="82"/>
                    </a:lnTo>
                    <a:lnTo>
                      <a:pt x="82" y="150"/>
                    </a:lnTo>
                    <a:lnTo>
                      <a:pt x="74" y="182"/>
                    </a:lnTo>
                    <a:lnTo>
                      <a:pt x="62" y="214"/>
                    </a:lnTo>
                    <a:lnTo>
                      <a:pt x="40" y="224"/>
                    </a:lnTo>
                    <a:lnTo>
                      <a:pt x="18" y="222"/>
                    </a:lnTo>
                    <a:lnTo>
                      <a:pt x="8" y="202"/>
                    </a:lnTo>
                    <a:lnTo>
                      <a:pt x="6" y="182"/>
                    </a:lnTo>
                    <a:lnTo>
                      <a:pt x="0" y="164"/>
                    </a:lnTo>
                    <a:lnTo>
                      <a:pt x="16" y="142"/>
                    </a:lnTo>
                    <a:lnTo>
                      <a:pt x="20" y="122"/>
                    </a:lnTo>
                    <a:lnTo>
                      <a:pt x="16" y="106"/>
                    </a:lnTo>
                    <a:lnTo>
                      <a:pt x="10" y="90"/>
                    </a:lnTo>
                    <a:lnTo>
                      <a:pt x="18" y="80"/>
                    </a:lnTo>
                    <a:lnTo>
                      <a:pt x="22" y="7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89" name="Freeform 124"/>
              <p:cNvSpPr>
                <a:spLocks noChangeAspect="1"/>
              </p:cNvSpPr>
              <p:nvPr/>
            </p:nvSpPr>
            <p:spPr bwMode="auto">
              <a:xfrm>
                <a:off x="2965" y="2925"/>
                <a:ext cx="260" cy="218"/>
              </a:xfrm>
              <a:custGeom>
                <a:avLst/>
                <a:gdLst/>
                <a:ahLst/>
                <a:cxnLst>
                  <a:cxn ang="0">
                    <a:pos x="0" y="108"/>
                  </a:cxn>
                  <a:cxn ang="0">
                    <a:pos x="2" y="104"/>
                  </a:cxn>
                  <a:cxn ang="0">
                    <a:pos x="6" y="102"/>
                  </a:cxn>
                  <a:cxn ang="0">
                    <a:pos x="8" y="102"/>
                  </a:cxn>
                  <a:cxn ang="0">
                    <a:pos x="14" y="110"/>
                  </a:cxn>
                  <a:cxn ang="0">
                    <a:pos x="22" y="114"/>
                  </a:cxn>
                  <a:cxn ang="0">
                    <a:pos x="38" y="114"/>
                  </a:cxn>
                  <a:cxn ang="0">
                    <a:pos x="54" y="104"/>
                  </a:cxn>
                  <a:cxn ang="0">
                    <a:pos x="54" y="46"/>
                  </a:cxn>
                  <a:cxn ang="0">
                    <a:pos x="66" y="58"/>
                  </a:cxn>
                  <a:cxn ang="0">
                    <a:pos x="66" y="78"/>
                  </a:cxn>
                  <a:cxn ang="0">
                    <a:pos x="82" y="78"/>
                  </a:cxn>
                  <a:cxn ang="0">
                    <a:pos x="96" y="66"/>
                  </a:cxn>
                  <a:cxn ang="0">
                    <a:pos x="100" y="54"/>
                  </a:cxn>
                  <a:cxn ang="0">
                    <a:pos x="110" y="54"/>
                  </a:cxn>
                  <a:cxn ang="0">
                    <a:pos x="120" y="62"/>
                  </a:cxn>
                  <a:cxn ang="0">
                    <a:pos x="140" y="60"/>
                  </a:cxn>
                  <a:cxn ang="0">
                    <a:pos x="148" y="46"/>
                  </a:cxn>
                  <a:cxn ang="0">
                    <a:pos x="186" y="6"/>
                  </a:cxn>
                  <a:cxn ang="0">
                    <a:pos x="196" y="6"/>
                  </a:cxn>
                  <a:cxn ang="0">
                    <a:pos x="198" y="0"/>
                  </a:cxn>
                  <a:cxn ang="0">
                    <a:pos x="228" y="2"/>
                  </a:cxn>
                  <a:cxn ang="0">
                    <a:pos x="236" y="8"/>
                  </a:cxn>
                  <a:cxn ang="0">
                    <a:pos x="244" y="32"/>
                  </a:cxn>
                  <a:cxn ang="0">
                    <a:pos x="244" y="68"/>
                  </a:cxn>
                  <a:cxn ang="0">
                    <a:pos x="244" y="78"/>
                  </a:cxn>
                  <a:cxn ang="0">
                    <a:pos x="260" y="80"/>
                  </a:cxn>
                  <a:cxn ang="0">
                    <a:pos x="254" y="90"/>
                  </a:cxn>
                  <a:cxn ang="0">
                    <a:pos x="254" y="104"/>
                  </a:cxn>
                  <a:cxn ang="0">
                    <a:pos x="246" y="110"/>
                  </a:cxn>
                  <a:cxn ang="0">
                    <a:pos x="230" y="130"/>
                  </a:cxn>
                  <a:cxn ang="0">
                    <a:pos x="224" y="142"/>
                  </a:cxn>
                  <a:cxn ang="0">
                    <a:pos x="210" y="160"/>
                  </a:cxn>
                  <a:cxn ang="0">
                    <a:pos x="188" y="176"/>
                  </a:cxn>
                  <a:cxn ang="0">
                    <a:pos x="164" y="198"/>
                  </a:cxn>
                  <a:cxn ang="0">
                    <a:pos x="142" y="202"/>
                  </a:cxn>
                  <a:cxn ang="0">
                    <a:pos x="128" y="208"/>
                  </a:cxn>
                  <a:cxn ang="0">
                    <a:pos x="110" y="206"/>
                  </a:cxn>
                  <a:cxn ang="0">
                    <a:pos x="88" y="206"/>
                  </a:cxn>
                  <a:cxn ang="0">
                    <a:pos x="70" y="212"/>
                  </a:cxn>
                  <a:cxn ang="0">
                    <a:pos x="50" y="218"/>
                  </a:cxn>
                  <a:cxn ang="0">
                    <a:pos x="34" y="210"/>
                  </a:cxn>
                  <a:cxn ang="0">
                    <a:pos x="28" y="198"/>
                  </a:cxn>
                  <a:cxn ang="0">
                    <a:pos x="20" y="184"/>
                  </a:cxn>
                  <a:cxn ang="0">
                    <a:pos x="30" y="172"/>
                  </a:cxn>
                  <a:cxn ang="0">
                    <a:pos x="22" y="158"/>
                  </a:cxn>
                  <a:cxn ang="0">
                    <a:pos x="12" y="144"/>
                  </a:cxn>
                  <a:cxn ang="0">
                    <a:pos x="6" y="122"/>
                  </a:cxn>
                  <a:cxn ang="0">
                    <a:pos x="0" y="108"/>
                  </a:cxn>
                </a:cxnLst>
                <a:rect l="0" t="0" r="r" b="b"/>
                <a:pathLst>
                  <a:path w="260" h="218">
                    <a:moveTo>
                      <a:pt x="0" y="108"/>
                    </a:moveTo>
                    <a:lnTo>
                      <a:pt x="2" y="104"/>
                    </a:lnTo>
                    <a:lnTo>
                      <a:pt x="6" y="102"/>
                    </a:lnTo>
                    <a:lnTo>
                      <a:pt x="8" y="102"/>
                    </a:lnTo>
                    <a:lnTo>
                      <a:pt x="14" y="110"/>
                    </a:lnTo>
                    <a:lnTo>
                      <a:pt x="22" y="114"/>
                    </a:lnTo>
                    <a:lnTo>
                      <a:pt x="38" y="114"/>
                    </a:lnTo>
                    <a:lnTo>
                      <a:pt x="54" y="104"/>
                    </a:lnTo>
                    <a:lnTo>
                      <a:pt x="54" y="46"/>
                    </a:lnTo>
                    <a:lnTo>
                      <a:pt x="66" y="58"/>
                    </a:lnTo>
                    <a:lnTo>
                      <a:pt x="66" y="78"/>
                    </a:lnTo>
                    <a:lnTo>
                      <a:pt x="82" y="78"/>
                    </a:lnTo>
                    <a:lnTo>
                      <a:pt x="96" y="66"/>
                    </a:lnTo>
                    <a:lnTo>
                      <a:pt x="100" y="54"/>
                    </a:lnTo>
                    <a:lnTo>
                      <a:pt x="110" y="54"/>
                    </a:lnTo>
                    <a:lnTo>
                      <a:pt x="120" y="62"/>
                    </a:lnTo>
                    <a:lnTo>
                      <a:pt x="140" y="60"/>
                    </a:lnTo>
                    <a:lnTo>
                      <a:pt x="148" y="46"/>
                    </a:lnTo>
                    <a:lnTo>
                      <a:pt x="186" y="6"/>
                    </a:lnTo>
                    <a:lnTo>
                      <a:pt x="196" y="6"/>
                    </a:lnTo>
                    <a:lnTo>
                      <a:pt x="198" y="0"/>
                    </a:lnTo>
                    <a:lnTo>
                      <a:pt x="228" y="2"/>
                    </a:lnTo>
                    <a:lnTo>
                      <a:pt x="236" y="8"/>
                    </a:lnTo>
                    <a:lnTo>
                      <a:pt x="244" y="32"/>
                    </a:lnTo>
                    <a:lnTo>
                      <a:pt x="244" y="68"/>
                    </a:lnTo>
                    <a:lnTo>
                      <a:pt x="244" y="78"/>
                    </a:lnTo>
                    <a:lnTo>
                      <a:pt x="260" y="80"/>
                    </a:lnTo>
                    <a:lnTo>
                      <a:pt x="254" y="90"/>
                    </a:lnTo>
                    <a:lnTo>
                      <a:pt x="254" y="104"/>
                    </a:lnTo>
                    <a:lnTo>
                      <a:pt x="246" y="110"/>
                    </a:lnTo>
                    <a:lnTo>
                      <a:pt x="230" y="130"/>
                    </a:lnTo>
                    <a:lnTo>
                      <a:pt x="224" y="142"/>
                    </a:lnTo>
                    <a:lnTo>
                      <a:pt x="210" y="160"/>
                    </a:lnTo>
                    <a:lnTo>
                      <a:pt x="188" y="176"/>
                    </a:lnTo>
                    <a:lnTo>
                      <a:pt x="164" y="198"/>
                    </a:lnTo>
                    <a:lnTo>
                      <a:pt x="142" y="202"/>
                    </a:lnTo>
                    <a:lnTo>
                      <a:pt x="128" y="208"/>
                    </a:lnTo>
                    <a:lnTo>
                      <a:pt x="110" y="206"/>
                    </a:lnTo>
                    <a:lnTo>
                      <a:pt x="88" y="206"/>
                    </a:lnTo>
                    <a:lnTo>
                      <a:pt x="70" y="212"/>
                    </a:lnTo>
                    <a:lnTo>
                      <a:pt x="50" y="218"/>
                    </a:lnTo>
                    <a:lnTo>
                      <a:pt x="34" y="210"/>
                    </a:lnTo>
                    <a:lnTo>
                      <a:pt x="28" y="198"/>
                    </a:lnTo>
                    <a:lnTo>
                      <a:pt x="20" y="184"/>
                    </a:lnTo>
                    <a:lnTo>
                      <a:pt x="30" y="172"/>
                    </a:lnTo>
                    <a:lnTo>
                      <a:pt x="22" y="158"/>
                    </a:lnTo>
                    <a:lnTo>
                      <a:pt x="12" y="144"/>
                    </a:lnTo>
                    <a:lnTo>
                      <a:pt x="6" y="122"/>
                    </a:lnTo>
                    <a:lnTo>
                      <a:pt x="0" y="108"/>
                    </a:lnTo>
                    <a:close/>
                  </a:path>
                </a:pathLst>
              </a:custGeom>
              <a:solidFill>
                <a:schemeClr val="accent4"/>
              </a:solidFill>
              <a:ln w="7938">
                <a:solidFill>
                  <a:schemeClr val="bg1"/>
                </a:solidFill>
                <a:prstDash val="solid"/>
                <a:round/>
                <a:headEnd/>
                <a:tailEnd/>
              </a:ln>
            </p:spPr>
            <p:txBody>
              <a:bodyPr/>
              <a:lstStyle/>
              <a:p>
                <a:endParaRPr lang="en-US">
                  <a:solidFill>
                    <a:srgbClr val="0F245F"/>
                  </a:solidFill>
                </a:endParaRPr>
              </a:p>
            </p:txBody>
          </p:sp>
          <p:sp>
            <p:nvSpPr>
              <p:cNvPr id="190" name="Freeform 125"/>
              <p:cNvSpPr>
                <a:spLocks noChangeAspect="1"/>
              </p:cNvSpPr>
              <p:nvPr/>
            </p:nvSpPr>
            <p:spPr bwMode="auto">
              <a:xfrm>
                <a:off x="3103" y="2821"/>
                <a:ext cx="120" cy="106"/>
              </a:xfrm>
              <a:custGeom>
                <a:avLst/>
                <a:gdLst/>
                <a:ahLst/>
                <a:cxnLst>
                  <a:cxn ang="0">
                    <a:pos x="60" y="104"/>
                  </a:cxn>
                  <a:cxn ang="0">
                    <a:pos x="58" y="98"/>
                  </a:cxn>
                  <a:cxn ang="0">
                    <a:pos x="44" y="96"/>
                  </a:cxn>
                  <a:cxn ang="0">
                    <a:pos x="36" y="76"/>
                  </a:cxn>
                  <a:cxn ang="0">
                    <a:pos x="12" y="64"/>
                  </a:cxn>
                  <a:cxn ang="0">
                    <a:pos x="8" y="48"/>
                  </a:cxn>
                  <a:cxn ang="0">
                    <a:pos x="0" y="36"/>
                  </a:cxn>
                  <a:cxn ang="0">
                    <a:pos x="28" y="34"/>
                  </a:cxn>
                  <a:cxn ang="0">
                    <a:pos x="42" y="16"/>
                  </a:cxn>
                  <a:cxn ang="0">
                    <a:pos x="54" y="14"/>
                  </a:cxn>
                  <a:cxn ang="0">
                    <a:pos x="62" y="0"/>
                  </a:cxn>
                  <a:cxn ang="0">
                    <a:pos x="78" y="0"/>
                  </a:cxn>
                  <a:cxn ang="0">
                    <a:pos x="118" y="14"/>
                  </a:cxn>
                  <a:cxn ang="0">
                    <a:pos x="120" y="42"/>
                  </a:cxn>
                  <a:cxn ang="0">
                    <a:pos x="120" y="72"/>
                  </a:cxn>
                  <a:cxn ang="0">
                    <a:pos x="112" y="90"/>
                  </a:cxn>
                  <a:cxn ang="0">
                    <a:pos x="90" y="106"/>
                  </a:cxn>
                  <a:cxn ang="0">
                    <a:pos x="60" y="104"/>
                  </a:cxn>
                </a:cxnLst>
                <a:rect l="0" t="0" r="r" b="b"/>
                <a:pathLst>
                  <a:path w="120" h="106">
                    <a:moveTo>
                      <a:pt x="60" y="104"/>
                    </a:moveTo>
                    <a:lnTo>
                      <a:pt x="58" y="98"/>
                    </a:lnTo>
                    <a:lnTo>
                      <a:pt x="44" y="96"/>
                    </a:lnTo>
                    <a:lnTo>
                      <a:pt x="36" y="76"/>
                    </a:lnTo>
                    <a:lnTo>
                      <a:pt x="12" y="64"/>
                    </a:lnTo>
                    <a:lnTo>
                      <a:pt x="8" y="48"/>
                    </a:lnTo>
                    <a:lnTo>
                      <a:pt x="0" y="36"/>
                    </a:lnTo>
                    <a:lnTo>
                      <a:pt x="28" y="34"/>
                    </a:lnTo>
                    <a:lnTo>
                      <a:pt x="42" y="16"/>
                    </a:lnTo>
                    <a:lnTo>
                      <a:pt x="54" y="14"/>
                    </a:lnTo>
                    <a:lnTo>
                      <a:pt x="62" y="0"/>
                    </a:lnTo>
                    <a:lnTo>
                      <a:pt x="78" y="0"/>
                    </a:lnTo>
                    <a:lnTo>
                      <a:pt x="118" y="14"/>
                    </a:lnTo>
                    <a:lnTo>
                      <a:pt x="120" y="42"/>
                    </a:lnTo>
                    <a:lnTo>
                      <a:pt x="120" y="72"/>
                    </a:lnTo>
                    <a:lnTo>
                      <a:pt x="112" y="90"/>
                    </a:lnTo>
                    <a:lnTo>
                      <a:pt x="90" y="106"/>
                    </a:lnTo>
                    <a:lnTo>
                      <a:pt x="60" y="104"/>
                    </a:lnTo>
                    <a:close/>
                  </a:path>
                </a:pathLst>
              </a:custGeom>
              <a:noFill/>
              <a:ln w="7938">
                <a:solidFill>
                  <a:schemeClr val="bg1"/>
                </a:solidFill>
                <a:prstDash val="solid"/>
                <a:round/>
                <a:headEnd/>
                <a:tailEnd/>
              </a:ln>
            </p:spPr>
            <p:txBody>
              <a:bodyPr/>
              <a:lstStyle/>
              <a:p>
                <a:endParaRPr lang="en-US">
                  <a:solidFill>
                    <a:srgbClr val="0F245F"/>
                  </a:solidFill>
                </a:endParaRPr>
              </a:p>
            </p:txBody>
          </p:sp>
          <p:sp>
            <p:nvSpPr>
              <p:cNvPr id="191" name="Freeform 126"/>
              <p:cNvSpPr>
                <a:spLocks noChangeAspect="1"/>
              </p:cNvSpPr>
              <p:nvPr/>
            </p:nvSpPr>
            <p:spPr bwMode="auto">
              <a:xfrm>
                <a:off x="3019" y="2857"/>
                <a:ext cx="144" cy="146"/>
              </a:xfrm>
              <a:custGeom>
                <a:avLst/>
                <a:gdLst/>
                <a:ahLst/>
                <a:cxnLst>
                  <a:cxn ang="0">
                    <a:pos x="0" y="114"/>
                  </a:cxn>
                  <a:cxn ang="0">
                    <a:pos x="0" y="66"/>
                  </a:cxn>
                  <a:cxn ang="0">
                    <a:pos x="14" y="66"/>
                  </a:cxn>
                  <a:cxn ang="0">
                    <a:pos x="16" y="4"/>
                  </a:cxn>
                  <a:cxn ang="0">
                    <a:pos x="50" y="0"/>
                  </a:cxn>
                  <a:cxn ang="0">
                    <a:pos x="56" y="8"/>
                  </a:cxn>
                  <a:cxn ang="0">
                    <a:pos x="84" y="0"/>
                  </a:cxn>
                  <a:cxn ang="0">
                    <a:pos x="92" y="12"/>
                  </a:cxn>
                  <a:cxn ang="0">
                    <a:pos x="96" y="28"/>
                  </a:cxn>
                  <a:cxn ang="0">
                    <a:pos x="120" y="40"/>
                  </a:cxn>
                  <a:cxn ang="0">
                    <a:pos x="128" y="60"/>
                  </a:cxn>
                  <a:cxn ang="0">
                    <a:pos x="142" y="62"/>
                  </a:cxn>
                  <a:cxn ang="0">
                    <a:pos x="144" y="70"/>
                  </a:cxn>
                  <a:cxn ang="0">
                    <a:pos x="142" y="74"/>
                  </a:cxn>
                  <a:cxn ang="0">
                    <a:pos x="132" y="74"/>
                  </a:cxn>
                  <a:cxn ang="0">
                    <a:pos x="94" y="114"/>
                  </a:cxn>
                  <a:cxn ang="0">
                    <a:pos x="86" y="128"/>
                  </a:cxn>
                  <a:cxn ang="0">
                    <a:pos x="66" y="130"/>
                  </a:cxn>
                  <a:cxn ang="0">
                    <a:pos x="56" y="122"/>
                  </a:cxn>
                  <a:cxn ang="0">
                    <a:pos x="46" y="122"/>
                  </a:cxn>
                  <a:cxn ang="0">
                    <a:pos x="42" y="134"/>
                  </a:cxn>
                  <a:cxn ang="0">
                    <a:pos x="28" y="146"/>
                  </a:cxn>
                  <a:cxn ang="0">
                    <a:pos x="12" y="146"/>
                  </a:cxn>
                  <a:cxn ang="0">
                    <a:pos x="12" y="126"/>
                  </a:cxn>
                  <a:cxn ang="0">
                    <a:pos x="0" y="114"/>
                  </a:cxn>
                </a:cxnLst>
                <a:rect l="0" t="0" r="r" b="b"/>
                <a:pathLst>
                  <a:path w="144" h="146">
                    <a:moveTo>
                      <a:pt x="0" y="114"/>
                    </a:moveTo>
                    <a:lnTo>
                      <a:pt x="0" y="66"/>
                    </a:lnTo>
                    <a:lnTo>
                      <a:pt x="14" y="66"/>
                    </a:lnTo>
                    <a:lnTo>
                      <a:pt x="16" y="4"/>
                    </a:lnTo>
                    <a:lnTo>
                      <a:pt x="50" y="0"/>
                    </a:lnTo>
                    <a:lnTo>
                      <a:pt x="56" y="8"/>
                    </a:lnTo>
                    <a:lnTo>
                      <a:pt x="84" y="0"/>
                    </a:lnTo>
                    <a:lnTo>
                      <a:pt x="92" y="12"/>
                    </a:lnTo>
                    <a:lnTo>
                      <a:pt x="96" y="28"/>
                    </a:lnTo>
                    <a:lnTo>
                      <a:pt x="120" y="40"/>
                    </a:lnTo>
                    <a:lnTo>
                      <a:pt x="128" y="60"/>
                    </a:lnTo>
                    <a:lnTo>
                      <a:pt x="142" y="62"/>
                    </a:lnTo>
                    <a:lnTo>
                      <a:pt x="144" y="70"/>
                    </a:lnTo>
                    <a:lnTo>
                      <a:pt x="142" y="74"/>
                    </a:lnTo>
                    <a:lnTo>
                      <a:pt x="132" y="74"/>
                    </a:lnTo>
                    <a:lnTo>
                      <a:pt x="94" y="114"/>
                    </a:lnTo>
                    <a:lnTo>
                      <a:pt x="86" y="128"/>
                    </a:lnTo>
                    <a:lnTo>
                      <a:pt x="66" y="130"/>
                    </a:lnTo>
                    <a:lnTo>
                      <a:pt x="56" y="122"/>
                    </a:lnTo>
                    <a:lnTo>
                      <a:pt x="46" y="122"/>
                    </a:lnTo>
                    <a:lnTo>
                      <a:pt x="42" y="134"/>
                    </a:lnTo>
                    <a:lnTo>
                      <a:pt x="28" y="146"/>
                    </a:lnTo>
                    <a:lnTo>
                      <a:pt x="12" y="146"/>
                    </a:lnTo>
                    <a:lnTo>
                      <a:pt x="12" y="126"/>
                    </a:lnTo>
                    <a:lnTo>
                      <a:pt x="0" y="11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92" name="Freeform 127"/>
              <p:cNvSpPr>
                <a:spLocks noChangeAspect="1"/>
              </p:cNvSpPr>
              <p:nvPr/>
            </p:nvSpPr>
            <p:spPr bwMode="auto">
              <a:xfrm>
                <a:off x="2893" y="2847"/>
                <a:ext cx="142" cy="192"/>
              </a:xfrm>
              <a:custGeom>
                <a:avLst/>
                <a:gdLst/>
                <a:ahLst/>
                <a:cxnLst>
                  <a:cxn ang="0">
                    <a:pos x="0" y="0"/>
                  </a:cxn>
                  <a:cxn ang="0">
                    <a:pos x="98" y="0"/>
                  </a:cxn>
                  <a:cxn ang="0">
                    <a:pos x="106" y="6"/>
                  </a:cxn>
                  <a:cxn ang="0">
                    <a:pos x="134" y="8"/>
                  </a:cxn>
                  <a:cxn ang="0">
                    <a:pos x="142" y="14"/>
                  </a:cxn>
                  <a:cxn ang="0">
                    <a:pos x="140" y="76"/>
                  </a:cxn>
                  <a:cxn ang="0">
                    <a:pos x="126" y="76"/>
                  </a:cxn>
                  <a:cxn ang="0">
                    <a:pos x="126" y="182"/>
                  </a:cxn>
                  <a:cxn ang="0">
                    <a:pos x="110" y="192"/>
                  </a:cxn>
                  <a:cxn ang="0">
                    <a:pos x="94" y="192"/>
                  </a:cxn>
                  <a:cxn ang="0">
                    <a:pos x="86" y="188"/>
                  </a:cxn>
                  <a:cxn ang="0">
                    <a:pos x="80" y="180"/>
                  </a:cxn>
                  <a:cxn ang="0">
                    <a:pos x="72" y="186"/>
                  </a:cxn>
                  <a:cxn ang="0">
                    <a:pos x="52" y="164"/>
                  </a:cxn>
                  <a:cxn ang="0">
                    <a:pos x="44" y="126"/>
                  </a:cxn>
                  <a:cxn ang="0">
                    <a:pos x="38" y="114"/>
                  </a:cxn>
                  <a:cxn ang="0">
                    <a:pos x="38" y="82"/>
                  </a:cxn>
                  <a:cxn ang="0">
                    <a:pos x="12" y="36"/>
                  </a:cxn>
                  <a:cxn ang="0">
                    <a:pos x="0" y="16"/>
                  </a:cxn>
                  <a:cxn ang="0">
                    <a:pos x="0" y="0"/>
                  </a:cxn>
                </a:cxnLst>
                <a:rect l="0" t="0" r="r" b="b"/>
                <a:pathLst>
                  <a:path w="142" h="192">
                    <a:moveTo>
                      <a:pt x="0" y="0"/>
                    </a:moveTo>
                    <a:lnTo>
                      <a:pt x="98" y="0"/>
                    </a:lnTo>
                    <a:lnTo>
                      <a:pt x="106" y="6"/>
                    </a:lnTo>
                    <a:lnTo>
                      <a:pt x="134" y="8"/>
                    </a:lnTo>
                    <a:lnTo>
                      <a:pt x="142" y="14"/>
                    </a:lnTo>
                    <a:lnTo>
                      <a:pt x="140" y="76"/>
                    </a:lnTo>
                    <a:lnTo>
                      <a:pt x="126" y="76"/>
                    </a:lnTo>
                    <a:lnTo>
                      <a:pt x="126" y="182"/>
                    </a:lnTo>
                    <a:lnTo>
                      <a:pt x="110" y="192"/>
                    </a:lnTo>
                    <a:lnTo>
                      <a:pt x="94" y="192"/>
                    </a:lnTo>
                    <a:lnTo>
                      <a:pt x="86" y="188"/>
                    </a:lnTo>
                    <a:lnTo>
                      <a:pt x="80" y="180"/>
                    </a:lnTo>
                    <a:lnTo>
                      <a:pt x="72" y="186"/>
                    </a:lnTo>
                    <a:lnTo>
                      <a:pt x="52" y="164"/>
                    </a:lnTo>
                    <a:lnTo>
                      <a:pt x="44" y="126"/>
                    </a:lnTo>
                    <a:lnTo>
                      <a:pt x="38" y="114"/>
                    </a:lnTo>
                    <a:lnTo>
                      <a:pt x="38" y="82"/>
                    </a:lnTo>
                    <a:lnTo>
                      <a:pt x="12" y="36"/>
                    </a:lnTo>
                    <a:lnTo>
                      <a:pt x="0" y="16"/>
                    </a:lnTo>
                    <a:lnTo>
                      <a:pt x="0"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93" name="Freeform 128"/>
              <p:cNvSpPr>
                <a:spLocks noChangeAspect="1"/>
              </p:cNvSpPr>
              <p:nvPr/>
            </p:nvSpPr>
            <p:spPr bwMode="auto">
              <a:xfrm>
                <a:off x="3185" y="2735"/>
                <a:ext cx="162" cy="270"/>
              </a:xfrm>
              <a:custGeom>
                <a:avLst/>
                <a:gdLst/>
                <a:ahLst/>
                <a:cxnLst>
                  <a:cxn ang="0">
                    <a:pos x="0" y="88"/>
                  </a:cxn>
                  <a:cxn ang="0">
                    <a:pos x="0" y="72"/>
                  </a:cxn>
                  <a:cxn ang="0">
                    <a:pos x="50" y="64"/>
                  </a:cxn>
                  <a:cxn ang="0">
                    <a:pos x="66" y="64"/>
                  </a:cxn>
                  <a:cxn ang="0">
                    <a:pos x="64" y="94"/>
                  </a:cxn>
                  <a:cxn ang="0">
                    <a:pos x="76" y="106"/>
                  </a:cxn>
                  <a:cxn ang="0">
                    <a:pos x="86" y="92"/>
                  </a:cxn>
                  <a:cxn ang="0">
                    <a:pos x="84" y="64"/>
                  </a:cxn>
                  <a:cxn ang="0">
                    <a:pos x="70" y="48"/>
                  </a:cxn>
                  <a:cxn ang="0">
                    <a:pos x="64" y="32"/>
                  </a:cxn>
                  <a:cxn ang="0">
                    <a:pos x="68" y="16"/>
                  </a:cxn>
                  <a:cxn ang="0">
                    <a:pos x="90" y="18"/>
                  </a:cxn>
                  <a:cxn ang="0">
                    <a:pos x="116" y="20"/>
                  </a:cxn>
                  <a:cxn ang="0">
                    <a:pos x="142" y="10"/>
                  </a:cxn>
                  <a:cxn ang="0">
                    <a:pos x="158" y="0"/>
                  </a:cxn>
                  <a:cxn ang="0">
                    <a:pos x="158" y="40"/>
                  </a:cxn>
                  <a:cxn ang="0">
                    <a:pos x="162" y="80"/>
                  </a:cxn>
                  <a:cxn ang="0">
                    <a:pos x="144" y="98"/>
                  </a:cxn>
                  <a:cxn ang="0">
                    <a:pos x="112" y="118"/>
                  </a:cxn>
                  <a:cxn ang="0">
                    <a:pos x="76" y="150"/>
                  </a:cxn>
                  <a:cxn ang="0">
                    <a:pos x="68" y="154"/>
                  </a:cxn>
                  <a:cxn ang="0">
                    <a:pos x="70" y="168"/>
                  </a:cxn>
                  <a:cxn ang="0">
                    <a:pos x="80" y="196"/>
                  </a:cxn>
                  <a:cxn ang="0">
                    <a:pos x="76" y="228"/>
                  </a:cxn>
                  <a:cxn ang="0">
                    <a:pos x="38" y="248"/>
                  </a:cxn>
                  <a:cxn ang="0">
                    <a:pos x="34" y="256"/>
                  </a:cxn>
                  <a:cxn ang="0">
                    <a:pos x="38" y="264"/>
                  </a:cxn>
                  <a:cxn ang="0">
                    <a:pos x="40" y="270"/>
                  </a:cxn>
                  <a:cxn ang="0">
                    <a:pos x="24" y="268"/>
                  </a:cxn>
                  <a:cxn ang="0">
                    <a:pos x="24" y="258"/>
                  </a:cxn>
                  <a:cxn ang="0">
                    <a:pos x="24" y="222"/>
                  </a:cxn>
                  <a:cxn ang="0">
                    <a:pos x="16" y="198"/>
                  </a:cxn>
                  <a:cxn ang="0">
                    <a:pos x="8" y="192"/>
                  </a:cxn>
                  <a:cxn ang="0">
                    <a:pos x="30" y="176"/>
                  </a:cxn>
                  <a:cxn ang="0">
                    <a:pos x="38" y="158"/>
                  </a:cxn>
                  <a:cxn ang="0">
                    <a:pos x="38" y="128"/>
                  </a:cxn>
                  <a:cxn ang="0">
                    <a:pos x="36" y="100"/>
                  </a:cxn>
                  <a:cxn ang="0">
                    <a:pos x="0" y="88"/>
                  </a:cxn>
                </a:cxnLst>
                <a:rect l="0" t="0" r="r" b="b"/>
                <a:pathLst>
                  <a:path w="162" h="270">
                    <a:moveTo>
                      <a:pt x="0" y="88"/>
                    </a:moveTo>
                    <a:lnTo>
                      <a:pt x="0" y="72"/>
                    </a:lnTo>
                    <a:lnTo>
                      <a:pt x="50" y="64"/>
                    </a:lnTo>
                    <a:lnTo>
                      <a:pt x="66" y="64"/>
                    </a:lnTo>
                    <a:lnTo>
                      <a:pt x="64" y="94"/>
                    </a:lnTo>
                    <a:lnTo>
                      <a:pt x="76" y="106"/>
                    </a:lnTo>
                    <a:lnTo>
                      <a:pt x="86" y="92"/>
                    </a:lnTo>
                    <a:lnTo>
                      <a:pt x="84" y="64"/>
                    </a:lnTo>
                    <a:lnTo>
                      <a:pt x="70" y="48"/>
                    </a:lnTo>
                    <a:lnTo>
                      <a:pt x="64" y="32"/>
                    </a:lnTo>
                    <a:lnTo>
                      <a:pt x="68" y="16"/>
                    </a:lnTo>
                    <a:lnTo>
                      <a:pt x="90" y="18"/>
                    </a:lnTo>
                    <a:lnTo>
                      <a:pt x="116" y="20"/>
                    </a:lnTo>
                    <a:lnTo>
                      <a:pt x="142" y="10"/>
                    </a:lnTo>
                    <a:lnTo>
                      <a:pt x="158" y="0"/>
                    </a:lnTo>
                    <a:lnTo>
                      <a:pt x="158" y="40"/>
                    </a:lnTo>
                    <a:lnTo>
                      <a:pt x="162" y="80"/>
                    </a:lnTo>
                    <a:lnTo>
                      <a:pt x="144" y="98"/>
                    </a:lnTo>
                    <a:lnTo>
                      <a:pt x="112" y="118"/>
                    </a:lnTo>
                    <a:lnTo>
                      <a:pt x="76" y="150"/>
                    </a:lnTo>
                    <a:lnTo>
                      <a:pt x="68" y="154"/>
                    </a:lnTo>
                    <a:lnTo>
                      <a:pt x="70" y="168"/>
                    </a:lnTo>
                    <a:lnTo>
                      <a:pt x="80" y="196"/>
                    </a:lnTo>
                    <a:lnTo>
                      <a:pt x="76" y="228"/>
                    </a:lnTo>
                    <a:lnTo>
                      <a:pt x="38" y="248"/>
                    </a:lnTo>
                    <a:lnTo>
                      <a:pt x="34" y="256"/>
                    </a:lnTo>
                    <a:lnTo>
                      <a:pt x="38" y="264"/>
                    </a:lnTo>
                    <a:lnTo>
                      <a:pt x="40" y="270"/>
                    </a:lnTo>
                    <a:lnTo>
                      <a:pt x="24" y="268"/>
                    </a:lnTo>
                    <a:lnTo>
                      <a:pt x="24" y="258"/>
                    </a:lnTo>
                    <a:lnTo>
                      <a:pt x="24" y="222"/>
                    </a:lnTo>
                    <a:lnTo>
                      <a:pt x="16" y="198"/>
                    </a:lnTo>
                    <a:lnTo>
                      <a:pt x="8" y="192"/>
                    </a:lnTo>
                    <a:lnTo>
                      <a:pt x="30" y="176"/>
                    </a:lnTo>
                    <a:lnTo>
                      <a:pt x="38" y="158"/>
                    </a:lnTo>
                    <a:lnTo>
                      <a:pt x="38" y="128"/>
                    </a:lnTo>
                    <a:lnTo>
                      <a:pt x="36" y="100"/>
                    </a:lnTo>
                    <a:lnTo>
                      <a:pt x="0" y="88"/>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94" name="Freeform 129"/>
              <p:cNvSpPr>
                <a:spLocks noChangeAspect="1"/>
              </p:cNvSpPr>
              <p:nvPr/>
            </p:nvSpPr>
            <p:spPr bwMode="auto">
              <a:xfrm>
                <a:off x="3221" y="2721"/>
                <a:ext cx="50" cy="120"/>
              </a:xfrm>
              <a:custGeom>
                <a:avLst/>
                <a:gdLst/>
                <a:ahLst/>
                <a:cxnLst>
                  <a:cxn ang="0">
                    <a:pos x="4" y="50"/>
                  </a:cxn>
                  <a:cxn ang="0">
                    <a:pos x="10" y="44"/>
                  </a:cxn>
                  <a:cxn ang="0">
                    <a:pos x="12" y="18"/>
                  </a:cxn>
                  <a:cxn ang="0">
                    <a:pos x="14" y="14"/>
                  </a:cxn>
                  <a:cxn ang="0">
                    <a:pos x="8" y="0"/>
                  </a:cxn>
                  <a:cxn ang="0">
                    <a:pos x="22" y="0"/>
                  </a:cxn>
                  <a:cxn ang="0">
                    <a:pos x="30" y="12"/>
                  </a:cxn>
                  <a:cxn ang="0">
                    <a:pos x="32" y="30"/>
                  </a:cxn>
                  <a:cxn ang="0">
                    <a:pos x="28" y="46"/>
                  </a:cxn>
                  <a:cxn ang="0">
                    <a:pos x="34" y="62"/>
                  </a:cxn>
                  <a:cxn ang="0">
                    <a:pos x="48" y="78"/>
                  </a:cxn>
                  <a:cxn ang="0">
                    <a:pos x="50" y="106"/>
                  </a:cxn>
                  <a:cxn ang="0">
                    <a:pos x="40" y="120"/>
                  </a:cxn>
                  <a:cxn ang="0">
                    <a:pos x="28" y="108"/>
                  </a:cxn>
                  <a:cxn ang="0">
                    <a:pos x="30" y="78"/>
                  </a:cxn>
                  <a:cxn ang="0">
                    <a:pos x="10" y="78"/>
                  </a:cxn>
                  <a:cxn ang="0">
                    <a:pos x="0" y="64"/>
                  </a:cxn>
                  <a:cxn ang="0">
                    <a:pos x="4" y="50"/>
                  </a:cxn>
                </a:cxnLst>
                <a:rect l="0" t="0" r="r" b="b"/>
                <a:pathLst>
                  <a:path w="50" h="120">
                    <a:moveTo>
                      <a:pt x="4" y="50"/>
                    </a:moveTo>
                    <a:lnTo>
                      <a:pt x="10" y="44"/>
                    </a:lnTo>
                    <a:lnTo>
                      <a:pt x="12" y="18"/>
                    </a:lnTo>
                    <a:lnTo>
                      <a:pt x="14" y="14"/>
                    </a:lnTo>
                    <a:lnTo>
                      <a:pt x="8" y="0"/>
                    </a:lnTo>
                    <a:lnTo>
                      <a:pt x="22" y="0"/>
                    </a:lnTo>
                    <a:lnTo>
                      <a:pt x="30" y="12"/>
                    </a:lnTo>
                    <a:lnTo>
                      <a:pt x="32" y="30"/>
                    </a:lnTo>
                    <a:lnTo>
                      <a:pt x="28" y="46"/>
                    </a:lnTo>
                    <a:lnTo>
                      <a:pt x="34" y="62"/>
                    </a:lnTo>
                    <a:lnTo>
                      <a:pt x="48" y="78"/>
                    </a:lnTo>
                    <a:lnTo>
                      <a:pt x="50" y="106"/>
                    </a:lnTo>
                    <a:lnTo>
                      <a:pt x="40" y="120"/>
                    </a:lnTo>
                    <a:lnTo>
                      <a:pt x="28" y="108"/>
                    </a:lnTo>
                    <a:lnTo>
                      <a:pt x="30" y="78"/>
                    </a:lnTo>
                    <a:lnTo>
                      <a:pt x="10" y="78"/>
                    </a:lnTo>
                    <a:lnTo>
                      <a:pt x="0" y="64"/>
                    </a:lnTo>
                    <a:lnTo>
                      <a:pt x="4" y="5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95" name="Freeform 130"/>
              <p:cNvSpPr>
                <a:spLocks noChangeAspect="1"/>
              </p:cNvSpPr>
              <p:nvPr/>
            </p:nvSpPr>
            <p:spPr bwMode="auto">
              <a:xfrm>
                <a:off x="3051" y="2701"/>
                <a:ext cx="184" cy="156"/>
              </a:xfrm>
              <a:custGeom>
                <a:avLst/>
                <a:gdLst/>
                <a:ahLst/>
                <a:cxnLst>
                  <a:cxn ang="0">
                    <a:pos x="52" y="156"/>
                  </a:cxn>
                  <a:cxn ang="0">
                    <a:pos x="46" y="150"/>
                  </a:cxn>
                  <a:cxn ang="0">
                    <a:pos x="20" y="148"/>
                  </a:cxn>
                  <a:cxn ang="0">
                    <a:pos x="2" y="128"/>
                  </a:cxn>
                  <a:cxn ang="0">
                    <a:pos x="0" y="76"/>
                  </a:cxn>
                  <a:cxn ang="0">
                    <a:pos x="30" y="76"/>
                  </a:cxn>
                  <a:cxn ang="0">
                    <a:pos x="30" y="42"/>
                  </a:cxn>
                  <a:cxn ang="0">
                    <a:pos x="48" y="50"/>
                  </a:cxn>
                  <a:cxn ang="0">
                    <a:pos x="68" y="58"/>
                  </a:cxn>
                  <a:cxn ang="0">
                    <a:pos x="82" y="52"/>
                  </a:cxn>
                  <a:cxn ang="0">
                    <a:pos x="90" y="64"/>
                  </a:cxn>
                  <a:cxn ang="0">
                    <a:pos x="102" y="70"/>
                  </a:cxn>
                  <a:cxn ang="0">
                    <a:pos x="110" y="82"/>
                  </a:cxn>
                  <a:cxn ang="0">
                    <a:pos x="124" y="82"/>
                  </a:cxn>
                  <a:cxn ang="0">
                    <a:pos x="124" y="64"/>
                  </a:cxn>
                  <a:cxn ang="0">
                    <a:pos x="110" y="58"/>
                  </a:cxn>
                  <a:cxn ang="0">
                    <a:pos x="100" y="48"/>
                  </a:cxn>
                  <a:cxn ang="0">
                    <a:pos x="104" y="26"/>
                  </a:cxn>
                  <a:cxn ang="0">
                    <a:pos x="102" y="8"/>
                  </a:cxn>
                  <a:cxn ang="0">
                    <a:pos x="118" y="0"/>
                  </a:cxn>
                  <a:cxn ang="0">
                    <a:pos x="136" y="0"/>
                  </a:cxn>
                  <a:cxn ang="0">
                    <a:pos x="178" y="20"/>
                  </a:cxn>
                  <a:cxn ang="0">
                    <a:pos x="184" y="34"/>
                  </a:cxn>
                  <a:cxn ang="0">
                    <a:pos x="180" y="40"/>
                  </a:cxn>
                  <a:cxn ang="0">
                    <a:pos x="180" y="64"/>
                  </a:cxn>
                  <a:cxn ang="0">
                    <a:pos x="174" y="70"/>
                  </a:cxn>
                  <a:cxn ang="0">
                    <a:pos x="170" y="84"/>
                  </a:cxn>
                  <a:cxn ang="0">
                    <a:pos x="180" y="98"/>
                  </a:cxn>
                  <a:cxn ang="0">
                    <a:pos x="134" y="106"/>
                  </a:cxn>
                  <a:cxn ang="0">
                    <a:pos x="134" y="122"/>
                  </a:cxn>
                  <a:cxn ang="0">
                    <a:pos x="114" y="120"/>
                  </a:cxn>
                  <a:cxn ang="0">
                    <a:pos x="106" y="134"/>
                  </a:cxn>
                  <a:cxn ang="0">
                    <a:pos x="94" y="136"/>
                  </a:cxn>
                  <a:cxn ang="0">
                    <a:pos x="80" y="154"/>
                  </a:cxn>
                  <a:cxn ang="0">
                    <a:pos x="52" y="156"/>
                  </a:cxn>
                </a:cxnLst>
                <a:rect l="0" t="0" r="r" b="b"/>
                <a:pathLst>
                  <a:path w="184" h="156">
                    <a:moveTo>
                      <a:pt x="52" y="156"/>
                    </a:moveTo>
                    <a:lnTo>
                      <a:pt x="46" y="150"/>
                    </a:lnTo>
                    <a:lnTo>
                      <a:pt x="20" y="148"/>
                    </a:lnTo>
                    <a:lnTo>
                      <a:pt x="2" y="128"/>
                    </a:lnTo>
                    <a:lnTo>
                      <a:pt x="0" y="76"/>
                    </a:lnTo>
                    <a:lnTo>
                      <a:pt x="30" y="76"/>
                    </a:lnTo>
                    <a:lnTo>
                      <a:pt x="30" y="42"/>
                    </a:lnTo>
                    <a:lnTo>
                      <a:pt x="48" y="50"/>
                    </a:lnTo>
                    <a:lnTo>
                      <a:pt x="68" y="58"/>
                    </a:lnTo>
                    <a:lnTo>
                      <a:pt x="82" y="52"/>
                    </a:lnTo>
                    <a:lnTo>
                      <a:pt x="90" y="64"/>
                    </a:lnTo>
                    <a:lnTo>
                      <a:pt x="102" y="70"/>
                    </a:lnTo>
                    <a:lnTo>
                      <a:pt x="110" y="82"/>
                    </a:lnTo>
                    <a:lnTo>
                      <a:pt x="124" y="82"/>
                    </a:lnTo>
                    <a:lnTo>
                      <a:pt x="124" y="64"/>
                    </a:lnTo>
                    <a:lnTo>
                      <a:pt x="110" y="58"/>
                    </a:lnTo>
                    <a:lnTo>
                      <a:pt x="100" y="48"/>
                    </a:lnTo>
                    <a:lnTo>
                      <a:pt x="104" y="26"/>
                    </a:lnTo>
                    <a:lnTo>
                      <a:pt x="102" y="8"/>
                    </a:lnTo>
                    <a:lnTo>
                      <a:pt x="118" y="0"/>
                    </a:lnTo>
                    <a:lnTo>
                      <a:pt x="136" y="0"/>
                    </a:lnTo>
                    <a:lnTo>
                      <a:pt x="178" y="20"/>
                    </a:lnTo>
                    <a:lnTo>
                      <a:pt x="184" y="34"/>
                    </a:lnTo>
                    <a:lnTo>
                      <a:pt x="180" y="40"/>
                    </a:lnTo>
                    <a:lnTo>
                      <a:pt x="180" y="64"/>
                    </a:lnTo>
                    <a:lnTo>
                      <a:pt x="174" y="70"/>
                    </a:lnTo>
                    <a:lnTo>
                      <a:pt x="170" y="84"/>
                    </a:lnTo>
                    <a:lnTo>
                      <a:pt x="180" y="98"/>
                    </a:lnTo>
                    <a:lnTo>
                      <a:pt x="134" y="106"/>
                    </a:lnTo>
                    <a:lnTo>
                      <a:pt x="134" y="122"/>
                    </a:lnTo>
                    <a:lnTo>
                      <a:pt x="114" y="120"/>
                    </a:lnTo>
                    <a:lnTo>
                      <a:pt x="106" y="134"/>
                    </a:lnTo>
                    <a:lnTo>
                      <a:pt x="94" y="136"/>
                    </a:lnTo>
                    <a:lnTo>
                      <a:pt x="80" y="154"/>
                    </a:lnTo>
                    <a:lnTo>
                      <a:pt x="52" y="15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96" name="Freeform 131"/>
              <p:cNvSpPr>
                <a:spLocks noChangeAspect="1"/>
              </p:cNvSpPr>
              <p:nvPr/>
            </p:nvSpPr>
            <p:spPr bwMode="auto">
              <a:xfrm>
                <a:off x="3169" y="2585"/>
                <a:ext cx="174" cy="170"/>
              </a:xfrm>
              <a:custGeom>
                <a:avLst/>
                <a:gdLst/>
                <a:ahLst/>
                <a:cxnLst>
                  <a:cxn ang="0">
                    <a:pos x="18" y="116"/>
                  </a:cxn>
                  <a:cxn ang="0">
                    <a:pos x="16" y="100"/>
                  </a:cxn>
                  <a:cxn ang="0">
                    <a:pos x="2" y="82"/>
                  </a:cxn>
                  <a:cxn ang="0">
                    <a:pos x="0" y="56"/>
                  </a:cxn>
                  <a:cxn ang="0">
                    <a:pos x="20" y="34"/>
                  </a:cxn>
                  <a:cxn ang="0">
                    <a:pos x="16" y="20"/>
                  </a:cxn>
                  <a:cxn ang="0">
                    <a:pos x="22" y="12"/>
                  </a:cxn>
                  <a:cxn ang="0">
                    <a:pos x="16" y="0"/>
                  </a:cxn>
                  <a:cxn ang="0">
                    <a:pos x="38" y="0"/>
                  </a:cxn>
                  <a:cxn ang="0">
                    <a:pos x="76" y="2"/>
                  </a:cxn>
                  <a:cxn ang="0">
                    <a:pos x="128" y="30"/>
                  </a:cxn>
                  <a:cxn ang="0">
                    <a:pos x="132" y="40"/>
                  </a:cxn>
                  <a:cxn ang="0">
                    <a:pos x="156" y="58"/>
                  </a:cxn>
                  <a:cxn ang="0">
                    <a:pos x="150" y="72"/>
                  </a:cxn>
                  <a:cxn ang="0">
                    <a:pos x="148" y="86"/>
                  </a:cxn>
                  <a:cxn ang="0">
                    <a:pos x="156" y="98"/>
                  </a:cxn>
                  <a:cxn ang="0">
                    <a:pos x="156" y="126"/>
                  </a:cxn>
                  <a:cxn ang="0">
                    <a:pos x="174" y="150"/>
                  </a:cxn>
                  <a:cxn ang="0">
                    <a:pos x="158" y="160"/>
                  </a:cxn>
                  <a:cxn ang="0">
                    <a:pos x="132" y="170"/>
                  </a:cxn>
                  <a:cxn ang="0">
                    <a:pos x="84" y="166"/>
                  </a:cxn>
                  <a:cxn ang="0">
                    <a:pos x="82" y="148"/>
                  </a:cxn>
                  <a:cxn ang="0">
                    <a:pos x="74" y="136"/>
                  </a:cxn>
                  <a:cxn ang="0">
                    <a:pos x="60" y="136"/>
                  </a:cxn>
                  <a:cxn ang="0">
                    <a:pos x="18" y="116"/>
                  </a:cxn>
                </a:cxnLst>
                <a:rect l="0" t="0" r="r" b="b"/>
                <a:pathLst>
                  <a:path w="174" h="170">
                    <a:moveTo>
                      <a:pt x="18" y="116"/>
                    </a:moveTo>
                    <a:lnTo>
                      <a:pt x="16" y="100"/>
                    </a:lnTo>
                    <a:lnTo>
                      <a:pt x="2" y="82"/>
                    </a:lnTo>
                    <a:lnTo>
                      <a:pt x="0" y="56"/>
                    </a:lnTo>
                    <a:lnTo>
                      <a:pt x="20" y="34"/>
                    </a:lnTo>
                    <a:lnTo>
                      <a:pt x="16" y="20"/>
                    </a:lnTo>
                    <a:lnTo>
                      <a:pt x="22" y="12"/>
                    </a:lnTo>
                    <a:lnTo>
                      <a:pt x="16" y="0"/>
                    </a:lnTo>
                    <a:lnTo>
                      <a:pt x="38" y="0"/>
                    </a:lnTo>
                    <a:lnTo>
                      <a:pt x="76" y="2"/>
                    </a:lnTo>
                    <a:lnTo>
                      <a:pt x="128" y="30"/>
                    </a:lnTo>
                    <a:lnTo>
                      <a:pt x="132" y="40"/>
                    </a:lnTo>
                    <a:lnTo>
                      <a:pt x="156" y="58"/>
                    </a:lnTo>
                    <a:lnTo>
                      <a:pt x="150" y="72"/>
                    </a:lnTo>
                    <a:lnTo>
                      <a:pt x="148" y="86"/>
                    </a:lnTo>
                    <a:lnTo>
                      <a:pt x="156" y="98"/>
                    </a:lnTo>
                    <a:lnTo>
                      <a:pt x="156" y="126"/>
                    </a:lnTo>
                    <a:lnTo>
                      <a:pt x="174" y="150"/>
                    </a:lnTo>
                    <a:lnTo>
                      <a:pt x="158" y="160"/>
                    </a:lnTo>
                    <a:lnTo>
                      <a:pt x="132" y="170"/>
                    </a:lnTo>
                    <a:lnTo>
                      <a:pt x="84" y="166"/>
                    </a:lnTo>
                    <a:lnTo>
                      <a:pt x="82" y="148"/>
                    </a:lnTo>
                    <a:lnTo>
                      <a:pt x="74" y="136"/>
                    </a:lnTo>
                    <a:lnTo>
                      <a:pt x="60" y="136"/>
                    </a:lnTo>
                    <a:lnTo>
                      <a:pt x="18" y="11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97" name="Freeform 132"/>
              <p:cNvSpPr>
                <a:spLocks noChangeAspect="1"/>
              </p:cNvSpPr>
              <p:nvPr/>
            </p:nvSpPr>
            <p:spPr bwMode="auto">
              <a:xfrm>
                <a:off x="3167" y="2605"/>
                <a:ext cx="22" cy="36"/>
              </a:xfrm>
              <a:custGeom>
                <a:avLst/>
                <a:gdLst/>
                <a:ahLst/>
                <a:cxnLst>
                  <a:cxn ang="0">
                    <a:pos x="18" y="0"/>
                  </a:cxn>
                  <a:cxn ang="0">
                    <a:pos x="10" y="2"/>
                  </a:cxn>
                  <a:cxn ang="0">
                    <a:pos x="0" y="12"/>
                  </a:cxn>
                  <a:cxn ang="0">
                    <a:pos x="2" y="36"/>
                  </a:cxn>
                  <a:cxn ang="0">
                    <a:pos x="22" y="14"/>
                  </a:cxn>
                  <a:cxn ang="0">
                    <a:pos x="18" y="0"/>
                  </a:cxn>
                </a:cxnLst>
                <a:rect l="0" t="0" r="r" b="b"/>
                <a:pathLst>
                  <a:path w="22" h="36">
                    <a:moveTo>
                      <a:pt x="18" y="0"/>
                    </a:moveTo>
                    <a:lnTo>
                      <a:pt x="10" y="2"/>
                    </a:lnTo>
                    <a:lnTo>
                      <a:pt x="0" y="12"/>
                    </a:lnTo>
                    <a:lnTo>
                      <a:pt x="2" y="36"/>
                    </a:lnTo>
                    <a:lnTo>
                      <a:pt x="22" y="14"/>
                    </a:lnTo>
                    <a:lnTo>
                      <a:pt x="18"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98" name="Freeform 133"/>
              <p:cNvSpPr>
                <a:spLocks noChangeAspect="1"/>
              </p:cNvSpPr>
              <p:nvPr/>
            </p:nvSpPr>
            <p:spPr bwMode="auto">
              <a:xfrm>
                <a:off x="3161" y="2585"/>
                <a:ext cx="30" cy="32"/>
              </a:xfrm>
              <a:custGeom>
                <a:avLst/>
                <a:gdLst/>
                <a:ahLst/>
                <a:cxnLst>
                  <a:cxn ang="0">
                    <a:pos x="10" y="2"/>
                  </a:cxn>
                  <a:cxn ang="0">
                    <a:pos x="24" y="0"/>
                  </a:cxn>
                  <a:cxn ang="0">
                    <a:pos x="30" y="12"/>
                  </a:cxn>
                  <a:cxn ang="0">
                    <a:pos x="24" y="20"/>
                  </a:cxn>
                  <a:cxn ang="0">
                    <a:pos x="16" y="22"/>
                  </a:cxn>
                  <a:cxn ang="0">
                    <a:pos x="6" y="32"/>
                  </a:cxn>
                  <a:cxn ang="0">
                    <a:pos x="0" y="16"/>
                  </a:cxn>
                  <a:cxn ang="0">
                    <a:pos x="10" y="2"/>
                  </a:cxn>
                </a:cxnLst>
                <a:rect l="0" t="0" r="r" b="b"/>
                <a:pathLst>
                  <a:path w="30" h="32">
                    <a:moveTo>
                      <a:pt x="10" y="2"/>
                    </a:moveTo>
                    <a:lnTo>
                      <a:pt x="24" y="0"/>
                    </a:lnTo>
                    <a:lnTo>
                      <a:pt x="30" y="12"/>
                    </a:lnTo>
                    <a:lnTo>
                      <a:pt x="24" y="20"/>
                    </a:lnTo>
                    <a:lnTo>
                      <a:pt x="16" y="22"/>
                    </a:lnTo>
                    <a:lnTo>
                      <a:pt x="6" y="32"/>
                    </a:lnTo>
                    <a:lnTo>
                      <a:pt x="0" y="16"/>
                    </a:lnTo>
                    <a:lnTo>
                      <a:pt x="10" y="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99" name="Freeform 134"/>
              <p:cNvSpPr>
                <a:spLocks noChangeAspect="1"/>
              </p:cNvSpPr>
              <p:nvPr/>
            </p:nvSpPr>
            <p:spPr bwMode="auto">
              <a:xfrm>
                <a:off x="3171" y="2503"/>
                <a:ext cx="86" cy="84"/>
              </a:xfrm>
              <a:custGeom>
                <a:avLst/>
                <a:gdLst/>
                <a:ahLst/>
                <a:cxnLst>
                  <a:cxn ang="0">
                    <a:pos x="0" y="84"/>
                  </a:cxn>
                  <a:cxn ang="0">
                    <a:pos x="2" y="64"/>
                  </a:cxn>
                  <a:cxn ang="0">
                    <a:pos x="6" y="52"/>
                  </a:cxn>
                  <a:cxn ang="0">
                    <a:pos x="26" y="34"/>
                  </a:cxn>
                  <a:cxn ang="0">
                    <a:pos x="26" y="30"/>
                  </a:cxn>
                  <a:cxn ang="0">
                    <a:pos x="20" y="28"/>
                  </a:cxn>
                  <a:cxn ang="0">
                    <a:pos x="16" y="4"/>
                  </a:cxn>
                  <a:cxn ang="0">
                    <a:pos x="68" y="0"/>
                  </a:cxn>
                  <a:cxn ang="0">
                    <a:pos x="80" y="20"/>
                  </a:cxn>
                  <a:cxn ang="0">
                    <a:pos x="86" y="42"/>
                  </a:cxn>
                  <a:cxn ang="0">
                    <a:pos x="72" y="58"/>
                  </a:cxn>
                  <a:cxn ang="0">
                    <a:pos x="76" y="72"/>
                  </a:cxn>
                  <a:cxn ang="0">
                    <a:pos x="70" y="84"/>
                  </a:cxn>
                  <a:cxn ang="0">
                    <a:pos x="36" y="82"/>
                  </a:cxn>
                  <a:cxn ang="0">
                    <a:pos x="14" y="82"/>
                  </a:cxn>
                  <a:cxn ang="0">
                    <a:pos x="0" y="84"/>
                  </a:cxn>
                </a:cxnLst>
                <a:rect l="0" t="0" r="r" b="b"/>
                <a:pathLst>
                  <a:path w="86" h="84">
                    <a:moveTo>
                      <a:pt x="0" y="84"/>
                    </a:moveTo>
                    <a:lnTo>
                      <a:pt x="2" y="64"/>
                    </a:lnTo>
                    <a:lnTo>
                      <a:pt x="6" y="52"/>
                    </a:lnTo>
                    <a:lnTo>
                      <a:pt x="26" y="34"/>
                    </a:lnTo>
                    <a:lnTo>
                      <a:pt x="26" y="30"/>
                    </a:lnTo>
                    <a:lnTo>
                      <a:pt x="20" y="28"/>
                    </a:lnTo>
                    <a:lnTo>
                      <a:pt x="16" y="4"/>
                    </a:lnTo>
                    <a:lnTo>
                      <a:pt x="68" y="0"/>
                    </a:lnTo>
                    <a:lnTo>
                      <a:pt x="80" y="20"/>
                    </a:lnTo>
                    <a:lnTo>
                      <a:pt x="86" y="42"/>
                    </a:lnTo>
                    <a:lnTo>
                      <a:pt x="72" y="58"/>
                    </a:lnTo>
                    <a:lnTo>
                      <a:pt x="76" y="72"/>
                    </a:lnTo>
                    <a:lnTo>
                      <a:pt x="70" y="84"/>
                    </a:lnTo>
                    <a:lnTo>
                      <a:pt x="36" y="82"/>
                    </a:lnTo>
                    <a:lnTo>
                      <a:pt x="14" y="82"/>
                    </a:lnTo>
                    <a:lnTo>
                      <a:pt x="0" y="8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00" name="Freeform 135"/>
              <p:cNvSpPr>
                <a:spLocks noChangeAspect="1"/>
              </p:cNvSpPr>
              <p:nvPr/>
            </p:nvSpPr>
            <p:spPr bwMode="auto">
              <a:xfrm>
                <a:off x="2893" y="2661"/>
                <a:ext cx="210" cy="204"/>
              </a:xfrm>
              <a:custGeom>
                <a:avLst/>
                <a:gdLst/>
                <a:ahLst/>
                <a:cxnLst>
                  <a:cxn ang="0">
                    <a:pos x="0" y="186"/>
                  </a:cxn>
                  <a:cxn ang="0">
                    <a:pos x="0" y="162"/>
                  </a:cxn>
                  <a:cxn ang="0">
                    <a:pos x="8" y="126"/>
                  </a:cxn>
                  <a:cxn ang="0">
                    <a:pos x="28" y="94"/>
                  </a:cxn>
                  <a:cxn ang="0">
                    <a:pos x="28" y="78"/>
                  </a:cxn>
                  <a:cxn ang="0">
                    <a:pos x="16" y="52"/>
                  </a:cxn>
                  <a:cxn ang="0">
                    <a:pos x="20" y="38"/>
                  </a:cxn>
                  <a:cxn ang="0">
                    <a:pos x="0" y="2"/>
                  </a:cxn>
                  <a:cxn ang="0">
                    <a:pos x="10" y="0"/>
                  </a:cxn>
                  <a:cxn ang="0">
                    <a:pos x="72" y="0"/>
                  </a:cxn>
                  <a:cxn ang="0">
                    <a:pos x="76" y="14"/>
                  </a:cxn>
                  <a:cxn ang="0">
                    <a:pos x="86" y="32"/>
                  </a:cxn>
                  <a:cxn ang="0">
                    <a:pos x="116" y="34"/>
                  </a:cxn>
                  <a:cxn ang="0">
                    <a:pos x="126" y="18"/>
                  </a:cxn>
                  <a:cxn ang="0">
                    <a:pos x="152" y="24"/>
                  </a:cxn>
                  <a:cxn ang="0">
                    <a:pos x="154" y="64"/>
                  </a:cxn>
                  <a:cxn ang="0">
                    <a:pos x="164" y="70"/>
                  </a:cxn>
                  <a:cxn ang="0">
                    <a:pos x="162" y="82"/>
                  </a:cxn>
                  <a:cxn ang="0">
                    <a:pos x="188" y="82"/>
                  </a:cxn>
                  <a:cxn ang="0">
                    <a:pos x="188" y="116"/>
                  </a:cxn>
                  <a:cxn ang="0">
                    <a:pos x="158" y="116"/>
                  </a:cxn>
                  <a:cxn ang="0">
                    <a:pos x="160" y="168"/>
                  </a:cxn>
                  <a:cxn ang="0">
                    <a:pos x="178" y="188"/>
                  </a:cxn>
                  <a:cxn ang="0">
                    <a:pos x="204" y="190"/>
                  </a:cxn>
                  <a:cxn ang="0">
                    <a:pos x="210" y="196"/>
                  </a:cxn>
                  <a:cxn ang="0">
                    <a:pos x="204" y="196"/>
                  </a:cxn>
                  <a:cxn ang="0">
                    <a:pos x="182" y="204"/>
                  </a:cxn>
                  <a:cxn ang="0">
                    <a:pos x="176" y="196"/>
                  </a:cxn>
                  <a:cxn ang="0">
                    <a:pos x="142" y="200"/>
                  </a:cxn>
                  <a:cxn ang="0">
                    <a:pos x="134" y="194"/>
                  </a:cxn>
                  <a:cxn ang="0">
                    <a:pos x="106" y="192"/>
                  </a:cxn>
                  <a:cxn ang="0">
                    <a:pos x="98" y="186"/>
                  </a:cxn>
                  <a:cxn ang="0">
                    <a:pos x="0" y="186"/>
                  </a:cxn>
                </a:cxnLst>
                <a:rect l="0" t="0" r="r" b="b"/>
                <a:pathLst>
                  <a:path w="210" h="204">
                    <a:moveTo>
                      <a:pt x="0" y="186"/>
                    </a:moveTo>
                    <a:lnTo>
                      <a:pt x="0" y="162"/>
                    </a:lnTo>
                    <a:lnTo>
                      <a:pt x="8" y="126"/>
                    </a:lnTo>
                    <a:lnTo>
                      <a:pt x="28" y="94"/>
                    </a:lnTo>
                    <a:lnTo>
                      <a:pt x="28" y="78"/>
                    </a:lnTo>
                    <a:lnTo>
                      <a:pt x="16" y="52"/>
                    </a:lnTo>
                    <a:lnTo>
                      <a:pt x="20" y="38"/>
                    </a:lnTo>
                    <a:lnTo>
                      <a:pt x="0" y="2"/>
                    </a:lnTo>
                    <a:lnTo>
                      <a:pt x="10" y="0"/>
                    </a:lnTo>
                    <a:lnTo>
                      <a:pt x="72" y="0"/>
                    </a:lnTo>
                    <a:lnTo>
                      <a:pt x="76" y="14"/>
                    </a:lnTo>
                    <a:lnTo>
                      <a:pt x="86" y="32"/>
                    </a:lnTo>
                    <a:lnTo>
                      <a:pt x="116" y="34"/>
                    </a:lnTo>
                    <a:lnTo>
                      <a:pt x="126" y="18"/>
                    </a:lnTo>
                    <a:lnTo>
                      <a:pt x="152" y="24"/>
                    </a:lnTo>
                    <a:lnTo>
                      <a:pt x="154" y="64"/>
                    </a:lnTo>
                    <a:lnTo>
                      <a:pt x="164" y="70"/>
                    </a:lnTo>
                    <a:lnTo>
                      <a:pt x="162" y="82"/>
                    </a:lnTo>
                    <a:lnTo>
                      <a:pt x="188" y="82"/>
                    </a:lnTo>
                    <a:lnTo>
                      <a:pt x="188" y="116"/>
                    </a:lnTo>
                    <a:lnTo>
                      <a:pt x="158" y="116"/>
                    </a:lnTo>
                    <a:lnTo>
                      <a:pt x="160" y="168"/>
                    </a:lnTo>
                    <a:lnTo>
                      <a:pt x="178" y="188"/>
                    </a:lnTo>
                    <a:lnTo>
                      <a:pt x="204" y="190"/>
                    </a:lnTo>
                    <a:lnTo>
                      <a:pt x="210" y="196"/>
                    </a:lnTo>
                    <a:lnTo>
                      <a:pt x="204" y="196"/>
                    </a:lnTo>
                    <a:lnTo>
                      <a:pt x="182" y="204"/>
                    </a:lnTo>
                    <a:lnTo>
                      <a:pt x="176" y="196"/>
                    </a:lnTo>
                    <a:lnTo>
                      <a:pt x="142" y="200"/>
                    </a:lnTo>
                    <a:lnTo>
                      <a:pt x="134" y="194"/>
                    </a:lnTo>
                    <a:lnTo>
                      <a:pt x="106" y="192"/>
                    </a:lnTo>
                    <a:lnTo>
                      <a:pt x="98" y="186"/>
                    </a:lnTo>
                    <a:lnTo>
                      <a:pt x="0" y="18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01" name="Freeform 136"/>
              <p:cNvSpPr>
                <a:spLocks noChangeAspect="1"/>
              </p:cNvSpPr>
              <p:nvPr/>
            </p:nvSpPr>
            <p:spPr bwMode="auto">
              <a:xfrm>
                <a:off x="2899" y="2483"/>
                <a:ext cx="298" cy="300"/>
              </a:xfrm>
              <a:custGeom>
                <a:avLst/>
                <a:gdLst/>
                <a:ahLst/>
                <a:cxnLst>
                  <a:cxn ang="0">
                    <a:pos x="0" y="176"/>
                  </a:cxn>
                  <a:cxn ang="0">
                    <a:pos x="6" y="162"/>
                  </a:cxn>
                  <a:cxn ang="0">
                    <a:pos x="14" y="160"/>
                  </a:cxn>
                  <a:cxn ang="0">
                    <a:pos x="34" y="156"/>
                  </a:cxn>
                  <a:cxn ang="0">
                    <a:pos x="60" y="144"/>
                  </a:cxn>
                  <a:cxn ang="0">
                    <a:pos x="64" y="112"/>
                  </a:cxn>
                  <a:cxn ang="0">
                    <a:pos x="88" y="74"/>
                  </a:cxn>
                  <a:cxn ang="0">
                    <a:pos x="94" y="42"/>
                  </a:cxn>
                  <a:cxn ang="0">
                    <a:pos x="96" y="30"/>
                  </a:cxn>
                  <a:cxn ang="0">
                    <a:pos x="98" y="16"/>
                  </a:cxn>
                  <a:cxn ang="0">
                    <a:pos x="112" y="0"/>
                  </a:cxn>
                  <a:cxn ang="0">
                    <a:pos x="126" y="14"/>
                  </a:cxn>
                  <a:cxn ang="0">
                    <a:pos x="138" y="18"/>
                  </a:cxn>
                  <a:cxn ang="0">
                    <a:pos x="160" y="20"/>
                  </a:cxn>
                  <a:cxn ang="0">
                    <a:pos x="172" y="12"/>
                  </a:cxn>
                  <a:cxn ang="0">
                    <a:pos x="206" y="2"/>
                  </a:cxn>
                  <a:cxn ang="0">
                    <a:pos x="236" y="4"/>
                  </a:cxn>
                  <a:cxn ang="0">
                    <a:pos x="244" y="14"/>
                  </a:cxn>
                  <a:cxn ang="0">
                    <a:pos x="272" y="12"/>
                  </a:cxn>
                  <a:cxn ang="0">
                    <a:pos x="288" y="24"/>
                  </a:cxn>
                  <a:cxn ang="0">
                    <a:pos x="292" y="48"/>
                  </a:cxn>
                  <a:cxn ang="0">
                    <a:pos x="298" y="50"/>
                  </a:cxn>
                  <a:cxn ang="0">
                    <a:pos x="298" y="54"/>
                  </a:cxn>
                  <a:cxn ang="0">
                    <a:pos x="278" y="72"/>
                  </a:cxn>
                  <a:cxn ang="0">
                    <a:pos x="274" y="84"/>
                  </a:cxn>
                  <a:cxn ang="0">
                    <a:pos x="272" y="104"/>
                  </a:cxn>
                  <a:cxn ang="0">
                    <a:pos x="262" y="118"/>
                  </a:cxn>
                  <a:cxn ang="0">
                    <a:pos x="268" y="134"/>
                  </a:cxn>
                  <a:cxn ang="0">
                    <a:pos x="270" y="158"/>
                  </a:cxn>
                  <a:cxn ang="0">
                    <a:pos x="270" y="172"/>
                  </a:cxn>
                  <a:cxn ang="0">
                    <a:pos x="272" y="184"/>
                  </a:cxn>
                  <a:cxn ang="0">
                    <a:pos x="286" y="202"/>
                  </a:cxn>
                  <a:cxn ang="0">
                    <a:pos x="288" y="218"/>
                  </a:cxn>
                  <a:cxn ang="0">
                    <a:pos x="270" y="218"/>
                  </a:cxn>
                  <a:cxn ang="0">
                    <a:pos x="254" y="226"/>
                  </a:cxn>
                  <a:cxn ang="0">
                    <a:pos x="256" y="244"/>
                  </a:cxn>
                  <a:cxn ang="0">
                    <a:pos x="252" y="266"/>
                  </a:cxn>
                  <a:cxn ang="0">
                    <a:pos x="262" y="276"/>
                  </a:cxn>
                  <a:cxn ang="0">
                    <a:pos x="276" y="282"/>
                  </a:cxn>
                  <a:cxn ang="0">
                    <a:pos x="276" y="300"/>
                  </a:cxn>
                  <a:cxn ang="0">
                    <a:pos x="262" y="300"/>
                  </a:cxn>
                  <a:cxn ang="0">
                    <a:pos x="254" y="288"/>
                  </a:cxn>
                  <a:cxn ang="0">
                    <a:pos x="242" y="282"/>
                  </a:cxn>
                  <a:cxn ang="0">
                    <a:pos x="234" y="270"/>
                  </a:cxn>
                  <a:cxn ang="0">
                    <a:pos x="220" y="276"/>
                  </a:cxn>
                  <a:cxn ang="0">
                    <a:pos x="182" y="260"/>
                  </a:cxn>
                  <a:cxn ang="0">
                    <a:pos x="156" y="260"/>
                  </a:cxn>
                  <a:cxn ang="0">
                    <a:pos x="158" y="248"/>
                  </a:cxn>
                  <a:cxn ang="0">
                    <a:pos x="148" y="242"/>
                  </a:cxn>
                  <a:cxn ang="0">
                    <a:pos x="146" y="202"/>
                  </a:cxn>
                  <a:cxn ang="0">
                    <a:pos x="120" y="196"/>
                  </a:cxn>
                  <a:cxn ang="0">
                    <a:pos x="110" y="212"/>
                  </a:cxn>
                  <a:cxn ang="0">
                    <a:pos x="80" y="210"/>
                  </a:cxn>
                  <a:cxn ang="0">
                    <a:pos x="70" y="192"/>
                  </a:cxn>
                  <a:cxn ang="0">
                    <a:pos x="66" y="178"/>
                  </a:cxn>
                  <a:cxn ang="0">
                    <a:pos x="6" y="178"/>
                  </a:cxn>
                  <a:cxn ang="0">
                    <a:pos x="0" y="176"/>
                  </a:cxn>
                </a:cxnLst>
                <a:rect l="0" t="0" r="r" b="b"/>
                <a:pathLst>
                  <a:path w="298" h="300">
                    <a:moveTo>
                      <a:pt x="0" y="176"/>
                    </a:moveTo>
                    <a:lnTo>
                      <a:pt x="6" y="162"/>
                    </a:lnTo>
                    <a:lnTo>
                      <a:pt x="14" y="160"/>
                    </a:lnTo>
                    <a:lnTo>
                      <a:pt x="34" y="156"/>
                    </a:lnTo>
                    <a:lnTo>
                      <a:pt x="60" y="144"/>
                    </a:lnTo>
                    <a:lnTo>
                      <a:pt x="64" y="112"/>
                    </a:lnTo>
                    <a:lnTo>
                      <a:pt x="88" y="74"/>
                    </a:lnTo>
                    <a:lnTo>
                      <a:pt x="94" y="42"/>
                    </a:lnTo>
                    <a:lnTo>
                      <a:pt x="96" y="30"/>
                    </a:lnTo>
                    <a:lnTo>
                      <a:pt x="98" y="16"/>
                    </a:lnTo>
                    <a:lnTo>
                      <a:pt x="112" y="0"/>
                    </a:lnTo>
                    <a:lnTo>
                      <a:pt x="126" y="14"/>
                    </a:lnTo>
                    <a:lnTo>
                      <a:pt x="138" y="18"/>
                    </a:lnTo>
                    <a:lnTo>
                      <a:pt x="160" y="20"/>
                    </a:lnTo>
                    <a:lnTo>
                      <a:pt x="172" y="12"/>
                    </a:lnTo>
                    <a:lnTo>
                      <a:pt x="206" y="2"/>
                    </a:lnTo>
                    <a:lnTo>
                      <a:pt x="236" y="4"/>
                    </a:lnTo>
                    <a:lnTo>
                      <a:pt x="244" y="14"/>
                    </a:lnTo>
                    <a:lnTo>
                      <a:pt x="272" y="12"/>
                    </a:lnTo>
                    <a:lnTo>
                      <a:pt x="288" y="24"/>
                    </a:lnTo>
                    <a:lnTo>
                      <a:pt x="292" y="48"/>
                    </a:lnTo>
                    <a:lnTo>
                      <a:pt x="298" y="50"/>
                    </a:lnTo>
                    <a:lnTo>
                      <a:pt x="298" y="54"/>
                    </a:lnTo>
                    <a:lnTo>
                      <a:pt x="278" y="72"/>
                    </a:lnTo>
                    <a:lnTo>
                      <a:pt x="274" y="84"/>
                    </a:lnTo>
                    <a:lnTo>
                      <a:pt x="272" y="104"/>
                    </a:lnTo>
                    <a:lnTo>
                      <a:pt x="262" y="118"/>
                    </a:lnTo>
                    <a:lnTo>
                      <a:pt x="268" y="134"/>
                    </a:lnTo>
                    <a:lnTo>
                      <a:pt x="270" y="158"/>
                    </a:lnTo>
                    <a:lnTo>
                      <a:pt x="270" y="172"/>
                    </a:lnTo>
                    <a:lnTo>
                      <a:pt x="272" y="184"/>
                    </a:lnTo>
                    <a:lnTo>
                      <a:pt x="286" y="202"/>
                    </a:lnTo>
                    <a:lnTo>
                      <a:pt x="288" y="218"/>
                    </a:lnTo>
                    <a:lnTo>
                      <a:pt x="270" y="218"/>
                    </a:lnTo>
                    <a:lnTo>
                      <a:pt x="254" y="226"/>
                    </a:lnTo>
                    <a:lnTo>
                      <a:pt x="256" y="244"/>
                    </a:lnTo>
                    <a:lnTo>
                      <a:pt x="252" y="266"/>
                    </a:lnTo>
                    <a:lnTo>
                      <a:pt x="262" y="276"/>
                    </a:lnTo>
                    <a:lnTo>
                      <a:pt x="276" y="282"/>
                    </a:lnTo>
                    <a:lnTo>
                      <a:pt x="276" y="300"/>
                    </a:lnTo>
                    <a:lnTo>
                      <a:pt x="262" y="300"/>
                    </a:lnTo>
                    <a:lnTo>
                      <a:pt x="254" y="288"/>
                    </a:lnTo>
                    <a:lnTo>
                      <a:pt x="242" y="282"/>
                    </a:lnTo>
                    <a:lnTo>
                      <a:pt x="234" y="270"/>
                    </a:lnTo>
                    <a:lnTo>
                      <a:pt x="220" y="276"/>
                    </a:lnTo>
                    <a:lnTo>
                      <a:pt x="182" y="260"/>
                    </a:lnTo>
                    <a:lnTo>
                      <a:pt x="156" y="260"/>
                    </a:lnTo>
                    <a:lnTo>
                      <a:pt x="158" y="248"/>
                    </a:lnTo>
                    <a:lnTo>
                      <a:pt x="148" y="242"/>
                    </a:lnTo>
                    <a:lnTo>
                      <a:pt x="146" y="202"/>
                    </a:lnTo>
                    <a:lnTo>
                      <a:pt x="120" y="196"/>
                    </a:lnTo>
                    <a:lnTo>
                      <a:pt x="110" y="212"/>
                    </a:lnTo>
                    <a:lnTo>
                      <a:pt x="80" y="210"/>
                    </a:lnTo>
                    <a:lnTo>
                      <a:pt x="70" y="192"/>
                    </a:lnTo>
                    <a:lnTo>
                      <a:pt x="66" y="178"/>
                    </a:lnTo>
                    <a:lnTo>
                      <a:pt x="6" y="178"/>
                    </a:lnTo>
                    <a:lnTo>
                      <a:pt x="0" y="17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02" name="Freeform 137"/>
              <p:cNvSpPr>
                <a:spLocks noChangeAspect="1"/>
              </p:cNvSpPr>
              <p:nvPr/>
            </p:nvSpPr>
            <p:spPr bwMode="auto">
              <a:xfrm>
                <a:off x="2893" y="2639"/>
                <a:ext cx="12" cy="20"/>
              </a:xfrm>
              <a:custGeom>
                <a:avLst/>
                <a:gdLst/>
                <a:ahLst/>
                <a:cxnLst>
                  <a:cxn ang="0">
                    <a:pos x="0" y="4"/>
                  </a:cxn>
                  <a:cxn ang="0">
                    <a:pos x="10" y="0"/>
                  </a:cxn>
                  <a:cxn ang="0">
                    <a:pos x="12" y="4"/>
                  </a:cxn>
                  <a:cxn ang="0">
                    <a:pos x="10" y="12"/>
                  </a:cxn>
                  <a:cxn ang="0">
                    <a:pos x="0" y="20"/>
                  </a:cxn>
                  <a:cxn ang="0">
                    <a:pos x="0" y="4"/>
                  </a:cxn>
                </a:cxnLst>
                <a:rect l="0" t="0" r="r" b="b"/>
                <a:pathLst>
                  <a:path w="12" h="20">
                    <a:moveTo>
                      <a:pt x="0" y="4"/>
                    </a:moveTo>
                    <a:lnTo>
                      <a:pt x="10" y="0"/>
                    </a:lnTo>
                    <a:lnTo>
                      <a:pt x="12" y="4"/>
                    </a:lnTo>
                    <a:lnTo>
                      <a:pt x="10" y="12"/>
                    </a:lnTo>
                    <a:lnTo>
                      <a:pt x="0" y="20"/>
                    </a:lnTo>
                    <a:lnTo>
                      <a:pt x="0" y="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03" name="Freeform 138"/>
              <p:cNvSpPr>
                <a:spLocks noChangeAspect="1"/>
              </p:cNvSpPr>
              <p:nvPr/>
            </p:nvSpPr>
            <p:spPr bwMode="auto">
              <a:xfrm>
                <a:off x="2878" y="2511"/>
                <a:ext cx="117" cy="132"/>
              </a:xfrm>
              <a:custGeom>
                <a:avLst/>
                <a:gdLst/>
                <a:ahLst/>
                <a:cxnLst>
                  <a:cxn ang="0">
                    <a:pos x="0" y="116"/>
                  </a:cxn>
                  <a:cxn ang="0">
                    <a:pos x="15" y="116"/>
                  </a:cxn>
                  <a:cxn ang="0">
                    <a:pos x="15" y="106"/>
                  </a:cxn>
                  <a:cxn ang="0">
                    <a:pos x="7" y="106"/>
                  </a:cxn>
                  <a:cxn ang="0">
                    <a:pos x="7" y="94"/>
                  </a:cxn>
                  <a:cxn ang="0">
                    <a:pos x="15" y="94"/>
                  </a:cxn>
                  <a:cxn ang="0">
                    <a:pos x="25" y="86"/>
                  </a:cxn>
                  <a:cxn ang="0">
                    <a:pos x="31" y="94"/>
                  </a:cxn>
                  <a:cxn ang="0">
                    <a:pos x="49" y="96"/>
                  </a:cxn>
                  <a:cxn ang="0">
                    <a:pos x="53" y="88"/>
                  </a:cxn>
                  <a:cxn ang="0">
                    <a:pos x="53" y="68"/>
                  </a:cxn>
                  <a:cxn ang="0">
                    <a:pos x="45" y="62"/>
                  </a:cxn>
                  <a:cxn ang="0">
                    <a:pos x="45" y="50"/>
                  </a:cxn>
                  <a:cxn ang="0">
                    <a:pos x="53" y="44"/>
                  </a:cxn>
                  <a:cxn ang="0">
                    <a:pos x="49" y="34"/>
                  </a:cxn>
                  <a:cxn ang="0">
                    <a:pos x="35" y="36"/>
                  </a:cxn>
                  <a:cxn ang="0">
                    <a:pos x="31" y="20"/>
                  </a:cxn>
                  <a:cxn ang="0">
                    <a:pos x="59" y="20"/>
                  </a:cxn>
                  <a:cxn ang="0">
                    <a:pos x="59" y="28"/>
                  </a:cxn>
                  <a:cxn ang="0">
                    <a:pos x="77" y="26"/>
                  </a:cxn>
                  <a:cxn ang="0">
                    <a:pos x="79" y="12"/>
                  </a:cxn>
                  <a:cxn ang="0">
                    <a:pos x="87" y="0"/>
                  </a:cxn>
                  <a:cxn ang="0">
                    <a:pos x="117" y="2"/>
                  </a:cxn>
                  <a:cxn ang="0">
                    <a:pos x="109" y="46"/>
                  </a:cxn>
                  <a:cxn ang="0">
                    <a:pos x="85" y="84"/>
                  </a:cxn>
                  <a:cxn ang="0">
                    <a:pos x="81" y="116"/>
                  </a:cxn>
                  <a:cxn ang="0">
                    <a:pos x="55" y="128"/>
                  </a:cxn>
                  <a:cxn ang="0">
                    <a:pos x="27" y="132"/>
                  </a:cxn>
                  <a:cxn ang="0">
                    <a:pos x="25" y="128"/>
                  </a:cxn>
                  <a:cxn ang="0">
                    <a:pos x="15" y="132"/>
                  </a:cxn>
                  <a:cxn ang="0">
                    <a:pos x="0" y="116"/>
                  </a:cxn>
                </a:cxnLst>
                <a:rect l="0" t="0" r="r" b="b"/>
                <a:pathLst>
                  <a:path w="117" h="132">
                    <a:moveTo>
                      <a:pt x="0" y="116"/>
                    </a:moveTo>
                    <a:lnTo>
                      <a:pt x="15" y="116"/>
                    </a:lnTo>
                    <a:lnTo>
                      <a:pt x="15" y="106"/>
                    </a:lnTo>
                    <a:lnTo>
                      <a:pt x="7" y="106"/>
                    </a:lnTo>
                    <a:lnTo>
                      <a:pt x="7" y="94"/>
                    </a:lnTo>
                    <a:lnTo>
                      <a:pt x="15" y="94"/>
                    </a:lnTo>
                    <a:lnTo>
                      <a:pt x="25" y="86"/>
                    </a:lnTo>
                    <a:lnTo>
                      <a:pt x="31" y="94"/>
                    </a:lnTo>
                    <a:lnTo>
                      <a:pt x="49" y="96"/>
                    </a:lnTo>
                    <a:lnTo>
                      <a:pt x="53" y="88"/>
                    </a:lnTo>
                    <a:lnTo>
                      <a:pt x="53" y="68"/>
                    </a:lnTo>
                    <a:lnTo>
                      <a:pt x="45" y="62"/>
                    </a:lnTo>
                    <a:lnTo>
                      <a:pt x="45" y="50"/>
                    </a:lnTo>
                    <a:lnTo>
                      <a:pt x="53" y="44"/>
                    </a:lnTo>
                    <a:lnTo>
                      <a:pt x="49" y="34"/>
                    </a:lnTo>
                    <a:lnTo>
                      <a:pt x="35" y="36"/>
                    </a:lnTo>
                    <a:lnTo>
                      <a:pt x="31" y="20"/>
                    </a:lnTo>
                    <a:lnTo>
                      <a:pt x="59" y="20"/>
                    </a:lnTo>
                    <a:lnTo>
                      <a:pt x="59" y="28"/>
                    </a:lnTo>
                    <a:lnTo>
                      <a:pt x="77" y="26"/>
                    </a:lnTo>
                    <a:lnTo>
                      <a:pt x="79" y="12"/>
                    </a:lnTo>
                    <a:lnTo>
                      <a:pt x="87" y="0"/>
                    </a:lnTo>
                    <a:lnTo>
                      <a:pt x="117" y="2"/>
                    </a:lnTo>
                    <a:lnTo>
                      <a:pt x="109" y="46"/>
                    </a:lnTo>
                    <a:lnTo>
                      <a:pt x="85" y="84"/>
                    </a:lnTo>
                    <a:lnTo>
                      <a:pt x="81" y="116"/>
                    </a:lnTo>
                    <a:lnTo>
                      <a:pt x="55" y="128"/>
                    </a:lnTo>
                    <a:lnTo>
                      <a:pt x="27" y="132"/>
                    </a:lnTo>
                    <a:lnTo>
                      <a:pt x="25" y="128"/>
                    </a:lnTo>
                    <a:lnTo>
                      <a:pt x="15" y="132"/>
                    </a:lnTo>
                    <a:lnTo>
                      <a:pt x="0" y="11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04" name="Freeform 139"/>
              <p:cNvSpPr>
                <a:spLocks noChangeAspect="1"/>
              </p:cNvSpPr>
              <p:nvPr/>
            </p:nvSpPr>
            <p:spPr bwMode="auto">
              <a:xfrm>
                <a:off x="3239" y="2495"/>
                <a:ext cx="126" cy="148"/>
              </a:xfrm>
              <a:custGeom>
                <a:avLst/>
                <a:gdLst/>
                <a:ahLst/>
                <a:cxnLst>
                  <a:cxn ang="0">
                    <a:pos x="8" y="0"/>
                  </a:cxn>
                  <a:cxn ang="0">
                    <a:pos x="28" y="0"/>
                  </a:cxn>
                  <a:cxn ang="0">
                    <a:pos x="64" y="16"/>
                  </a:cxn>
                  <a:cxn ang="0">
                    <a:pos x="88" y="18"/>
                  </a:cxn>
                  <a:cxn ang="0">
                    <a:pos x="108" y="6"/>
                  </a:cxn>
                  <a:cxn ang="0">
                    <a:pos x="114" y="14"/>
                  </a:cxn>
                  <a:cxn ang="0">
                    <a:pos x="126" y="10"/>
                  </a:cxn>
                  <a:cxn ang="0">
                    <a:pos x="126" y="20"/>
                  </a:cxn>
                  <a:cxn ang="0">
                    <a:pos x="110" y="30"/>
                  </a:cxn>
                  <a:cxn ang="0">
                    <a:pos x="112" y="86"/>
                  </a:cxn>
                  <a:cxn ang="0">
                    <a:pos x="122" y="98"/>
                  </a:cxn>
                  <a:cxn ang="0">
                    <a:pos x="112" y="106"/>
                  </a:cxn>
                  <a:cxn ang="0">
                    <a:pos x="100" y="118"/>
                  </a:cxn>
                  <a:cxn ang="0">
                    <a:pos x="92" y="136"/>
                  </a:cxn>
                  <a:cxn ang="0">
                    <a:pos x="86" y="148"/>
                  </a:cxn>
                  <a:cxn ang="0">
                    <a:pos x="62" y="130"/>
                  </a:cxn>
                  <a:cxn ang="0">
                    <a:pos x="58" y="120"/>
                  </a:cxn>
                  <a:cxn ang="0">
                    <a:pos x="6" y="92"/>
                  </a:cxn>
                  <a:cxn ang="0">
                    <a:pos x="2" y="92"/>
                  </a:cxn>
                  <a:cxn ang="0">
                    <a:pos x="6" y="78"/>
                  </a:cxn>
                  <a:cxn ang="0">
                    <a:pos x="4" y="66"/>
                  </a:cxn>
                  <a:cxn ang="0">
                    <a:pos x="18" y="50"/>
                  </a:cxn>
                  <a:cxn ang="0">
                    <a:pos x="12" y="28"/>
                  </a:cxn>
                  <a:cxn ang="0">
                    <a:pos x="0" y="8"/>
                  </a:cxn>
                  <a:cxn ang="0">
                    <a:pos x="8" y="0"/>
                  </a:cxn>
                </a:cxnLst>
                <a:rect l="0" t="0" r="r" b="b"/>
                <a:pathLst>
                  <a:path w="126" h="148">
                    <a:moveTo>
                      <a:pt x="8" y="0"/>
                    </a:moveTo>
                    <a:lnTo>
                      <a:pt x="28" y="0"/>
                    </a:lnTo>
                    <a:lnTo>
                      <a:pt x="64" y="16"/>
                    </a:lnTo>
                    <a:lnTo>
                      <a:pt x="88" y="18"/>
                    </a:lnTo>
                    <a:lnTo>
                      <a:pt x="108" y="6"/>
                    </a:lnTo>
                    <a:lnTo>
                      <a:pt x="114" y="14"/>
                    </a:lnTo>
                    <a:lnTo>
                      <a:pt x="126" y="10"/>
                    </a:lnTo>
                    <a:lnTo>
                      <a:pt x="126" y="20"/>
                    </a:lnTo>
                    <a:lnTo>
                      <a:pt x="110" y="30"/>
                    </a:lnTo>
                    <a:lnTo>
                      <a:pt x="112" y="86"/>
                    </a:lnTo>
                    <a:lnTo>
                      <a:pt x="122" y="98"/>
                    </a:lnTo>
                    <a:lnTo>
                      <a:pt x="112" y="106"/>
                    </a:lnTo>
                    <a:lnTo>
                      <a:pt x="100" y="118"/>
                    </a:lnTo>
                    <a:lnTo>
                      <a:pt x="92" y="136"/>
                    </a:lnTo>
                    <a:lnTo>
                      <a:pt x="86" y="148"/>
                    </a:lnTo>
                    <a:lnTo>
                      <a:pt x="62" y="130"/>
                    </a:lnTo>
                    <a:lnTo>
                      <a:pt x="58" y="120"/>
                    </a:lnTo>
                    <a:lnTo>
                      <a:pt x="6" y="92"/>
                    </a:lnTo>
                    <a:lnTo>
                      <a:pt x="2" y="92"/>
                    </a:lnTo>
                    <a:lnTo>
                      <a:pt x="6" y="78"/>
                    </a:lnTo>
                    <a:lnTo>
                      <a:pt x="4" y="66"/>
                    </a:lnTo>
                    <a:lnTo>
                      <a:pt x="18" y="50"/>
                    </a:lnTo>
                    <a:lnTo>
                      <a:pt x="12" y="28"/>
                    </a:lnTo>
                    <a:lnTo>
                      <a:pt x="0" y="8"/>
                    </a:lnTo>
                    <a:lnTo>
                      <a:pt x="8"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05" name="Freeform 140"/>
              <p:cNvSpPr>
                <a:spLocks noChangeAspect="1"/>
              </p:cNvSpPr>
              <p:nvPr/>
            </p:nvSpPr>
            <p:spPr bwMode="auto">
              <a:xfrm>
                <a:off x="2842" y="2531"/>
                <a:ext cx="89" cy="96"/>
              </a:xfrm>
              <a:custGeom>
                <a:avLst/>
                <a:gdLst/>
                <a:ahLst/>
                <a:cxnLst>
                  <a:cxn ang="0">
                    <a:pos x="39" y="0"/>
                  </a:cxn>
                  <a:cxn ang="0">
                    <a:pos x="67" y="0"/>
                  </a:cxn>
                  <a:cxn ang="0">
                    <a:pos x="71" y="16"/>
                  </a:cxn>
                  <a:cxn ang="0">
                    <a:pos x="85" y="14"/>
                  </a:cxn>
                  <a:cxn ang="0">
                    <a:pos x="89" y="24"/>
                  </a:cxn>
                  <a:cxn ang="0">
                    <a:pos x="81" y="30"/>
                  </a:cxn>
                  <a:cxn ang="0">
                    <a:pos x="81" y="42"/>
                  </a:cxn>
                  <a:cxn ang="0">
                    <a:pos x="89" y="48"/>
                  </a:cxn>
                  <a:cxn ang="0">
                    <a:pos x="89" y="68"/>
                  </a:cxn>
                  <a:cxn ang="0">
                    <a:pos x="85" y="76"/>
                  </a:cxn>
                  <a:cxn ang="0">
                    <a:pos x="67" y="74"/>
                  </a:cxn>
                  <a:cxn ang="0">
                    <a:pos x="61" y="66"/>
                  </a:cxn>
                  <a:cxn ang="0">
                    <a:pos x="51" y="74"/>
                  </a:cxn>
                  <a:cxn ang="0">
                    <a:pos x="43" y="74"/>
                  </a:cxn>
                  <a:cxn ang="0">
                    <a:pos x="43" y="86"/>
                  </a:cxn>
                  <a:cxn ang="0">
                    <a:pos x="51" y="86"/>
                  </a:cxn>
                  <a:cxn ang="0">
                    <a:pos x="51" y="96"/>
                  </a:cxn>
                  <a:cxn ang="0">
                    <a:pos x="36" y="96"/>
                  </a:cxn>
                  <a:cxn ang="0">
                    <a:pos x="18" y="82"/>
                  </a:cxn>
                  <a:cxn ang="0">
                    <a:pos x="10" y="68"/>
                  </a:cxn>
                  <a:cxn ang="0">
                    <a:pos x="0" y="48"/>
                  </a:cxn>
                  <a:cxn ang="0">
                    <a:pos x="10" y="32"/>
                  </a:cxn>
                  <a:cxn ang="0">
                    <a:pos x="12" y="24"/>
                  </a:cxn>
                  <a:cxn ang="0">
                    <a:pos x="36" y="22"/>
                  </a:cxn>
                  <a:cxn ang="0">
                    <a:pos x="39" y="0"/>
                  </a:cxn>
                </a:cxnLst>
                <a:rect l="0" t="0" r="r" b="b"/>
                <a:pathLst>
                  <a:path w="89" h="96">
                    <a:moveTo>
                      <a:pt x="39" y="0"/>
                    </a:moveTo>
                    <a:lnTo>
                      <a:pt x="67" y="0"/>
                    </a:lnTo>
                    <a:lnTo>
                      <a:pt x="71" y="16"/>
                    </a:lnTo>
                    <a:lnTo>
                      <a:pt x="85" y="14"/>
                    </a:lnTo>
                    <a:lnTo>
                      <a:pt x="89" y="24"/>
                    </a:lnTo>
                    <a:lnTo>
                      <a:pt x="81" y="30"/>
                    </a:lnTo>
                    <a:lnTo>
                      <a:pt x="81" y="42"/>
                    </a:lnTo>
                    <a:lnTo>
                      <a:pt x="89" y="48"/>
                    </a:lnTo>
                    <a:lnTo>
                      <a:pt x="89" y="68"/>
                    </a:lnTo>
                    <a:lnTo>
                      <a:pt x="85" y="76"/>
                    </a:lnTo>
                    <a:lnTo>
                      <a:pt x="67" y="74"/>
                    </a:lnTo>
                    <a:lnTo>
                      <a:pt x="61" y="66"/>
                    </a:lnTo>
                    <a:lnTo>
                      <a:pt x="51" y="74"/>
                    </a:lnTo>
                    <a:lnTo>
                      <a:pt x="43" y="74"/>
                    </a:lnTo>
                    <a:lnTo>
                      <a:pt x="43" y="86"/>
                    </a:lnTo>
                    <a:lnTo>
                      <a:pt x="51" y="86"/>
                    </a:lnTo>
                    <a:lnTo>
                      <a:pt x="51" y="96"/>
                    </a:lnTo>
                    <a:lnTo>
                      <a:pt x="36" y="96"/>
                    </a:lnTo>
                    <a:lnTo>
                      <a:pt x="18" y="82"/>
                    </a:lnTo>
                    <a:lnTo>
                      <a:pt x="10" y="68"/>
                    </a:lnTo>
                    <a:lnTo>
                      <a:pt x="0" y="48"/>
                    </a:lnTo>
                    <a:lnTo>
                      <a:pt x="10" y="32"/>
                    </a:lnTo>
                    <a:lnTo>
                      <a:pt x="12" y="24"/>
                    </a:lnTo>
                    <a:lnTo>
                      <a:pt x="36" y="22"/>
                    </a:lnTo>
                    <a:lnTo>
                      <a:pt x="39"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06" name="Freeform 141"/>
              <p:cNvSpPr>
                <a:spLocks noChangeAspect="1"/>
              </p:cNvSpPr>
              <p:nvPr/>
            </p:nvSpPr>
            <p:spPr bwMode="auto">
              <a:xfrm>
                <a:off x="2432" y="2349"/>
                <a:ext cx="50" cy="12"/>
              </a:xfrm>
              <a:custGeom>
                <a:avLst/>
                <a:gdLst/>
                <a:ahLst/>
                <a:cxnLst>
                  <a:cxn ang="0">
                    <a:pos x="8" y="0"/>
                  </a:cxn>
                  <a:cxn ang="0">
                    <a:pos x="20" y="0"/>
                  </a:cxn>
                  <a:cxn ang="0">
                    <a:pos x="32" y="2"/>
                  </a:cxn>
                  <a:cxn ang="0">
                    <a:pos x="42" y="4"/>
                  </a:cxn>
                  <a:cxn ang="0">
                    <a:pos x="50" y="6"/>
                  </a:cxn>
                  <a:cxn ang="0">
                    <a:pos x="46" y="8"/>
                  </a:cxn>
                  <a:cxn ang="0">
                    <a:pos x="34" y="8"/>
                  </a:cxn>
                  <a:cxn ang="0">
                    <a:pos x="26" y="8"/>
                  </a:cxn>
                  <a:cxn ang="0">
                    <a:pos x="16" y="8"/>
                  </a:cxn>
                  <a:cxn ang="0">
                    <a:pos x="6" y="12"/>
                  </a:cxn>
                  <a:cxn ang="0">
                    <a:pos x="0" y="10"/>
                  </a:cxn>
                  <a:cxn ang="0">
                    <a:pos x="4" y="0"/>
                  </a:cxn>
                  <a:cxn ang="0">
                    <a:pos x="8" y="0"/>
                  </a:cxn>
                </a:cxnLst>
                <a:rect l="0" t="0" r="r" b="b"/>
                <a:pathLst>
                  <a:path w="50" h="12">
                    <a:moveTo>
                      <a:pt x="8" y="0"/>
                    </a:moveTo>
                    <a:lnTo>
                      <a:pt x="20" y="0"/>
                    </a:lnTo>
                    <a:lnTo>
                      <a:pt x="32" y="2"/>
                    </a:lnTo>
                    <a:lnTo>
                      <a:pt x="42" y="4"/>
                    </a:lnTo>
                    <a:lnTo>
                      <a:pt x="50" y="6"/>
                    </a:lnTo>
                    <a:lnTo>
                      <a:pt x="46" y="8"/>
                    </a:lnTo>
                    <a:lnTo>
                      <a:pt x="34" y="8"/>
                    </a:lnTo>
                    <a:lnTo>
                      <a:pt x="26" y="8"/>
                    </a:lnTo>
                    <a:lnTo>
                      <a:pt x="16" y="8"/>
                    </a:lnTo>
                    <a:lnTo>
                      <a:pt x="6" y="12"/>
                    </a:lnTo>
                    <a:lnTo>
                      <a:pt x="0" y="10"/>
                    </a:lnTo>
                    <a:lnTo>
                      <a:pt x="4" y="0"/>
                    </a:lnTo>
                    <a:lnTo>
                      <a:pt x="8" y="0"/>
                    </a:lnTo>
                    <a:close/>
                  </a:path>
                </a:pathLst>
              </a:custGeom>
              <a:solidFill>
                <a:srgbClr val="CECECE"/>
              </a:solidFill>
              <a:ln w="9525">
                <a:solidFill>
                  <a:schemeClr val="bg1"/>
                </a:solidFill>
                <a:round/>
                <a:headEnd/>
                <a:tailEnd/>
              </a:ln>
            </p:spPr>
            <p:txBody>
              <a:bodyPr/>
              <a:lstStyle/>
              <a:p>
                <a:endParaRPr lang="en-US">
                  <a:solidFill>
                    <a:srgbClr val="0F245F"/>
                  </a:solidFill>
                </a:endParaRPr>
              </a:p>
            </p:txBody>
          </p:sp>
          <p:sp>
            <p:nvSpPr>
              <p:cNvPr id="207" name="Freeform 142"/>
              <p:cNvSpPr>
                <a:spLocks noChangeAspect="1"/>
              </p:cNvSpPr>
              <p:nvPr/>
            </p:nvSpPr>
            <p:spPr bwMode="auto">
              <a:xfrm>
                <a:off x="2432" y="2349"/>
                <a:ext cx="50" cy="12"/>
              </a:xfrm>
              <a:custGeom>
                <a:avLst/>
                <a:gdLst/>
                <a:ahLst/>
                <a:cxnLst>
                  <a:cxn ang="0">
                    <a:pos x="8" y="0"/>
                  </a:cxn>
                  <a:cxn ang="0">
                    <a:pos x="20" y="0"/>
                  </a:cxn>
                  <a:cxn ang="0">
                    <a:pos x="32" y="2"/>
                  </a:cxn>
                  <a:cxn ang="0">
                    <a:pos x="42" y="4"/>
                  </a:cxn>
                  <a:cxn ang="0">
                    <a:pos x="50" y="6"/>
                  </a:cxn>
                  <a:cxn ang="0">
                    <a:pos x="46" y="8"/>
                  </a:cxn>
                  <a:cxn ang="0">
                    <a:pos x="34" y="8"/>
                  </a:cxn>
                  <a:cxn ang="0">
                    <a:pos x="26" y="8"/>
                  </a:cxn>
                  <a:cxn ang="0">
                    <a:pos x="16" y="8"/>
                  </a:cxn>
                  <a:cxn ang="0">
                    <a:pos x="6" y="12"/>
                  </a:cxn>
                  <a:cxn ang="0">
                    <a:pos x="0" y="10"/>
                  </a:cxn>
                  <a:cxn ang="0">
                    <a:pos x="4" y="0"/>
                  </a:cxn>
                  <a:cxn ang="0">
                    <a:pos x="8" y="0"/>
                  </a:cxn>
                </a:cxnLst>
                <a:rect l="0" t="0" r="r" b="b"/>
                <a:pathLst>
                  <a:path w="50" h="12">
                    <a:moveTo>
                      <a:pt x="8" y="0"/>
                    </a:moveTo>
                    <a:lnTo>
                      <a:pt x="20" y="0"/>
                    </a:lnTo>
                    <a:lnTo>
                      <a:pt x="32" y="2"/>
                    </a:lnTo>
                    <a:lnTo>
                      <a:pt x="42" y="4"/>
                    </a:lnTo>
                    <a:lnTo>
                      <a:pt x="50" y="6"/>
                    </a:lnTo>
                    <a:lnTo>
                      <a:pt x="46" y="8"/>
                    </a:lnTo>
                    <a:lnTo>
                      <a:pt x="34" y="8"/>
                    </a:lnTo>
                    <a:lnTo>
                      <a:pt x="26" y="8"/>
                    </a:lnTo>
                    <a:lnTo>
                      <a:pt x="16" y="8"/>
                    </a:lnTo>
                    <a:lnTo>
                      <a:pt x="6" y="12"/>
                    </a:lnTo>
                    <a:lnTo>
                      <a:pt x="0" y="10"/>
                    </a:lnTo>
                    <a:lnTo>
                      <a:pt x="4" y="0"/>
                    </a:lnTo>
                    <a:lnTo>
                      <a:pt x="8"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208" name="Freeform 143"/>
              <p:cNvSpPr>
                <a:spLocks noChangeAspect="1"/>
              </p:cNvSpPr>
              <p:nvPr/>
            </p:nvSpPr>
            <p:spPr bwMode="auto">
              <a:xfrm>
                <a:off x="2428" y="2301"/>
                <a:ext cx="92" cy="70"/>
              </a:xfrm>
              <a:custGeom>
                <a:avLst/>
                <a:gdLst/>
                <a:ahLst/>
                <a:cxnLst>
                  <a:cxn ang="0">
                    <a:pos x="2" y="34"/>
                  </a:cxn>
                  <a:cxn ang="0">
                    <a:pos x="0" y="28"/>
                  </a:cxn>
                  <a:cxn ang="0">
                    <a:pos x="6" y="20"/>
                  </a:cxn>
                  <a:cxn ang="0">
                    <a:pos x="12" y="12"/>
                  </a:cxn>
                  <a:cxn ang="0">
                    <a:pos x="14" y="2"/>
                  </a:cxn>
                  <a:cxn ang="0">
                    <a:pos x="28" y="0"/>
                  </a:cxn>
                  <a:cxn ang="0">
                    <a:pos x="42" y="0"/>
                  </a:cxn>
                  <a:cxn ang="0">
                    <a:pos x="54" y="6"/>
                  </a:cxn>
                  <a:cxn ang="0">
                    <a:pos x="62" y="12"/>
                  </a:cxn>
                  <a:cxn ang="0">
                    <a:pos x="70" y="24"/>
                  </a:cxn>
                  <a:cxn ang="0">
                    <a:pos x="80" y="32"/>
                  </a:cxn>
                  <a:cxn ang="0">
                    <a:pos x="82" y="38"/>
                  </a:cxn>
                  <a:cxn ang="0">
                    <a:pos x="84" y="50"/>
                  </a:cxn>
                  <a:cxn ang="0">
                    <a:pos x="90" y="58"/>
                  </a:cxn>
                  <a:cxn ang="0">
                    <a:pos x="92" y="66"/>
                  </a:cxn>
                  <a:cxn ang="0">
                    <a:pos x="92" y="70"/>
                  </a:cxn>
                  <a:cxn ang="0">
                    <a:pos x="70" y="68"/>
                  </a:cxn>
                  <a:cxn ang="0">
                    <a:pos x="64" y="64"/>
                  </a:cxn>
                  <a:cxn ang="0">
                    <a:pos x="58" y="64"/>
                  </a:cxn>
                  <a:cxn ang="0">
                    <a:pos x="50" y="64"/>
                  </a:cxn>
                  <a:cxn ang="0">
                    <a:pos x="38" y="64"/>
                  </a:cxn>
                  <a:cxn ang="0">
                    <a:pos x="32" y="64"/>
                  </a:cxn>
                  <a:cxn ang="0">
                    <a:pos x="28" y="68"/>
                  </a:cxn>
                  <a:cxn ang="0">
                    <a:pos x="10" y="70"/>
                  </a:cxn>
                  <a:cxn ang="0">
                    <a:pos x="10" y="60"/>
                  </a:cxn>
                  <a:cxn ang="0">
                    <a:pos x="20" y="56"/>
                  </a:cxn>
                  <a:cxn ang="0">
                    <a:pos x="30" y="56"/>
                  </a:cxn>
                  <a:cxn ang="0">
                    <a:pos x="38" y="56"/>
                  </a:cxn>
                  <a:cxn ang="0">
                    <a:pos x="50" y="56"/>
                  </a:cxn>
                  <a:cxn ang="0">
                    <a:pos x="54" y="54"/>
                  </a:cxn>
                  <a:cxn ang="0">
                    <a:pos x="40" y="50"/>
                  </a:cxn>
                  <a:cxn ang="0">
                    <a:pos x="36" y="50"/>
                  </a:cxn>
                  <a:cxn ang="0">
                    <a:pos x="22" y="48"/>
                  </a:cxn>
                  <a:cxn ang="0">
                    <a:pos x="12" y="48"/>
                  </a:cxn>
                  <a:cxn ang="0">
                    <a:pos x="8" y="48"/>
                  </a:cxn>
                  <a:cxn ang="0">
                    <a:pos x="4" y="40"/>
                  </a:cxn>
                  <a:cxn ang="0">
                    <a:pos x="2" y="34"/>
                  </a:cxn>
                </a:cxnLst>
                <a:rect l="0" t="0" r="r" b="b"/>
                <a:pathLst>
                  <a:path w="92" h="70">
                    <a:moveTo>
                      <a:pt x="2" y="34"/>
                    </a:moveTo>
                    <a:lnTo>
                      <a:pt x="0" y="28"/>
                    </a:lnTo>
                    <a:lnTo>
                      <a:pt x="6" y="20"/>
                    </a:lnTo>
                    <a:lnTo>
                      <a:pt x="12" y="12"/>
                    </a:lnTo>
                    <a:lnTo>
                      <a:pt x="14" y="2"/>
                    </a:lnTo>
                    <a:lnTo>
                      <a:pt x="28" y="0"/>
                    </a:lnTo>
                    <a:lnTo>
                      <a:pt x="42" y="0"/>
                    </a:lnTo>
                    <a:lnTo>
                      <a:pt x="54" y="6"/>
                    </a:lnTo>
                    <a:lnTo>
                      <a:pt x="62" y="12"/>
                    </a:lnTo>
                    <a:lnTo>
                      <a:pt x="70" y="24"/>
                    </a:lnTo>
                    <a:lnTo>
                      <a:pt x="80" y="32"/>
                    </a:lnTo>
                    <a:lnTo>
                      <a:pt x="82" y="38"/>
                    </a:lnTo>
                    <a:lnTo>
                      <a:pt x="84" y="50"/>
                    </a:lnTo>
                    <a:lnTo>
                      <a:pt x="90" y="58"/>
                    </a:lnTo>
                    <a:lnTo>
                      <a:pt x="92" y="66"/>
                    </a:lnTo>
                    <a:lnTo>
                      <a:pt x="92" y="70"/>
                    </a:lnTo>
                    <a:lnTo>
                      <a:pt x="70" y="68"/>
                    </a:lnTo>
                    <a:lnTo>
                      <a:pt x="64" y="64"/>
                    </a:lnTo>
                    <a:lnTo>
                      <a:pt x="58" y="64"/>
                    </a:lnTo>
                    <a:lnTo>
                      <a:pt x="50" y="64"/>
                    </a:lnTo>
                    <a:lnTo>
                      <a:pt x="38" y="64"/>
                    </a:lnTo>
                    <a:lnTo>
                      <a:pt x="32" y="64"/>
                    </a:lnTo>
                    <a:lnTo>
                      <a:pt x="28" y="68"/>
                    </a:lnTo>
                    <a:lnTo>
                      <a:pt x="10" y="70"/>
                    </a:lnTo>
                    <a:lnTo>
                      <a:pt x="10" y="60"/>
                    </a:lnTo>
                    <a:lnTo>
                      <a:pt x="20" y="56"/>
                    </a:lnTo>
                    <a:lnTo>
                      <a:pt x="30" y="56"/>
                    </a:lnTo>
                    <a:lnTo>
                      <a:pt x="38" y="56"/>
                    </a:lnTo>
                    <a:lnTo>
                      <a:pt x="50" y="56"/>
                    </a:lnTo>
                    <a:lnTo>
                      <a:pt x="54" y="54"/>
                    </a:lnTo>
                    <a:lnTo>
                      <a:pt x="40" y="50"/>
                    </a:lnTo>
                    <a:lnTo>
                      <a:pt x="36" y="50"/>
                    </a:lnTo>
                    <a:lnTo>
                      <a:pt x="22" y="48"/>
                    </a:lnTo>
                    <a:lnTo>
                      <a:pt x="12" y="48"/>
                    </a:lnTo>
                    <a:lnTo>
                      <a:pt x="8" y="48"/>
                    </a:lnTo>
                    <a:lnTo>
                      <a:pt x="4" y="40"/>
                    </a:lnTo>
                    <a:lnTo>
                      <a:pt x="2" y="3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grpSp>
        <p:grpSp>
          <p:nvGrpSpPr>
            <p:cNvPr id="17" name="Group 16"/>
            <p:cNvGrpSpPr/>
            <p:nvPr userDrawn="1"/>
          </p:nvGrpSpPr>
          <p:grpSpPr>
            <a:xfrm>
              <a:off x="4524558" y="1663809"/>
              <a:ext cx="375117" cy="230942"/>
              <a:chOff x="4524558" y="1663809"/>
              <a:chExt cx="375117" cy="230942"/>
            </a:xfrm>
          </p:grpSpPr>
          <p:sp>
            <p:nvSpPr>
              <p:cNvPr id="157" name="Freeform 188"/>
              <p:cNvSpPr>
                <a:spLocks noChangeAspect="1"/>
              </p:cNvSpPr>
              <p:nvPr/>
            </p:nvSpPr>
            <p:spPr bwMode="auto">
              <a:xfrm>
                <a:off x="4524558" y="1693932"/>
                <a:ext cx="240018" cy="200819"/>
              </a:xfrm>
              <a:custGeom>
                <a:avLst/>
                <a:gdLst/>
                <a:ahLst/>
                <a:cxnLst>
                  <a:cxn ang="0">
                    <a:pos x="55" y="84"/>
                  </a:cxn>
                  <a:cxn ang="0">
                    <a:pos x="71" y="80"/>
                  </a:cxn>
                  <a:cxn ang="0">
                    <a:pos x="43" y="78"/>
                  </a:cxn>
                  <a:cxn ang="0">
                    <a:pos x="55" y="64"/>
                  </a:cxn>
                  <a:cxn ang="0">
                    <a:pos x="85" y="60"/>
                  </a:cxn>
                  <a:cxn ang="0">
                    <a:pos x="89" y="48"/>
                  </a:cxn>
                  <a:cxn ang="0">
                    <a:pos x="71" y="52"/>
                  </a:cxn>
                  <a:cxn ang="0">
                    <a:pos x="65" y="42"/>
                  </a:cxn>
                  <a:cxn ang="0">
                    <a:pos x="55" y="48"/>
                  </a:cxn>
                  <a:cxn ang="0">
                    <a:pos x="37" y="64"/>
                  </a:cxn>
                  <a:cxn ang="0">
                    <a:pos x="11" y="46"/>
                  </a:cxn>
                  <a:cxn ang="0">
                    <a:pos x="19" y="28"/>
                  </a:cxn>
                  <a:cxn ang="0">
                    <a:pos x="11" y="24"/>
                  </a:cxn>
                  <a:cxn ang="0">
                    <a:pos x="0" y="20"/>
                  </a:cxn>
                  <a:cxn ang="0">
                    <a:pos x="19" y="8"/>
                  </a:cxn>
                  <a:cxn ang="0">
                    <a:pos x="47" y="10"/>
                  </a:cxn>
                  <a:cxn ang="0">
                    <a:pos x="55" y="12"/>
                  </a:cxn>
                  <a:cxn ang="0">
                    <a:pos x="73" y="14"/>
                  </a:cxn>
                  <a:cxn ang="0">
                    <a:pos x="77" y="28"/>
                  </a:cxn>
                  <a:cxn ang="0">
                    <a:pos x="89" y="38"/>
                  </a:cxn>
                  <a:cxn ang="0">
                    <a:pos x="83" y="12"/>
                  </a:cxn>
                  <a:cxn ang="0">
                    <a:pos x="85" y="0"/>
                  </a:cxn>
                  <a:cxn ang="0">
                    <a:pos x="107" y="8"/>
                  </a:cxn>
                  <a:cxn ang="0">
                    <a:pos x="111" y="22"/>
                  </a:cxn>
                  <a:cxn ang="0">
                    <a:pos x="127" y="22"/>
                  </a:cxn>
                  <a:cxn ang="0">
                    <a:pos x="151" y="36"/>
                  </a:cxn>
                  <a:cxn ang="0">
                    <a:pos x="159" y="48"/>
                  </a:cxn>
                  <a:cxn ang="0">
                    <a:pos x="123" y="60"/>
                  </a:cxn>
                  <a:cxn ang="0">
                    <a:pos x="117" y="84"/>
                  </a:cxn>
                  <a:cxn ang="0">
                    <a:pos x="101" y="102"/>
                  </a:cxn>
                  <a:cxn ang="0">
                    <a:pos x="81" y="114"/>
                  </a:cxn>
                  <a:cxn ang="0">
                    <a:pos x="67" y="104"/>
                  </a:cxn>
                  <a:cxn ang="0">
                    <a:pos x="45" y="92"/>
                  </a:cxn>
                </a:cxnLst>
                <a:rect l="0" t="0" r="r" b="b"/>
                <a:pathLst>
                  <a:path w="167" h="120">
                    <a:moveTo>
                      <a:pt x="45" y="92"/>
                    </a:moveTo>
                    <a:lnTo>
                      <a:pt x="55" y="84"/>
                    </a:lnTo>
                    <a:lnTo>
                      <a:pt x="83" y="88"/>
                    </a:lnTo>
                    <a:lnTo>
                      <a:pt x="71" y="80"/>
                    </a:lnTo>
                    <a:lnTo>
                      <a:pt x="59" y="76"/>
                    </a:lnTo>
                    <a:lnTo>
                      <a:pt x="43" y="78"/>
                    </a:lnTo>
                    <a:lnTo>
                      <a:pt x="43" y="68"/>
                    </a:lnTo>
                    <a:lnTo>
                      <a:pt x="55" y="64"/>
                    </a:lnTo>
                    <a:lnTo>
                      <a:pt x="69" y="60"/>
                    </a:lnTo>
                    <a:lnTo>
                      <a:pt x="85" y="60"/>
                    </a:lnTo>
                    <a:lnTo>
                      <a:pt x="97" y="56"/>
                    </a:lnTo>
                    <a:lnTo>
                      <a:pt x="89" y="48"/>
                    </a:lnTo>
                    <a:lnTo>
                      <a:pt x="83" y="52"/>
                    </a:lnTo>
                    <a:lnTo>
                      <a:pt x="71" y="52"/>
                    </a:lnTo>
                    <a:lnTo>
                      <a:pt x="71" y="44"/>
                    </a:lnTo>
                    <a:lnTo>
                      <a:pt x="65" y="42"/>
                    </a:lnTo>
                    <a:lnTo>
                      <a:pt x="61" y="48"/>
                    </a:lnTo>
                    <a:lnTo>
                      <a:pt x="55" y="48"/>
                    </a:lnTo>
                    <a:lnTo>
                      <a:pt x="51" y="56"/>
                    </a:lnTo>
                    <a:lnTo>
                      <a:pt x="37" y="64"/>
                    </a:lnTo>
                    <a:lnTo>
                      <a:pt x="27" y="58"/>
                    </a:lnTo>
                    <a:lnTo>
                      <a:pt x="11" y="46"/>
                    </a:lnTo>
                    <a:lnTo>
                      <a:pt x="7" y="36"/>
                    </a:lnTo>
                    <a:lnTo>
                      <a:pt x="19" y="28"/>
                    </a:lnTo>
                    <a:lnTo>
                      <a:pt x="19" y="24"/>
                    </a:lnTo>
                    <a:lnTo>
                      <a:pt x="11" y="24"/>
                    </a:lnTo>
                    <a:lnTo>
                      <a:pt x="2" y="30"/>
                    </a:lnTo>
                    <a:lnTo>
                      <a:pt x="0" y="20"/>
                    </a:lnTo>
                    <a:lnTo>
                      <a:pt x="4" y="12"/>
                    </a:lnTo>
                    <a:lnTo>
                      <a:pt x="19" y="8"/>
                    </a:lnTo>
                    <a:lnTo>
                      <a:pt x="33" y="8"/>
                    </a:lnTo>
                    <a:lnTo>
                      <a:pt x="47" y="10"/>
                    </a:lnTo>
                    <a:lnTo>
                      <a:pt x="51" y="26"/>
                    </a:lnTo>
                    <a:lnTo>
                      <a:pt x="55" y="12"/>
                    </a:lnTo>
                    <a:lnTo>
                      <a:pt x="63" y="10"/>
                    </a:lnTo>
                    <a:lnTo>
                      <a:pt x="73" y="14"/>
                    </a:lnTo>
                    <a:lnTo>
                      <a:pt x="75" y="22"/>
                    </a:lnTo>
                    <a:lnTo>
                      <a:pt x="77" y="28"/>
                    </a:lnTo>
                    <a:lnTo>
                      <a:pt x="83" y="36"/>
                    </a:lnTo>
                    <a:lnTo>
                      <a:pt x="89" y="38"/>
                    </a:lnTo>
                    <a:lnTo>
                      <a:pt x="87" y="24"/>
                    </a:lnTo>
                    <a:lnTo>
                      <a:pt x="83" y="12"/>
                    </a:lnTo>
                    <a:lnTo>
                      <a:pt x="81" y="4"/>
                    </a:lnTo>
                    <a:lnTo>
                      <a:pt x="85" y="0"/>
                    </a:lnTo>
                    <a:lnTo>
                      <a:pt x="95" y="4"/>
                    </a:lnTo>
                    <a:lnTo>
                      <a:pt x="107" y="8"/>
                    </a:lnTo>
                    <a:lnTo>
                      <a:pt x="103" y="20"/>
                    </a:lnTo>
                    <a:lnTo>
                      <a:pt x="111" y="22"/>
                    </a:lnTo>
                    <a:lnTo>
                      <a:pt x="115" y="16"/>
                    </a:lnTo>
                    <a:lnTo>
                      <a:pt x="127" y="22"/>
                    </a:lnTo>
                    <a:lnTo>
                      <a:pt x="127" y="30"/>
                    </a:lnTo>
                    <a:lnTo>
                      <a:pt x="151" y="36"/>
                    </a:lnTo>
                    <a:lnTo>
                      <a:pt x="167" y="44"/>
                    </a:lnTo>
                    <a:lnTo>
                      <a:pt x="159" y="48"/>
                    </a:lnTo>
                    <a:lnTo>
                      <a:pt x="137" y="52"/>
                    </a:lnTo>
                    <a:lnTo>
                      <a:pt x="123" y="60"/>
                    </a:lnTo>
                    <a:lnTo>
                      <a:pt x="119" y="68"/>
                    </a:lnTo>
                    <a:lnTo>
                      <a:pt x="117" y="84"/>
                    </a:lnTo>
                    <a:lnTo>
                      <a:pt x="107" y="88"/>
                    </a:lnTo>
                    <a:lnTo>
                      <a:pt x="101" y="102"/>
                    </a:lnTo>
                    <a:lnTo>
                      <a:pt x="93" y="120"/>
                    </a:lnTo>
                    <a:lnTo>
                      <a:pt x="81" y="114"/>
                    </a:lnTo>
                    <a:lnTo>
                      <a:pt x="81" y="102"/>
                    </a:lnTo>
                    <a:lnTo>
                      <a:pt x="67" y="104"/>
                    </a:lnTo>
                    <a:lnTo>
                      <a:pt x="59" y="98"/>
                    </a:lnTo>
                    <a:lnTo>
                      <a:pt x="45" y="9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58" name="Freeform 189"/>
              <p:cNvSpPr>
                <a:spLocks noChangeAspect="1"/>
              </p:cNvSpPr>
              <p:nvPr/>
            </p:nvSpPr>
            <p:spPr bwMode="auto">
              <a:xfrm>
                <a:off x="4692714" y="1663809"/>
                <a:ext cx="206961" cy="83675"/>
              </a:xfrm>
              <a:custGeom>
                <a:avLst/>
                <a:gdLst/>
                <a:ahLst/>
                <a:cxnLst>
                  <a:cxn ang="0">
                    <a:pos x="62" y="38"/>
                  </a:cxn>
                  <a:cxn ang="0">
                    <a:pos x="52" y="38"/>
                  </a:cxn>
                  <a:cxn ang="0">
                    <a:pos x="34" y="38"/>
                  </a:cxn>
                  <a:cxn ang="0">
                    <a:pos x="36" y="30"/>
                  </a:cxn>
                  <a:cxn ang="0">
                    <a:pos x="54" y="28"/>
                  </a:cxn>
                  <a:cxn ang="0">
                    <a:pos x="60" y="24"/>
                  </a:cxn>
                  <a:cxn ang="0">
                    <a:pos x="50" y="22"/>
                  </a:cxn>
                  <a:cxn ang="0">
                    <a:pos x="34" y="22"/>
                  </a:cxn>
                  <a:cxn ang="0">
                    <a:pos x="18" y="26"/>
                  </a:cxn>
                  <a:cxn ang="0">
                    <a:pos x="2" y="24"/>
                  </a:cxn>
                  <a:cxn ang="0">
                    <a:pos x="0" y="18"/>
                  </a:cxn>
                  <a:cxn ang="0">
                    <a:pos x="10" y="14"/>
                  </a:cxn>
                  <a:cxn ang="0">
                    <a:pos x="22" y="6"/>
                  </a:cxn>
                  <a:cxn ang="0">
                    <a:pos x="30" y="6"/>
                  </a:cxn>
                  <a:cxn ang="0">
                    <a:pos x="46" y="10"/>
                  </a:cxn>
                  <a:cxn ang="0">
                    <a:pos x="56" y="10"/>
                  </a:cxn>
                  <a:cxn ang="0">
                    <a:pos x="66" y="12"/>
                  </a:cxn>
                  <a:cxn ang="0">
                    <a:pos x="74" y="0"/>
                  </a:cxn>
                  <a:cxn ang="0">
                    <a:pos x="82" y="14"/>
                  </a:cxn>
                  <a:cxn ang="0">
                    <a:pos x="96" y="8"/>
                  </a:cxn>
                  <a:cxn ang="0">
                    <a:pos x="114" y="10"/>
                  </a:cxn>
                  <a:cxn ang="0">
                    <a:pos x="132" y="14"/>
                  </a:cxn>
                  <a:cxn ang="0">
                    <a:pos x="144" y="16"/>
                  </a:cxn>
                  <a:cxn ang="0">
                    <a:pos x="138" y="22"/>
                  </a:cxn>
                  <a:cxn ang="0">
                    <a:pos x="122" y="30"/>
                  </a:cxn>
                  <a:cxn ang="0">
                    <a:pos x="114" y="38"/>
                  </a:cxn>
                  <a:cxn ang="0">
                    <a:pos x="100" y="38"/>
                  </a:cxn>
                  <a:cxn ang="0">
                    <a:pos x="92" y="50"/>
                  </a:cxn>
                  <a:cxn ang="0">
                    <a:pos x="74" y="46"/>
                  </a:cxn>
                  <a:cxn ang="0">
                    <a:pos x="68" y="38"/>
                  </a:cxn>
                  <a:cxn ang="0">
                    <a:pos x="62" y="38"/>
                  </a:cxn>
                </a:cxnLst>
                <a:rect l="0" t="0" r="r" b="b"/>
                <a:pathLst>
                  <a:path w="144" h="50">
                    <a:moveTo>
                      <a:pt x="62" y="38"/>
                    </a:moveTo>
                    <a:lnTo>
                      <a:pt x="52" y="38"/>
                    </a:lnTo>
                    <a:lnTo>
                      <a:pt x="34" y="38"/>
                    </a:lnTo>
                    <a:lnTo>
                      <a:pt x="36" y="30"/>
                    </a:lnTo>
                    <a:lnTo>
                      <a:pt x="54" y="28"/>
                    </a:lnTo>
                    <a:lnTo>
                      <a:pt x="60" y="24"/>
                    </a:lnTo>
                    <a:lnTo>
                      <a:pt x="50" y="22"/>
                    </a:lnTo>
                    <a:lnTo>
                      <a:pt x="34" y="22"/>
                    </a:lnTo>
                    <a:lnTo>
                      <a:pt x="18" y="26"/>
                    </a:lnTo>
                    <a:lnTo>
                      <a:pt x="2" y="24"/>
                    </a:lnTo>
                    <a:lnTo>
                      <a:pt x="0" y="18"/>
                    </a:lnTo>
                    <a:lnTo>
                      <a:pt x="10" y="14"/>
                    </a:lnTo>
                    <a:lnTo>
                      <a:pt x="22" y="6"/>
                    </a:lnTo>
                    <a:lnTo>
                      <a:pt x="30" y="6"/>
                    </a:lnTo>
                    <a:lnTo>
                      <a:pt x="46" y="10"/>
                    </a:lnTo>
                    <a:lnTo>
                      <a:pt x="56" y="10"/>
                    </a:lnTo>
                    <a:lnTo>
                      <a:pt x="66" y="12"/>
                    </a:lnTo>
                    <a:lnTo>
                      <a:pt x="74" y="0"/>
                    </a:lnTo>
                    <a:lnTo>
                      <a:pt x="82" y="14"/>
                    </a:lnTo>
                    <a:lnTo>
                      <a:pt x="96" y="8"/>
                    </a:lnTo>
                    <a:lnTo>
                      <a:pt x="114" y="10"/>
                    </a:lnTo>
                    <a:lnTo>
                      <a:pt x="132" y="14"/>
                    </a:lnTo>
                    <a:lnTo>
                      <a:pt x="144" y="16"/>
                    </a:lnTo>
                    <a:lnTo>
                      <a:pt x="138" y="22"/>
                    </a:lnTo>
                    <a:lnTo>
                      <a:pt x="122" y="30"/>
                    </a:lnTo>
                    <a:lnTo>
                      <a:pt x="114" y="38"/>
                    </a:lnTo>
                    <a:lnTo>
                      <a:pt x="100" y="38"/>
                    </a:lnTo>
                    <a:lnTo>
                      <a:pt x="92" y="50"/>
                    </a:lnTo>
                    <a:lnTo>
                      <a:pt x="74" y="46"/>
                    </a:lnTo>
                    <a:lnTo>
                      <a:pt x="68" y="38"/>
                    </a:lnTo>
                    <a:lnTo>
                      <a:pt x="62" y="38"/>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59" name="Freeform 190"/>
              <p:cNvSpPr>
                <a:spLocks noChangeAspect="1"/>
              </p:cNvSpPr>
              <p:nvPr/>
            </p:nvSpPr>
            <p:spPr bwMode="auto">
              <a:xfrm>
                <a:off x="4750203" y="1801035"/>
                <a:ext cx="83359" cy="53552"/>
              </a:xfrm>
              <a:custGeom>
                <a:avLst/>
                <a:gdLst/>
                <a:ahLst/>
                <a:cxnLst>
                  <a:cxn ang="0">
                    <a:pos x="10" y="8"/>
                  </a:cxn>
                  <a:cxn ang="0">
                    <a:pos x="14" y="4"/>
                  </a:cxn>
                  <a:cxn ang="0">
                    <a:pos x="30" y="0"/>
                  </a:cxn>
                  <a:cxn ang="0">
                    <a:pos x="38" y="0"/>
                  </a:cxn>
                  <a:cxn ang="0">
                    <a:pos x="42" y="8"/>
                  </a:cxn>
                  <a:cxn ang="0">
                    <a:pos x="48" y="12"/>
                  </a:cxn>
                  <a:cxn ang="0">
                    <a:pos x="58" y="12"/>
                  </a:cxn>
                  <a:cxn ang="0">
                    <a:pos x="52" y="20"/>
                  </a:cxn>
                  <a:cxn ang="0">
                    <a:pos x="38" y="28"/>
                  </a:cxn>
                  <a:cxn ang="0">
                    <a:pos x="26" y="32"/>
                  </a:cxn>
                  <a:cxn ang="0">
                    <a:pos x="26" y="20"/>
                  </a:cxn>
                  <a:cxn ang="0">
                    <a:pos x="18" y="20"/>
                  </a:cxn>
                  <a:cxn ang="0">
                    <a:pos x="10" y="22"/>
                  </a:cxn>
                  <a:cxn ang="0">
                    <a:pos x="4" y="28"/>
                  </a:cxn>
                  <a:cxn ang="0">
                    <a:pos x="0" y="20"/>
                  </a:cxn>
                  <a:cxn ang="0">
                    <a:pos x="6" y="14"/>
                  </a:cxn>
                  <a:cxn ang="0">
                    <a:pos x="10" y="8"/>
                  </a:cxn>
                </a:cxnLst>
                <a:rect l="0" t="0" r="r" b="b"/>
                <a:pathLst>
                  <a:path w="58" h="32">
                    <a:moveTo>
                      <a:pt x="10" y="8"/>
                    </a:moveTo>
                    <a:lnTo>
                      <a:pt x="14" y="4"/>
                    </a:lnTo>
                    <a:lnTo>
                      <a:pt x="30" y="0"/>
                    </a:lnTo>
                    <a:lnTo>
                      <a:pt x="38" y="0"/>
                    </a:lnTo>
                    <a:lnTo>
                      <a:pt x="42" y="8"/>
                    </a:lnTo>
                    <a:lnTo>
                      <a:pt x="48" y="12"/>
                    </a:lnTo>
                    <a:lnTo>
                      <a:pt x="58" y="12"/>
                    </a:lnTo>
                    <a:lnTo>
                      <a:pt x="52" y="20"/>
                    </a:lnTo>
                    <a:lnTo>
                      <a:pt x="38" y="28"/>
                    </a:lnTo>
                    <a:lnTo>
                      <a:pt x="26" y="32"/>
                    </a:lnTo>
                    <a:lnTo>
                      <a:pt x="26" y="20"/>
                    </a:lnTo>
                    <a:lnTo>
                      <a:pt x="18" y="20"/>
                    </a:lnTo>
                    <a:lnTo>
                      <a:pt x="10" y="22"/>
                    </a:lnTo>
                    <a:lnTo>
                      <a:pt x="4" y="28"/>
                    </a:lnTo>
                    <a:lnTo>
                      <a:pt x="0" y="20"/>
                    </a:lnTo>
                    <a:lnTo>
                      <a:pt x="6" y="14"/>
                    </a:lnTo>
                    <a:lnTo>
                      <a:pt x="10" y="8"/>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grpSp>
        <p:grpSp>
          <p:nvGrpSpPr>
            <p:cNvPr id="18" name="Group 191"/>
            <p:cNvGrpSpPr>
              <a:grpSpLocks noChangeAspect="1"/>
            </p:cNvGrpSpPr>
            <p:nvPr/>
          </p:nvGrpSpPr>
          <p:grpSpPr bwMode="auto">
            <a:xfrm>
              <a:off x="4902549" y="1613604"/>
              <a:ext cx="3708051" cy="1891046"/>
              <a:chOff x="3137" y="855"/>
              <a:chExt cx="2580" cy="1130"/>
            </a:xfrm>
          </p:grpSpPr>
          <p:sp>
            <p:nvSpPr>
              <p:cNvPr id="139" name="Freeform 192"/>
              <p:cNvSpPr>
                <a:spLocks noChangeAspect="1"/>
              </p:cNvSpPr>
              <p:nvPr/>
            </p:nvSpPr>
            <p:spPr bwMode="auto">
              <a:xfrm>
                <a:off x="3393" y="1873"/>
                <a:ext cx="52" cy="44"/>
              </a:xfrm>
              <a:custGeom>
                <a:avLst/>
                <a:gdLst/>
                <a:ahLst/>
                <a:cxnLst>
                  <a:cxn ang="0">
                    <a:pos x="0" y="6"/>
                  </a:cxn>
                  <a:cxn ang="0">
                    <a:pos x="6" y="4"/>
                  </a:cxn>
                  <a:cxn ang="0">
                    <a:pos x="16" y="0"/>
                  </a:cxn>
                  <a:cxn ang="0">
                    <a:pos x="24" y="0"/>
                  </a:cxn>
                  <a:cxn ang="0">
                    <a:pos x="28" y="4"/>
                  </a:cxn>
                  <a:cxn ang="0">
                    <a:pos x="30" y="10"/>
                  </a:cxn>
                  <a:cxn ang="0">
                    <a:pos x="32" y="18"/>
                  </a:cxn>
                  <a:cxn ang="0">
                    <a:pos x="36" y="24"/>
                  </a:cxn>
                  <a:cxn ang="0">
                    <a:pos x="40" y="28"/>
                  </a:cxn>
                  <a:cxn ang="0">
                    <a:pos x="46" y="30"/>
                  </a:cxn>
                  <a:cxn ang="0">
                    <a:pos x="50" y="34"/>
                  </a:cxn>
                  <a:cxn ang="0">
                    <a:pos x="52" y="38"/>
                  </a:cxn>
                  <a:cxn ang="0">
                    <a:pos x="50" y="44"/>
                  </a:cxn>
                  <a:cxn ang="0">
                    <a:pos x="42" y="42"/>
                  </a:cxn>
                  <a:cxn ang="0">
                    <a:pos x="40" y="34"/>
                  </a:cxn>
                  <a:cxn ang="0">
                    <a:pos x="34" y="32"/>
                  </a:cxn>
                  <a:cxn ang="0">
                    <a:pos x="28" y="28"/>
                  </a:cxn>
                  <a:cxn ang="0">
                    <a:pos x="20" y="28"/>
                  </a:cxn>
                  <a:cxn ang="0">
                    <a:pos x="18" y="32"/>
                  </a:cxn>
                  <a:cxn ang="0">
                    <a:pos x="12" y="28"/>
                  </a:cxn>
                  <a:cxn ang="0">
                    <a:pos x="0" y="28"/>
                  </a:cxn>
                  <a:cxn ang="0">
                    <a:pos x="0" y="16"/>
                  </a:cxn>
                  <a:cxn ang="0">
                    <a:pos x="0" y="6"/>
                  </a:cxn>
                </a:cxnLst>
                <a:rect l="0" t="0" r="r" b="b"/>
                <a:pathLst>
                  <a:path w="52" h="44">
                    <a:moveTo>
                      <a:pt x="0" y="6"/>
                    </a:moveTo>
                    <a:lnTo>
                      <a:pt x="6" y="4"/>
                    </a:lnTo>
                    <a:lnTo>
                      <a:pt x="16" y="0"/>
                    </a:lnTo>
                    <a:lnTo>
                      <a:pt x="24" y="0"/>
                    </a:lnTo>
                    <a:lnTo>
                      <a:pt x="28" y="4"/>
                    </a:lnTo>
                    <a:lnTo>
                      <a:pt x="30" y="10"/>
                    </a:lnTo>
                    <a:lnTo>
                      <a:pt x="32" y="18"/>
                    </a:lnTo>
                    <a:lnTo>
                      <a:pt x="36" y="24"/>
                    </a:lnTo>
                    <a:lnTo>
                      <a:pt x="40" y="28"/>
                    </a:lnTo>
                    <a:lnTo>
                      <a:pt x="46" y="30"/>
                    </a:lnTo>
                    <a:lnTo>
                      <a:pt x="50" y="34"/>
                    </a:lnTo>
                    <a:lnTo>
                      <a:pt x="52" y="38"/>
                    </a:lnTo>
                    <a:lnTo>
                      <a:pt x="50" y="44"/>
                    </a:lnTo>
                    <a:lnTo>
                      <a:pt x="42" y="42"/>
                    </a:lnTo>
                    <a:lnTo>
                      <a:pt x="40" y="34"/>
                    </a:lnTo>
                    <a:lnTo>
                      <a:pt x="34" y="32"/>
                    </a:lnTo>
                    <a:lnTo>
                      <a:pt x="28" y="28"/>
                    </a:lnTo>
                    <a:lnTo>
                      <a:pt x="20" y="28"/>
                    </a:lnTo>
                    <a:lnTo>
                      <a:pt x="18" y="32"/>
                    </a:lnTo>
                    <a:lnTo>
                      <a:pt x="12" y="28"/>
                    </a:lnTo>
                    <a:lnTo>
                      <a:pt x="0" y="28"/>
                    </a:lnTo>
                    <a:lnTo>
                      <a:pt x="0" y="16"/>
                    </a:lnTo>
                    <a:lnTo>
                      <a:pt x="0" y="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40" name="Freeform 193"/>
              <p:cNvSpPr>
                <a:spLocks noChangeAspect="1"/>
              </p:cNvSpPr>
              <p:nvPr/>
            </p:nvSpPr>
            <p:spPr bwMode="auto">
              <a:xfrm>
                <a:off x="3417" y="1861"/>
                <a:ext cx="84" cy="66"/>
              </a:xfrm>
              <a:custGeom>
                <a:avLst/>
                <a:gdLst/>
                <a:ahLst/>
                <a:cxnLst>
                  <a:cxn ang="0">
                    <a:pos x="20" y="0"/>
                  </a:cxn>
                  <a:cxn ang="0">
                    <a:pos x="26" y="2"/>
                  </a:cxn>
                  <a:cxn ang="0">
                    <a:pos x="32" y="8"/>
                  </a:cxn>
                  <a:cxn ang="0">
                    <a:pos x="42" y="14"/>
                  </a:cxn>
                  <a:cxn ang="0">
                    <a:pos x="46" y="12"/>
                  </a:cxn>
                  <a:cxn ang="0">
                    <a:pos x="52" y="6"/>
                  </a:cxn>
                  <a:cxn ang="0">
                    <a:pos x="56" y="2"/>
                  </a:cxn>
                  <a:cxn ang="0">
                    <a:pos x="60" y="8"/>
                  </a:cxn>
                  <a:cxn ang="0">
                    <a:pos x="66" y="20"/>
                  </a:cxn>
                  <a:cxn ang="0">
                    <a:pos x="70" y="24"/>
                  </a:cxn>
                  <a:cxn ang="0">
                    <a:pos x="80" y="28"/>
                  </a:cxn>
                  <a:cxn ang="0">
                    <a:pos x="84" y="30"/>
                  </a:cxn>
                  <a:cxn ang="0">
                    <a:pos x="84" y="36"/>
                  </a:cxn>
                  <a:cxn ang="0">
                    <a:pos x="72" y="36"/>
                  </a:cxn>
                  <a:cxn ang="0">
                    <a:pos x="68" y="38"/>
                  </a:cxn>
                  <a:cxn ang="0">
                    <a:pos x="66" y="44"/>
                  </a:cxn>
                  <a:cxn ang="0">
                    <a:pos x="68" y="48"/>
                  </a:cxn>
                  <a:cxn ang="0">
                    <a:pos x="68" y="50"/>
                  </a:cxn>
                  <a:cxn ang="0">
                    <a:pos x="68" y="52"/>
                  </a:cxn>
                  <a:cxn ang="0">
                    <a:pos x="68" y="54"/>
                  </a:cxn>
                  <a:cxn ang="0">
                    <a:pos x="60" y="54"/>
                  </a:cxn>
                  <a:cxn ang="0">
                    <a:pos x="60" y="58"/>
                  </a:cxn>
                  <a:cxn ang="0">
                    <a:pos x="60" y="62"/>
                  </a:cxn>
                  <a:cxn ang="0">
                    <a:pos x="60" y="66"/>
                  </a:cxn>
                  <a:cxn ang="0">
                    <a:pos x="52" y="66"/>
                  </a:cxn>
                  <a:cxn ang="0">
                    <a:pos x="46" y="62"/>
                  </a:cxn>
                  <a:cxn ang="0">
                    <a:pos x="52" y="58"/>
                  </a:cxn>
                  <a:cxn ang="0">
                    <a:pos x="48" y="52"/>
                  </a:cxn>
                  <a:cxn ang="0">
                    <a:pos x="48" y="44"/>
                  </a:cxn>
                  <a:cxn ang="0">
                    <a:pos x="44" y="42"/>
                  </a:cxn>
                  <a:cxn ang="0">
                    <a:pos x="42" y="44"/>
                  </a:cxn>
                  <a:cxn ang="0">
                    <a:pos x="38" y="48"/>
                  </a:cxn>
                  <a:cxn ang="0">
                    <a:pos x="32" y="52"/>
                  </a:cxn>
                  <a:cxn ang="0">
                    <a:pos x="26" y="56"/>
                  </a:cxn>
                  <a:cxn ang="0">
                    <a:pos x="28" y="50"/>
                  </a:cxn>
                  <a:cxn ang="0">
                    <a:pos x="26" y="46"/>
                  </a:cxn>
                  <a:cxn ang="0">
                    <a:pos x="12" y="36"/>
                  </a:cxn>
                  <a:cxn ang="0">
                    <a:pos x="6" y="20"/>
                  </a:cxn>
                  <a:cxn ang="0">
                    <a:pos x="4" y="16"/>
                  </a:cxn>
                  <a:cxn ang="0">
                    <a:pos x="0" y="12"/>
                  </a:cxn>
                  <a:cxn ang="0">
                    <a:pos x="6" y="8"/>
                  </a:cxn>
                  <a:cxn ang="0">
                    <a:pos x="12" y="12"/>
                  </a:cxn>
                  <a:cxn ang="0">
                    <a:pos x="18" y="18"/>
                  </a:cxn>
                  <a:cxn ang="0">
                    <a:pos x="24" y="18"/>
                  </a:cxn>
                  <a:cxn ang="0">
                    <a:pos x="26" y="14"/>
                  </a:cxn>
                  <a:cxn ang="0">
                    <a:pos x="22" y="8"/>
                  </a:cxn>
                  <a:cxn ang="0">
                    <a:pos x="16" y="2"/>
                  </a:cxn>
                  <a:cxn ang="0">
                    <a:pos x="20" y="0"/>
                  </a:cxn>
                </a:cxnLst>
                <a:rect l="0" t="0" r="r" b="b"/>
                <a:pathLst>
                  <a:path w="84" h="66">
                    <a:moveTo>
                      <a:pt x="20" y="0"/>
                    </a:moveTo>
                    <a:lnTo>
                      <a:pt x="26" y="2"/>
                    </a:lnTo>
                    <a:lnTo>
                      <a:pt x="32" y="8"/>
                    </a:lnTo>
                    <a:lnTo>
                      <a:pt x="42" y="14"/>
                    </a:lnTo>
                    <a:lnTo>
                      <a:pt x="46" y="12"/>
                    </a:lnTo>
                    <a:lnTo>
                      <a:pt x="52" y="6"/>
                    </a:lnTo>
                    <a:lnTo>
                      <a:pt x="56" y="2"/>
                    </a:lnTo>
                    <a:lnTo>
                      <a:pt x="60" y="8"/>
                    </a:lnTo>
                    <a:lnTo>
                      <a:pt x="66" y="20"/>
                    </a:lnTo>
                    <a:lnTo>
                      <a:pt x="70" y="24"/>
                    </a:lnTo>
                    <a:lnTo>
                      <a:pt x="80" y="28"/>
                    </a:lnTo>
                    <a:lnTo>
                      <a:pt x="84" y="30"/>
                    </a:lnTo>
                    <a:lnTo>
                      <a:pt x="84" y="36"/>
                    </a:lnTo>
                    <a:lnTo>
                      <a:pt x="72" y="36"/>
                    </a:lnTo>
                    <a:lnTo>
                      <a:pt x="68" y="38"/>
                    </a:lnTo>
                    <a:lnTo>
                      <a:pt x="66" y="44"/>
                    </a:lnTo>
                    <a:lnTo>
                      <a:pt x="68" y="48"/>
                    </a:lnTo>
                    <a:lnTo>
                      <a:pt x="68" y="50"/>
                    </a:lnTo>
                    <a:lnTo>
                      <a:pt x="68" y="52"/>
                    </a:lnTo>
                    <a:lnTo>
                      <a:pt x="68" y="54"/>
                    </a:lnTo>
                    <a:lnTo>
                      <a:pt x="60" y="54"/>
                    </a:lnTo>
                    <a:lnTo>
                      <a:pt x="60" y="58"/>
                    </a:lnTo>
                    <a:lnTo>
                      <a:pt x="60" y="62"/>
                    </a:lnTo>
                    <a:lnTo>
                      <a:pt x="60" y="66"/>
                    </a:lnTo>
                    <a:lnTo>
                      <a:pt x="52" y="66"/>
                    </a:lnTo>
                    <a:lnTo>
                      <a:pt x="46" y="62"/>
                    </a:lnTo>
                    <a:lnTo>
                      <a:pt x="52" y="58"/>
                    </a:lnTo>
                    <a:lnTo>
                      <a:pt x="48" y="52"/>
                    </a:lnTo>
                    <a:lnTo>
                      <a:pt x="48" y="44"/>
                    </a:lnTo>
                    <a:lnTo>
                      <a:pt x="44" y="42"/>
                    </a:lnTo>
                    <a:lnTo>
                      <a:pt x="42" y="44"/>
                    </a:lnTo>
                    <a:lnTo>
                      <a:pt x="38" y="48"/>
                    </a:lnTo>
                    <a:lnTo>
                      <a:pt x="32" y="52"/>
                    </a:lnTo>
                    <a:lnTo>
                      <a:pt x="26" y="56"/>
                    </a:lnTo>
                    <a:lnTo>
                      <a:pt x="28" y="50"/>
                    </a:lnTo>
                    <a:lnTo>
                      <a:pt x="26" y="46"/>
                    </a:lnTo>
                    <a:lnTo>
                      <a:pt x="12" y="36"/>
                    </a:lnTo>
                    <a:lnTo>
                      <a:pt x="6" y="20"/>
                    </a:lnTo>
                    <a:lnTo>
                      <a:pt x="4" y="16"/>
                    </a:lnTo>
                    <a:lnTo>
                      <a:pt x="0" y="12"/>
                    </a:lnTo>
                    <a:lnTo>
                      <a:pt x="6" y="8"/>
                    </a:lnTo>
                    <a:lnTo>
                      <a:pt x="12" y="12"/>
                    </a:lnTo>
                    <a:lnTo>
                      <a:pt x="18" y="18"/>
                    </a:lnTo>
                    <a:lnTo>
                      <a:pt x="24" y="18"/>
                    </a:lnTo>
                    <a:lnTo>
                      <a:pt x="26" y="14"/>
                    </a:lnTo>
                    <a:lnTo>
                      <a:pt x="22" y="8"/>
                    </a:lnTo>
                    <a:lnTo>
                      <a:pt x="16" y="2"/>
                    </a:lnTo>
                    <a:lnTo>
                      <a:pt x="20"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41" name="Freeform 194"/>
              <p:cNvSpPr>
                <a:spLocks noChangeAspect="1"/>
              </p:cNvSpPr>
              <p:nvPr/>
            </p:nvSpPr>
            <p:spPr bwMode="auto">
              <a:xfrm>
                <a:off x="3335" y="1829"/>
                <a:ext cx="108" cy="50"/>
              </a:xfrm>
              <a:custGeom>
                <a:avLst/>
                <a:gdLst/>
                <a:ahLst/>
                <a:cxnLst>
                  <a:cxn ang="0">
                    <a:pos x="0" y="2"/>
                  </a:cxn>
                  <a:cxn ang="0">
                    <a:pos x="12" y="0"/>
                  </a:cxn>
                  <a:cxn ang="0">
                    <a:pos x="18" y="4"/>
                  </a:cxn>
                  <a:cxn ang="0">
                    <a:pos x="24" y="8"/>
                  </a:cxn>
                  <a:cxn ang="0">
                    <a:pos x="34" y="6"/>
                  </a:cxn>
                  <a:cxn ang="0">
                    <a:pos x="42" y="6"/>
                  </a:cxn>
                  <a:cxn ang="0">
                    <a:pos x="52" y="12"/>
                  </a:cxn>
                  <a:cxn ang="0">
                    <a:pos x="56" y="14"/>
                  </a:cxn>
                  <a:cxn ang="0">
                    <a:pos x="66" y="18"/>
                  </a:cxn>
                  <a:cxn ang="0">
                    <a:pos x="72" y="18"/>
                  </a:cxn>
                  <a:cxn ang="0">
                    <a:pos x="82" y="16"/>
                  </a:cxn>
                  <a:cxn ang="0">
                    <a:pos x="92" y="22"/>
                  </a:cxn>
                  <a:cxn ang="0">
                    <a:pos x="94" y="24"/>
                  </a:cxn>
                  <a:cxn ang="0">
                    <a:pos x="102" y="32"/>
                  </a:cxn>
                  <a:cxn ang="0">
                    <a:pos x="98" y="34"/>
                  </a:cxn>
                  <a:cxn ang="0">
                    <a:pos x="104" y="40"/>
                  </a:cxn>
                  <a:cxn ang="0">
                    <a:pos x="108" y="46"/>
                  </a:cxn>
                  <a:cxn ang="0">
                    <a:pos x="106" y="50"/>
                  </a:cxn>
                  <a:cxn ang="0">
                    <a:pos x="100" y="50"/>
                  </a:cxn>
                  <a:cxn ang="0">
                    <a:pos x="88" y="40"/>
                  </a:cxn>
                  <a:cxn ang="0">
                    <a:pos x="82" y="44"/>
                  </a:cxn>
                  <a:cxn ang="0">
                    <a:pos x="74" y="44"/>
                  </a:cxn>
                  <a:cxn ang="0">
                    <a:pos x="66" y="46"/>
                  </a:cxn>
                  <a:cxn ang="0">
                    <a:pos x="58" y="50"/>
                  </a:cxn>
                  <a:cxn ang="0">
                    <a:pos x="52" y="46"/>
                  </a:cxn>
                  <a:cxn ang="0">
                    <a:pos x="46" y="40"/>
                  </a:cxn>
                  <a:cxn ang="0">
                    <a:pos x="38" y="38"/>
                  </a:cxn>
                  <a:cxn ang="0">
                    <a:pos x="36" y="44"/>
                  </a:cxn>
                  <a:cxn ang="0">
                    <a:pos x="26" y="40"/>
                  </a:cxn>
                  <a:cxn ang="0">
                    <a:pos x="30" y="32"/>
                  </a:cxn>
                  <a:cxn ang="0">
                    <a:pos x="26" y="22"/>
                  </a:cxn>
                  <a:cxn ang="0">
                    <a:pos x="20" y="14"/>
                  </a:cxn>
                  <a:cxn ang="0">
                    <a:pos x="12" y="10"/>
                  </a:cxn>
                  <a:cxn ang="0">
                    <a:pos x="6" y="6"/>
                  </a:cxn>
                  <a:cxn ang="0">
                    <a:pos x="0" y="2"/>
                  </a:cxn>
                </a:cxnLst>
                <a:rect l="0" t="0" r="r" b="b"/>
                <a:pathLst>
                  <a:path w="108" h="50">
                    <a:moveTo>
                      <a:pt x="0" y="2"/>
                    </a:moveTo>
                    <a:lnTo>
                      <a:pt x="12" y="0"/>
                    </a:lnTo>
                    <a:lnTo>
                      <a:pt x="18" y="4"/>
                    </a:lnTo>
                    <a:lnTo>
                      <a:pt x="24" y="8"/>
                    </a:lnTo>
                    <a:lnTo>
                      <a:pt x="34" y="6"/>
                    </a:lnTo>
                    <a:lnTo>
                      <a:pt x="42" y="6"/>
                    </a:lnTo>
                    <a:lnTo>
                      <a:pt x="52" y="12"/>
                    </a:lnTo>
                    <a:lnTo>
                      <a:pt x="56" y="14"/>
                    </a:lnTo>
                    <a:lnTo>
                      <a:pt x="66" y="18"/>
                    </a:lnTo>
                    <a:lnTo>
                      <a:pt x="72" y="18"/>
                    </a:lnTo>
                    <a:lnTo>
                      <a:pt x="82" y="16"/>
                    </a:lnTo>
                    <a:lnTo>
                      <a:pt x="92" y="22"/>
                    </a:lnTo>
                    <a:lnTo>
                      <a:pt x="94" y="24"/>
                    </a:lnTo>
                    <a:lnTo>
                      <a:pt x="102" y="32"/>
                    </a:lnTo>
                    <a:lnTo>
                      <a:pt x="98" y="34"/>
                    </a:lnTo>
                    <a:lnTo>
                      <a:pt x="104" y="40"/>
                    </a:lnTo>
                    <a:lnTo>
                      <a:pt x="108" y="46"/>
                    </a:lnTo>
                    <a:lnTo>
                      <a:pt x="106" y="50"/>
                    </a:lnTo>
                    <a:lnTo>
                      <a:pt x="100" y="50"/>
                    </a:lnTo>
                    <a:lnTo>
                      <a:pt x="88" y="40"/>
                    </a:lnTo>
                    <a:lnTo>
                      <a:pt x="82" y="44"/>
                    </a:lnTo>
                    <a:lnTo>
                      <a:pt x="74" y="44"/>
                    </a:lnTo>
                    <a:lnTo>
                      <a:pt x="66" y="46"/>
                    </a:lnTo>
                    <a:lnTo>
                      <a:pt x="58" y="50"/>
                    </a:lnTo>
                    <a:lnTo>
                      <a:pt x="52" y="46"/>
                    </a:lnTo>
                    <a:lnTo>
                      <a:pt x="46" y="40"/>
                    </a:lnTo>
                    <a:lnTo>
                      <a:pt x="38" y="38"/>
                    </a:lnTo>
                    <a:lnTo>
                      <a:pt x="36" y="44"/>
                    </a:lnTo>
                    <a:lnTo>
                      <a:pt x="26" y="40"/>
                    </a:lnTo>
                    <a:lnTo>
                      <a:pt x="30" y="32"/>
                    </a:lnTo>
                    <a:lnTo>
                      <a:pt x="26" y="22"/>
                    </a:lnTo>
                    <a:lnTo>
                      <a:pt x="20" y="14"/>
                    </a:lnTo>
                    <a:lnTo>
                      <a:pt x="12" y="10"/>
                    </a:lnTo>
                    <a:lnTo>
                      <a:pt x="6" y="6"/>
                    </a:lnTo>
                    <a:lnTo>
                      <a:pt x="0" y="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42" name="Freeform 195"/>
              <p:cNvSpPr>
                <a:spLocks noChangeAspect="1"/>
              </p:cNvSpPr>
              <p:nvPr/>
            </p:nvSpPr>
            <p:spPr bwMode="auto">
              <a:xfrm>
                <a:off x="3537" y="1847"/>
                <a:ext cx="222" cy="138"/>
              </a:xfrm>
              <a:custGeom>
                <a:avLst/>
                <a:gdLst/>
                <a:ahLst/>
                <a:cxnLst>
                  <a:cxn ang="0">
                    <a:pos x="20" y="104"/>
                  </a:cxn>
                  <a:cxn ang="0">
                    <a:pos x="18" y="80"/>
                  </a:cxn>
                  <a:cxn ang="0">
                    <a:pos x="24" y="72"/>
                  </a:cxn>
                  <a:cxn ang="0">
                    <a:pos x="12" y="56"/>
                  </a:cxn>
                  <a:cxn ang="0">
                    <a:pos x="8" y="50"/>
                  </a:cxn>
                  <a:cxn ang="0">
                    <a:pos x="0" y="52"/>
                  </a:cxn>
                  <a:cxn ang="0">
                    <a:pos x="0" y="44"/>
                  </a:cxn>
                  <a:cxn ang="0">
                    <a:pos x="6" y="36"/>
                  </a:cxn>
                  <a:cxn ang="0">
                    <a:pos x="12" y="40"/>
                  </a:cxn>
                  <a:cxn ang="0">
                    <a:pos x="28" y="40"/>
                  </a:cxn>
                  <a:cxn ang="0">
                    <a:pos x="34" y="32"/>
                  </a:cxn>
                  <a:cxn ang="0">
                    <a:pos x="26" y="24"/>
                  </a:cxn>
                  <a:cxn ang="0">
                    <a:pos x="20" y="16"/>
                  </a:cxn>
                  <a:cxn ang="0">
                    <a:pos x="14" y="10"/>
                  </a:cxn>
                  <a:cxn ang="0">
                    <a:pos x="4" y="14"/>
                  </a:cxn>
                  <a:cxn ang="0">
                    <a:pos x="2" y="28"/>
                  </a:cxn>
                  <a:cxn ang="0">
                    <a:pos x="0" y="22"/>
                  </a:cxn>
                  <a:cxn ang="0">
                    <a:pos x="0" y="12"/>
                  </a:cxn>
                  <a:cxn ang="0">
                    <a:pos x="10" y="6"/>
                  </a:cxn>
                  <a:cxn ang="0">
                    <a:pos x="24" y="4"/>
                  </a:cxn>
                  <a:cxn ang="0">
                    <a:pos x="36" y="12"/>
                  </a:cxn>
                  <a:cxn ang="0">
                    <a:pos x="44" y="26"/>
                  </a:cxn>
                  <a:cxn ang="0">
                    <a:pos x="54" y="28"/>
                  </a:cxn>
                  <a:cxn ang="0">
                    <a:pos x="68" y="26"/>
                  </a:cxn>
                  <a:cxn ang="0">
                    <a:pos x="68" y="14"/>
                  </a:cxn>
                  <a:cxn ang="0">
                    <a:pos x="96" y="0"/>
                  </a:cxn>
                  <a:cxn ang="0">
                    <a:pos x="102" y="6"/>
                  </a:cxn>
                  <a:cxn ang="0">
                    <a:pos x="116" y="8"/>
                  </a:cxn>
                  <a:cxn ang="0">
                    <a:pos x="118" y="12"/>
                  </a:cxn>
                  <a:cxn ang="0">
                    <a:pos x="118" y="28"/>
                  </a:cxn>
                  <a:cxn ang="0">
                    <a:pos x="144" y="28"/>
                  </a:cxn>
                  <a:cxn ang="0">
                    <a:pos x="158" y="54"/>
                  </a:cxn>
                  <a:cxn ang="0">
                    <a:pos x="178" y="66"/>
                  </a:cxn>
                  <a:cxn ang="0">
                    <a:pos x="200" y="82"/>
                  </a:cxn>
                  <a:cxn ang="0">
                    <a:pos x="212" y="84"/>
                  </a:cxn>
                  <a:cxn ang="0">
                    <a:pos x="222" y="90"/>
                  </a:cxn>
                  <a:cxn ang="0">
                    <a:pos x="222" y="98"/>
                  </a:cxn>
                  <a:cxn ang="0">
                    <a:pos x="210" y="98"/>
                  </a:cxn>
                  <a:cxn ang="0">
                    <a:pos x="194" y="104"/>
                  </a:cxn>
                  <a:cxn ang="0">
                    <a:pos x="182" y="122"/>
                  </a:cxn>
                  <a:cxn ang="0">
                    <a:pos x="170" y="126"/>
                  </a:cxn>
                  <a:cxn ang="0">
                    <a:pos x="160" y="138"/>
                  </a:cxn>
                  <a:cxn ang="0">
                    <a:pos x="150" y="134"/>
                  </a:cxn>
                  <a:cxn ang="0">
                    <a:pos x="138" y="134"/>
                  </a:cxn>
                  <a:cxn ang="0">
                    <a:pos x="136" y="112"/>
                  </a:cxn>
                  <a:cxn ang="0">
                    <a:pos x="126" y="110"/>
                  </a:cxn>
                  <a:cxn ang="0">
                    <a:pos x="68" y="84"/>
                  </a:cxn>
                  <a:cxn ang="0">
                    <a:pos x="42" y="88"/>
                  </a:cxn>
                  <a:cxn ang="0">
                    <a:pos x="20" y="104"/>
                  </a:cxn>
                </a:cxnLst>
                <a:rect l="0" t="0" r="r" b="b"/>
                <a:pathLst>
                  <a:path w="222" h="138">
                    <a:moveTo>
                      <a:pt x="20" y="104"/>
                    </a:moveTo>
                    <a:lnTo>
                      <a:pt x="18" y="80"/>
                    </a:lnTo>
                    <a:lnTo>
                      <a:pt x="24" y="72"/>
                    </a:lnTo>
                    <a:lnTo>
                      <a:pt x="12" y="56"/>
                    </a:lnTo>
                    <a:lnTo>
                      <a:pt x="8" y="50"/>
                    </a:lnTo>
                    <a:lnTo>
                      <a:pt x="0" y="52"/>
                    </a:lnTo>
                    <a:lnTo>
                      <a:pt x="0" y="44"/>
                    </a:lnTo>
                    <a:lnTo>
                      <a:pt x="6" y="36"/>
                    </a:lnTo>
                    <a:lnTo>
                      <a:pt x="12" y="40"/>
                    </a:lnTo>
                    <a:lnTo>
                      <a:pt x="28" y="40"/>
                    </a:lnTo>
                    <a:lnTo>
                      <a:pt x="34" y="32"/>
                    </a:lnTo>
                    <a:lnTo>
                      <a:pt x="26" y="24"/>
                    </a:lnTo>
                    <a:lnTo>
                      <a:pt x="20" y="16"/>
                    </a:lnTo>
                    <a:lnTo>
                      <a:pt x="14" y="10"/>
                    </a:lnTo>
                    <a:lnTo>
                      <a:pt x="4" y="14"/>
                    </a:lnTo>
                    <a:lnTo>
                      <a:pt x="2" y="28"/>
                    </a:lnTo>
                    <a:lnTo>
                      <a:pt x="0" y="22"/>
                    </a:lnTo>
                    <a:lnTo>
                      <a:pt x="0" y="12"/>
                    </a:lnTo>
                    <a:lnTo>
                      <a:pt x="10" y="6"/>
                    </a:lnTo>
                    <a:lnTo>
                      <a:pt x="24" y="4"/>
                    </a:lnTo>
                    <a:lnTo>
                      <a:pt x="36" y="12"/>
                    </a:lnTo>
                    <a:lnTo>
                      <a:pt x="44" y="26"/>
                    </a:lnTo>
                    <a:lnTo>
                      <a:pt x="54" y="28"/>
                    </a:lnTo>
                    <a:lnTo>
                      <a:pt x="68" y="26"/>
                    </a:lnTo>
                    <a:lnTo>
                      <a:pt x="68" y="14"/>
                    </a:lnTo>
                    <a:lnTo>
                      <a:pt x="96" y="0"/>
                    </a:lnTo>
                    <a:lnTo>
                      <a:pt x="102" y="6"/>
                    </a:lnTo>
                    <a:lnTo>
                      <a:pt x="116" y="8"/>
                    </a:lnTo>
                    <a:lnTo>
                      <a:pt x="118" y="12"/>
                    </a:lnTo>
                    <a:lnTo>
                      <a:pt x="118" y="28"/>
                    </a:lnTo>
                    <a:lnTo>
                      <a:pt x="144" y="28"/>
                    </a:lnTo>
                    <a:lnTo>
                      <a:pt x="158" y="54"/>
                    </a:lnTo>
                    <a:lnTo>
                      <a:pt x="178" y="66"/>
                    </a:lnTo>
                    <a:lnTo>
                      <a:pt x="200" y="82"/>
                    </a:lnTo>
                    <a:lnTo>
                      <a:pt x="212" y="84"/>
                    </a:lnTo>
                    <a:lnTo>
                      <a:pt x="222" y="90"/>
                    </a:lnTo>
                    <a:lnTo>
                      <a:pt x="222" y="98"/>
                    </a:lnTo>
                    <a:lnTo>
                      <a:pt x="210" y="98"/>
                    </a:lnTo>
                    <a:lnTo>
                      <a:pt x="194" y="104"/>
                    </a:lnTo>
                    <a:lnTo>
                      <a:pt x="182" y="122"/>
                    </a:lnTo>
                    <a:lnTo>
                      <a:pt x="170" y="126"/>
                    </a:lnTo>
                    <a:lnTo>
                      <a:pt x="160" y="138"/>
                    </a:lnTo>
                    <a:lnTo>
                      <a:pt x="150" y="134"/>
                    </a:lnTo>
                    <a:lnTo>
                      <a:pt x="138" y="134"/>
                    </a:lnTo>
                    <a:lnTo>
                      <a:pt x="136" y="112"/>
                    </a:lnTo>
                    <a:lnTo>
                      <a:pt x="126" y="110"/>
                    </a:lnTo>
                    <a:lnTo>
                      <a:pt x="68" y="84"/>
                    </a:lnTo>
                    <a:lnTo>
                      <a:pt x="42" y="88"/>
                    </a:lnTo>
                    <a:lnTo>
                      <a:pt x="20" y="10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43" name="Freeform 196"/>
              <p:cNvSpPr>
                <a:spLocks noChangeAspect="1"/>
              </p:cNvSpPr>
              <p:nvPr/>
            </p:nvSpPr>
            <p:spPr bwMode="auto">
              <a:xfrm>
                <a:off x="3771" y="1881"/>
                <a:ext cx="118" cy="76"/>
              </a:xfrm>
              <a:custGeom>
                <a:avLst/>
                <a:gdLst/>
                <a:ahLst/>
                <a:cxnLst>
                  <a:cxn ang="0">
                    <a:pos x="24" y="14"/>
                  </a:cxn>
                  <a:cxn ang="0">
                    <a:pos x="32" y="10"/>
                  </a:cxn>
                  <a:cxn ang="0">
                    <a:pos x="36" y="2"/>
                  </a:cxn>
                  <a:cxn ang="0">
                    <a:pos x="48" y="0"/>
                  </a:cxn>
                  <a:cxn ang="0">
                    <a:pos x="54" y="2"/>
                  </a:cxn>
                  <a:cxn ang="0">
                    <a:pos x="52" y="8"/>
                  </a:cxn>
                  <a:cxn ang="0">
                    <a:pos x="50" y="14"/>
                  </a:cxn>
                  <a:cxn ang="0">
                    <a:pos x="52" y="20"/>
                  </a:cxn>
                  <a:cxn ang="0">
                    <a:pos x="54" y="28"/>
                  </a:cxn>
                  <a:cxn ang="0">
                    <a:pos x="66" y="28"/>
                  </a:cxn>
                  <a:cxn ang="0">
                    <a:pos x="80" y="30"/>
                  </a:cxn>
                  <a:cxn ang="0">
                    <a:pos x="100" y="30"/>
                  </a:cxn>
                  <a:cxn ang="0">
                    <a:pos x="98" y="36"/>
                  </a:cxn>
                  <a:cxn ang="0">
                    <a:pos x="100" y="44"/>
                  </a:cxn>
                  <a:cxn ang="0">
                    <a:pos x="106" y="46"/>
                  </a:cxn>
                  <a:cxn ang="0">
                    <a:pos x="118" y="44"/>
                  </a:cxn>
                  <a:cxn ang="0">
                    <a:pos x="118" y="64"/>
                  </a:cxn>
                  <a:cxn ang="0">
                    <a:pos x="90" y="64"/>
                  </a:cxn>
                  <a:cxn ang="0">
                    <a:pos x="80" y="70"/>
                  </a:cxn>
                  <a:cxn ang="0">
                    <a:pos x="64" y="76"/>
                  </a:cxn>
                  <a:cxn ang="0">
                    <a:pos x="64" y="70"/>
                  </a:cxn>
                  <a:cxn ang="0">
                    <a:pos x="66" y="62"/>
                  </a:cxn>
                  <a:cxn ang="0">
                    <a:pos x="64" y="50"/>
                  </a:cxn>
                  <a:cxn ang="0">
                    <a:pos x="56" y="44"/>
                  </a:cxn>
                  <a:cxn ang="0">
                    <a:pos x="46" y="60"/>
                  </a:cxn>
                  <a:cxn ang="0">
                    <a:pos x="38" y="62"/>
                  </a:cxn>
                  <a:cxn ang="0">
                    <a:pos x="18" y="74"/>
                  </a:cxn>
                  <a:cxn ang="0">
                    <a:pos x="8" y="70"/>
                  </a:cxn>
                  <a:cxn ang="0">
                    <a:pos x="8" y="62"/>
                  </a:cxn>
                  <a:cxn ang="0">
                    <a:pos x="16" y="52"/>
                  </a:cxn>
                  <a:cxn ang="0">
                    <a:pos x="10" y="50"/>
                  </a:cxn>
                  <a:cxn ang="0">
                    <a:pos x="12" y="36"/>
                  </a:cxn>
                  <a:cxn ang="0">
                    <a:pos x="0" y="36"/>
                  </a:cxn>
                  <a:cxn ang="0">
                    <a:pos x="0" y="26"/>
                  </a:cxn>
                  <a:cxn ang="0">
                    <a:pos x="20" y="26"/>
                  </a:cxn>
                  <a:cxn ang="0">
                    <a:pos x="18" y="12"/>
                  </a:cxn>
                  <a:cxn ang="0">
                    <a:pos x="24" y="14"/>
                  </a:cxn>
                </a:cxnLst>
                <a:rect l="0" t="0" r="r" b="b"/>
                <a:pathLst>
                  <a:path w="118" h="76">
                    <a:moveTo>
                      <a:pt x="24" y="14"/>
                    </a:moveTo>
                    <a:lnTo>
                      <a:pt x="32" y="10"/>
                    </a:lnTo>
                    <a:lnTo>
                      <a:pt x="36" y="2"/>
                    </a:lnTo>
                    <a:lnTo>
                      <a:pt x="48" y="0"/>
                    </a:lnTo>
                    <a:lnTo>
                      <a:pt x="54" y="2"/>
                    </a:lnTo>
                    <a:lnTo>
                      <a:pt x="52" y="8"/>
                    </a:lnTo>
                    <a:lnTo>
                      <a:pt x="50" y="14"/>
                    </a:lnTo>
                    <a:lnTo>
                      <a:pt x="52" y="20"/>
                    </a:lnTo>
                    <a:lnTo>
                      <a:pt x="54" y="28"/>
                    </a:lnTo>
                    <a:lnTo>
                      <a:pt x="66" y="28"/>
                    </a:lnTo>
                    <a:lnTo>
                      <a:pt x="80" y="30"/>
                    </a:lnTo>
                    <a:lnTo>
                      <a:pt x="100" y="30"/>
                    </a:lnTo>
                    <a:lnTo>
                      <a:pt x="98" y="36"/>
                    </a:lnTo>
                    <a:lnTo>
                      <a:pt x="100" y="44"/>
                    </a:lnTo>
                    <a:lnTo>
                      <a:pt x="106" y="46"/>
                    </a:lnTo>
                    <a:lnTo>
                      <a:pt x="118" y="44"/>
                    </a:lnTo>
                    <a:lnTo>
                      <a:pt x="118" y="64"/>
                    </a:lnTo>
                    <a:lnTo>
                      <a:pt x="90" y="64"/>
                    </a:lnTo>
                    <a:lnTo>
                      <a:pt x="80" y="70"/>
                    </a:lnTo>
                    <a:lnTo>
                      <a:pt x="64" y="76"/>
                    </a:lnTo>
                    <a:lnTo>
                      <a:pt x="64" y="70"/>
                    </a:lnTo>
                    <a:lnTo>
                      <a:pt x="66" y="62"/>
                    </a:lnTo>
                    <a:lnTo>
                      <a:pt x="64" y="50"/>
                    </a:lnTo>
                    <a:lnTo>
                      <a:pt x="56" y="44"/>
                    </a:lnTo>
                    <a:lnTo>
                      <a:pt x="46" y="60"/>
                    </a:lnTo>
                    <a:lnTo>
                      <a:pt x="38" y="62"/>
                    </a:lnTo>
                    <a:lnTo>
                      <a:pt x="18" y="74"/>
                    </a:lnTo>
                    <a:lnTo>
                      <a:pt x="8" y="70"/>
                    </a:lnTo>
                    <a:lnTo>
                      <a:pt x="8" y="62"/>
                    </a:lnTo>
                    <a:lnTo>
                      <a:pt x="16" y="52"/>
                    </a:lnTo>
                    <a:lnTo>
                      <a:pt x="10" y="50"/>
                    </a:lnTo>
                    <a:lnTo>
                      <a:pt x="12" y="36"/>
                    </a:lnTo>
                    <a:lnTo>
                      <a:pt x="0" y="36"/>
                    </a:lnTo>
                    <a:lnTo>
                      <a:pt x="0" y="26"/>
                    </a:lnTo>
                    <a:lnTo>
                      <a:pt x="20" y="26"/>
                    </a:lnTo>
                    <a:lnTo>
                      <a:pt x="18" y="12"/>
                    </a:lnTo>
                    <a:lnTo>
                      <a:pt x="24" y="1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44" name="Freeform 197"/>
              <p:cNvSpPr>
                <a:spLocks noChangeAspect="1"/>
              </p:cNvSpPr>
              <p:nvPr/>
            </p:nvSpPr>
            <p:spPr bwMode="auto">
              <a:xfrm>
                <a:off x="3591" y="1793"/>
                <a:ext cx="266" cy="158"/>
              </a:xfrm>
              <a:custGeom>
                <a:avLst/>
                <a:gdLst/>
                <a:ahLst/>
                <a:cxnLst>
                  <a:cxn ang="0">
                    <a:pos x="0" y="82"/>
                  </a:cxn>
                  <a:cxn ang="0">
                    <a:pos x="0" y="8"/>
                  </a:cxn>
                  <a:cxn ang="0">
                    <a:pos x="18" y="4"/>
                  </a:cxn>
                  <a:cxn ang="0">
                    <a:pos x="46" y="0"/>
                  </a:cxn>
                  <a:cxn ang="0">
                    <a:pos x="54" y="6"/>
                  </a:cxn>
                  <a:cxn ang="0">
                    <a:pos x="70" y="16"/>
                  </a:cxn>
                  <a:cxn ang="0">
                    <a:pos x="80" y="20"/>
                  </a:cxn>
                  <a:cxn ang="0">
                    <a:pos x="94" y="38"/>
                  </a:cxn>
                  <a:cxn ang="0">
                    <a:pos x="132" y="36"/>
                  </a:cxn>
                  <a:cxn ang="0">
                    <a:pos x="140" y="34"/>
                  </a:cxn>
                  <a:cxn ang="0">
                    <a:pos x="158" y="52"/>
                  </a:cxn>
                  <a:cxn ang="0">
                    <a:pos x="158" y="60"/>
                  </a:cxn>
                  <a:cxn ang="0">
                    <a:pos x="168" y="68"/>
                  </a:cxn>
                  <a:cxn ang="0">
                    <a:pos x="170" y="84"/>
                  </a:cxn>
                  <a:cxn ang="0">
                    <a:pos x="188" y="82"/>
                  </a:cxn>
                  <a:cxn ang="0">
                    <a:pos x="192" y="84"/>
                  </a:cxn>
                  <a:cxn ang="0">
                    <a:pos x="192" y="94"/>
                  </a:cxn>
                  <a:cxn ang="0">
                    <a:pos x="200" y="94"/>
                  </a:cxn>
                  <a:cxn ang="0">
                    <a:pos x="202" y="84"/>
                  </a:cxn>
                  <a:cxn ang="0">
                    <a:pos x="214" y="74"/>
                  </a:cxn>
                  <a:cxn ang="0">
                    <a:pos x="234" y="62"/>
                  </a:cxn>
                  <a:cxn ang="0">
                    <a:pos x="230" y="72"/>
                  </a:cxn>
                  <a:cxn ang="0">
                    <a:pos x="228" y="76"/>
                  </a:cxn>
                  <a:cxn ang="0">
                    <a:pos x="236" y="80"/>
                  </a:cxn>
                  <a:cxn ang="0">
                    <a:pos x="248" y="76"/>
                  </a:cxn>
                  <a:cxn ang="0">
                    <a:pos x="258" y="82"/>
                  </a:cxn>
                  <a:cxn ang="0">
                    <a:pos x="266" y="90"/>
                  </a:cxn>
                  <a:cxn ang="0">
                    <a:pos x="258" y="98"/>
                  </a:cxn>
                  <a:cxn ang="0">
                    <a:pos x="248" y="102"/>
                  </a:cxn>
                  <a:cxn ang="0">
                    <a:pos x="236" y="102"/>
                  </a:cxn>
                  <a:cxn ang="0">
                    <a:pos x="232" y="98"/>
                  </a:cxn>
                  <a:cxn ang="0">
                    <a:pos x="234" y="90"/>
                  </a:cxn>
                  <a:cxn ang="0">
                    <a:pos x="228" y="88"/>
                  </a:cxn>
                  <a:cxn ang="0">
                    <a:pos x="216" y="90"/>
                  </a:cxn>
                  <a:cxn ang="0">
                    <a:pos x="212" y="98"/>
                  </a:cxn>
                  <a:cxn ang="0">
                    <a:pos x="204" y="102"/>
                  </a:cxn>
                  <a:cxn ang="0">
                    <a:pos x="198" y="100"/>
                  </a:cxn>
                  <a:cxn ang="0">
                    <a:pos x="200" y="114"/>
                  </a:cxn>
                  <a:cxn ang="0">
                    <a:pos x="180" y="114"/>
                  </a:cxn>
                  <a:cxn ang="0">
                    <a:pos x="180" y="124"/>
                  </a:cxn>
                  <a:cxn ang="0">
                    <a:pos x="192" y="124"/>
                  </a:cxn>
                  <a:cxn ang="0">
                    <a:pos x="190" y="138"/>
                  </a:cxn>
                  <a:cxn ang="0">
                    <a:pos x="196" y="140"/>
                  </a:cxn>
                  <a:cxn ang="0">
                    <a:pos x="188" y="150"/>
                  </a:cxn>
                  <a:cxn ang="0">
                    <a:pos x="188" y="158"/>
                  </a:cxn>
                  <a:cxn ang="0">
                    <a:pos x="168" y="152"/>
                  </a:cxn>
                  <a:cxn ang="0">
                    <a:pos x="168" y="144"/>
                  </a:cxn>
                  <a:cxn ang="0">
                    <a:pos x="158" y="138"/>
                  </a:cxn>
                  <a:cxn ang="0">
                    <a:pos x="146" y="136"/>
                  </a:cxn>
                  <a:cxn ang="0">
                    <a:pos x="104" y="108"/>
                  </a:cxn>
                  <a:cxn ang="0">
                    <a:pos x="90" y="82"/>
                  </a:cxn>
                  <a:cxn ang="0">
                    <a:pos x="64" y="82"/>
                  </a:cxn>
                  <a:cxn ang="0">
                    <a:pos x="64" y="66"/>
                  </a:cxn>
                  <a:cxn ang="0">
                    <a:pos x="62" y="62"/>
                  </a:cxn>
                  <a:cxn ang="0">
                    <a:pos x="48" y="60"/>
                  </a:cxn>
                  <a:cxn ang="0">
                    <a:pos x="42" y="54"/>
                  </a:cxn>
                  <a:cxn ang="0">
                    <a:pos x="14" y="68"/>
                  </a:cxn>
                  <a:cxn ang="0">
                    <a:pos x="14" y="80"/>
                  </a:cxn>
                  <a:cxn ang="0">
                    <a:pos x="0" y="82"/>
                  </a:cxn>
                </a:cxnLst>
                <a:rect l="0" t="0" r="r" b="b"/>
                <a:pathLst>
                  <a:path w="266" h="158">
                    <a:moveTo>
                      <a:pt x="0" y="82"/>
                    </a:moveTo>
                    <a:lnTo>
                      <a:pt x="0" y="8"/>
                    </a:lnTo>
                    <a:lnTo>
                      <a:pt x="18" y="4"/>
                    </a:lnTo>
                    <a:lnTo>
                      <a:pt x="46" y="0"/>
                    </a:lnTo>
                    <a:lnTo>
                      <a:pt x="54" y="6"/>
                    </a:lnTo>
                    <a:lnTo>
                      <a:pt x="70" y="16"/>
                    </a:lnTo>
                    <a:lnTo>
                      <a:pt x="80" y="20"/>
                    </a:lnTo>
                    <a:lnTo>
                      <a:pt x="94" y="38"/>
                    </a:lnTo>
                    <a:lnTo>
                      <a:pt x="132" y="36"/>
                    </a:lnTo>
                    <a:lnTo>
                      <a:pt x="140" y="34"/>
                    </a:lnTo>
                    <a:lnTo>
                      <a:pt x="158" y="52"/>
                    </a:lnTo>
                    <a:lnTo>
                      <a:pt x="158" y="60"/>
                    </a:lnTo>
                    <a:lnTo>
                      <a:pt x="168" y="68"/>
                    </a:lnTo>
                    <a:lnTo>
                      <a:pt x="170" y="84"/>
                    </a:lnTo>
                    <a:lnTo>
                      <a:pt x="188" y="82"/>
                    </a:lnTo>
                    <a:lnTo>
                      <a:pt x="192" y="84"/>
                    </a:lnTo>
                    <a:lnTo>
                      <a:pt x="192" y="94"/>
                    </a:lnTo>
                    <a:lnTo>
                      <a:pt x="200" y="94"/>
                    </a:lnTo>
                    <a:lnTo>
                      <a:pt x="202" y="84"/>
                    </a:lnTo>
                    <a:lnTo>
                      <a:pt x="214" y="74"/>
                    </a:lnTo>
                    <a:lnTo>
                      <a:pt x="234" y="62"/>
                    </a:lnTo>
                    <a:lnTo>
                      <a:pt x="230" y="72"/>
                    </a:lnTo>
                    <a:lnTo>
                      <a:pt x="228" y="76"/>
                    </a:lnTo>
                    <a:lnTo>
                      <a:pt x="236" y="80"/>
                    </a:lnTo>
                    <a:lnTo>
                      <a:pt x="248" y="76"/>
                    </a:lnTo>
                    <a:lnTo>
                      <a:pt x="258" y="82"/>
                    </a:lnTo>
                    <a:lnTo>
                      <a:pt x="266" y="90"/>
                    </a:lnTo>
                    <a:lnTo>
                      <a:pt x="258" y="98"/>
                    </a:lnTo>
                    <a:lnTo>
                      <a:pt x="248" y="102"/>
                    </a:lnTo>
                    <a:lnTo>
                      <a:pt x="236" y="102"/>
                    </a:lnTo>
                    <a:lnTo>
                      <a:pt x="232" y="98"/>
                    </a:lnTo>
                    <a:lnTo>
                      <a:pt x="234" y="90"/>
                    </a:lnTo>
                    <a:lnTo>
                      <a:pt x="228" y="88"/>
                    </a:lnTo>
                    <a:lnTo>
                      <a:pt x="216" y="90"/>
                    </a:lnTo>
                    <a:lnTo>
                      <a:pt x="212" y="98"/>
                    </a:lnTo>
                    <a:lnTo>
                      <a:pt x="204" y="102"/>
                    </a:lnTo>
                    <a:lnTo>
                      <a:pt x="198" y="100"/>
                    </a:lnTo>
                    <a:lnTo>
                      <a:pt x="200" y="114"/>
                    </a:lnTo>
                    <a:lnTo>
                      <a:pt x="180" y="114"/>
                    </a:lnTo>
                    <a:lnTo>
                      <a:pt x="180" y="124"/>
                    </a:lnTo>
                    <a:lnTo>
                      <a:pt x="192" y="124"/>
                    </a:lnTo>
                    <a:lnTo>
                      <a:pt x="190" y="138"/>
                    </a:lnTo>
                    <a:lnTo>
                      <a:pt x="196" y="140"/>
                    </a:lnTo>
                    <a:lnTo>
                      <a:pt x="188" y="150"/>
                    </a:lnTo>
                    <a:lnTo>
                      <a:pt x="188" y="158"/>
                    </a:lnTo>
                    <a:lnTo>
                      <a:pt x="168" y="152"/>
                    </a:lnTo>
                    <a:lnTo>
                      <a:pt x="168" y="144"/>
                    </a:lnTo>
                    <a:lnTo>
                      <a:pt x="158" y="138"/>
                    </a:lnTo>
                    <a:lnTo>
                      <a:pt x="146" y="136"/>
                    </a:lnTo>
                    <a:lnTo>
                      <a:pt x="104" y="108"/>
                    </a:lnTo>
                    <a:lnTo>
                      <a:pt x="90" y="82"/>
                    </a:lnTo>
                    <a:lnTo>
                      <a:pt x="64" y="82"/>
                    </a:lnTo>
                    <a:lnTo>
                      <a:pt x="64" y="66"/>
                    </a:lnTo>
                    <a:lnTo>
                      <a:pt x="62" y="62"/>
                    </a:lnTo>
                    <a:lnTo>
                      <a:pt x="48" y="60"/>
                    </a:lnTo>
                    <a:lnTo>
                      <a:pt x="42" y="54"/>
                    </a:lnTo>
                    <a:lnTo>
                      <a:pt x="14" y="68"/>
                    </a:lnTo>
                    <a:lnTo>
                      <a:pt x="14" y="80"/>
                    </a:lnTo>
                    <a:lnTo>
                      <a:pt x="0" y="8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45" name="Freeform 198"/>
              <p:cNvSpPr>
                <a:spLocks noChangeAspect="1"/>
              </p:cNvSpPr>
              <p:nvPr/>
            </p:nvSpPr>
            <p:spPr bwMode="auto">
              <a:xfrm>
                <a:off x="3819" y="1835"/>
                <a:ext cx="158" cy="76"/>
              </a:xfrm>
              <a:custGeom>
                <a:avLst/>
                <a:gdLst/>
                <a:ahLst/>
                <a:cxnLst>
                  <a:cxn ang="0">
                    <a:pos x="6" y="20"/>
                  </a:cxn>
                  <a:cxn ang="0">
                    <a:pos x="16" y="8"/>
                  </a:cxn>
                  <a:cxn ang="0">
                    <a:pos x="28" y="8"/>
                  </a:cxn>
                  <a:cxn ang="0">
                    <a:pos x="32" y="12"/>
                  </a:cxn>
                  <a:cxn ang="0">
                    <a:pos x="50" y="10"/>
                  </a:cxn>
                  <a:cxn ang="0">
                    <a:pos x="52" y="4"/>
                  </a:cxn>
                  <a:cxn ang="0">
                    <a:pos x="60" y="0"/>
                  </a:cxn>
                  <a:cxn ang="0">
                    <a:pos x="72" y="2"/>
                  </a:cxn>
                  <a:cxn ang="0">
                    <a:pos x="74" y="10"/>
                  </a:cxn>
                  <a:cxn ang="0">
                    <a:pos x="134" y="8"/>
                  </a:cxn>
                  <a:cxn ang="0">
                    <a:pos x="140" y="14"/>
                  </a:cxn>
                  <a:cxn ang="0">
                    <a:pos x="148" y="16"/>
                  </a:cxn>
                  <a:cxn ang="0">
                    <a:pos x="158" y="20"/>
                  </a:cxn>
                  <a:cxn ang="0">
                    <a:pos x="152" y="24"/>
                  </a:cxn>
                  <a:cxn ang="0">
                    <a:pos x="138" y="32"/>
                  </a:cxn>
                  <a:cxn ang="0">
                    <a:pos x="126" y="36"/>
                  </a:cxn>
                  <a:cxn ang="0">
                    <a:pos x="122" y="44"/>
                  </a:cxn>
                  <a:cxn ang="0">
                    <a:pos x="102" y="44"/>
                  </a:cxn>
                  <a:cxn ang="0">
                    <a:pos x="98" y="54"/>
                  </a:cxn>
                  <a:cxn ang="0">
                    <a:pos x="82" y="58"/>
                  </a:cxn>
                  <a:cxn ang="0">
                    <a:pos x="82" y="52"/>
                  </a:cxn>
                  <a:cxn ang="0">
                    <a:pos x="68" y="52"/>
                  </a:cxn>
                  <a:cxn ang="0">
                    <a:pos x="66" y="58"/>
                  </a:cxn>
                  <a:cxn ang="0">
                    <a:pos x="58" y="62"/>
                  </a:cxn>
                  <a:cxn ang="0">
                    <a:pos x="54" y="66"/>
                  </a:cxn>
                  <a:cxn ang="0">
                    <a:pos x="52" y="76"/>
                  </a:cxn>
                  <a:cxn ang="0">
                    <a:pos x="32" y="76"/>
                  </a:cxn>
                  <a:cxn ang="0">
                    <a:pos x="18" y="74"/>
                  </a:cxn>
                  <a:cxn ang="0">
                    <a:pos x="6" y="74"/>
                  </a:cxn>
                  <a:cxn ang="0">
                    <a:pos x="4" y="66"/>
                  </a:cxn>
                  <a:cxn ang="0">
                    <a:pos x="2" y="60"/>
                  </a:cxn>
                  <a:cxn ang="0">
                    <a:pos x="4" y="56"/>
                  </a:cxn>
                  <a:cxn ang="0">
                    <a:pos x="8" y="60"/>
                  </a:cxn>
                  <a:cxn ang="0">
                    <a:pos x="20" y="60"/>
                  </a:cxn>
                  <a:cxn ang="0">
                    <a:pos x="30" y="56"/>
                  </a:cxn>
                  <a:cxn ang="0">
                    <a:pos x="38" y="48"/>
                  </a:cxn>
                  <a:cxn ang="0">
                    <a:pos x="30" y="40"/>
                  </a:cxn>
                  <a:cxn ang="0">
                    <a:pos x="20" y="34"/>
                  </a:cxn>
                  <a:cxn ang="0">
                    <a:pos x="8" y="38"/>
                  </a:cxn>
                  <a:cxn ang="0">
                    <a:pos x="0" y="34"/>
                  </a:cxn>
                  <a:cxn ang="0">
                    <a:pos x="2" y="30"/>
                  </a:cxn>
                  <a:cxn ang="0">
                    <a:pos x="6" y="20"/>
                  </a:cxn>
                </a:cxnLst>
                <a:rect l="0" t="0" r="r" b="b"/>
                <a:pathLst>
                  <a:path w="158" h="76">
                    <a:moveTo>
                      <a:pt x="6" y="20"/>
                    </a:moveTo>
                    <a:lnTo>
                      <a:pt x="16" y="8"/>
                    </a:lnTo>
                    <a:lnTo>
                      <a:pt x="28" y="8"/>
                    </a:lnTo>
                    <a:lnTo>
                      <a:pt x="32" y="12"/>
                    </a:lnTo>
                    <a:lnTo>
                      <a:pt x="50" y="10"/>
                    </a:lnTo>
                    <a:lnTo>
                      <a:pt x="52" y="4"/>
                    </a:lnTo>
                    <a:lnTo>
                      <a:pt x="60" y="0"/>
                    </a:lnTo>
                    <a:lnTo>
                      <a:pt x="72" y="2"/>
                    </a:lnTo>
                    <a:lnTo>
                      <a:pt x="74" y="10"/>
                    </a:lnTo>
                    <a:lnTo>
                      <a:pt x="134" y="8"/>
                    </a:lnTo>
                    <a:lnTo>
                      <a:pt x="140" y="14"/>
                    </a:lnTo>
                    <a:lnTo>
                      <a:pt x="148" y="16"/>
                    </a:lnTo>
                    <a:lnTo>
                      <a:pt x="158" y="20"/>
                    </a:lnTo>
                    <a:lnTo>
                      <a:pt x="152" y="24"/>
                    </a:lnTo>
                    <a:lnTo>
                      <a:pt x="138" y="32"/>
                    </a:lnTo>
                    <a:lnTo>
                      <a:pt x="126" y="36"/>
                    </a:lnTo>
                    <a:lnTo>
                      <a:pt x="122" y="44"/>
                    </a:lnTo>
                    <a:lnTo>
                      <a:pt x="102" y="44"/>
                    </a:lnTo>
                    <a:lnTo>
                      <a:pt x="98" y="54"/>
                    </a:lnTo>
                    <a:lnTo>
                      <a:pt x="82" y="58"/>
                    </a:lnTo>
                    <a:lnTo>
                      <a:pt x="82" y="52"/>
                    </a:lnTo>
                    <a:lnTo>
                      <a:pt x="68" y="52"/>
                    </a:lnTo>
                    <a:lnTo>
                      <a:pt x="66" y="58"/>
                    </a:lnTo>
                    <a:lnTo>
                      <a:pt x="58" y="62"/>
                    </a:lnTo>
                    <a:lnTo>
                      <a:pt x="54" y="66"/>
                    </a:lnTo>
                    <a:lnTo>
                      <a:pt x="52" y="76"/>
                    </a:lnTo>
                    <a:lnTo>
                      <a:pt x="32" y="76"/>
                    </a:lnTo>
                    <a:lnTo>
                      <a:pt x="18" y="74"/>
                    </a:lnTo>
                    <a:lnTo>
                      <a:pt x="6" y="74"/>
                    </a:lnTo>
                    <a:lnTo>
                      <a:pt x="4" y="66"/>
                    </a:lnTo>
                    <a:lnTo>
                      <a:pt x="2" y="60"/>
                    </a:lnTo>
                    <a:lnTo>
                      <a:pt x="4" y="56"/>
                    </a:lnTo>
                    <a:lnTo>
                      <a:pt x="8" y="60"/>
                    </a:lnTo>
                    <a:lnTo>
                      <a:pt x="20" y="60"/>
                    </a:lnTo>
                    <a:lnTo>
                      <a:pt x="30" y="56"/>
                    </a:lnTo>
                    <a:lnTo>
                      <a:pt x="38" y="48"/>
                    </a:lnTo>
                    <a:lnTo>
                      <a:pt x="30" y="40"/>
                    </a:lnTo>
                    <a:lnTo>
                      <a:pt x="20" y="34"/>
                    </a:lnTo>
                    <a:lnTo>
                      <a:pt x="8" y="38"/>
                    </a:lnTo>
                    <a:lnTo>
                      <a:pt x="0" y="34"/>
                    </a:lnTo>
                    <a:lnTo>
                      <a:pt x="2" y="30"/>
                    </a:lnTo>
                    <a:lnTo>
                      <a:pt x="6" y="2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46" name="Freeform 199"/>
              <p:cNvSpPr>
                <a:spLocks noChangeAspect="1"/>
              </p:cNvSpPr>
              <p:nvPr/>
            </p:nvSpPr>
            <p:spPr bwMode="auto">
              <a:xfrm>
                <a:off x="3441" y="1589"/>
                <a:ext cx="640" cy="298"/>
              </a:xfrm>
              <a:custGeom>
                <a:avLst/>
                <a:gdLst/>
                <a:ahLst/>
                <a:cxnLst>
                  <a:cxn ang="0">
                    <a:pos x="94" y="260"/>
                  </a:cxn>
                  <a:cxn ang="0">
                    <a:pos x="66" y="234"/>
                  </a:cxn>
                  <a:cxn ang="0">
                    <a:pos x="64" y="220"/>
                  </a:cxn>
                  <a:cxn ang="0">
                    <a:pos x="76" y="210"/>
                  </a:cxn>
                  <a:cxn ang="0">
                    <a:pos x="94" y="208"/>
                  </a:cxn>
                  <a:cxn ang="0">
                    <a:pos x="108" y="196"/>
                  </a:cxn>
                  <a:cxn ang="0">
                    <a:pos x="82" y="176"/>
                  </a:cxn>
                  <a:cxn ang="0">
                    <a:pos x="40" y="188"/>
                  </a:cxn>
                  <a:cxn ang="0">
                    <a:pos x="24" y="158"/>
                  </a:cxn>
                  <a:cxn ang="0">
                    <a:pos x="0" y="140"/>
                  </a:cxn>
                  <a:cxn ang="0">
                    <a:pos x="18" y="102"/>
                  </a:cxn>
                  <a:cxn ang="0">
                    <a:pos x="34" y="114"/>
                  </a:cxn>
                  <a:cxn ang="0">
                    <a:pos x="60" y="84"/>
                  </a:cxn>
                  <a:cxn ang="0">
                    <a:pos x="112" y="84"/>
                  </a:cxn>
                  <a:cxn ang="0">
                    <a:pos x="150" y="100"/>
                  </a:cxn>
                  <a:cxn ang="0">
                    <a:pos x="190" y="90"/>
                  </a:cxn>
                  <a:cxn ang="0">
                    <a:pos x="226" y="98"/>
                  </a:cxn>
                  <a:cxn ang="0">
                    <a:pos x="228" y="80"/>
                  </a:cxn>
                  <a:cxn ang="0">
                    <a:pos x="220" y="68"/>
                  </a:cxn>
                  <a:cxn ang="0">
                    <a:pos x="228" y="52"/>
                  </a:cxn>
                  <a:cxn ang="0">
                    <a:pos x="236" y="40"/>
                  </a:cxn>
                  <a:cxn ang="0">
                    <a:pos x="254" y="28"/>
                  </a:cxn>
                  <a:cxn ang="0">
                    <a:pos x="316" y="10"/>
                  </a:cxn>
                  <a:cxn ang="0">
                    <a:pos x="364" y="0"/>
                  </a:cxn>
                  <a:cxn ang="0">
                    <a:pos x="388" y="16"/>
                  </a:cxn>
                  <a:cxn ang="0">
                    <a:pos x="418" y="28"/>
                  </a:cxn>
                  <a:cxn ang="0">
                    <a:pos x="456" y="28"/>
                  </a:cxn>
                  <a:cxn ang="0">
                    <a:pos x="480" y="32"/>
                  </a:cxn>
                  <a:cxn ang="0">
                    <a:pos x="510" y="60"/>
                  </a:cxn>
                  <a:cxn ang="0">
                    <a:pos x="528" y="92"/>
                  </a:cxn>
                  <a:cxn ang="0">
                    <a:pos x="540" y="84"/>
                  </a:cxn>
                  <a:cxn ang="0">
                    <a:pos x="562" y="96"/>
                  </a:cxn>
                  <a:cxn ang="0">
                    <a:pos x="590" y="92"/>
                  </a:cxn>
                  <a:cxn ang="0">
                    <a:pos x="614" y="116"/>
                  </a:cxn>
                  <a:cxn ang="0">
                    <a:pos x="640" y="132"/>
                  </a:cxn>
                  <a:cxn ang="0">
                    <a:pos x="626" y="142"/>
                  </a:cxn>
                  <a:cxn ang="0">
                    <a:pos x="622" y="170"/>
                  </a:cxn>
                  <a:cxn ang="0">
                    <a:pos x="596" y="172"/>
                  </a:cxn>
                  <a:cxn ang="0">
                    <a:pos x="570" y="194"/>
                  </a:cxn>
                  <a:cxn ang="0">
                    <a:pos x="548" y="208"/>
                  </a:cxn>
                  <a:cxn ang="0">
                    <a:pos x="538" y="232"/>
                  </a:cxn>
                  <a:cxn ang="0">
                    <a:pos x="536" y="256"/>
                  </a:cxn>
                  <a:cxn ang="0">
                    <a:pos x="526" y="262"/>
                  </a:cxn>
                  <a:cxn ang="0">
                    <a:pos x="512" y="254"/>
                  </a:cxn>
                  <a:cxn ang="0">
                    <a:pos x="450" y="248"/>
                  </a:cxn>
                  <a:cxn ang="0">
                    <a:pos x="430" y="250"/>
                  </a:cxn>
                  <a:cxn ang="0">
                    <a:pos x="410" y="258"/>
                  </a:cxn>
                  <a:cxn ang="0">
                    <a:pos x="394" y="254"/>
                  </a:cxn>
                  <a:cxn ang="0">
                    <a:pos x="376" y="270"/>
                  </a:cxn>
                  <a:cxn ang="0">
                    <a:pos x="350" y="298"/>
                  </a:cxn>
                  <a:cxn ang="0">
                    <a:pos x="342" y="288"/>
                  </a:cxn>
                  <a:cxn ang="0">
                    <a:pos x="320" y="288"/>
                  </a:cxn>
                  <a:cxn ang="0">
                    <a:pos x="308" y="264"/>
                  </a:cxn>
                  <a:cxn ang="0">
                    <a:pos x="290" y="238"/>
                  </a:cxn>
                  <a:cxn ang="0">
                    <a:pos x="244" y="242"/>
                  </a:cxn>
                  <a:cxn ang="0">
                    <a:pos x="204" y="210"/>
                  </a:cxn>
                  <a:cxn ang="0">
                    <a:pos x="168" y="208"/>
                  </a:cxn>
                  <a:cxn ang="0">
                    <a:pos x="150" y="286"/>
                  </a:cxn>
                  <a:cxn ang="0">
                    <a:pos x="132" y="270"/>
                  </a:cxn>
                  <a:cxn ang="0">
                    <a:pos x="114" y="264"/>
                  </a:cxn>
                </a:cxnLst>
                <a:rect l="0" t="0" r="r" b="b"/>
                <a:pathLst>
                  <a:path w="640" h="298">
                    <a:moveTo>
                      <a:pt x="108" y="262"/>
                    </a:moveTo>
                    <a:lnTo>
                      <a:pt x="94" y="260"/>
                    </a:lnTo>
                    <a:lnTo>
                      <a:pt x="78" y="248"/>
                    </a:lnTo>
                    <a:lnTo>
                      <a:pt x="66" y="234"/>
                    </a:lnTo>
                    <a:lnTo>
                      <a:pt x="58" y="224"/>
                    </a:lnTo>
                    <a:lnTo>
                      <a:pt x="64" y="220"/>
                    </a:lnTo>
                    <a:lnTo>
                      <a:pt x="78" y="222"/>
                    </a:lnTo>
                    <a:lnTo>
                      <a:pt x="76" y="210"/>
                    </a:lnTo>
                    <a:lnTo>
                      <a:pt x="82" y="206"/>
                    </a:lnTo>
                    <a:lnTo>
                      <a:pt x="94" y="208"/>
                    </a:lnTo>
                    <a:lnTo>
                      <a:pt x="104" y="210"/>
                    </a:lnTo>
                    <a:lnTo>
                      <a:pt x="108" y="196"/>
                    </a:lnTo>
                    <a:lnTo>
                      <a:pt x="100" y="176"/>
                    </a:lnTo>
                    <a:lnTo>
                      <a:pt x="82" y="176"/>
                    </a:lnTo>
                    <a:lnTo>
                      <a:pt x="64" y="178"/>
                    </a:lnTo>
                    <a:lnTo>
                      <a:pt x="40" y="188"/>
                    </a:lnTo>
                    <a:lnTo>
                      <a:pt x="36" y="174"/>
                    </a:lnTo>
                    <a:lnTo>
                      <a:pt x="24" y="158"/>
                    </a:lnTo>
                    <a:lnTo>
                      <a:pt x="10" y="154"/>
                    </a:lnTo>
                    <a:lnTo>
                      <a:pt x="0" y="140"/>
                    </a:lnTo>
                    <a:lnTo>
                      <a:pt x="6" y="116"/>
                    </a:lnTo>
                    <a:lnTo>
                      <a:pt x="18" y="102"/>
                    </a:lnTo>
                    <a:lnTo>
                      <a:pt x="26" y="118"/>
                    </a:lnTo>
                    <a:lnTo>
                      <a:pt x="34" y="114"/>
                    </a:lnTo>
                    <a:lnTo>
                      <a:pt x="36" y="102"/>
                    </a:lnTo>
                    <a:lnTo>
                      <a:pt x="60" y="84"/>
                    </a:lnTo>
                    <a:lnTo>
                      <a:pt x="76" y="78"/>
                    </a:lnTo>
                    <a:lnTo>
                      <a:pt x="112" y="84"/>
                    </a:lnTo>
                    <a:lnTo>
                      <a:pt x="136" y="98"/>
                    </a:lnTo>
                    <a:lnTo>
                      <a:pt x="150" y="100"/>
                    </a:lnTo>
                    <a:lnTo>
                      <a:pt x="172" y="90"/>
                    </a:lnTo>
                    <a:lnTo>
                      <a:pt x="190" y="90"/>
                    </a:lnTo>
                    <a:lnTo>
                      <a:pt x="200" y="100"/>
                    </a:lnTo>
                    <a:lnTo>
                      <a:pt x="226" y="98"/>
                    </a:lnTo>
                    <a:lnTo>
                      <a:pt x="238" y="88"/>
                    </a:lnTo>
                    <a:lnTo>
                      <a:pt x="228" y="80"/>
                    </a:lnTo>
                    <a:lnTo>
                      <a:pt x="214" y="76"/>
                    </a:lnTo>
                    <a:lnTo>
                      <a:pt x="220" y="68"/>
                    </a:lnTo>
                    <a:lnTo>
                      <a:pt x="226" y="62"/>
                    </a:lnTo>
                    <a:lnTo>
                      <a:pt x="228" y="52"/>
                    </a:lnTo>
                    <a:lnTo>
                      <a:pt x="240" y="48"/>
                    </a:lnTo>
                    <a:lnTo>
                      <a:pt x="236" y="40"/>
                    </a:lnTo>
                    <a:lnTo>
                      <a:pt x="232" y="30"/>
                    </a:lnTo>
                    <a:lnTo>
                      <a:pt x="254" y="28"/>
                    </a:lnTo>
                    <a:lnTo>
                      <a:pt x="280" y="20"/>
                    </a:lnTo>
                    <a:lnTo>
                      <a:pt x="316" y="10"/>
                    </a:lnTo>
                    <a:lnTo>
                      <a:pt x="346" y="4"/>
                    </a:lnTo>
                    <a:lnTo>
                      <a:pt x="364" y="0"/>
                    </a:lnTo>
                    <a:lnTo>
                      <a:pt x="384" y="2"/>
                    </a:lnTo>
                    <a:lnTo>
                      <a:pt x="388" y="16"/>
                    </a:lnTo>
                    <a:lnTo>
                      <a:pt x="398" y="22"/>
                    </a:lnTo>
                    <a:lnTo>
                      <a:pt x="418" y="28"/>
                    </a:lnTo>
                    <a:lnTo>
                      <a:pt x="438" y="38"/>
                    </a:lnTo>
                    <a:lnTo>
                      <a:pt x="456" y="28"/>
                    </a:lnTo>
                    <a:lnTo>
                      <a:pt x="478" y="22"/>
                    </a:lnTo>
                    <a:lnTo>
                      <a:pt x="480" y="32"/>
                    </a:lnTo>
                    <a:lnTo>
                      <a:pt x="498" y="44"/>
                    </a:lnTo>
                    <a:lnTo>
                      <a:pt x="510" y="60"/>
                    </a:lnTo>
                    <a:lnTo>
                      <a:pt x="524" y="84"/>
                    </a:lnTo>
                    <a:lnTo>
                      <a:pt x="528" y="92"/>
                    </a:lnTo>
                    <a:lnTo>
                      <a:pt x="536" y="92"/>
                    </a:lnTo>
                    <a:lnTo>
                      <a:pt x="540" y="84"/>
                    </a:lnTo>
                    <a:lnTo>
                      <a:pt x="550" y="90"/>
                    </a:lnTo>
                    <a:lnTo>
                      <a:pt x="562" y="96"/>
                    </a:lnTo>
                    <a:lnTo>
                      <a:pt x="572" y="94"/>
                    </a:lnTo>
                    <a:lnTo>
                      <a:pt x="590" y="92"/>
                    </a:lnTo>
                    <a:lnTo>
                      <a:pt x="600" y="106"/>
                    </a:lnTo>
                    <a:lnTo>
                      <a:pt x="614" y="116"/>
                    </a:lnTo>
                    <a:lnTo>
                      <a:pt x="636" y="118"/>
                    </a:lnTo>
                    <a:lnTo>
                      <a:pt x="640" y="132"/>
                    </a:lnTo>
                    <a:lnTo>
                      <a:pt x="638" y="142"/>
                    </a:lnTo>
                    <a:lnTo>
                      <a:pt x="626" y="142"/>
                    </a:lnTo>
                    <a:lnTo>
                      <a:pt x="622" y="156"/>
                    </a:lnTo>
                    <a:lnTo>
                      <a:pt x="622" y="170"/>
                    </a:lnTo>
                    <a:lnTo>
                      <a:pt x="612" y="172"/>
                    </a:lnTo>
                    <a:lnTo>
                      <a:pt x="596" y="172"/>
                    </a:lnTo>
                    <a:lnTo>
                      <a:pt x="580" y="170"/>
                    </a:lnTo>
                    <a:lnTo>
                      <a:pt x="570" y="194"/>
                    </a:lnTo>
                    <a:lnTo>
                      <a:pt x="566" y="208"/>
                    </a:lnTo>
                    <a:lnTo>
                      <a:pt x="548" y="208"/>
                    </a:lnTo>
                    <a:lnTo>
                      <a:pt x="536" y="214"/>
                    </a:lnTo>
                    <a:lnTo>
                      <a:pt x="538" y="232"/>
                    </a:lnTo>
                    <a:lnTo>
                      <a:pt x="544" y="248"/>
                    </a:lnTo>
                    <a:lnTo>
                      <a:pt x="536" y="256"/>
                    </a:lnTo>
                    <a:lnTo>
                      <a:pt x="536" y="266"/>
                    </a:lnTo>
                    <a:lnTo>
                      <a:pt x="526" y="262"/>
                    </a:lnTo>
                    <a:lnTo>
                      <a:pt x="518" y="260"/>
                    </a:lnTo>
                    <a:lnTo>
                      <a:pt x="512" y="254"/>
                    </a:lnTo>
                    <a:lnTo>
                      <a:pt x="452" y="256"/>
                    </a:lnTo>
                    <a:lnTo>
                      <a:pt x="450" y="248"/>
                    </a:lnTo>
                    <a:lnTo>
                      <a:pt x="438" y="246"/>
                    </a:lnTo>
                    <a:lnTo>
                      <a:pt x="430" y="250"/>
                    </a:lnTo>
                    <a:lnTo>
                      <a:pt x="428" y="256"/>
                    </a:lnTo>
                    <a:lnTo>
                      <a:pt x="410" y="258"/>
                    </a:lnTo>
                    <a:lnTo>
                      <a:pt x="406" y="254"/>
                    </a:lnTo>
                    <a:lnTo>
                      <a:pt x="394" y="254"/>
                    </a:lnTo>
                    <a:lnTo>
                      <a:pt x="384" y="266"/>
                    </a:lnTo>
                    <a:lnTo>
                      <a:pt x="376" y="270"/>
                    </a:lnTo>
                    <a:lnTo>
                      <a:pt x="352" y="288"/>
                    </a:lnTo>
                    <a:lnTo>
                      <a:pt x="350" y="298"/>
                    </a:lnTo>
                    <a:lnTo>
                      <a:pt x="342" y="298"/>
                    </a:lnTo>
                    <a:lnTo>
                      <a:pt x="342" y="288"/>
                    </a:lnTo>
                    <a:lnTo>
                      <a:pt x="338" y="286"/>
                    </a:lnTo>
                    <a:lnTo>
                      <a:pt x="320" y="288"/>
                    </a:lnTo>
                    <a:lnTo>
                      <a:pt x="318" y="272"/>
                    </a:lnTo>
                    <a:lnTo>
                      <a:pt x="308" y="264"/>
                    </a:lnTo>
                    <a:lnTo>
                      <a:pt x="308" y="256"/>
                    </a:lnTo>
                    <a:lnTo>
                      <a:pt x="290" y="238"/>
                    </a:lnTo>
                    <a:lnTo>
                      <a:pt x="282" y="240"/>
                    </a:lnTo>
                    <a:lnTo>
                      <a:pt x="244" y="242"/>
                    </a:lnTo>
                    <a:lnTo>
                      <a:pt x="230" y="224"/>
                    </a:lnTo>
                    <a:lnTo>
                      <a:pt x="204" y="210"/>
                    </a:lnTo>
                    <a:lnTo>
                      <a:pt x="196" y="204"/>
                    </a:lnTo>
                    <a:lnTo>
                      <a:pt x="168" y="208"/>
                    </a:lnTo>
                    <a:lnTo>
                      <a:pt x="150" y="212"/>
                    </a:lnTo>
                    <a:lnTo>
                      <a:pt x="150" y="286"/>
                    </a:lnTo>
                    <a:lnTo>
                      <a:pt x="140" y="284"/>
                    </a:lnTo>
                    <a:lnTo>
                      <a:pt x="132" y="270"/>
                    </a:lnTo>
                    <a:lnTo>
                      <a:pt x="120" y="262"/>
                    </a:lnTo>
                    <a:lnTo>
                      <a:pt x="114" y="264"/>
                    </a:lnTo>
                    <a:lnTo>
                      <a:pt x="108" y="26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47" name="Freeform 200"/>
              <p:cNvSpPr>
                <a:spLocks noChangeAspect="1"/>
              </p:cNvSpPr>
              <p:nvPr/>
            </p:nvSpPr>
            <p:spPr bwMode="auto">
              <a:xfrm>
                <a:off x="3137" y="985"/>
                <a:ext cx="2580" cy="890"/>
              </a:xfrm>
              <a:custGeom>
                <a:avLst/>
                <a:gdLst/>
                <a:ahLst/>
                <a:cxnLst>
                  <a:cxn ang="0">
                    <a:pos x="336" y="878"/>
                  </a:cxn>
                  <a:cxn ang="0">
                    <a:pos x="254" y="858"/>
                  </a:cxn>
                  <a:cxn ang="0">
                    <a:pos x="174" y="796"/>
                  </a:cxn>
                  <a:cxn ang="0">
                    <a:pos x="164" y="716"/>
                  </a:cxn>
                  <a:cxn ang="0">
                    <a:pos x="72" y="674"/>
                  </a:cxn>
                  <a:cxn ang="0">
                    <a:pos x="14" y="584"/>
                  </a:cxn>
                  <a:cxn ang="0">
                    <a:pos x="22" y="486"/>
                  </a:cxn>
                  <a:cxn ang="0">
                    <a:pos x="34" y="336"/>
                  </a:cxn>
                  <a:cxn ang="0">
                    <a:pos x="80" y="244"/>
                  </a:cxn>
                  <a:cxn ang="0">
                    <a:pos x="172" y="348"/>
                  </a:cxn>
                  <a:cxn ang="0">
                    <a:pos x="122" y="386"/>
                  </a:cxn>
                  <a:cxn ang="0">
                    <a:pos x="180" y="380"/>
                  </a:cxn>
                  <a:cxn ang="0">
                    <a:pos x="262" y="310"/>
                  </a:cxn>
                  <a:cxn ang="0">
                    <a:pos x="318" y="326"/>
                  </a:cxn>
                  <a:cxn ang="0">
                    <a:pos x="476" y="278"/>
                  </a:cxn>
                  <a:cxn ang="0">
                    <a:pos x="498" y="226"/>
                  </a:cxn>
                  <a:cxn ang="0">
                    <a:pos x="626" y="246"/>
                  </a:cxn>
                  <a:cxn ang="0">
                    <a:pos x="716" y="182"/>
                  </a:cxn>
                  <a:cxn ang="0">
                    <a:pos x="666" y="324"/>
                  </a:cxn>
                  <a:cxn ang="0">
                    <a:pos x="778" y="270"/>
                  </a:cxn>
                  <a:cxn ang="0">
                    <a:pos x="734" y="204"/>
                  </a:cxn>
                  <a:cxn ang="0">
                    <a:pos x="780" y="204"/>
                  </a:cxn>
                  <a:cxn ang="0">
                    <a:pos x="798" y="162"/>
                  </a:cxn>
                  <a:cxn ang="0">
                    <a:pos x="946" y="120"/>
                  </a:cxn>
                  <a:cxn ang="0">
                    <a:pos x="1230" y="2"/>
                  </a:cxn>
                  <a:cxn ang="0">
                    <a:pos x="1326" y="102"/>
                  </a:cxn>
                  <a:cxn ang="0">
                    <a:pos x="1336" y="122"/>
                  </a:cxn>
                  <a:cxn ang="0">
                    <a:pos x="1564" y="138"/>
                  </a:cxn>
                  <a:cxn ang="0">
                    <a:pos x="1720" y="190"/>
                  </a:cxn>
                  <a:cxn ang="0">
                    <a:pos x="1926" y="172"/>
                  </a:cxn>
                  <a:cxn ang="0">
                    <a:pos x="2108" y="246"/>
                  </a:cxn>
                  <a:cxn ang="0">
                    <a:pos x="2274" y="272"/>
                  </a:cxn>
                  <a:cxn ang="0">
                    <a:pos x="2442" y="276"/>
                  </a:cxn>
                  <a:cxn ang="0">
                    <a:pos x="2568" y="332"/>
                  </a:cxn>
                  <a:cxn ang="0">
                    <a:pos x="2446" y="360"/>
                  </a:cxn>
                  <a:cxn ang="0">
                    <a:pos x="2368" y="380"/>
                  </a:cxn>
                  <a:cxn ang="0">
                    <a:pos x="2306" y="464"/>
                  </a:cxn>
                  <a:cxn ang="0">
                    <a:pos x="2136" y="534"/>
                  </a:cxn>
                  <a:cxn ang="0">
                    <a:pos x="2104" y="634"/>
                  </a:cxn>
                  <a:cxn ang="0">
                    <a:pos x="2034" y="582"/>
                  </a:cxn>
                  <a:cxn ang="0">
                    <a:pos x="2166" y="430"/>
                  </a:cxn>
                  <a:cxn ang="0">
                    <a:pos x="2058" y="456"/>
                  </a:cxn>
                  <a:cxn ang="0">
                    <a:pos x="1966" y="504"/>
                  </a:cxn>
                  <a:cxn ang="0">
                    <a:pos x="1734" y="620"/>
                  </a:cxn>
                  <a:cxn ang="0">
                    <a:pos x="1794" y="728"/>
                  </a:cxn>
                  <a:cxn ang="0">
                    <a:pos x="1660" y="810"/>
                  </a:cxn>
                  <a:cxn ang="0">
                    <a:pos x="1666" y="764"/>
                  </a:cxn>
                  <a:cxn ang="0">
                    <a:pos x="1472" y="652"/>
                  </a:cxn>
                  <a:cxn ang="0">
                    <a:pos x="1418" y="718"/>
                  </a:cxn>
                  <a:cxn ang="0">
                    <a:pos x="1276" y="718"/>
                  </a:cxn>
                  <a:cxn ang="0">
                    <a:pos x="1132" y="674"/>
                  </a:cxn>
                  <a:cxn ang="0">
                    <a:pos x="1024" y="700"/>
                  </a:cxn>
                  <a:cxn ang="0">
                    <a:pos x="894" y="696"/>
                  </a:cxn>
                  <a:cxn ang="0">
                    <a:pos x="760" y="632"/>
                  </a:cxn>
                  <a:cxn ang="0">
                    <a:pos x="536" y="634"/>
                  </a:cxn>
                  <a:cxn ang="0">
                    <a:pos x="530" y="702"/>
                  </a:cxn>
                  <a:cxn ang="0">
                    <a:pos x="340" y="706"/>
                  </a:cxn>
                  <a:cxn ang="0">
                    <a:pos x="344" y="792"/>
                  </a:cxn>
                </a:cxnLst>
                <a:rect l="0" t="0" r="r" b="b"/>
                <a:pathLst>
                  <a:path w="2580" h="890">
                    <a:moveTo>
                      <a:pt x="344" y="792"/>
                    </a:moveTo>
                    <a:lnTo>
                      <a:pt x="328" y="804"/>
                    </a:lnTo>
                    <a:lnTo>
                      <a:pt x="318" y="810"/>
                    </a:lnTo>
                    <a:lnTo>
                      <a:pt x="314" y="818"/>
                    </a:lnTo>
                    <a:lnTo>
                      <a:pt x="306" y="828"/>
                    </a:lnTo>
                    <a:lnTo>
                      <a:pt x="314" y="834"/>
                    </a:lnTo>
                    <a:lnTo>
                      <a:pt x="320" y="844"/>
                    </a:lnTo>
                    <a:lnTo>
                      <a:pt x="322" y="862"/>
                    </a:lnTo>
                    <a:lnTo>
                      <a:pt x="336" y="878"/>
                    </a:lnTo>
                    <a:lnTo>
                      <a:pt x="326" y="888"/>
                    </a:lnTo>
                    <a:lnTo>
                      <a:pt x="322" y="890"/>
                    </a:lnTo>
                    <a:lnTo>
                      <a:pt x="306" y="878"/>
                    </a:lnTo>
                    <a:lnTo>
                      <a:pt x="300" y="876"/>
                    </a:lnTo>
                    <a:lnTo>
                      <a:pt x="290" y="866"/>
                    </a:lnTo>
                    <a:lnTo>
                      <a:pt x="280" y="860"/>
                    </a:lnTo>
                    <a:lnTo>
                      <a:pt x="270" y="862"/>
                    </a:lnTo>
                    <a:lnTo>
                      <a:pt x="264" y="862"/>
                    </a:lnTo>
                    <a:lnTo>
                      <a:pt x="254" y="858"/>
                    </a:lnTo>
                    <a:lnTo>
                      <a:pt x="240" y="850"/>
                    </a:lnTo>
                    <a:lnTo>
                      <a:pt x="232" y="850"/>
                    </a:lnTo>
                    <a:lnTo>
                      <a:pt x="222" y="852"/>
                    </a:lnTo>
                    <a:lnTo>
                      <a:pt x="210" y="844"/>
                    </a:lnTo>
                    <a:lnTo>
                      <a:pt x="198" y="846"/>
                    </a:lnTo>
                    <a:lnTo>
                      <a:pt x="172" y="828"/>
                    </a:lnTo>
                    <a:lnTo>
                      <a:pt x="158" y="822"/>
                    </a:lnTo>
                    <a:lnTo>
                      <a:pt x="162" y="808"/>
                    </a:lnTo>
                    <a:lnTo>
                      <a:pt x="174" y="796"/>
                    </a:lnTo>
                    <a:lnTo>
                      <a:pt x="172" y="786"/>
                    </a:lnTo>
                    <a:lnTo>
                      <a:pt x="188" y="776"/>
                    </a:lnTo>
                    <a:lnTo>
                      <a:pt x="170" y="774"/>
                    </a:lnTo>
                    <a:lnTo>
                      <a:pt x="172" y="766"/>
                    </a:lnTo>
                    <a:lnTo>
                      <a:pt x="182" y="762"/>
                    </a:lnTo>
                    <a:lnTo>
                      <a:pt x="198" y="758"/>
                    </a:lnTo>
                    <a:lnTo>
                      <a:pt x="200" y="726"/>
                    </a:lnTo>
                    <a:lnTo>
                      <a:pt x="184" y="716"/>
                    </a:lnTo>
                    <a:lnTo>
                      <a:pt x="164" y="716"/>
                    </a:lnTo>
                    <a:lnTo>
                      <a:pt x="162" y="710"/>
                    </a:lnTo>
                    <a:lnTo>
                      <a:pt x="130" y="708"/>
                    </a:lnTo>
                    <a:lnTo>
                      <a:pt x="126" y="694"/>
                    </a:lnTo>
                    <a:lnTo>
                      <a:pt x="108" y="690"/>
                    </a:lnTo>
                    <a:lnTo>
                      <a:pt x="110" y="678"/>
                    </a:lnTo>
                    <a:lnTo>
                      <a:pt x="106" y="668"/>
                    </a:lnTo>
                    <a:lnTo>
                      <a:pt x="82" y="668"/>
                    </a:lnTo>
                    <a:lnTo>
                      <a:pt x="78" y="672"/>
                    </a:lnTo>
                    <a:lnTo>
                      <a:pt x="72" y="674"/>
                    </a:lnTo>
                    <a:lnTo>
                      <a:pt x="64" y="670"/>
                    </a:lnTo>
                    <a:lnTo>
                      <a:pt x="64" y="650"/>
                    </a:lnTo>
                    <a:lnTo>
                      <a:pt x="82" y="650"/>
                    </a:lnTo>
                    <a:lnTo>
                      <a:pt x="84" y="648"/>
                    </a:lnTo>
                    <a:lnTo>
                      <a:pt x="56" y="618"/>
                    </a:lnTo>
                    <a:lnTo>
                      <a:pt x="52" y="596"/>
                    </a:lnTo>
                    <a:lnTo>
                      <a:pt x="32" y="594"/>
                    </a:lnTo>
                    <a:lnTo>
                      <a:pt x="32" y="588"/>
                    </a:lnTo>
                    <a:lnTo>
                      <a:pt x="14" y="584"/>
                    </a:lnTo>
                    <a:lnTo>
                      <a:pt x="10" y="578"/>
                    </a:lnTo>
                    <a:lnTo>
                      <a:pt x="6" y="562"/>
                    </a:lnTo>
                    <a:lnTo>
                      <a:pt x="0" y="550"/>
                    </a:lnTo>
                    <a:lnTo>
                      <a:pt x="2" y="538"/>
                    </a:lnTo>
                    <a:lnTo>
                      <a:pt x="2" y="522"/>
                    </a:lnTo>
                    <a:lnTo>
                      <a:pt x="8" y="510"/>
                    </a:lnTo>
                    <a:lnTo>
                      <a:pt x="26" y="496"/>
                    </a:lnTo>
                    <a:lnTo>
                      <a:pt x="40" y="494"/>
                    </a:lnTo>
                    <a:lnTo>
                      <a:pt x="22" y="486"/>
                    </a:lnTo>
                    <a:lnTo>
                      <a:pt x="12" y="474"/>
                    </a:lnTo>
                    <a:lnTo>
                      <a:pt x="56" y="438"/>
                    </a:lnTo>
                    <a:lnTo>
                      <a:pt x="64" y="424"/>
                    </a:lnTo>
                    <a:lnTo>
                      <a:pt x="40" y="406"/>
                    </a:lnTo>
                    <a:lnTo>
                      <a:pt x="50" y="396"/>
                    </a:lnTo>
                    <a:lnTo>
                      <a:pt x="42" y="382"/>
                    </a:lnTo>
                    <a:lnTo>
                      <a:pt x="32" y="372"/>
                    </a:lnTo>
                    <a:lnTo>
                      <a:pt x="40" y="352"/>
                    </a:lnTo>
                    <a:lnTo>
                      <a:pt x="34" y="336"/>
                    </a:lnTo>
                    <a:lnTo>
                      <a:pt x="24" y="318"/>
                    </a:lnTo>
                    <a:lnTo>
                      <a:pt x="40" y="302"/>
                    </a:lnTo>
                    <a:lnTo>
                      <a:pt x="16" y="288"/>
                    </a:lnTo>
                    <a:lnTo>
                      <a:pt x="20" y="266"/>
                    </a:lnTo>
                    <a:lnTo>
                      <a:pt x="30" y="256"/>
                    </a:lnTo>
                    <a:lnTo>
                      <a:pt x="40" y="254"/>
                    </a:lnTo>
                    <a:lnTo>
                      <a:pt x="40" y="248"/>
                    </a:lnTo>
                    <a:lnTo>
                      <a:pt x="62" y="244"/>
                    </a:lnTo>
                    <a:lnTo>
                      <a:pt x="80" y="244"/>
                    </a:lnTo>
                    <a:lnTo>
                      <a:pt x="86" y="254"/>
                    </a:lnTo>
                    <a:lnTo>
                      <a:pt x="96" y="258"/>
                    </a:lnTo>
                    <a:lnTo>
                      <a:pt x="134" y="260"/>
                    </a:lnTo>
                    <a:lnTo>
                      <a:pt x="162" y="274"/>
                    </a:lnTo>
                    <a:lnTo>
                      <a:pt x="188" y="290"/>
                    </a:lnTo>
                    <a:lnTo>
                      <a:pt x="218" y="306"/>
                    </a:lnTo>
                    <a:lnTo>
                      <a:pt x="220" y="324"/>
                    </a:lnTo>
                    <a:lnTo>
                      <a:pt x="202" y="340"/>
                    </a:lnTo>
                    <a:lnTo>
                      <a:pt x="172" y="348"/>
                    </a:lnTo>
                    <a:lnTo>
                      <a:pt x="146" y="338"/>
                    </a:lnTo>
                    <a:lnTo>
                      <a:pt x="116" y="332"/>
                    </a:lnTo>
                    <a:lnTo>
                      <a:pt x="94" y="324"/>
                    </a:lnTo>
                    <a:lnTo>
                      <a:pt x="76" y="316"/>
                    </a:lnTo>
                    <a:lnTo>
                      <a:pt x="90" y="334"/>
                    </a:lnTo>
                    <a:lnTo>
                      <a:pt x="106" y="342"/>
                    </a:lnTo>
                    <a:lnTo>
                      <a:pt x="114" y="348"/>
                    </a:lnTo>
                    <a:lnTo>
                      <a:pt x="116" y="360"/>
                    </a:lnTo>
                    <a:lnTo>
                      <a:pt x="122" y="386"/>
                    </a:lnTo>
                    <a:lnTo>
                      <a:pt x="132" y="388"/>
                    </a:lnTo>
                    <a:lnTo>
                      <a:pt x="148" y="402"/>
                    </a:lnTo>
                    <a:lnTo>
                      <a:pt x="168" y="402"/>
                    </a:lnTo>
                    <a:lnTo>
                      <a:pt x="170" y="392"/>
                    </a:lnTo>
                    <a:lnTo>
                      <a:pt x="158" y="388"/>
                    </a:lnTo>
                    <a:lnTo>
                      <a:pt x="148" y="376"/>
                    </a:lnTo>
                    <a:lnTo>
                      <a:pt x="156" y="366"/>
                    </a:lnTo>
                    <a:lnTo>
                      <a:pt x="168" y="376"/>
                    </a:lnTo>
                    <a:lnTo>
                      <a:pt x="180" y="380"/>
                    </a:lnTo>
                    <a:lnTo>
                      <a:pt x="206" y="386"/>
                    </a:lnTo>
                    <a:lnTo>
                      <a:pt x="206" y="376"/>
                    </a:lnTo>
                    <a:lnTo>
                      <a:pt x="196" y="364"/>
                    </a:lnTo>
                    <a:lnTo>
                      <a:pt x="208" y="352"/>
                    </a:lnTo>
                    <a:lnTo>
                      <a:pt x="226" y="342"/>
                    </a:lnTo>
                    <a:lnTo>
                      <a:pt x="236" y="334"/>
                    </a:lnTo>
                    <a:lnTo>
                      <a:pt x="264" y="342"/>
                    </a:lnTo>
                    <a:lnTo>
                      <a:pt x="270" y="318"/>
                    </a:lnTo>
                    <a:lnTo>
                      <a:pt x="262" y="310"/>
                    </a:lnTo>
                    <a:lnTo>
                      <a:pt x="266" y="288"/>
                    </a:lnTo>
                    <a:lnTo>
                      <a:pt x="258" y="280"/>
                    </a:lnTo>
                    <a:lnTo>
                      <a:pt x="292" y="278"/>
                    </a:lnTo>
                    <a:lnTo>
                      <a:pt x="304" y="292"/>
                    </a:lnTo>
                    <a:lnTo>
                      <a:pt x="304" y="300"/>
                    </a:lnTo>
                    <a:lnTo>
                      <a:pt x="288" y="300"/>
                    </a:lnTo>
                    <a:lnTo>
                      <a:pt x="278" y="310"/>
                    </a:lnTo>
                    <a:lnTo>
                      <a:pt x="294" y="324"/>
                    </a:lnTo>
                    <a:lnTo>
                      <a:pt x="318" y="326"/>
                    </a:lnTo>
                    <a:lnTo>
                      <a:pt x="328" y="302"/>
                    </a:lnTo>
                    <a:lnTo>
                      <a:pt x="386" y="280"/>
                    </a:lnTo>
                    <a:lnTo>
                      <a:pt x="396" y="282"/>
                    </a:lnTo>
                    <a:lnTo>
                      <a:pt x="408" y="270"/>
                    </a:lnTo>
                    <a:lnTo>
                      <a:pt x="420" y="266"/>
                    </a:lnTo>
                    <a:lnTo>
                      <a:pt x="416" y="284"/>
                    </a:lnTo>
                    <a:lnTo>
                      <a:pt x="436" y="284"/>
                    </a:lnTo>
                    <a:lnTo>
                      <a:pt x="440" y="276"/>
                    </a:lnTo>
                    <a:lnTo>
                      <a:pt x="476" y="278"/>
                    </a:lnTo>
                    <a:lnTo>
                      <a:pt x="500" y="264"/>
                    </a:lnTo>
                    <a:lnTo>
                      <a:pt x="504" y="274"/>
                    </a:lnTo>
                    <a:lnTo>
                      <a:pt x="502" y="282"/>
                    </a:lnTo>
                    <a:lnTo>
                      <a:pt x="512" y="282"/>
                    </a:lnTo>
                    <a:lnTo>
                      <a:pt x="516" y="274"/>
                    </a:lnTo>
                    <a:lnTo>
                      <a:pt x="532" y="264"/>
                    </a:lnTo>
                    <a:lnTo>
                      <a:pt x="520" y="248"/>
                    </a:lnTo>
                    <a:lnTo>
                      <a:pt x="498" y="240"/>
                    </a:lnTo>
                    <a:lnTo>
                      <a:pt x="498" y="226"/>
                    </a:lnTo>
                    <a:lnTo>
                      <a:pt x="506" y="224"/>
                    </a:lnTo>
                    <a:lnTo>
                      <a:pt x="526" y="242"/>
                    </a:lnTo>
                    <a:lnTo>
                      <a:pt x="558" y="244"/>
                    </a:lnTo>
                    <a:lnTo>
                      <a:pt x="592" y="256"/>
                    </a:lnTo>
                    <a:lnTo>
                      <a:pt x="620" y="268"/>
                    </a:lnTo>
                    <a:lnTo>
                      <a:pt x="650" y="284"/>
                    </a:lnTo>
                    <a:lnTo>
                      <a:pt x="658" y="270"/>
                    </a:lnTo>
                    <a:lnTo>
                      <a:pt x="644" y="256"/>
                    </a:lnTo>
                    <a:lnTo>
                      <a:pt x="626" y="246"/>
                    </a:lnTo>
                    <a:lnTo>
                      <a:pt x="626" y="236"/>
                    </a:lnTo>
                    <a:lnTo>
                      <a:pt x="634" y="216"/>
                    </a:lnTo>
                    <a:lnTo>
                      <a:pt x="624" y="210"/>
                    </a:lnTo>
                    <a:lnTo>
                      <a:pt x="626" y="204"/>
                    </a:lnTo>
                    <a:lnTo>
                      <a:pt x="650" y="186"/>
                    </a:lnTo>
                    <a:lnTo>
                      <a:pt x="666" y="154"/>
                    </a:lnTo>
                    <a:lnTo>
                      <a:pt x="716" y="158"/>
                    </a:lnTo>
                    <a:lnTo>
                      <a:pt x="720" y="164"/>
                    </a:lnTo>
                    <a:lnTo>
                      <a:pt x="716" y="182"/>
                    </a:lnTo>
                    <a:lnTo>
                      <a:pt x="706" y="198"/>
                    </a:lnTo>
                    <a:lnTo>
                      <a:pt x="716" y="206"/>
                    </a:lnTo>
                    <a:lnTo>
                      <a:pt x="720" y="224"/>
                    </a:lnTo>
                    <a:lnTo>
                      <a:pt x="716" y="268"/>
                    </a:lnTo>
                    <a:lnTo>
                      <a:pt x="732" y="280"/>
                    </a:lnTo>
                    <a:lnTo>
                      <a:pt x="724" y="298"/>
                    </a:lnTo>
                    <a:lnTo>
                      <a:pt x="696" y="322"/>
                    </a:lnTo>
                    <a:lnTo>
                      <a:pt x="682" y="328"/>
                    </a:lnTo>
                    <a:lnTo>
                      <a:pt x="666" y="324"/>
                    </a:lnTo>
                    <a:lnTo>
                      <a:pt x="658" y="328"/>
                    </a:lnTo>
                    <a:lnTo>
                      <a:pt x="670" y="336"/>
                    </a:lnTo>
                    <a:lnTo>
                      <a:pt x="688" y="340"/>
                    </a:lnTo>
                    <a:lnTo>
                      <a:pt x="706" y="342"/>
                    </a:lnTo>
                    <a:lnTo>
                      <a:pt x="726" y="326"/>
                    </a:lnTo>
                    <a:lnTo>
                      <a:pt x="754" y="298"/>
                    </a:lnTo>
                    <a:lnTo>
                      <a:pt x="746" y="282"/>
                    </a:lnTo>
                    <a:lnTo>
                      <a:pt x="756" y="266"/>
                    </a:lnTo>
                    <a:lnTo>
                      <a:pt x="778" y="270"/>
                    </a:lnTo>
                    <a:lnTo>
                      <a:pt x="788" y="280"/>
                    </a:lnTo>
                    <a:lnTo>
                      <a:pt x="792" y="296"/>
                    </a:lnTo>
                    <a:lnTo>
                      <a:pt x="806" y="284"/>
                    </a:lnTo>
                    <a:lnTo>
                      <a:pt x="798" y="268"/>
                    </a:lnTo>
                    <a:lnTo>
                      <a:pt x="778" y="262"/>
                    </a:lnTo>
                    <a:lnTo>
                      <a:pt x="736" y="260"/>
                    </a:lnTo>
                    <a:lnTo>
                      <a:pt x="736" y="240"/>
                    </a:lnTo>
                    <a:lnTo>
                      <a:pt x="744" y="220"/>
                    </a:lnTo>
                    <a:lnTo>
                      <a:pt x="734" y="204"/>
                    </a:lnTo>
                    <a:lnTo>
                      <a:pt x="728" y="192"/>
                    </a:lnTo>
                    <a:lnTo>
                      <a:pt x="740" y="180"/>
                    </a:lnTo>
                    <a:lnTo>
                      <a:pt x="754" y="174"/>
                    </a:lnTo>
                    <a:lnTo>
                      <a:pt x="756" y="158"/>
                    </a:lnTo>
                    <a:lnTo>
                      <a:pt x="764" y="158"/>
                    </a:lnTo>
                    <a:lnTo>
                      <a:pt x="766" y="176"/>
                    </a:lnTo>
                    <a:lnTo>
                      <a:pt x="760" y="190"/>
                    </a:lnTo>
                    <a:lnTo>
                      <a:pt x="764" y="200"/>
                    </a:lnTo>
                    <a:lnTo>
                      <a:pt x="780" y="204"/>
                    </a:lnTo>
                    <a:lnTo>
                      <a:pt x="804" y="210"/>
                    </a:lnTo>
                    <a:lnTo>
                      <a:pt x="816" y="210"/>
                    </a:lnTo>
                    <a:lnTo>
                      <a:pt x="802" y="200"/>
                    </a:lnTo>
                    <a:lnTo>
                      <a:pt x="782" y="194"/>
                    </a:lnTo>
                    <a:lnTo>
                      <a:pt x="774" y="182"/>
                    </a:lnTo>
                    <a:lnTo>
                      <a:pt x="786" y="178"/>
                    </a:lnTo>
                    <a:lnTo>
                      <a:pt x="806" y="182"/>
                    </a:lnTo>
                    <a:lnTo>
                      <a:pt x="792" y="166"/>
                    </a:lnTo>
                    <a:lnTo>
                      <a:pt x="798" y="162"/>
                    </a:lnTo>
                    <a:lnTo>
                      <a:pt x="832" y="172"/>
                    </a:lnTo>
                    <a:lnTo>
                      <a:pt x="852" y="188"/>
                    </a:lnTo>
                    <a:lnTo>
                      <a:pt x="880" y="188"/>
                    </a:lnTo>
                    <a:lnTo>
                      <a:pt x="866" y="174"/>
                    </a:lnTo>
                    <a:lnTo>
                      <a:pt x="848" y="160"/>
                    </a:lnTo>
                    <a:lnTo>
                      <a:pt x="842" y="138"/>
                    </a:lnTo>
                    <a:lnTo>
                      <a:pt x="854" y="130"/>
                    </a:lnTo>
                    <a:lnTo>
                      <a:pt x="900" y="128"/>
                    </a:lnTo>
                    <a:lnTo>
                      <a:pt x="946" y="120"/>
                    </a:lnTo>
                    <a:lnTo>
                      <a:pt x="934" y="98"/>
                    </a:lnTo>
                    <a:lnTo>
                      <a:pt x="972" y="80"/>
                    </a:lnTo>
                    <a:lnTo>
                      <a:pt x="1056" y="52"/>
                    </a:lnTo>
                    <a:lnTo>
                      <a:pt x="1092" y="48"/>
                    </a:lnTo>
                    <a:lnTo>
                      <a:pt x="1126" y="52"/>
                    </a:lnTo>
                    <a:lnTo>
                      <a:pt x="1176" y="36"/>
                    </a:lnTo>
                    <a:lnTo>
                      <a:pt x="1172" y="20"/>
                    </a:lnTo>
                    <a:lnTo>
                      <a:pt x="1196" y="0"/>
                    </a:lnTo>
                    <a:lnTo>
                      <a:pt x="1230" y="2"/>
                    </a:lnTo>
                    <a:lnTo>
                      <a:pt x="1248" y="8"/>
                    </a:lnTo>
                    <a:lnTo>
                      <a:pt x="1226" y="20"/>
                    </a:lnTo>
                    <a:lnTo>
                      <a:pt x="1268" y="22"/>
                    </a:lnTo>
                    <a:lnTo>
                      <a:pt x="1260" y="36"/>
                    </a:lnTo>
                    <a:lnTo>
                      <a:pt x="1336" y="34"/>
                    </a:lnTo>
                    <a:lnTo>
                      <a:pt x="1364" y="52"/>
                    </a:lnTo>
                    <a:lnTo>
                      <a:pt x="1368" y="64"/>
                    </a:lnTo>
                    <a:lnTo>
                      <a:pt x="1360" y="84"/>
                    </a:lnTo>
                    <a:lnTo>
                      <a:pt x="1326" y="102"/>
                    </a:lnTo>
                    <a:lnTo>
                      <a:pt x="1290" y="122"/>
                    </a:lnTo>
                    <a:lnTo>
                      <a:pt x="1240" y="150"/>
                    </a:lnTo>
                    <a:lnTo>
                      <a:pt x="1244" y="154"/>
                    </a:lnTo>
                    <a:lnTo>
                      <a:pt x="1266" y="146"/>
                    </a:lnTo>
                    <a:lnTo>
                      <a:pt x="1308" y="134"/>
                    </a:lnTo>
                    <a:lnTo>
                      <a:pt x="1306" y="126"/>
                    </a:lnTo>
                    <a:lnTo>
                      <a:pt x="1316" y="116"/>
                    </a:lnTo>
                    <a:lnTo>
                      <a:pt x="1332" y="112"/>
                    </a:lnTo>
                    <a:lnTo>
                      <a:pt x="1336" y="122"/>
                    </a:lnTo>
                    <a:lnTo>
                      <a:pt x="1348" y="126"/>
                    </a:lnTo>
                    <a:lnTo>
                      <a:pt x="1366" y="138"/>
                    </a:lnTo>
                    <a:lnTo>
                      <a:pt x="1376" y="132"/>
                    </a:lnTo>
                    <a:lnTo>
                      <a:pt x="1450" y="134"/>
                    </a:lnTo>
                    <a:lnTo>
                      <a:pt x="1450" y="144"/>
                    </a:lnTo>
                    <a:lnTo>
                      <a:pt x="1522" y="152"/>
                    </a:lnTo>
                    <a:lnTo>
                      <a:pt x="1530" y="126"/>
                    </a:lnTo>
                    <a:lnTo>
                      <a:pt x="1544" y="128"/>
                    </a:lnTo>
                    <a:lnTo>
                      <a:pt x="1564" y="138"/>
                    </a:lnTo>
                    <a:lnTo>
                      <a:pt x="1596" y="136"/>
                    </a:lnTo>
                    <a:lnTo>
                      <a:pt x="1614" y="156"/>
                    </a:lnTo>
                    <a:lnTo>
                      <a:pt x="1618" y="174"/>
                    </a:lnTo>
                    <a:lnTo>
                      <a:pt x="1606" y="182"/>
                    </a:lnTo>
                    <a:lnTo>
                      <a:pt x="1628" y="208"/>
                    </a:lnTo>
                    <a:lnTo>
                      <a:pt x="1650" y="214"/>
                    </a:lnTo>
                    <a:lnTo>
                      <a:pt x="1670" y="184"/>
                    </a:lnTo>
                    <a:lnTo>
                      <a:pt x="1696" y="198"/>
                    </a:lnTo>
                    <a:lnTo>
                      <a:pt x="1720" y="190"/>
                    </a:lnTo>
                    <a:lnTo>
                      <a:pt x="1746" y="200"/>
                    </a:lnTo>
                    <a:lnTo>
                      <a:pt x="1768" y="192"/>
                    </a:lnTo>
                    <a:lnTo>
                      <a:pt x="1784" y="184"/>
                    </a:lnTo>
                    <a:lnTo>
                      <a:pt x="1782" y="166"/>
                    </a:lnTo>
                    <a:lnTo>
                      <a:pt x="1804" y="158"/>
                    </a:lnTo>
                    <a:lnTo>
                      <a:pt x="1872" y="162"/>
                    </a:lnTo>
                    <a:lnTo>
                      <a:pt x="1884" y="172"/>
                    </a:lnTo>
                    <a:lnTo>
                      <a:pt x="1890" y="176"/>
                    </a:lnTo>
                    <a:lnTo>
                      <a:pt x="1926" y="172"/>
                    </a:lnTo>
                    <a:lnTo>
                      <a:pt x="1942" y="180"/>
                    </a:lnTo>
                    <a:lnTo>
                      <a:pt x="1934" y="190"/>
                    </a:lnTo>
                    <a:lnTo>
                      <a:pt x="1948" y="196"/>
                    </a:lnTo>
                    <a:lnTo>
                      <a:pt x="1978" y="208"/>
                    </a:lnTo>
                    <a:lnTo>
                      <a:pt x="2030" y="210"/>
                    </a:lnTo>
                    <a:lnTo>
                      <a:pt x="2084" y="212"/>
                    </a:lnTo>
                    <a:lnTo>
                      <a:pt x="2106" y="224"/>
                    </a:lnTo>
                    <a:lnTo>
                      <a:pt x="2104" y="238"/>
                    </a:lnTo>
                    <a:lnTo>
                      <a:pt x="2108" y="246"/>
                    </a:lnTo>
                    <a:lnTo>
                      <a:pt x="2126" y="252"/>
                    </a:lnTo>
                    <a:lnTo>
                      <a:pt x="2140" y="246"/>
                    </a:lnTo>
                    <a:lnTo>
                      <a:pt x="2206" y="250"/>
                    </a:lnTo>
                    <a:lnTo>
                      <a:pt x="2214" y="250"/>
                    </a:lnTo>
                    <a:lnTo>
                      <a:pt x="2230" y="242"/>
                    </a:lnTo>
                    <a:lnTo>
                      <a:pt x="2236" y="244"/>
                    </a:lnTo>
                    <a:lnTo>
                      <a:pt x="2236" y="256"/>
                    </a:lnTo>
                    <a:lnTo>
                      <a:pt x="2254" y="270"/>
                    </a:lnTo>
                    <a:lnTo>
                      <a:pt x="2274" y="272"/>
                    </a:lnTo>
                    <a:lnTo>
                      <a:pt x="2280" y="264"/>
                    </a:lnTo>
                    <a:lnTo>
                      <a:pt x="2274" y="252"/>
                    </a:lnTo>
                    <a:lnTo>
                      <a:pt x="2272" y="234"/>
                    </a:lnTo>
                    <a:lnTo>
                      <a:pt x="2284" y="232"/>
                    </a:lnTo>
                    <a:lnTo>
                      <a:pt x="2302" y="240"/>
                    </a:lnTo>
                    <a:lnTo>
                      <a:pt x="2334" y="240"/>
                    </a:lnTo>
                    <a:lnTo>
                      <a:pt x="2372" y="246"/>
                    </a:lnTo>
                    <a:lnTo>
                      <a:pt x="2416" y="262"/>
                    </a:lnTo>
                    <a:lnTo>
                      <a:pt x="2442" y="276"/>
                    </a:lnTo>
                    <a:lnTo>
                      <a:pt x="2488" y="296"/>
                    </a:lnTo>
                    <a:lnTo>
                      <a:pt x="2496" y="308"/>
                    </a:lnTo>
                    <a:lnTo>
                      <a:pt x="2502" y="320"/>
                    </a:lnTo>
                    <a:lnTo>
                      <a:pt x="2512" y="336"/>
                    </a:lnTo>
                    <a:lnTo>
                      <a:pt x="2520" y="332"/>
                    </a:lnTo>
                    <a:lnTo>
                      <a:pt x="2514" y="314"/>
                    </a:lnTo>
                    <a:lnTo>
                      <a:pt x="2530" y="316"/>
                    </a:lnTo>
                    <a:lnTo>
                      <a:pt x="2550" y="320"/>
                    </a:lnTo>
                    <a:lnTo>
                      <a:pt x="2568" y="332"/>
                    </a:lnTo>
                    <a:lnTo>
                      <a:pt x="2580" y="344"/>
                    </a:lnTo>
                    <a:lnTo>
                      <a:pt x="2568" y="356"/>
                    </a:lnTo>
                    <a:lnTo>
                      <a:pt x="2542" y="362"/>
                    </a:lnTo>
                    <a:lnTo>
                      <a:pt x="2538" y="376"/>
                    </a:lnTo>
                    <a:lnTo>
                      <a:pt x="2530" y="394"/>
                    </a:lnTo>
                    <a:lnTo>
                      <a:pt x="2502" y="380"/>
                    </a:lnTo>
                    <a:lnTo>
                      <a:pt x="2486" y="374"/>
                    </a:lnTo>
                    <a:lnTo>
                      <a:pt x="2488" y="358"/>
                    </a:lnTo>
                    <a:lnTo>
                      <a:pt x="2446" y="360"/>
                    </a:lnTo>
                    <a:lnTo>
                      <a:pt x="2440" y="340"/>
                    </a:lnTo>
                    <a:lnTo>
                      <a:pt x="2426" y="342"/>
                    </a:lnTo>
                    <a:lnTo>
                      <a:pt x="2424" y="356"/>
                    </a:lnTo>
                    <a:lnTo>
                      <a:pt x="2430" y="362"/>
                    </a:lnTo>
                    <a:lnTo>
                      <a:pt x="2412" y="378"/>
                    </a:lnTo>
                    <a:lnTo>
                      <a:pt x="2392" y="380"/>
                    </a:lnTo>
                    <a:lnTo>
                      <a:pt x="2378" y="378"/>
                    </a:lnTo>
                    <a:lnTo>
                      <a:pt x="2370" y="372"/>
                    </a:lnTo>
                    <a:lnTo>
                      <a:pt x="2368" y="380"/>
                    </a:lnTo>
                    <a:lnTo>
                      <a:pt x="2382" y="386"/>
                    </a:lnTo>
                    <a:lnTo>
                      <a:pt x="2396" y="394"/>
                    </a:lnTo>
                    <a:lnTo>
                      <a:pt x="2402" y="412"/>
                    </a:lnTo>
                    <a:lnTo>
                      <a:pt x="2414" y="430"/>
                    </a:lnTo>
                    <a:lnTo>
                      <a:pt x="2400" y="438"/>
                    </a:lnTo>
                    <a:lnTo>
                      <a:pt x="2374" y="428"/>
                    </a:lnTo>
                    <a:lnTo>
                      <a:pt x="2362" y="438"/>
                    </a:lnTo>
                    <a:lnTo>
                      <a:pt x="2326" y="454"/>
                    </a:lnTo>
                    <a:lnTo>
                      <a:pt x="2306" y="464"/>
                    </a:lnTo>
                    <a:lnTo>
                      <a:pt x="2266" y="496"/>
                    </a:lnTo>
                    <a:lnTo>
                      <a:pt x="2252" y="484"/>
                    </a:lnTo>
                    <a:lnTo>
                      <a:pt x="2222" y="484"/>
                    </a:lnTo>
                    <a:lnTo>
                      <a:pt x="2206" y="500"/>
                    </a:lnTo>
                    <a:lnTo>
                      <a:pt x="2202" y="484"/>
                    </a:lnTo>
                    <a:lnTo>
                      <a:pt x="2192" y="484"/>
                    </a:lnTo>
                    <a:lnTo>
                      <a:pt x="2188" y="496"/>
                    </a:lnTo>
                    <a:lnTo>
                      <a:pt x="2160" y="496"/>
                    </a:lnTo>
                    <a:lnTo>
                      <a:pt x="2136" y="534"/>
                    </a:lnTo>
                    <a:lnTo>
                      <a:pt x="2136" y="546"/>
                    </a:lnTo>
                    <a:lnTo>
                      <a:pt x="2152" y="546"/>
                    </a:lnTo>
                    <a:lnTo>
                      <a:pt x="2148" y="564"/>
                    </a:lnTo>
                    <a:lnTo>
                      <a:pt x="2154" y="580"/>
                    </a:lnTo>
                    <a:lnTo>
                      <a:pt x="2136" y="586"/>
                    </a:lnTo>
                    <a:lnTo>
                      <a:pt x="2130" y="600"/>
                    </a:lnTo>
                    <a:lnTo>
                      <a:pt x="2136" y="618"/>
                    </a:lnTo>
                    <a:lnTo>
                      <a:pt x="2112" y="626"/>
                    </a:lnTo>
                    <a:lnTo>
                      <a:pt x="2104" y="634"/>
                    </a:lnTo>
                    <a:lnTo>
                      <a:pt x="2104" y="640"/>
                    </a:lnTo>
                    <a:lnTo>
                      <a:pt x="2106" y="644"/>
                    </a:lnTo>
                    <a:lnTo>
                      <a:pt x="2104" y="648"/>
                    </a:lnTo>
                    <a:lnTo>
                      <a:pt x="2080" y="656"/>
                    </a:lnTo>
                    <a:lnTo>
                      <a:pt x="2080" y="670"/>
                    </a:lnTo>
                    <a:lnTo>
                      <a:pt x="2050" y="700"/>
                    </a:lnTo>
                    <a:lnTo>
                      <a:pt x="2046" y="668"/>
                    </a:lnTo>
                    <a:lnTo>
                      <a:pt x="2034" y="618"/>
                    </a:lnTo>
                    <a:lnTo>
                      <a:pt x="2034" y="582"/>
                    </a:lnTo>
                    <a:lnTo>
                      <a:pt x="2046" y="568"/>
                    </a:lnTo>
                    <a:lnTo>
                      <a:pt x="2058" y="546"/>
                    </a:lnTo>
                    <a:lnTo>
                      <a:pt x="2074" y="542"/>
                    </a:lnTo>
                    <a:lnTo>
                      <a:pt x="2116" y="502"/>
                    </a:lnTo>
                    <a:lnTo>
                      <a:pt x="2148" y="480"/>
                    </a:lnTo>
                    <a:lnTo>
                      <a:pt x="2158" y="476"/>
                    </a:lnTo>
                    <a:lnTo>
                      <a:pt x="2174" y="440"/>
                    </a:lnTo>
                    <a:lnTo>
                      <a:pt x="2182" y="436"/>
                    </a:lnTo>
                    <a:lnTo>
                      <a:pt x="2166" y="430"/>
                    </a:lnTo>
                    <a:lnTo>
                      <a:pt x="2160" y="432"/>
                    </a:lnTo>
                    <a:lnTo>
                      <a:pt x="2154" y="438"/>
                    </a:lnTo>
                    <a:lnTo>
                      <a:pt x="2154" y="456"/>
                    </a:lnTo>
                    <a:lnTo>
                      <a:pt x="2140" y="456"/>
                    </a:lnTo>
                    <a:lnTo>
                      <a:pt x="2108" y="476"/>
                    </a:lnTo>
                    <a:lnTo>
                      <a:pt x="2100" y="468"/>
                    </a:lnTo>
                    <a:lnTo>
                      <a:pt x="2108" y="452"/>
                    </a:lnTo>
                    <a:lnTo>
                      <a:pt x="2098" y="456"/>
                    </a:lnTo>
                    <a:lnTo>
                      <a:pt x="2058" y="456"/>
                    </a:lnTo>
                    <a:lnTo>
                      <a:pt x="2020" y="486"/>
                    </a:lnTo>
                    <a:lnTo>
                      <a:pt x="2012" y="502"/>
                    </a:lnTo>
                    <a:lnTo>
                      <a:pt x="2016" y="506"/>
                    </a:lnTo>
                    <a:lnTo>
                      <a:pt x="2026" y="516"/>
                    </a:lnTo>
                    <a:lnTo>
                      <a:pt x="2010" y="516"/>
                    </a:lnTo>
                    <a:lnTo>
                      <a:pt x="1994" y="518"/>
                    </a:lnTo>
                    <a:lnTo>
                      <a:pt x="1964" y="520"/>
                    </a:lnTo>
                    <a:lnTo>
                      <a:pt x="1972" y="512"/>
                    </a:lnTo>
                    <a:lnTo>
                      <a:pt x="1966" y="504"/>
                    </a:lnTo>
                    <a:lnTo>
                      <a:pt x="1944" y="502"/>
                    </a:lnTo>
                    <a:lnTo>
                      <a:pt x="1930" y="504"/>
                    </a:lnTo>
                    <a:lnTo>
                      <a:pt x="1924" y="512"/>
                    </a:lnTo>
                    <a:lnTo>
                      <a:pt x="1894" y="510"/>
                    </a:lnTo>
                    <a:lnTo>
                      <a:pt x="1880" y="512"/>
                    </a:lnTo>
                    <a:lnTo>
                      <a:pt x="1828" y="512"/>
                    </a:lnTo>
                    <a:lnTo>
                      <a:pt x="1712" y="612"/>
                    </a:lnTo>
                    <a:lnTo>
                      <a:pt x="1714" y="622"/>
                    </a:lnTo>
                    <a:lnTo>
                      <a:pt x="1734" y="620"/>
                    </a:lnTo>
                    <a:lnTo>
                      <a:pt x="1736" y="636"/>
                    </a:lnTo>
                    <a:lnTo>
                      <a:pt x="1746" y="624"/>
                    </a:lnTo>
                    <a:lnTo>
                      <a:pt x="1756" y="640"/>
                    </a:lnTo>
                    <a:lnTo>
                      <a:pt x="1770" y="628"/>
                    </a:lnTo>
                    <a:lnTo>
                      <a:pt x="1792" y="632"/>
                    </a:lnTo>
                    <a:lnTo>
                      <a:pt x="1808" y="652"/>
                    </a:lnTo>
                    <a:lnTo>
                      <a:pt x="1804" y="674"/>
                    </a:lnTo>
                    <a:lnTo>
                      <a:pt x="1796" y="696"/>
                    </a:lnTo>
                    <a:lnTo>
                      <a:pt x="1794" y="728"/>
                    </a:lnTo>
                    <a:lnTo>
                      <a:pt x="1788" y="746"/>
                    </a:lnTo>
                    <a:lnTo>
                      <a:pt x="1728" y="820"/>
                    </a:lnTo>
                    <a:lnTo>
                      <a:pt x="1710" y="842"/>
                    </a:lnTo>
                    <a:lnTo>
                      <a:pt x="1696" y="852"/>
                    </a:lnTo>
                    <a:lnTo>
                      <a:pt x="1678" y="860"/>
                    </a:lnTo>
                    <a:lnTo>
                      <a:pt x="1664" y="852"/>
                    </a:lnTo>
                    <a:lnTo>
                      <a:pt x="1646" y="856"/>
                    </a:lnTo>
                    <a:lnTo>
                      <a:pt x="1646" y="820"/>
                    </a:lnTo>
                    <a:lnTo>
                      <a:pt x="1660" y="810"/>
                    </a:lnTo>
                    <a:lnTo>
                      <a:pt x="1666" y="816"/>
                    </a:lnTo>
                    <a:lnTo>
                      <a:pt x="1678" y="814"/>
                    </a:lnTo>
                    <a:lnTo>
                      <a:pt x="1690" y="792"/>
                    </a:lnTo>
                    <a:lnTo>
                      <a:pt x="1696" y="770"/>
                    </a:lnTo>
                    <a:lnTo>
                      <a:pt x="1704" y="766"/>
                    </a:lnTo>
                    <a:lnTo>
                      <a:pt x="1702" y="752"/>
                    </a:lnTo>
                    <a:lnTo>
                      <a:pt x="1686" y="754"/>
                    </a:lnTo>
                    <a:lnTo>
                      <a:pt x="1672" y="756"/>
                    </a:lnTo>
                    <a:lnTo>
                      <a:pt x="1666" y="764"/>
                    </a:lnTo>
                    <a:lnTo>
                      <a:pt x="1644" y="762"/>
                    </a:lnTo>
                    <a:lnTo>
                      <a:pt x="1640" y="742"/>
                    </a:lnTo>
                    <a:lnTo>
                      <a:pt x="1610" y="726"/>
                    </a:lnTo>
                    <a:lnTo>
                      <a:pt x="1594" y="726"/>
                    </a:lnTo>
                    <a:lnTo>
                      <a:pt x="1572" y="674"/>
                    </a:lnTo>
                    <a:lnTo>
                      <a:pt x="1560" y="654"/>
                    </a:lnTo>
                    <a:lnTo>
                      <a:pt x="1530" y="642"/>
                    </a:lnTo>
                    <a:lnTo>
                      <a:pt x="1486" y="646"/>
                    </a:lnTo>
                    <a:lnTo>
                      <a:pt x="1472" y="652"/>
                    </a:lnTo>
                    <a:lnTo>
                      <a:pt x="1470" y="660"/>
                    </a:lnTo>
                    <a:lnTo>
                      <a:pt x="1482" y="662"/>
                    </a:lnTo>
                    <a:lnTo>
                      <a:pt x="1482" y="676"/>
                    </a:lnTo>
                    <a:lnTo>
                      <a:pt x="1472" y="682"/>
                    </a:lnTo>
                    <a:lnTo>
                      <a:pt x="1462" y="700"/>
                    </a:lnTo>
                    <a:lnTo>
                      <a:pt x="1458" y="716"/>
                    </a:lnTo>
                    <a:lnTo>
                      <a:pt x="1446" y="718"/>
                    </a:lnTo>
                    <a:lnTo>
                      <a:pt x="1436" y="728"/>
                    </a:lnTo>
                    <a:lnTo>
                      <a:pt x="1418" y="718"/>
                    </a:lnTo>
                    <a:lnTo>
                      <a:pt x="1394" y="716"/>
                    </a:lnTo>
                    <a:lnTo>
                      <a:pt x="1386" y="710"/>
                    </a:lnTo>
                    <a:lnTo>
                      <a:pt x="1376" y="712"/>
                    </a:lnTo>
                    <a:lnTo>
                      <a:pt x="1358" y="726"/>
                    </a:lnTo>
                    <a:lnTo>
                      <a:pt x="1328" y="732"/>
                    </a:lnTo>
                    <a:lnTo>
                      <a:pt x="1310" y="734"/>
                    </a:lnTo>
                    <a:lnTo>
                      <a:pt x="1288" y="732"/>
                    </a:lnTo>
                    <a:lnTo>
                      <a:pt x="1282" y="726"/>
                    </a:lnTo>
                    <a:lnTo>
                      <a:pt x="1276" y="718"/>
                    </a:lnTo>
                    <a:lnTo>
                      <a:pt x="1266" y="716"/>
                    </a:lnTo>
                    <a:lnTo>
                      <a:pt x="1260" y="710"/>
                    </a:lnTo>
                    <a:lnTo>
                      <a:pt x="1236" y="706"/>
                    </a:lnTo>
                    <a:lnTo>
                      <a:pt x="1222" y="714"/>
                    </a:lnTo>
                    <a:lnTo>
                      <a:pt x="1196" y="710"/>
                    </a:lnTo>
                    <a:lnTo>
                      <a:pt x="1186" y="698"/>
                    </a:lnTo>
                    <a:lnTo>
                      <a:pt x="1184" y="688"/>
                    </a:lnTo>
                    <a:lnTo>
                      <a:pt x="1160" y="680"/>
                    </a:lnTo>
                    <a:lnTo>
                      <a:pt x="1132" y="674"/>
                    </a:lnTo>
                    <a:lnTo>
                      <a:pt x="1114" y="692"/>
                    </a:lnTo>
                    <a:lnTo>
                      <a:pt x="1126" y="706"/>
                    </a:lnTo>
                    <a:lnTo>
                      <a:pt x="1124" y="714"/>
                    </a:lnTo>
                    <a:lnTo>
                      <a:pt x="1112" y="724"/>
                    </a:lnTo>
                    <a:lnTo>
                      <a:pt x="1104" y="718"/>
                    </a:lnTo>
                    <a:lnTo>
                      <a:pt x="1072" y="718"/>
                    </a:lnTo>
                    <a:lnTo>
                      <a:pt x="1062" y="706"/>
                    </a:lnTo>
                    <a:lnTo>
                      <a:pt x="1042" y="702"/>
                    </a:lnTo>
                    <a:lnTo>
                      <a:pt x="1024" y="700"/>
                    </a:lnTo>
                    <a:lnTo>
                      <a:pt x="990" y="718"/>
                    </a:lnTo>
                    <a:lnTo>
                      <a:pt x="982" y="726"/>
                    </a:lnTo>
                    <a:lnTo>
                      <a:pt x="968" y="728"/>
                    </a:lnTo>
                    <a:lnTo>
                      <a:pt x="960" y="736"/>
                    </a:lnTo>
                    <a:lnTo>
                      <a:pt x="944" y="736"/>
                    </a:lnTo>
                    <a:lnTo>
                      <a:pt x="940" y="722"/>
                    </a:lnTo>
                    <a:lnTo>
                      <a:pt x="918" y="720"/>
                    </a:lnTo>
                    <a:lnTo>
                      <a:pt x="904" y="710"/>
                    </a:lnTo>
                    <a:lnTo>
                      <a:pt x="894" y="696"/>
                    </a:lnTo>
                    <a:lnTo>
                      <a:pt x="866" y="700"/>
                    </a:lnTo>
                    <a:lnTo>
                      <a:pt x="844" y="688"/>
                    </a:lnTo>
                    <a:lnTo>
                      <a:pt x="840" y="696"/>
                    </a:lnTo>
                    <a:lnTo>
                      <a:pt x="832" y="696"/>
                    </a:lnTo>
                    <a:lnTo>
                      <a:pt x="818" y="672"/>
                    </a:lnTo>
                    <a:lnTo>
                      <a:pt x="802" y="648"/>
                    </a:lnTo>
                    <a:lnTo>
                      <a:pt x="784" y="636"/>
                    </a:lnTo>
                    <a:lnTo>
                      <a:pt x="782" y="626"/>
                    </a:lnTo>
                    <a:lnTo>
                      <a:pt x="760" y="632"/>
                    </a:lnTo>
                    <a:lnTo>
                      <a:pt x="742" y="642"/>
                    </a:lnTo>
                    <a:lnTo>
                      <a:pt x="722" y="632"/>
                    </a:lnTo>
                    <a:lnTo>
                      <a:pt x="702" y="626"/>
                    </a:lnTo>
                    <a:lnTo>
                      <a:pt x="692" y="620"/>
                    </a:lnTo>
                    <a:lnTo>
                      <a:pt x="688" y="606"/>
                    </a:lnTo>
                    <a:lnTo>
                      <a:pt x="668" y="604"/>
                    </a:lnTo>
                    <a:lnTo>
                      <a:pt x="646" y="608"/>
                    </a:lnTo>
                    <a:lnTo>
                      <a:pt x="558" y="632"/>
                    </a:lnTo>
                    <a:lnTo>
                      <a:pt x="536" y="634"/>
                    </a:lnTo>
                    <a:lnTo>
                      <a:pt x="540" y="644"/>
                    </a:lnTo>
                    <a:lnTo>
                      <a:pt x="544" y="652"/>
                    </a:lnTo>
                    <a:lnTo>
                      <a:pt x="532" y="656"/>
                    </a:lnTo>
                    <a:lnTo>
                      <a:pt x="530" y="666"/>
                    </a:lnTo>
                    <a:lnTo>
                      <a:pt x="524" y="672"/>
                    </a:lnTo>
                    <a:lnTo>
                      <a:pt x="518" y="680"/>
                    </a:lnTo>
                    <a:lnTo>
                      <a:pt x="532" y="684"/>
                    </a:lnTo>
                    <a:lnTo>
                      <a:pt x="540" y="692"/>
                    </a:lnTo>
                    <a:lnTo>
                      <a:pt x="530" y="702"/>
                    </a:lnTo>
                    <a:lnTo>
                      <a:pt x="504" y="704"/>
                    </a:lnTo>
                    <a:lnTo>
                      <a:pt x="494" y="694"/>
                    </a:lnTo>
                    <a:lnTo>
                      <a:pt x="476" y="694"/>
                    </a:lnTo>
                    <a:lnTo>
                      <a:pt x="454" y="704"/>
                    </a:lnTo>
                    <a:lnTo>
                      <a:pt x="438" y="702"/>
                    </a:lnTo>
                    <a:lnTo>
                      <a:pt x="416" y="688"/>
                    </a:lnTo>
                    <a:lnTo>
                      <a:pt x="380" y="682"/>
                    </a:lnTo>
                    <a:lnTo>
                      <a:pt x="364" y="688"/>
                    </a:lnTo>
                    <a:lnTo>
                      <a:pt x="340" y="706"/>
                    </a:lnTo>
                    <a:lnTo>
                      <a:pt x="338" y="718"/>
                    </a:lnTo>
                    <a:lnTo>
                      <a:pt x="330" y="722"/>
                    </a:lnTo>
                    <a:lnTo>
                      <a:pt x="322" y="706"/>
                    </a:lnTo>
                    <a:lnTo>
                      <a:pt x="310" y="720"/>
                    </a:lnTo>
                    <a:lnTo>
                      <a:pt x="304" y="744"/>
                    </a:lnTo>
                    <a:lnTo>
                      <a:pt x="314" y="758"/>
                    </a:lnTo>
                    <a:lnTo>
                      <a:pt x="328" y="762"/>
                    </a:lnTo>
                    <a:lnTo>
                      <a:pt x="340" y="778"/>
                    </a:lnTo>
                    <a:lnTo>
                      <a:pt x="344" y="79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48" name="Freeform 201"/>
              <p:cNvSpPr>
                <a:spLocks noChangeAspect="1"/>
              </p:cNvSpPr>
              <p:nvPr/>
            </p:nvSpPr>
            <p:spPr bwMode="auto">
              <a:xfrm>
                <a:off x="3519" y="1007"/>
                <a:ext cx="276" cy="196"/>
              </a:xfrm>
              <a:custGeom>
                <a:avLst/>
                <a:gdLst/>
                <a:ahLst/>
                <a:cxnLst>
                  <a:cxn ang="0">
                    <a:pos x="88" y="196"/>
                  </a:cxn>
                  <a:cxn ang="0">
                    <a:pos x="36" y="194"/>
                  </a:cxn>
                  <a:cxn ang="0">
                    <a:pos x="36" y="182"/>
                  </a:cxn>
                  <a:cxn ang="0">
                    <a:pos x="30" y="176"/>
                  </a:cxn>
                  <a:cxn ang="0">
                    <a:pos x="20" y="182"/>
                  </a:cxn>
                  <a:cxn ang="0">
                    <a:pos x="10" y="176"/>
                  </a:cxn>
                  <a:cxn ang="0">
                    <a:pos x="0" y="166"/>
                  </a:cxn>
                  <a:cxn ang="0">
                    <a:pos x="0" y="154"/>
                  </a:cxn>
                  <a:cxn ang="0">
                    <a:pos x="12" y="150"/>
                  </a:cxn>
                  <a:cxn ang="0">
                    <a:pos x="20" y="142"/>
                  </a:cxn>
                  <a:cxn ang="0">
                    <a:pos x="20" y="132"/>
                  </a:cxn>
                  <a:cxn ang="0">
                    <a:pos x="34" y="118"/>
                  </a:cxn>
                  <a:cxn ang="0">
                    <a:pos x="44" y="116"/>
                  </a:cxn>
                  <a:cxn ang="0">
                    <a:pos x="48" y="108"/>
                  </a:cxn>
                  <a:cxn ang="0">
                    <a:pos x="38" y="106"/>
                  </a:cxn>
                  <a:cxn ang="0">
                    <a:pos x="64" y="84"/>
                  </a:cxn>
                  <a:cxn ang="0">
                    <a:pos x="76" y="66"/>
                  </a:cxn>
                  <a:cxn ang="0">
                    <a:pos x="110" y="40"/>
                  </a:cxn>
                  <a:cxn ang="0">
                    <a:pos x="132" y="36"/>
                  </a:cxn>
                  <a:cxn ang="0">
                    <a:pos x="140" y="28"/>
                  </a:cxn>
                  <a:cxn ang="0">
                    <a:pos x="176" y="24"/>
                  </a:cxn>
                  <a:cxn ang="0">
                    <a:pos x="210" y="20"/>
                  </a:cxn>
                  <a:cxn ang="0">
                    <a:pos x="230" y="8"/>
                  </a:cxn>
                  <a:cxn ang="0">
                    <a:pos x="250" y="0"/>
                  </a:cxn>
                  <a:cxn ang="0">
                    <a:pos x="266" y="0"/>
                  </a:cxn>
                  <a:cxn ang="0">
                    <a:pos x="276" y="6"/>
                  </a:cxn>
                  <a:cxn ang="0">
                    <a:pos x="272" y="18"/>
                  </a:cxn>
                  <a:cxn ang="0">
                    <a:pos x="254" y="30"/>
                  </a:cxn>
                  <a:cxn ang="0">
                    <a:pos x="222" y="40"/>
                  </a:cxn>
                  <a:cxn ang="0">
                    <a:pos x="166" y="50"/>
                  </a:cxn>
                  <a:cxn ang="0">
                    <a:pos x="136" y="74"/>
                  </a:cxn>
                  <a:cxn ang="0">
                    <a:pos x="122" y="80"/>
                  </a:cxn>
                  <a:cxn ang="0">
                    <a:pos x="110" y="82"/>
                  </a:cxn>
                  <a:cxn ang="0">
                    <a:pos x="110" y="94"/>
                  </a:cxn>
                  <a:cxn ang="0">
                    <a:pos x="96" y="102"/>
                  </a:cxn>
                  <a:cxn ang="0">
                    <a:pos x="86" y="116"/>
                  </a:cxn>
                  <a:cxn ang="0">
                    <a:pos x="64" y="140"/>
                  </a:cxn>
                  <a:cxn ang="0">
                    <a:pos x="62" y="166"/>
                  </a:cxn>
                  <a:cxn ang="0">
                    <a:pos x="72" y="174"/>
                  </a:cxn>
                  <a:cxn ang="0">
                    <a:pos x="74" y="184"/>
                  </a:cxn>
                  <a:cxn ang="0">
                    <a:pos x="88" y="196"/>
                  </a:cxn>
                </a:cxnLst>
                <a:rect l="0" t="0" r="r" b="b"/>
                <a:pathLst>
                  <a:path w="276" h="196">
                    <a:moveTo>
                      <a:pt x="88" y="196"/>
                    </a:moveTo>
                    <a:lnTo>
                      <a:pt x="36" y="194"/>
                    </a:lnTo>
                    <a:lnTo>
                      <a:pt x="36" y="182"/>
                    </a:lnTo>
                    <a:lnTo>
                      <a:pt x="30" y="176"/>
                    </a:lnTo>
                    <a:lnTo>
                      <a:pt x="20" y="182"/>
                    </a:lnTo>
                    <a:lnTo>
                      <a:pt x="10" y="176"/>
                    </a:lnTo>
                    <a:lnTo>
                      <a:pt x="0" y="166"/>
                    </a:lnTo>
                    <a:lnTo>
                      <a:pt x="0" y="154"/>
                    </a:lnTo>
                    <a:lnTo>
                      <a:pt x="12" y="150"/>
                    </a:lnTo>
                    <a:lnTo>
                      <a:pt x="20" y="142"/>
                    </a:lnTo>
                    <a:lnTo>
                      <a:pt x="20" y="132"/>
                    </a:lnTo>
                    <a:lnTo>
                      <a:pt x="34" y="118"/>
                    </a:lnTo>
                    <a:lnTo>
                      <a:pt x="44" y="116"/>
                    </a:lnTo>
                    <a:lnTo>
                      <a:pt x="48" y="108"/>
                    </a:lnTo>
                    <a:lnTo>
                      <a:pt x="38" y="106"/>
                    </a:lnTo>
                    <a:lnTo>
                      <a:pt x="64" y="84"/>
                    </a:lnTo>
                    <a:lnTo>
                      <a:pt x="76" y="66"/>
                    </a:lnTo>
                    <a:lnTo>
                      <a:pt x="110" y="40"/>
                    </a:lnTo>
                    <a:lnTo>
                      <a:pt x="132" y="36"/>
                    </a:lnTo>
                    <a:lnTo>
                      <a:pt x="140" y="28"/>
                    </a:lnTo>
                    <a:lnTo>
                      <a:pt x="176" y="24"/>
                    </a:lnTo>
                    <a:lnTo>
                      <a:pt x="210" y="20"/>
                    </a:lnTo>
                    <a:lnTo>
                      <a:pt x="230" y="8"/>
                    </a:lnTo>
                    <a:lnTo>
                      <a:pt x="250" y="0"/>
                    </a:lnTo>
                    <a:lnTo>
                      <a:pt x="266" y="0"/>
                    </a:lnTo>
                    <a:lnTo>
                      <a:pt x="276" y="6"/>
                    </a:lnTo>
                    <a:lnTo>
                      <a:pt x="272" y="18"/>
                    </a:lnTo>
                    <a:lnTo>
                      <a:pt x="254" y="30"/>
                    </a:lnTo>
                    <a:lnTo>
                      <a:pt x="222" y="40"/>
                    </a:lnTo>
                    <a:lnTo>
                      <a:pt x="166" y="50"/>
                    </a:lnTo>
                    <a:lnTo>
                      <a:pt x="136" y="74"/>
                    </a:lnTo>
                    <a:lnTo>
                      <a:pt x="122" y="80"/>
                    </a:lnTo>
                    <a:lnTo>
                      <a:pt x="110" y="82"/>
                    </a:lnTo>
                    <a:lnTo>
                      <a:pt x="110" y="94"/>
                    </a:lnTo>
                    <a:lnTo>
                      <a:pt x="96" y="102"/>
                    </a:lnTo>
                    <a:lnTo>
                      <a:pt x="86" y="116"/>
                    </a:lnTo>
                    <a:lnTo>
                      <a:pt x="64" y="140"/>
                    </a:lnTo>
                    <a:lnTo>
                      <a:pt x="62" y="166"/>
                    </a:lnTo>
                    <a:lnTo>
                      <a:pt x="72" y="174"/>
                    </a:lnTo>
                    <a:lnTo>
                      <a:pt x="74" y="184"/>
                    </a:lnTo>
                    <a:lnTo>
                      <a:pt x="88" y="19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49" name="Freeform 202"/>
              <p:cNvSpPr>
                <a:spLocks noChangeAspect="1"/>
              </p:cNvSpPr>
              <p:nvPr/>
            </p:nvSpPr>
            <p:spPr bwMode="auto">
              <a:xfrm>
                <a:off x="4277" y="925"/>
                <a:ext cx="96" cy="52"/>
              </a:xfrm>
              <a:custGeom>
                <a:avLst/>
                <a:gdLst/>
                <a:ahLst/>
                <a:cxnLst>
                  <a:cxn ang="0">
                    <a:pos x="0" y="48"/>
                  </a:cxn>
                  <a:cxn ang="0">
                    <a:pos x="16" y="30"/>
                  </a:cxn>
                  <a:cxn ang="0">
                    <a:pos x="28" y="14"/>
                  </a:cxn>
                  <a:cxn ang="0">
                    <a:pos x="40" y="2"/>
                  </a:cxn>
                  <a:cxn ang="0">
                    <a:pos x="58" y="0"/>
                  </a:cxn>
                  <a:cxn ang="0">
                    <a:pos x="54" y="14"/>
                  </a:cxn>
                  <a:cxn ang="0">
                    <a:pos x="70" y="6"/>
                  </a:cxn>
                  <a:cxn ang="0">
                    <a:pos x="82" y="16"/>
                  </a:cxn>
                  <a:cxn ang="0">
                    <a:pos x="96" y="22"/>
                  </a:cxn>
                  <a:cxn ang="0">
                    <a:pos x="94" y="32"/>
                  </a:cxn>
                  <a:cxn ang="0">
                    <a:pos x="86" y="40"/>
                  </a:cxn>
                  <a:cxn ang="0">
                    <a:pos x="58" y="40"/>
                  </a:cxn>
                  <a:cxn ang="0">
                    <a:pos x="26" y="42"/>
                  </a:cxn>
                  <a:cxn ang="0">
                    <a:pos x="20" y="48"/>
                  </a:cxn>
                  <a:cxn ang="0">
                    <a:pos x="8" y="52"/>
                  </a:cxn>
                  <a:cxn ang="0">
                    <a:pos x="0" y="48"/>
                  </a:cxn>
                </a:cxnLst>
                <a:rect l="0" t="0" r="r" b="b"/>
                <a:pathLst>
                  <a:path w="96" h="52">
                    <a:moveTo>
                      <a:pt x="0" y="48"/>
                    </a:moveTo>
                    <a:lnTo>
                      <a:pt x="16" y="30"/>
                    </a:lnTo>
                    <a:lnTo>
                      <a:pt x="28" y="14"/>
                    </a:lnTo>
                    <a:lnTo>
                      <a:pt x="40" y="2"/>
                    </a:lnTo>
                    <a:lnTo>
                      <a:pt x="58" y="0"/>
                    </a:lnTo>
                    <a:lnTo>
                      <a:pt x="54" y="14"/>
                    </a:lnTo>
                    <a:lnTo>
                      <a:pt x="70" y="6"/>
                    </a:lnTo>
                    <a:lnTo>
                      <a:pt x="82" y="16"/>
                    </a:lnTo>
                    <a:lnTo>
                      <a:pt x="96" y="22"/>
                    </a:lnTo>
                    <a:lnTo>
                      <a:pt x="94" y="32"/>
                    </a:lnTo>
                    <a:lnTo>
                      <a:pt x="86" y="40"/>
                    </a:lnTo>
                    <a:lnTo>
                      <a:pt x="58" y="40"/>
                    </a:lnTo>
                    <a:lnTo>
                      <a:pt x="26" y="42"/>
                    </a:lnTo>
                    <a:lnTo>
                      <a:pt x="20" y="48"/>
                    </a:lnTo>
                    <a:lnTo>
                      <a:pt x="8" y="52"/>
                    </a:lnTo>
                    <a:lnTo>
                      <a:pt x="0" y="48"/>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50" name="Freeform 203"/>
              <p:cNvSpPr>
                <a:spLocks noChangeAspect="1"/>
              </p:cNvSpPr>
              <p:nvPr/>
            </p:nvSpPr>
            <p:spPr bwMode="auto">
              <a:xfrm>
                <a:off x="4189" y="897"/>
                <a:ext cx="96" cy="46"/>
              </a:xfrm>
              <a:custGeom>
                <a:avLst/>
                <a:gdLst/>
                <a:ahLst/>
                <a:cxnLst>
                  <a:cxn ang="0">
                    <a:pos x="0" y="22"/>
                  </a:cxn>
                  <a:cxn ang="0">
                    <a:pos x="16" y="6"/>
                  </a:cxn>
                  <a:cxn ang="0">
                    <a:pos x="46" y="0"/>
                  </a:cxn>
                  <a:cxn ang="0">
                    <a:pos x="64" y="2"/>
                  </a:cxn>
                  <a:cxn ang="0">
                    <a:pos x="64" y="10"/>
                  </a:cxn>
                  <a:cxn ang="0">
                    <a:pos x="76" y="8"/>
                  </a:cxn>
                  <a:cxn ang="0">
                    <a:pos x="88" y="6"/>
                  </a:cxn>
                  <a:cxn ang="0">
                    <a:pos x="96" y="14"/>
                  </a:cxn>
                  <a:cxn ang="0">
                    <a:pos x="96" y="26"/>
                  </a:cxn>
                  <a:cxn ang="0">
                    <a:pos x="84" y="36"/>
                  </a:cxn>
                  <a:cxn ang="0">
                    <a:pos x="92" y="46"/>
                  </a:cxn>
                  <a:cxn ang="0">
                    <a:pos x="54" y="46"/>
                  </a:cxn>
                  <a:cxn ang="0">
                    <a:pos x="40" y="40"/>
                  </a:cxn>
                  <a:cxn ang="0">
                    <a:pos x="16" y="40"/>
                  </a:cxn>
                  <a:cxn ang="0">
                    <a:pos x="8" y="28"/>
                  </a:cxn>
                  <a:cxn ang="0">
                    <a:pos x="0" y="22"/>
                  </a:cxn>
                </a:cxnLst>
                <a:rect l="0" t="0" r="r" b="b"/>
                <a:pathLst>
                  <a:path w="96" h="46">
                    <a:moveTo>
                      <a:pt x="0" y="22"/>
                    </a:moveTo>
                    <a:lnTo>
                      <a:pt x="16" y="6"/>
                    </a:lnTo>
                    <a:lnTo>
                      <a:pt x="46" y="0"/>
                    </a:lnTo>
                    <a:lnTo>
                      <a:pt x="64" y="2"/>
                    </a:lnTo>
                    <a:lnTo>
                      <a:pt x="64" y="10"/>
                    </a:lnTo>
                    <a:lnTo>
                      <a:pt x="76" y="8"/>
                    </a:lnTo>
                    <a:lnTo>
                      <a:pt x="88" y="6"/>
                    </a:lnTo>
                    <a:lnTo>
                      <a:pt x="96" y="14"/>
                    </a:lnTo>
                    <a:lnTo>
                      <a:pt x="96" y="26"/>
                    </a:lnTo>
                    <a:lnTo>
                      <a:pt x="84" y="36"/>
                    </a:lnTo>
                    <a:lnTo>
                      <a:pt x="92" y="46"/>
                    </a:lnTo>
                    <a:lnTo>
                      <a:pt x="54" y="46"/>
                    </a:lnTo>
                    <a:lnTo>
                      <a:pt x="40" y="40"/>
                    </a:lnTo>
                    <a:lnTo>
                      <a:pt x="16" y="40"/>
                    </a:lnTo>
                    <a:lnTo>
                      <a:pt x="8" y="28"/>
                    </a:lnTo>
                    <a:lnTo>
                      <a:pt x="0" y="2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51" name="Freeform 204"/>
              <p:cNvSpPr>
                <a:spLocks noChangeAspect="1"/>
              </p:cNvSpPr>
              <p:nvPr/>
            </p:nvSpPr>
            <p:spPr bwMode="auto">
              <a:xfrm>
                <a:off x="4165" y="855"/>
                <a:ext cx="84" cy="44"/>
              </a:xfrm>
              <a:custGeom>
                <a:avLst/>
                <a:gdLst/>
                <a:ahLst/>
                <a:cxnLst>
                  <a:cxn ang="0">
                    <a:pos x="0" y="34"/>
                  </a:cxn>
                  <a:cxn ang="0">
                    <a:pos x="22" y="44"/>
                  </a:cxn>
                  <a:cxn ang="0">
                    <a:pos x="36" y="42"/>
                  </a:cxn>
                  <a:cxn ang="0">
                    <a:pos x="56" y="38"/>
                  </a:cxn>
                  <a:cxn ang="0">
                    <a:pos x="74" y="36"/>
                  </a:cxn>
                  <a:cxn ang="0">
                    <a:pos x="76" y="28"/>
                  </a:cxn>
                  <a:cxn ang="0">
                    <a:pos x="84" y="22"/>
                  </a:cxn>
                  <a:cxn ang="0">
                    <a:pos x="72" y="14"/>
                  </a:cxn>
                  <a:cxn ang="0">
                    <a:pos x="60" y="2"/>
                  </a:cxn>
                  <a:cxn ang="0">
                    <a:pos x="44" y="0"/>
                  </a:cxn>
                  <a:cxn ang="0">
                    <a:pos x="40" y="10"/>
                  </a:cxn>
                  <a:cxn ang="0">
                    <a:pos x="16" y="12"/>
                  </a:cxn>
                  <a:cxn ang="0">
                    <a:pos x="12" y="18"/>
                  </a:cxn>
                  <a:cxn ang="0">
                    <a:pos x="10" y="28"/>
                  </a:cxn>
                  <a:cxn ang="0">
                    <a:pos x="0" y="34"/>
                  </a:cxn>
                </a:cxnLst>
                <a:rect l="0" t="0" r="r" b="b"/>
                <a:pathLst>
                  <a:path w="84" h="44">
                    <a:moveTo>
                      <a:pt x="0" y="34"/>
                    </a:moveTo>
                    <a:lnTo>
                      <a:pt x="22" y="44"/>
                    </a:lnTo>
                    <a:lnTo>
                      <a:pt x="36" y="42"/>
                    </a:lnTo>
                    <a:lnTo>
                      <a:pt x="56" y="38"/>
                    </a:lnTo>
                    <a:lnTo>
                      <a:pt x="74" y="36"/>
                    </a:lnTo>
                    <a:lnTo>
                      <a:pt x="76" y="28"/>
                    </a:lnTo>
                    <a:lnTo>
                      <a:pt x="84" y="22"/>
                    </a:lnTo>
                    <a:lnTo>
                      <a:pt x="72" y="14"/>
                    </a:lnTo>
                    <a:lnTo>
                      <a:pt x="60" y="2"/>
                    </a:lnTo>
                    <a:lnTo>
                      <a:pt x="44" y="0"/>
                    </a:lnTo>
                    <a:lnTo>
                      <a:pt x="40" y="10"/>
                    </a:lnTo>
                    <a:lnTo>
                      <a:pt x="16" y="12"/>
                    </a:lnTo>
                    <a:lnTo>
                      <a:pt x="12" y="18"/>
                    </a:lnTo>
                    <a:lnTo>
                      <a:pt x="10" y="28"/>
                    </a:lnTo>
                    <a:lnTo>
                      <a:pt x="0" y="3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52" name="Freeform 205"/>
              <p:cNvSpPr>
                <a:spLocks noChangeAspect="1"/>
              </p:cNvSpPr>
              <p:nvPr/>
            </p:nvSpPr>
            <p:spPr bwMode="auto">
              <a:xfrm>
                <a:off x="4877" y="1037"/>
                <a:ext cx="128" cy="44"/>
              </a:xfrm>
              <a:custGeom>
                <a:avLst/>
                <a:gdLst/>
                <a:ahLst/>
                <a:cxnLst>
                  <a:cxn ang="0">
                    <a:pos x="38" y="42"/>
                  </a:cxn>
                  <a:cxn ang="0">
                    <a:pos x="26" y="44"/>
                  </a:cxn>
                  <a:cxn ang="0">
                    <a:pos x="2" y="32"/>
                  </a:cxn>
                  <a:cxn ang="0">
                    <a:pos x="0" y="20"/>
                  </a:cxn>
                  <a:cxn ang="0">
                    <a:pos x="6" y="6"/>
                  </a:cxn>
                  <a:cxn ang="0">
                    <a:pos x="18" y="0"/>
                  </a:cxn>
                  <a:cxn ang="0">
                    <a:pos x="30" y="0"/>
                  </a:cxn>
                  <a:cxn ang="0">
                    <a:pos x="46" y="8"/>
                  </a:cxn>
                  <a:cxn ang="0">
                    <a:pos x="58" y="16"/>
                  </a:cxn>
                  <a:cxn ang="0">
                    <a:pos x="64" y="4"/>
                  </a:cxn>
                  <a:cxn ang="0">
                    <a:pos x="76" y="4"/>
                  </a:cxn>
                  <a:cxn ang="0">
                    <a:pos x="86" y="10"/>
                  </a:cxn>
                  <a:cxn ang="0">
                    <a:pos x="100" y="8"/>
                  </a:cxn>
                  <a:cxn ang="0">
                    <a:pos x="120" y="14"/>
                  </a:cxn>
                  <a:cxn ang="0">
                    <a:pos x="128" y="20"/>
                  </a:cxn>
                  <a:cxn ang="0">
                    <a:pos x="120" y="32"/>
                  </a:cxn>
                  <a:cxn ang="0">
                    <a:pos x="104" y="36"/>
                  </a:cxn>
                  <a:cxn ang="0">
                    <a:pos x="92" y="32"/>
                  </a:cxn>
                  <a:cxn ang="0">
                    <a:pos x="86" y="24"/>
                  </a:cxn>
                  <a:cxn ang="0">
                    <a:pos x="90" y="14"/>
                  </a:cxn>
                  <a:cxn ang="0">
                    <a:pos x="78" y="16"/>
                  </a:cxn>
                  <a:cxn ang="0">
                    <a:pos x="80" y="24"/>
                  </a:cxn>
                  <a:cxn ang="0">
                    <a:pos x="84" y="30"/>
                  </a:cxn>
                  <a:cxn ang="0">
                    <a:pos x="88" y="38"/>
                  </a:cxn>
                  <a:cxn ang="0">
                    <a:pos x="78" y="38"/>
                  </a:cxn>
                  <a:cxn ang="0">
                    <a:pos x="62" y="36"/>
                  </a:cxn>
                  <a:cxn ang="0">
                    <a:pos x="48" y="36"/>
                  </a:cxn>
                  <a:cxn ang="0">
                    <a:pos x="38" y="34"/>
                  </a:cxn>
                  <a:cxn ang="0">
                    <a:pos x="38" y="42"/>
                  </a:cxn>
                </a:cxnLst>
                <a:rect l="0" t="0" r="r" b="b"/>
                <a:pathLst>
                  <a:path w="128" h="44">
                    <a:moveTo>
                      <a:pt x="38" y="42"/>
                    </a:moveTo>
                    <a:lnTo>
                      <a:pt x="26" y="44"/>
                    </a:lnTo>
                    <a:lnTo>
                      <a:pt x="2" y="32"/>
                    </a:lnTo>
                    <a:lnTo>
                      <a:pt x="0" y="20"/>
                    </a:lnTo>
                    <a:lnTo>
                      <a:pt x="6" y="6"/>
                    </a:lnTo>
                    <a:lnTo>
                      <a:pt x="18" y="0"/>
                    </a:lnTo>
                    <a:lnTo>
                      <a:pt x="30" y="0"/>
                    </a:lnTo>
                    <a:lnTo>
                      <a:pt x="46" y="8"/>
                    </a:lnTo>
                    <a:lnTo>
                      <a:pt x="58" y="16"/>
                    </a:lnTo>
                    <a:lnTo>
                      <a:pt x="64" y="4"/>
                    </a:lnTo>
                    <a:lnTo>
                      <a:pt x="76" y="4"/>
                    </a:lnTo>
                    <a:lnTo>
                      <a:pt x="86" y="10"/>
                    </a:lnTo>
                    <a:lnTo>
                      <a:pt x="100" y="8"/>
                    </a:lnTo>
                    <a:lnTo>
                      <a:pt x="120" y="14"/>
                    </a:lnTo>
                    <a:lnTo>
                      <a:pt x="128" y="20"/>
                    </a:lnTo>
                    <a:lnTo>
                      <a:pt x="120" y="32"/>
                    </a:lnTo>
                    <a:lnTo>
                      <a:pt x="104" y="36"/>
                    </a:lnTo>
                    <a:lnTo>
                      <a:pt x="92" y="32"/>
                    </a:lnTo>
                    <a:lnTo>
                      <a:pt x="86" y="24"/>
                    </a:lnTo>
                    <a:lnTo>
                      <a:pt x="90" y="14"/>
                    </a:lnTo>
                    <a:lnTo>
                      <a:pt x="78" y="16"/>
                    </a:lnTo>
                    <a:lnTo>
                      <a:pt x="80" y="24"/>
                    </a:lnTo>
                    <a:lnTo>
                      <a:pt x="84" y="30"/>
                    </a:lnTo>
                    <a:lnTo>
                      <a:pt x="88" y="38"/>
                    </a:lnTo>
                    <a:lnTo>
                      <a:pt x="78" y="38"/>
                    </a:lnTo>
                    <a:lnTo>
                      <a:pt x="62" y="36"/>
                    </a:lnTo>
                    <a:lnTo>
                      <a:pt x="48" y="36"/>
                    </a:lnTo>
                    <a:lnTo>
                      <a:pt x="38" y="34"/>
                    </a:lnTo>
                    <a:lnTo>
                      <a:pt x="38" y="4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53" name="Freeform 206"/>
              <p:cNvSpPr>
                <a:spLocks noChangeAspect="1"/>
              </p:cNvSpPr>
              <p:nvPr/>
            </p:nvSpPr>
            <p:spPr bwMode="auto">
              <a:xfrm>
                <a:off x="5021" y="1057"/>
                <a:ext cx="74" cy="24"/>
              </a:xfrm>
              <a:custGeom>
                <a:avLst/>
                <a:gdLst/>
                <a:ahLst/>
                <a:cxnLst>
                  <a:cxn ang="0">
                    <a:pos x="6" y="0"/>
                  </a:cxn>
                  <a:cxn ang="0">
                    <a:pos x="16" y="4"/>
                  </a:cxn>
                  <a:cxn ang="0">
                    <a:pos x="36" y="4"/>
                  </a:cxn>
                  <a:cxn ang="0">
                    <a:pos x="50" y="8"/>
                  </a:cxn>
                  <a:cxn ang="0">
                    <a:pos x="68" y="10"/>
                  </a:cxn>
                  <a:cxn ang="0">
                    <a:pos x="74" y="14"/>
                  </a:cxn>
                  <a:cxn ang="0">
                    <a:pos x="60" y="20"/>
                  </a:cxn>
                  <a:cxn ang="0">
                    <a:pos x="48" y="24"/>
                  </a:cxn>
                  <a:cxn ang="0">
                    <a:pos x="36" y="24"/>
                  </a:cxn>
                  <a:cxn ang="0">
                    <a:pos x="20" y="20"/>
                  </a:cxn>
                  <a:cxn ang="0">
                    <a:pos x="4" y="16"/>
                  </a:cxn>
                  <a:cxn ang="0">
                    <a:pos x="0" y="8"/>
                  </a:cxn>
                  <a:cxn ang="0">
                    <a:pos x="6" y="0"/>
                  </a:cxn>
                </a:cxnLst>
                <a:rect l="0" t="0" r="r" b="b"/>
                <a:pathLst>
                  <a:path w="74" h="24">
                    <a:moveTo>
                      <a:pt x="6" y="0"/>
                    </a:moveTo>
                    <a:lnTo>
                      <a:pt x="16" y="4"/>
                    </a:lnTo>
                    <a:lnTo>
                      <a:pt x="36" y="4"/>
                    </a:lnTo>
                    <a:lnTo>
                      <a:pt x="50" y="8"/>
                    </a:lnTo>
                    <a:lnTo>
                      <a:pt x="68" y="10"/>
                    </a:lnTo>
                    <a:lnTo>
                      <a:pt x="74" y="14"/>
                    </a:lnTo>
                    <a:lnTo>
                      <a:pt x="60" y="20"/>
                    </a:lnTo>
                    <a:lnTo>
                      <a:pt x="48" y="24"/>
                    </a:lnTo>
                    <a:lnTo>
                      <a:pt x="36" y="24"/>
                    </a:lnTo>
                    <a:lnTo>
                      <a:pt x="20" y="20"/>
                    </a:lnTo>
                    <a:lnTo>
                      <a:pt x="4" y="16"/>
                    </a:lnTo>
                    <a:lnTo>
                      <a:pt x="0" y="8"/>
                    </a:lnTo>
                    <a:lnTo>
                      <a:pt x="6"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54" name="Freeform 207"/>
              <p:cNvSpPr>
                <a:spLocks noChangeAspect="1"/>
              </p:cNvSpPr>
              <p:nvPr/>
            </p:nvSpPr>
            <p:spPr bwMode="auto">
              <a:xfrm>
                <a:off x="5537" y="1173"/>
                <a:ext cx="58" cy="24"/>
              </a:xfrm>
              <a:custGeom>
                <a:avLst/>
                <a:gdLst/>
                <a:ahLst/>
                <a:cxnLst>
                  <a:cxn ang="0">
                    <a:pos x="0" y="16"/>
                  </a:cxn>
                  <a:cxn ang="0">
                    <a:pos x="2" y="24"/>
                  </a:cxn>
                  <a:cxn ang="0">
                    <a:pos x="10" y="24"/>
                  </a:cxn>
                  <a:cxn ang="0">
                    <a:pos x="24" y="24"/>
                  </a:cxn>
                  <a:cxn ang="0">
                    <a:pos x="46" y="20"/>
                  </a:cxn>
                  <a:cxn ang="0">
                    <a:pos x="58" y="18"/>
                  </a:cxn>
                  <a:cxn ang="0">
                    <a:pos x="58" y="8"/>
                  </a:cxn>
                  <a:cxn ang="0">
                    <a:pos x="48" y="4"/>
                  </a:cxn>
                  <a:cxn ang="0">
                    <a:pos x="36" y="0"/>
                  </a:cxn>
                  <a:cxn ang="0">
                    <a:pos x="22" y="2"/>
                  </a:cxn>
                  <a:cxn ang="0">
                    <a:pos x="14" y="8"/>
                  </a:cxn>
                  <a:cxn ang="0">
                    <a:pos x="0" y="16"/>
                  </a:cxn>
                </a:cxnLst>
                <a:rect l="0" t="0" r="r" b="b"/>
                <a:pathLst>
                  <a:path w="58" h="24">
                    <a:moveTo>
                      <a:pt x="0" y="16"/>
                    </a:moveTo>
                    <a:lnTo>
                      <a:pt x="2" y="24"/>
                    </a:lnTo>
                    <a:lnTo>
                      <a:pt x="10" y="24"/>
                    </a:lnTo>
                    <a:lnTo>
                      <a:pt x="24" y="24"/>
                    </a:lnTo>
                    <a:lnTo>
                      <a:pt x="46" y="20"/>
                    </a:lnTo>
                    <a:lnTo>
                      <a:pt x="58" y="18"/>
                    </a:lnTo>
                    <a:lnTo>
                      <a:pt x="58" y="8"/>
                    </a:lnTo>
                    <a:lnTo>
                      <a:pt x="48" y="4"/>
                    </a:lnTo>
                    <a:lnTo>
                      <a:pt x="36" y="0"/>
                    </a:lnTo>
                    <a:lnTo>
                      <a:pt x="22" y="2"/>
                    </a:lnTo>
                    <a:lnTo>
                      <a:pt x="14" y="8"/>
                    </a:lnTo>
                    <a:lnTo>
                      <a:pt x="0" y="1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55" name="Freeform 208"/>
              <p:cNvSpPr>
                <a:spLocks noChangeAspect="1"/>
              </p:cNvSpPr>
              <p:nvPr/>
            </p:nvSpPr>
            <p:spPr bwMode="auto">
              <a:xfrm>
                <a:off x="4951" y="1609"/>
                <a:ext cx="42" cy="174"/>
              </a:xfrm>
              <a:custGeom>
                <a:avLst/>
                <a:gdLst/>
                <a:ahLst/>
                <a:cxnLst>
                  <a:cxn ang="0">
                    <a:pos x="0" y="166"/>
                  </a:cxn>
                  <a:cxn ang="0">
                    <a:pos x="6" y="174"/>
                  </a:cxn>
                  <a:cxn ang="0">
                    <a:pos x="10" y="160"/>
                  </a:cxn>
                  <a:cxn ang="0">
                    <a:pos x="18" y="162"/>
                  </a:cxn>
                  <a:cxn ang="0">
                    <a:pos x="24" y="170"/>
                  </a:cxn>
                  <a:cxn ang="0">
                    <a:pos x="26" y="162"/>
                  </a:cxn>
                  <a:cxn ang="0">
                    <a:pos x="22" y="154"/>
                  </a:cxn>
                  <a:cxn ang="0">
                    <a:pos x="14" y="144"/>
                  </a:cxn>
                  <a:cxn ang="0">
                    <a:pos x="10" y="134"/>
                  </a:cxn>
                  <a:cxn ang="0">
                    <a:pos x="14" y="126"/>
                  </a:cxn>
                  <a:cxn ang="0">
                    <a:pos x="18" y="114"/>
                  </a:cxn>
                  <a:cxn ang="0">
                    <a:pos x="22" y="108"/>
                  </a:cxn>
                  <a:cxn ang="0">
                    <a:pos x="30" y="106"/>
                  </a:cxn>
                  <a:cxn ang="0">
                    <a:pos x="42" y="116"/>
                  </a:cxn>
                  <a:cxn ang="0">
                    <a:pos x="42" y="104"/>
                  </a:cxn>
                  <a:cxn ang="0">
                    <a:pos x="32" y="88"/>
                  </a:cxn>
                  <a:cxn ang="0">
                    <a:pos x="28" y="62"/>
                  </a:cxn>
                  <a:cxn ang="0">
                    <a:pos x="24" y="42"/>
                  </a:cxn>
                  <a:cxn ang="0">
                    <a:pos x="22" y="26"/>
                  </a:cxn>
                  <a:cxn ang="0">
                    <a:pos x="20" y="12"/>
                  </a:cxn>
                  <a:cxn ang="0">
                    <a:pos x="16" y="0"/>
                  </a:cxn>
                  <a:cxn ang="0">
                    <a:pos x="12" y="6"/>
                  </a:cxn>
                  <a:cxn ang="0">
                    <a:pos x="12" y="16"/>
                  </a:cxn>
                  <a:cxn ang="0">
                    <a:pos x="2" y="20"/>
                  </a:cxn>
                  <a:cxn ang="0">
                    <a:pos x="2" y="36"/>
                  </a:cxn>
                  <a:cxn ang="0">
                    <a:pos x="2" y="50"/>
                  </a:cxn>
                  <a:cxn ang="0">
                    <a:pos x="2" y="62"/>
                  </a:cxn>
                  <a:cxn ang="0">
                    <a:pos x="8" y="70"/>
                  </a:cxn>
                  <a:cxn ang="0">
                    <a:pos x="6" y="82"/>
                  </a:cxn>
                  <a:cxn ang="0">
                    <a:pos x="6" y="102"/>
                  </a:cxn>
                  <a:cxn ang="0">
                    <a:pos x="6" y="126"/>
                  </a:cxn>
                  <a:cxn ang="0">
                    <a:pos x="6" y="146"/>
                  </a:cxn>
                  <a:cxn ang="0">
                    <a:pos x="6" y="158"/>
                  </a:cxn>
                  <a:cxn ang="0">
                    <a:pos x="0" y="166"/>
                  </a:cxn>
                </a:cxnLst>
                <a:rect l="0" t="0" r="r" b="b"/>
                <a:pathLst>
                  <a:path w="42" h="174">
                    <a:moveTo>
                      <a:pt x="0" y="166"/>
                    </a:moveTo>
                    <a:lnTo>
                      <a:pt x="6" y="174"/>
                    </a:lnTo>
                    <a:lnTo>
                      <a:pt x="10" y="160"/>
                    </a:lnTo>
                    <a:lnTo>
                      <a:pt x="18" y="162"/>
                    </a:lnTo>
                    <a:lnTo>
                      <a:pt x="24" y="170"/>
                    </a:lnTo>
                    <a:lnTo>
                      <a:pt x="26" y="162"/>
                    </a:lnTo>
                    <a:lnTo>
                      <a:pt x="22" y="154"/>
                    </a:lnTo>
                    <a:lnTo>
                      <a:pt x="14" y="144"/>
                    </a:lnTo>
                    <a:lnTo>
                      <a:pt x="10" y="134"/>
                    </a:lnTo>
                    <a:lnTo>
                      <a:pt x="14" y="126"/>
                    </a:lnTo>
                    <a:lnTo>
                      <a:pt x="18" y="114"/>
                    </a:lnTo>
                    <a:lnTo>
                      <a:pt x="22" y="108"/>
                    </a:lnTo>
                    <a:lnTo>
                      <a:pt x="30" y="106"/>
                    </a:lnTo>
                    <a:lnTo>
                      <a:pt x="42" y="116"/>
                    </a:lnTo>
                    <a:lnTo>
                      <a:pt x="42" y="104"/>
                    </a:lnTo>
                    <a:lnTo>
                      <a:pt x="32" y="88"/>
                    </a:lnTo>
                    <a:lnTo>
                      <a:pt x="28" y="62"/>
                    </a:lnTo>
                    <a:lnTo>
                      <a:pt x="24" y="42"/>
                    </a:lnTo>
                    <a:lnTo>
                      <a:pt x="22" y="26"/>
                    </a:lnTo>
                    <a:lnTo>
                      <a:pt x="20" y="12"/>
                    </a:lnTo>
                    <a:lnTo>
                      <a:pt x="16" y="0"/>
                    </a:lnTo>
                    <a:lnTo>
                      <a:pt x="12" y="6"/>
                    </a:lnTo>
                    <a:lnTo>
                      <a:pt x="12" y="16"/>
                    </a:lnTo>
                    <a:lnTo>
                      <a:pt x="2" y="20"/>
                    </a:lnTo>
                    <a:lnTo>
                      <a:pt x="2" y="36"/>
                    </a:lnTo>
                    <a:lnTo>
                      <a:pt x="2" y="50"/>
                    </a:lnTo>
                    <a:lnTo>
                      <a:pt x="2" y="62"/>
                    </a:lnTo>
                    <a:lnTo>
                      <a:pt x="8" y="70"/>
                    </a:lnTo>
                    <a:lnTo>
                      <a:pt x="6" y="82"/>
                    </a:lnTo>
                    <a:lnTo>
                      <a:pt x="6" y="102"/>
                    </a:lnTo>
                    <a:lnTo>
                      <a:pt x="6" y="126"/>
                    </a:lnTo>
                    <a:lnTo>
                      <a:pt x="6" y="146"/>
                    </a:lnTo>
                    <a:lnTo>
                      <a:pt x="6" y="158"/>
                    </a:lnTo>
                    <a:lnTo>
                      <a:pt x="0" y="16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56" name="Freeform 209"/>
              <p:cNvSpPr>
                <a:spLocks noChangeAspect="1"/>
              </p:cNvSpPr>
              <p:nvPr/>
            </p:nvSpPr>
            <p:spPr bwMode="auto">
              <a:xfrm>
                <a:off x="3411" y="1901"/>
                <a:ext cx="24" cy="20"/>
              </a:xfrm>
              <a:custGeom>
                <a:avLst/>
                <a:gdLst/>
                <a:ahLst/>
                <a:cxnLst>
                  <a:cxn ang="0">
                    <a:pos x="22" y="20"/>
                  </a:cxn>
                  <a:cxn ang="0">
                    <a:pos x="14" y="16"/>
                  </a:cxn>
                  <a:cxn ang="0">
                    <a:pos x="8" y="12"/>
                  </a:cxn>
                  <a:cxn ang="0">
                    <a:pos x="0" y="4"/>
                  </a:cxn>
                  <a:cxn ang="0">
                    <a:pos x="2" y="0"/>
                  </a:cxn>
                  <a:cxn ang="0">
                    <a:pos x="10" y="0"/>
                  </a:cxn>
                  <a:cxn ang="0">
                    <a:pos x="16" y="4"/>
                  </a:cxn>
                  <a:cxn ang="0">
                    <a:pos x="22" y="6"/>
                  </a:cxn>
                  <a:cxn ang="0">
                    <a:pos x="24" y="14"/>
                  </a:cxn>
                  <a:cxn ang="0">
                    <a:pos x="22" y="20"/>
                  </a:cxn>
                </a:cxnLst>
                <a:rect l="0" t="0" r="r" b="b"/>
                <a:pathLst>
                  <a:path w="24" h="20">
                    <a:moveTo>
                      <a:pt x="22" y="20"/>
                    </a:moveTo>
                    <a:lnTo>
                      <a:pt x="14" y="16"/>
                    </a:lnTo>
                    <a:lnTo>
                      <a:pt x="8" y="12"/>
                    </a:lnTo>
                    <a:lnTo>
                      <a:pt x="0" y="4"/>
                    </a:lnTo>
                    <a:lnTo>
                      <a:pt x="2" y="0"/>
                    </a:lnTo>
                    <a:lnTo>
                      <a:pt x="10" y="0"/>
                    </a:lnTo>
                    <a:lnTo>
                      <a:pt x="16" y="4"/>
                    </a:lnTo>
                    <a:lnTo>
                      <a:pt x="22" y="6"/>
                    </a:lnTo>
                    <a:lnTo>
                      <a:pt x="24" y="14"/>
                    </a:lnTo>
                    <a:lnTo>
                      <a:pt x="22" y="2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grpSp>
        <p:grpSp>
          <p:nvGrpSpPr>
            <p:cNvPr id="19" name="Group 210"/>
            <p:cNvGrpSpPr>
              <a:grpSpLocks noChangeAspect="1"/>
            </p:cNvGrpSpPr>
            <p:nvPr/>
          </p:nvGrpSpPr>
          <p:grpSpPr bwMode="auto">
            <a:xfrm>
              <a:off x="4876679" y="3293790"/>
              <a:ext cx="1161281" cy="850134"/>
              <a:chOff x="3119" y="1859"/>
              <a:chExt cx="808" cy="508"/>
            </a:xfrm>
          </p:grpSpPr>
          <p:sp>
            <p:nvSpPr>
              <p:cNvPr id="121" name="Freeform 211"/>
              <p:cNvSpPr>
                <a:spLocks noChangeAspect="1"/>
              </p:cNvSpPr>
              <p:nvPr/>
            </p:nvSpPr>
            <p:spPr bwMode="auto">
              <a:xfrm>
                <a:off x="3217" y="1981"/>
                <a:ext cx="30" cy="16"/>
              </a:xfrm>
              <a:custGeom>
                <a:avLst/>
                <a:gdLst/>
                <a:ahLst/>
                <a:cxnLst>
                  <a:cxn ang="0">
                    <a:pos x="8" y="6"/>
                  </a:cxn>
                  <a:cxn ang="0">
                    <a:pos x="16" y="4"/>
                  </a:cxn>
                  <a:cxn ang="0">
                    <a:pos x="24" y="4"/>
                  </a:cxn>
                  <a:cxn ang="0">
                    <a:pos x="30" y="0"/>
                  </a:cxn>
                  <a:cxn ang="0">
                    <a:pos x="22" y="8"/>
                  </a:cxn>
                  <a:cxn ang="0">
                    <a:pos x="18" y="12"/>
                  </a:cxn>
                  <a:cxn ang="0">
                    <a:pos x="12" y="16"/>
                  </a:cxn>
                  <a:cxn ang="0">
                    <a:pos x="4" y="16"/>
                  </a:cxn>
                  <a:cxn ang="0">
                    <a:pos x="0" y="12"/>
                  </a:cxn>
                  <a:cxn ang="0">
                    <a:pos x="0" y="6"/>
                  </a:cxn>
                  <a:cxn ang="0">
                    <a:pos x="8" y="6"/>
                  </a:cxn>
                </a:cxnLst>
                <a:rect l="0" t="0" r="r" b="b"/>
                <a:pathLst>
                  <a:path w="30" h="16">
                    <a:moveTo>
                      <a:pt x="8" y="6"/>
                    </a:moveTo>
                    <a:lnTo>
                      <a:pt x="16" y="4"/>
                    </a:lnTo>
                    <a:lnTo>
                      <a:pt x="24" y="4"/>
                    </a:lnTo>
                    <a:lnTo>
                      <a:pt x="30" y="0"/>
                    </a:lnTo>
                    <a:lnTo>
                      <a:pt x="22" y="8"/>
                    </a:lnTo>
                    <a:lnTo>
                      <a:pt x="18" y="12"/>
                    </a:lnTo>
                    <a:lnTo>
                      <a:pt x="12" y="16"/>
                    </a:lnTo>
                    <a:lnTo>
                      <a:pt x="4" y="16"/>
                    </a:lnTo>
                    <a:lnTo>
                      <a:pt x="0" y="12"/>
                    </a:lnTo>
                    <a:lnTo>
                      <a:pt x="0" y="6"/>
                    </a:lnTo>
                    <a:lnTo>
                      <a:pt x="8" y="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22" name="Freeform 212"/>
              <p:cNvSpPr>
                <a:spLocks noChangeAspect="1"/>
              </p:cNvSpPr>
              <p:nvPr/>
            </p:nvSpPr>
            <p:spPr bwMode="auto">
              <a:xfrm>
                <a:off x="3119" y="1859"/>
                <a:ext cx="292" cy="112"/>
              </a:xfrm>
              <a:custGeom>
                <a:avLst/>
                <a:gdLst/>
                <a:ahLst/>
                <a:cxnLst>
                  <a:cxn ang="0">
                    <a:pos x="0" y="46"/>
                  </a:cxn>
                  <a:cxn ang="0">
                    <a:pos x="6" y="34"/>
                  </a:cxn>
                  <a:cxn ang="0">
                    <a:pos x="26" y="34"/>
                  </a:cxn>
                  <a:cxn ang="0">
                    <a:pos x="46" y="34"/>
                  </a:cxn>
                  <a:cxn ang="0">
                    <a:pos x="52" y="26"/>
                  </a:cxn>
                  <a:cxn ang="0">
                    <a:pos x="52" y="22"/>
                  </a:cxn>
                  <a:cxn ang="0">
                    <a:pos x="46" y="16"/>
                  </a:cxn>
                  <a:cxn ang="0">
                    <a:pos x="82" y="18"/>
                  </a:cxn>
                  <a:cxn ang="0">
                    <a:pos x="110" y="0"/>
                  </a:cxn>
                  <a:cxn ang="0">
                    <a:pos x="146" y="12"/>
                  </a:cxn>
                  <a:cxn ang="0">
                    <a:pos x="160" y="16"/>
                  </a:cxn>
                  <a:cxn ang="0">
                    <a:pos x="182" y="22"/>
                  </a:cxn>
                  <a:cxn ang="0">
                    <a:pos x="218" y="22"/>
                  </a:cxn>
                  <a:cxn ang="0">
                    <a:pos x="242" y="10"/>
                  </a:cxn>
                  <a:cxn ang="0">
                    <a:pos x="252" y="14"/>
                  </a:cxn>
                  <a:cxn ang="0">
                    <a:pos x="262" y="10"/>
                  </a:cxn>
                  <a:cxn ang="0">
                    <a:pos x="274" y="20"/>
                  </a:cxn>
                  <a:cxn ang="0">
                    <a:pos x="274" y="42"/>
                  </a:cxn>
                  <a:cxn ang="0">
                    <a:pos x="292" y="46"/>
                  </a:cxn>
                  <a:cxn ang="0">
                    <a:pos x="282" y="52"/>
                  </a:cxn>
                  <a:cxn ang="0">
                    <a:pos x="286" y="68"/>
                  </a:cxn>
                  <a:cxn ang="0">
                    <a:pos x="292" y="88"/>
                  </a:cxn>
                  <a:cxn ang="0">
                    <a:pos x="282" y="90"/>
                  </a:cxn>
                  <a:cxn ang="0">
                    <a:pos x="252" y="92"/>
                  </a:cxn>
                  <a:cxn ang="0">
                    <a:pos x="214" y="100"/>
                  </a:cxn>
                  <a:cxn ang="0">
                    <a:pos x="190" y="96"/>
                  </a:cxn>
                  <a:cxn ang="0">
                    <a:pos x="182" y="100"/>
                  </a:cxn>
                  <a:cxn ang="0">
                    <a:pos x="164" y="96"/>
                  </a:cxn>
                  <a:cxn ang="0">
                    <a:pos x="154" y="112"/>
                  </a:cxn>
                  <a:cxn ang="0">
                    <a:pos x="156" y="96"/>
                  </a:cxn>
                  <a:cxn ang="0">
                    <a:pos x="146" y="100"/>
                  </a:cxn>
                  <a:cxn ang="0">
                    <a:pos x="128" y="100"/>
                  </a:cxn>
                  <a:cxn ang="0">
                    <a:pos x="110" y="110"/>
                  </a:cxn>
                  <a:cxn ang="0">
                    <a:pos x="92" y="104"/>
                  </a:cxn>
                  <a:cxn ang="0">
                    <a:pos x="72" y="96"/>
                  </a:cxn>
                  <a:cxn ang="0">
                    <a:pos x="68" y="104"/>
                  </a:cxn>
                  <a:cxn ang="0">
                    <a:pos x="50" y="108"/>
                  </a:cxn>
                  <a:cxn ang="0">
                    <a:pos x="34" y="96"/>
                  </a:cxn>
                  <a:cxn ang="0">
                    <a:pos x="16" y="84"/>
                  </a:cxn>
                  <a:cxn ang="0">
                    <a:pos x="6" y="74"/>
                  </a:cxn>
                  <a:cxn ang="0">
                    <a:pos x="14" y="62"/>
                  </a:cxn>
                  <a:cxn ang="0">
                    <a:pos x="10" y="48"/>
                  </a:cxn>
                </a:cxnLst>
                <a:rect l="0" t="0" r="r" b="b"/>
                <a:pathLst>
                  <a:path w="292" h="112">
                    <a:moveTo>
                      <a:pt x="10" y="48"/>
                    </a:moveTo>
                    <a:lnTo>
                      <a:pt x="0" y="46"/>
                    </a:lnTo>
                    <a:lnTo>
                      <a:pt x="0" y="42"/>
                    </a:lnTo>
                    <a:lnTo>
                      <a:pt x="6" y="34"/>
                    </a:lnTo>
                    <a:lnTo>
                      <a:pt x="12" y="32"/>
                    </a:lnTo>
                    <a:lnTo>
                      <a:pt x="26" y="34"/>
                    </a:lnTo>
                    <a:lnTo>
                      <a:pt x="38" y="34"/>
                    </a:lnTo>
                    <a:lnTo>
                      <a:pt x="46" y="34"/>
                    </a:lnTo>
                    <a:lnTo>
                      <a:pt x="46" y="28"/>
                    </a:lnTo>
                    <a:lnTo>
                      <a:pt x="52" y="26"/>
                    </a:lnTo>
                    <a:lnTo>
                      <a:pt x="58" y="26"/>
                    </a:lnTo>
                    <a:lnTo>
                      <a:pt x="52" y="22"/>
                    </a:lnTo>
                    <a:lnTo>
                      <a:pt x="46" y="22"/>
                    </a:lnTo>
                    <a:lnTo>
                      <a:pt x="46" y="16"/>
                    </a:lnTo>
                    <a:lnTo>
                      <a:pt x="68" y="18"/>
                    </a:lnTo>
                    <a:lnTo>
                      <a:pt x="82" y="18"/>
                    </a:lnTo>
                    <a:lnTo>
                      <a:pt x="90" y="10"/>
                    </a:lnTo>
                    <a:lnTo>
                      <a:pt x="110" y="0"/>
                    </a:lnTo>
                    <a:lnTo>
                      <a:pt x="140" y="0"/>
                    </a:lnTo>
                    <a:lnTo>
                      <a:pt x="146" y="12"/>
                    </a:lnTo>
                    <a:lnTo>
                      <a:pt x="154" y="10"/>
                    </a:lnTo>
                    <a:lnTo>
                      <a:pt x="160" y="16"/>
                    </a:lnTo>
                    <a:lnTo>
                      <a:pt x="168" y="18"/>
                    </a:lnTo>
                    <a:lnTo>
                      <a:pt x="182" y="22"/>
                    </a:lnTo>
                    <a:lnTo>
                      <a:pt x="200" y="22"/>
                    </a:lnTo>
                    <a:lnTo>
                      <a:pt x="218" y="22"/>
                    </a:lnTo>
                    <a:lnTo>
                      <a:pt x="234" y="18"/>
                    </a:lnTo>
                    <a:lnTo>
                      <a:pt x="242" y="10"/>
                    </a:lnTo>
                    <a:lnTo>
                      <a:pt x="248" y="12"/>
                    </a:lnTo>
                    <a:lnTo>
                      <a:pt x="252" y="14"/>
                    </a:lnTo>
                    <a:lnTo>
                      <a:pt x="254" y="8"/>
                    </a:lnTo>
                    <a:lnTo>
                      <a:pt x="262" y="10"/>
                    </a:lnTo>
                    <a:lnTo>
                      <a:pt x="268" y="16"/>
                    </a:lnTo>
                    <a:lnTo>
                      <a:pt x="274" y="20"/>
                    </a:lnTo>
                    <a:lnTo>
                      <a:pt x="274" y="30"/>
                    </a:lnTo>
                    <a:lnTo>
                      <a:pt x="274" y="42"/>
                    </a:lnTo>
                    <a:lnTo>
                      <a:pt x="286" y="42"/>
                    </a:lnTo>
                    <a:lnTo>
                      <a:pt x="292" y="46"/>
                    </a:lnTo>
                    <a:lnTo>
                      <a:pt x="284" y="48"/>
                    </a:lnTo>
                    <a:lnTo>
                      <a:pt x="282" y="52"/>
                    </a:lnTo>
                    <a:lnTo>
                      <a:pt x="284" y="60"/>
                    </a:lnTo>
                    <a:lnTo>
                      <a:pt x="286" y="68"/>
                    </a:lnTo>
                    <a:lnTo>
                      <a:pt x="288" y="78"/>
                    </a:lnTo>
                    <a:lnTo>
                      <a:pt x="292" y="88"/>
                    </a:lnTo>
                    <a:lnTo>
                      <a:pt x="290" y="92"/>
                    </a:lnTo>
                    <a:lnTo>
                      <a:pt x="282" y="90"/>
                    </a:lnTo>
                    <a:lnTo>
                      <a:pt x="262" y="86"/>
                    </a:lnTo>
                    <a:lnTo>
                      <a:pt x="252" y="92"/>
                    </a:lnTo>
                    <a:lnTo>
                      <a:pt x="226" y="92"/>
                    </a:lnTo>
                    <a:lnTo>
                      <a:pt x="214" y="100"/>
                    </a:lnTo>
                    <a:lnTo>
                      <a:pt x="196" y="102"/>
                    </a:lnTo>
                    <a:lnTo>
                      <a:pt x="190" y="96"/>
                    </a:lnTo>
                    <a:lnTo>
                      <a:pt x="184" y="96"/>
                    </a:lnTo>
                    <a:lnTo>
                      <a:pt x="182" y="100"/>
                    </a:lnTo>
                    <a:lnTo>
                      <a:pt x="170" y="100"/>
                    </a:lnTo>
                    <a:lnTo>
                      <a:pt x="164" y="96"/>
                    </a:lnTo>
                    <a:lnTo>
                      <a:pt x="162" y="104"/>
                    </a:lnTo>
                    <a:lnTo>
                      <a:pt x="154" y="112"/>
                    </a:lnTo>
                    <a:lnTo>
                      <a:pt x="152" y="104"/>
                    </a:lnTo>
                    <a:lnTo>
                      <a:pt x="156" y="96"/>
                    </a:lnTo>
                    <a:lnTo>
                      <a:pt x="150" y="96"/>
                    </a:lnTo>
                    <a:lnTo>
                      <a:pt x="146" y="100"/>
                    </a:lnTo>
                    <a:lnTo>
                      <a:pt x="132" y="98"/>
                    </a:lnTo>
                    <a:lnTo>
                      <a:pt x="128" y="100"/>
                    </a:lnTo>
                    <a:lnTo>
                      <a:pt x="120" y="108"/>
                    </a:lnTo>
                    <a:lnTo>
                      <a:pt x="110" y="110"/>
                    </a:lnTo>
                    <a:lnTo>
                      <a:pt x="100" y="110"/>
                    </a:lnTo>
                    <a:lnTo>
                      <a:pt x="92" y="104"/>
                    </a:lnTo>
                    <a:lnTo>
                      <a:pt x="80" y="100"/>
                    </a:lnTo>
                    <a:lnTo>
                      <a:pt x="72" y="96"/>
                    </a:lnTo>
                    <a:lnTo>
                      <a:pt x="66" y="98"/>
                    </a:lnTo>
                    <a:lnTo>
                      <a:pt x="68" y="104"/>
                    </a:lnTo>
                    <a:lnTo>
                      <a:pt x="66" y="108"/>
                    </a:lnTo>
                    <a:lnTo>
                      <a:pt x="50" y="108"/>
                    </a:lnTo>
                    <a:lnTo>
                      <a:pt x="40" y="100"/>
                    </a:lnTo>
                    <a:lnTo>
                      <a:pt x="34" y="96"/>
                    </a:lnTo>
                    <a:lnTo>
                      <a:pt x="20" y="92"/>
                    </a:lnTo>
                    <a:lnTo>
                      <a:pt x="16" y="84"/>
                    </a:lnTo>
                    <a:lnTo>
                      <a:pt x="16" y="78"/>
                    </a:lnTo>
                    <a:lnTo>
                      <a:pt x="6" y="74"/>
                    </a:lnTo>
                    <a:lnTo>
                      <a:pt x="10" y="68"/>
                    </a:lnTo>
                    <a:lnTo>
                      <a:pt x="14" y="62"/>
                    </a:lnTo>
                    <a:lnTo>
                      <a:pt x="12" y="54"/>
                    </a:lnTo>
                    <a:lnTo>
                      <a:pt x="10" y="48"/>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23" name="Freeform 213"/>
              <p:cNvSpPr>
                <a:spLocks noChangeAspect="1"/>
              </p:cNvSpPr>
              <p:nvPr/>
            </p:nvSpPr>
            <p:spPr bwMode="auto">
              <a:xfrm>
                <a:off x="3257" y="1997"/>
                <a:ext cx="28" cy="28"/>
              </a:xfrm>
              <a:custGeom>
                <a:avLst/>
                <a:gdLst/>
                <a:ahLst/>
                <a:cxnLst>
                  <a:cxn ang="0">
                    <a:pos x="16" y="2"/>
                  </a:cxn>
                  <a:cxn ang="0">
                    <a:pos x="24" y="0"/>
                  </a:cxn>
                  <a:cxn ang="0">
                    <a:pos x="28" y="4"/>
                  </a:cxn>
                  <a:cxn ang="0">
                    <a:pos x="24" y="10"/>
                  </a:cxn>
                  <a:cxn ang="0">
                    <a:pos x="18" y="14"/>
                  </a:cxn>
                  <a:cxn ang="0">
                    <a:pos x="16" y="20"/>
                  </a:cxn>
                  <a:cxn ang="0">
                    <a:pos x="10" y="24"/>
                  </a:cxn>
                  <a:cxn ang="0">
                    <a:pos x="6" y="28"/>
                  </a:cxn>
                  <a:cxn ang="0">
                    <a:pos x="0" y="26"/>
                  </a:cxn>
                  <a:cxn ang="0">
                    <a:pos x="6" y="18"/>
                  </a:cxn>
                  <a:cxn ang="0">
                    <a:pos x="12" y="8"/>
                  </a:cxn>
                  <a:cxn ang="0">
                    <a:pos x="16" y="2"/>
                  </a:cxn>
                </a:cxnLst>
                <a:rect l="0" t="0" r="r" b="b"/>
                <a:pathLst>
                  <a:path w="28" h="28">
                    <a:moveTo>
                      <a:pt x="16" y="2"/>
                    </a:moveTo>
                    <a:lnTo>
                      <a:pt x="24" y="0"/>
                    </a:lnTo>
                    <a:lnTo>
                      <a:pt x="28" y="4"/>
                    </a:lnTo>
                    <a:lnTo>
                      <a:pt x="24" y="10"/>
                    </a:lnTo>
                    <a:lnTo>
                      <a:pt x="18" y="14"/>
                    </a:lnTo>
                    <a:lnTo>
                      <a:pt x="16" y="20"/>
                    </a:lnTo>
                    <a:lnTo>
                      <a:pt x="10" y="24"/>
                    </a:lnTo>
                    <a:lnTo>
                      <a:pt x="6" y="28"/>
                    </a:lnTo>
                    <a:lnTo>
                      <a:pt x="0" y="26"/>
                    </a:lnTo>
                    <a:lnTo>
                      <a:pt x="6" y="18"/>
                    </a:lnTo>
                    <a:lnTo>
                      <a:pt x="12" y="8"/>
                    </a:lnTo>
                    <a:lnTo>
                      <a:pt x="16" y="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24" name="Freeform 214"/>
              <p:cNvSpPr>
                <a:spLocks noChangeAspect="1"/>
              </p:cNvSpPr>
              <p:nvPr/>
            </p:nvSpPr>
            <p:spPr bwMode="auto">
              <a:xfrm>
                <a:off x="3263" y="1951"/>
                <a:ext cx="108" cy="86"/>
              </a:xfrm>
              <a:custGeom>
                <a:avLst/>
                <a:gdLst/>
                <a:ahLst/>
                <a:cxnLst>
                  <a:cxn ang="0">
                    <a:pos x="10" y="48"/>
                  </a:cxn>
                  <a:cxn ang="0">
                    <a:pos x="8" y="32"/>
                  </a:cxn>
                  <a:cxn ang="0">
                    <a:pos x="8" y="24"/>
                  </a:cxn>
                  <a:cxn ang="0">
                    <a:pos x="10" y="20"/>
                  </a:cxn>
                  <a:cxn ang="0">
                    <a:pos x="18" y="12"/>
                  </a:cxn>
                  <a:cxn ang="0">
                    <a:pos x="20" y="4"/>
                  </a:cxn>
                  <a:cxn ang="0">
                    <a:pos x="26" y="8"/>
                  </a:cxn>
                  <a:cxn ang="0">
                    <a:pos x="38" y="8"/>
                  </a:cxn>
                  <a:cxn ang="0">
                    <a:pos x="40" y="4"/>
                  </a:cxn>
                  <a:cxn ang="0">
                    <a:pos x="46" y="4"/>
                  </a:cxn>
                  <a:cxn ang="0">
                    <a:pos x="52" y="10"/>
                  </a:cxn>
                  <a:cxn ang="0">
                    <a:pos x="70" y="8"/>
                  </a:cxn>
                  <a:cxn ang="0">
                    <a:pos x="82" y="0"/>
                  </a:cxn>
                  <a:cxn ang="0">
                    <a:pos x="108" y="0"/>
                  </a:cxn>
                  <a:cxn ang="0">
                    <a:pos x="108" y="4"/>
                  </a:cxn>
                  <a:cxn ang="0">
                    <a:pos x="94" y="14"/>
                  </a:cxn>
                  <a:cxn ang="0">
                    <a:pos x="90" y="46"/>
                  </a:cxn>
                  <a:cxn ang="0">
                    <a:pos x="54" y="68"/>
                  </a:cxn>
                  <a:cxn ang="0">
                    <a:pos x="28" y="84"/>
                  </a:cxn>
                  <a:cxn ang="0">
                    <a:pos x="20" y="86"/>
                  </a:cxn>
                  <a:cxn ang="0">
                    <a:pos x="12" y="82"/>
                  </a:cxn>
                  <a:cxn ang="0">
                    <a:pos x="6" y="80"/>
                  </a:cxn>
                  <a:cxn ang="0">
                    <a:pos x="2" y="78"/>
                  </a:cxn>
                  <a:cxn ang="0">
                    <a:pos x="0" y="74"/>
                  </a:cxn>
                  <a:cxn ang="0">
                    <a:pos x="10" y="66"/>
                  </a:cxn>
                  <a:cxn ang="0">
                    <a:pos x="12" y="60"/>
                  </a:cxn>
                  <a:cxn ang="0">
                    <a:pos x="18" y="56"/>
                  </a:cxn>
                  <a:cxn ang="0">
                    <a:pos x="22" y="50"/>
                  </a:cxn>
                  <a:cxn ang="0">
                    <a:pos x="18" y="46"/>
                  </a:cxn>
                  <a:cxn ang="0">
                    <a:pos x="10" y="48"/>
                  </a:cxn>
                </a:cxnLst>
                <a:rect l="0" t="0" r="r" b="b"/>
                <a:pathLst>
                  <a:path w="108" h="86">
                    <a:moveTo>
                      <a:pt x="10" y="48"/>
                    </a:moveTo>
                    <a:lnTo>
                      <a:pt x="8" y="32"/>
                    </a:lnTo>
                    <a:lnTo>
                      <a:pt x="8" y="24"/>
                    </a:lnTo>
                    <a:lnTo>
                      <a:pt x="10" y="20"/>
                    </a:lnTo>
                    <a:lnTo>
                      <a:pt x="18" y="12"/>
                    </a:lnTo>
                    <a:lnTo>
                      <a:pt x="20" y="4"/>
                    </a:lnTo>
                    <a:lnTo>
                      <a:pt x="26" y="8"/>
                    </a:lnTo>
                    <a:lnTo>
                      <a:pt x="38" y="8"/>
                    </a:lnTo>
                    <a:lnTo>
                      <a:pt x="40" y="4"/>
                    </a:lnTo>
                    <a:lnTo>
                      <a:pt x="46" y="4"/>
                    </a:lnTo>
                    <a:lnTo>
                      <a:pt x="52" y="10"/>
                    </a:lnTo>
                    <a:lnTo>
                      <a:pt x="70" y="8"/>
                    </a:lnTo>
                    <a:lnTo>
                      <a:pt x="82" y="0"/>
                    </a:lnTo>
                    <a:lnTo>
                      <a:pt x="108" y="0"/>
                    </a:lnTo>
                    <a:lnTo>
                      <a:pt x="108" y="4"/>
                    </a:lnTo>
                    <a:lnTo>
                      <a:pt x="94" y="14"/>
                    </a:lnTo>
                    <a:lnTo>
                      <a:pt x="90" y="46"/>
                    </a:lnTo>
                    <a:lnTo>
                      <a:pt x="54" y="68"/>
                    </a:lnTo>
                    <a:lnTo>
                      <a:pt x="28" y="84"/>
                    </a:lnTo>
                    <a:lnTo>
                      <a:pt x="20" y="86"/>
                    </a:lnTo>
                    <a:lnTo>
                      <a:pt x="12" y="82"/>
                    </a:lnTo>
                    <a:lnTo>
                      <a:pt x="6" y="80"/>
                    </a:lnTo>
                    <a:lnTo>
                      <a:pt x="2" y="78"/>
                    </a:lnTo>
                    <a:lnTo>
                      <a:pt x="0" y="74"/>
                    </a:lnTo>
                    <a:lnTo>
                      <a:pt x="10" y="66"/>
                    </a:lnTo>
                    <a:lnTo>
                      <a:pt x="12" y="60"/>
                    </a:lnTo>
                    <a:lnTo>
                      <a:pt x="18" y="56"/>
                    </a:lnTo>
                    <a:lnTo>
                      <a:pt x="22" y="50"/>
                    </a:lnTo>
                    <a:lnTo>
                      <a:pt x="18" y="46"/>
                    </a:lnTo>
                    <a:lnTo>
                      <a:pt x="10" y="48"/>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25" name="Freeform 215"/>
              <p:cNvSpPr>
                <a:spLocks noChangeAspect="1"/>
              </p:cNvSpPr>
              <p:nvPr/>
            </p:nvSpPr>
            <p:spPr bwMode="auto">
              <a:xfrm>
                <a:off x="3243" y="2023"/>
                <a:ext cx="24" cy="64"/>
              </a:xfrm>
              <a:custGeom>
                <a:avLst/>
                <a:gdLst/>
                <a:ahLst/>
                <a:cxnLst>
                  <a:cxn ang="0">
                    <a:pos x="16" y="14"/>
                  </a:cxn>
                  <a:cxn ang="0">
                    <a:pos x="22" y="14"/>
                  </a:cxn>
                  <a:cxn ang="0">
                    <a:pos x="24" y="8"/>
                  </a:cxn>
                  <a:cxn ang="0">
                    <a:pos x="22" y="6"/>
                  </a:cxn>
                  <a:cxn ang="0">
                    <a:pos x="20" y="2"/>
                  </a:cxn>
                  <a:cxn ang="0">
                    <a:pos x="14" y="0"/>
                  </a:cxn>
                  <a:cxn ang="0">
                    <a:pos x="14" y="6"/>
                  </a:cxn>
                  <a:cxn ang="0">
                    <a:pos x="12" y="14"/>
                  </a:cxn>
                  <a:cxn ang="0">
                    <a:pos x="10" y="20"/>
                  </a:cxn>
                  <a:cxn ang="0">
                    <a:pos x="6" y="26"/>
                  </a:cxn>
                  <a:cxn ang="0">
                    <a:pos x="4" y="30"/>
                  </a:cxn>
                  <a:cxn ang="0">
                    <a:pos x="0" y="36"/>
                  </a:cxn>
                  <a:cxn ang="0">
                    <a:pos x="2" y="40"/>
                  </a:cxn>
                  <a:cxn ang="0">
                    <a:pos x="6" y="48"/>
                  </a:cxn>
                  <a:cxn ang="0">
                    <a:pos x="10" y="58"/>
                  </a:cxn>
                  <a:cxn ang="0">
                    <a:pos x="12" y="64"/>
                  </a:cxn>
                  <a:cxn ang="0">
                    <a:pos x="18" y="52"/>
                  </a:cxn>
                  <a:cxn ang="0">
                    <a:pos x="20" y="42"/>
                  </a:cxn>
                  <a:cxn ang="0">
                    <a:pos x="20" y="30"/>
                  </a:cxn>
                  <a:cxn ang="0">
                    <a:pos x="16" y="30"/>
                  </a:cxn>
                  <a:cxn ang="0">
                    <a:pos x="14" y="18"/>
                  </a:cxn>
                  <a:cxn ang="0">
                    <a:pos x="16" y="14"/>
                  </a:cxn>
                </a:cxnLst>
                <a:rect l="0" t="0" r="r" b="b"/>
                <a:pathLst>
                  <a:path w="24" h="64">
                    <a:moveTo>
                      <a:pt x="16" y="14"/>
                    </a:moveTo>
                    <a:lnTo>
                      <a:pt x="22" y="14"/>
                    </a:lnTo>
                    <a:lnTo>
                      <a:pt x="24" y="8"/>
                    </a:lnTo>
                    <a:lnTo>
                      <a:pt x="22" y="6"/>
                    </a:lnTo>
                    <a:lnTo>
                      <a:pt x="20" y="2"/>
                    </a:lnTo>
                    <a:lnTo>
                      <a:pt x="14" y="0"/>
                    </a:lnTo>
                    <a:lnTo>
                      <a:pt x="14" y="6"/>
                    </a:lnTo>
                    <a:lnTo>
                      <a:pt x="12" y="14"/>
                    </a:lnTo>
                    <a:lnTo>
                      <a:pt x="10" y="20"/>
                    </a:lnTo>
                    <a:lnTo>
                      <a:pt x="6" y="26"/>
                    </a:lnTo>
                    <a:lnTo>
                      <a:pt x="4" y="30"/>
                    </a:lnTo>
                    <a:lnTo>
                      <a:pt x="0" y="36"/>
                    </a:lnTo>
                    <a:lnTo>
                      <a:pt x="2" y="40"/>
                    </a:lnTo>
                    <a:lnTo>
                      <a:pt x="6" y="48"/>
                    </a:lnTo>
                    <a:lnTo>
                      <a:pt x="10" y="58"/>
                    </a:lnTo>
                    <a:lnTo>
                      <a:pt x="12" y="64"/>
                    </a:lnTo>
                    <a:lnTo>
                      <a:pt x="18" y="52"/>
                    </a:lnTo>
                    <a:lnTo>
                      <a:pt x="20" y="42"/>
                    </a:lnTo>
                    <a:lnTo>
                      <a:pt x="20" y="30"/>
                    </a:lnTo>
                    <a:lnTo>
                      <a:pt x="16" y="30"/>
                    </a:lnTo>
                    <a:lnTo>
                      <a:pt x="14" y="18"/>
                    </a:lnTo>
                    <a:lnTo>
                      <a:pt x="16" y="1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26" name="Freeform 216"/>
              <p:cNvSpPr>
                <a:spLocks noChangeAspect="1"/>
              </p:cNvSpPr>
              <p:nvPr/>
            </p:nvSpPr>
            <p:spPr bwMode="auto">
              <a:xfrm>
                <a:off x="3321" y="1945"/>
                <a:ext cx="142" cy="148"/>
              </a:xfrm>
              <a:custGeom>
                <a:avLst/>
                <a:gdLst/>
                <a:ahLst/>
                <a:cxnLst>
                  <a:cxn ang="0">
                    <a:pos x="90" y="2"/>
                  </a:cxn>
                  <a:cxn ang="0">
                    <a:pos x="94" y="10"/>
                  </a:cxn>
                  <a:cxn ang="0">
                    <a:pos x="106" y="28"/>
                  </a:cxn>
                  <a:cxn ang="0">
                    <a:pos x="114" y="30"/>
                  </a:cxn>
                  <a:cxn ang="0">
                    <a:pos x="110" y="36"/>
                  </a:cxn>
                  <a:cxn ang="0">
                    <a:pos x="112" y="44"/>
                  </a:cxn>
                  <a:cxn ang="0">
                    <a:pos x="106" y="48"/>
                  </a:cxn>
                  <a:cxn ang="0">
                    <a:pos x="100" y="62"/>
                  </a:cxn>
                  <a:cxn ang="0">
                    <a:pos x="112" y="74"/>
                  </a:cxn>
                  <a:cxn ang="0">
                    <a:pos x="118" y="84"/>
                  </a:cxn>
                  <a:cxn ang="0">
                    <a:pos x="132" y="90"/>
                  </a:cxn>
                  <a:cxn ang="0">
                    <a:pos x="140" y="98"/>
                  </a:cxn>
                  <a:cxn ang="0">
                    <a:pos x="136" y="112"/>
                  </a:cxn>
                  <a:cxn ang="0">
                    <a:pos x="142" y="124"/>
                  </a:cxn>
                  <a:cxn ang="0">
                    <a:pos x="140" y="130"/>
                  </a:cxn>
                  <a:cxn ang="0">
                    <a:pos x="132" y="132"/>
                  </a:cxn>
                  <a:cxn ang="0">
                    <a:pos x="122" y="140"/>
                  </a:cxn>
                  <a:cxn ang="0">
                    <a:pos x="122" y="148"/>
                  </a:cxn>
                  <a:cxn ang="0">
                    <a:pos x="90" y="148"/>
                  </a:cxn>
                  <a:cxn ang="0">
                    <a:pos x="76" y="136"/>
                  </a:cxn>
                  <a:cxn ang="0">
                    <a:pos x="68" y="136"/>
                  </a:cxn>
                  <a:cxn ang="0">
                    <a:pos x="58" y="120"/>
                  </a:cxn>
                  <a:cxn ang="0">
                    <a:pos x="22" y="100"/>
                  </a:cxn>
                  <a:cxn ang="0">
                    <a:pos x="2" y="96"/>
                  </a:cxn>
                  <a:cxn ang="0">
                    <a:pos x="0" y="72"/>
                  </a:cxn>
                  <a:cxn ang="0">
                    <a:pos x="32" y="52"/>
                  </a:cxn>
                  <a:cxn ang="0">
                    <a:pos x="36" y="20"/>
                  </a:cxn>
                  <a:cxn ang="0">
                    <a:pos x="50" y="10"/>
                  </a:cxn>
                  <a:cxn ang="0">
                    <a:pos x="50" y="6"/>
                  </a:cxn>
                  <a:cxn ang="0">
                    <a:pos x="60" y="0"/>
                  </a:cxn>
                  <a:cxn ang="0">
                    <a:pos x="88" y="6"/>
                  </a:cxn>
                  <a:cxn ang="0">
                    <a:pos x="90" y="2"/>
                  </a:cxn>
                </a:cxnLst>
                <a:rect l="0" t="0" r="r" b="b"/>
                <a:pathLst>
                  <a:path w="142" h="148">
                    <a:moveTo>
                      <a:pt x="90" y="2"/>
                    </a:moveTo>
                    <a:lnTo>
                      <a:pt x="94" y="10"/>
                    </a:lnTo>
                    <a:lnTo>
                      <a:pt x="106" y="28"/>
                    </a:lnTo>
                    <a:lnTo>
                      <a:pt x="114" y="30"/>
                    </a:lnTo>
                    <a:lnTo>
                      <a:pt x="110" y="36"/>
                    </a:lnTo>
                    <a:lnTo>
                      <a:pt x="112" y="44"/>
                    </a:lnTo>
                    <a:lnTo>
                      <a:pt x="106" y="48"/>
                    </a:lnTo>
                    <a:lnTo>
                      <a:pt x="100" y="62"/>
                    </a:lnTo>
                    <a:lnTo>
                      <a:pt x="112" y="74"/>
                    </a:lnTo>
                    <a:lnTo>
                      <a:pt x="118" y="84"/>
                    </a:lnTo>
                    <a:lnTo>
                      <a:pt x="132" y="90"/>
                    </a:lnTo>
                    <a:lnTo>
                      <a:pt x="140" y="98"/>
                    </a:lnTo>
                    <a:lnTo>
                      <a:pt x="136" y="112"/>
                    </a:lnTo>
                    <a:lnTo>
                      <a:pt x="142" y="124"/>
                    </a:lnTo>
                    <a:lnTo>
                      <a:pt x="140" y="130"/>
                    </a:lnTo>
                    <a:lnTo>
                      <a:pt x="132" y="132"/>
                    </a:lnTo>
                    <a:lnTo>
                      <a:pt x="122" y="140"/>
                    </a:lnTo>
                    <a:lnTo>
                      <a:pt x="122" y="148"/>
                    </a:lnTo>
                    <a:lnTo>
                      <a:pt x="90" y="148"/>
                    </a:lnTo>
                    <a:lnTo>
                      <a:pt x="76" y="136"/>
                    </a:lnTo>
                    <a:lnTo>
                      <a:pt x="68" y="136"/>
                    </a:lnTo>
                    <a:lnTo>
                      <a:pt x="58" y="120"/>
                    </a:lnTo>
                    <a:lnTo>
                      <a:pt x="22" y="100"/>
                    </a:lnTo>
                    <a:lnTo>
                      <a:pt x="2" y="96"/>
                    </a:lnTo>
                    <a:lnTo>
                      <a:pt x="0" y="72"/>
                    </a:lnTo>
                    <a:lnTo>
                      <a:pt x="32" y="52"/>
                    </a:lnTo>
                    <a:lnTo>
                      <a:pt x="36" y="20"/>
                    </a:lnTo>
                    <a:lnTo>
                      <a:pt x="50" y="10"/>
                    </a:lnTo>
                    <a:lnTo>
                      <a:pt x="50" y="6"/>
                    </a:lnTo>
                    <a:lnTo>
                      <a:pt x="60" y="0"/>
                    </a:lnTo>
                    <a:lnTo>
                      <a:pt x="88" y="6"/>
                    </a:lnTo>
                    <a:lnTo>
                      <a:pt x="90" y="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27" name="Freeform 217"/>
              <p:cNvSpPr>
                <a:spLocks noChangeAspect="1"/>
              </p:cNvSpPr>
              <p:nvPr/>
            </p:nvSpPr>
            <p:spPr bwMode="auto">
              <a:xfrm>
                <a:off x="3443" y="2075"/>
                <a:ext cx="28" cy="28"/>
              </a:xfrm>
              <a:custGeom>
                <a:avLst/>
                <a:gdLst/>
                <a:ahLst/>
                <a:cxnLst>
                  <a:cxn ang="0">
                    <a:pos x="28" y="4"/>
                  </a:cxn>
                  <a:cxn ang="0">
                    <a:pos x="18" y="0"/>
                  </a:cxn>
                  <a:cxn ang="0">
                    <a:pos x="14" y="0"/>
                  </a:cxn>
                  <a:cxn ang="0">
                    <a:pos x="10" y="2"/>
                  </a:cxn>
                  <a:cxn ang="0">
                    <a:pos x="0" y="10"/>
                  </a:cxn>
                  <a:cxn ang="0">
                    <a:pos x="0" y="18"/>
                  </a:cxn>
                  <a:cxn ang="0">
                    <a:pos x="10" y="20"/>
                  </a:cxn>
                  <a:cxn ang="0">
                    <a:pos x="18" y="28"/>
                  </a:cxn>
                  <a:cxn ang="0">
                    <a:pos x="26" y="28"/>
                  </a:cxn>
                  <a:cxn ang="0">
                    <a:pos x="22" y="18"/>
                  </a:cxn>
                  <a:cxn ang="0">
                    <a:pos x="22" y="12"/>
                  </a:cxn>
                  <a:cxn ang="0">
                    <a:pos x="28" y="4"/>
                  </a:cxn>
                </a:cxnLst>
                <a:rect l="0" t="0" r="r" b="b"/>
                <a:pathLst>
                  <a:path w="28" h="28">
                    <a:moveTo>
                      <a:pt x="28" y="4"/>
                    </a:moveTo>
                    <a:lnTo>
                      <a:pt x="18" y="0"/>
                    </a:lnTo>
                    <a:lnTo>
                      <a:pt x="14" y="0"/>
                    </a:lnTo>
                    <a:lnTo>
                      <a:pt x="10" y="2"/>
                    </a:lnTo>
                    <a:lnTo>
                      <a:pt x="0" y="10"/>
                    </a:lnTo>
                    <a:lnTo>
                      <a:pt x="0" y="18"/>
                    </a:lnTo>
                    <a:lnTo>
                      <a:pt x="10" y="20"/>
                    </a:lnTo>
                    <a:lnTo>
                      <a:pt x="18" y="28"/>
                    </a:lnTo>
                    <a:lnTo>
                      <a:pt x="26" y="28"/>
                    </a:lnTo>
                    <a:lnTo>
                      <a:pt x="22" y="18"/>
                    </a:lnTo>
                    <a:lnTo>
                      <a:pt x="22" y="12"/>
                    </a:lnTo>
                    <a:lnTo>
                      <a:pt x="28" y="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28" name="Freeform 218"/>
              <p:cNvSpPr>
                <a:spLocks noChangeAspect="1"/>
              </p:cNvSpPr>
              <p:nvPr/>
            </p:nvSpPr>
            <p:spPr bwMode="auto">
              <a:xfrm>
                <a:off x="3513" y="2149"/>
                <a:ext cx="84" cy="56"/>
              </a:xfrm>
              <a:custGeom>
                <a:avLst/>
                <a:gdLst/>
                <a:ahLst/>
                <a:cxnLst>
                  <a:cxn ang="0">
                    <a:pos x="0" y="24"/>
                  </a:cxn>
                  <a:cxn ang="0">
                    <a:pos x="8" y="34"/>
                  </a:cxn>
                  <a:cxn ang="0">
                    <a:pos x="22" y="50"/>
                  </a:cxn>
                  <a:cxn ang="0">
                    <a:pos x="48" y="56"/>
                  </a:cxn>
                  <a:cxn ang="0">
                    <a:pos x="66" y="56"/>
                  </a:cxn>
                  <a:cxn ang="0">
                    <a:pos x="84" y="24"/>
                  </a:cxn>
                  <a:cxn ang="0">
                    <a:pos x="82" y="10"/>
                  </a:cxn>
                  <a:cxn ang="0">
                    <a:pos x="80" y="2"/>
                  </a:cxn>
                  <a:cxn ang="0">
                    <a:pos x="76" y="0"/>
                  </a:cxn>
                  <a:cxn ang="0">
                    <a:pos x="68" y="10"/>
                  </a:cxn>
                  <a:cxn ang="0">
                    <a:pos x="58" y="18"/>
                  </a:cxn>
                  <a:cxn ang="0">
                    <a:pos x="50" y="28"/>
                  </a:cxn>
                  <a:cxn ang="0">
                    <a:pos x="42" y="30"/>
                  </a:cxn>
                  <a:cxn ang="0">
                    <a:pos x="32" y="26"/>
                  </a:cxn>
                  <a:cxn ang="0">
                    <a:pos x="26" y="30"/>
                  </a:cxn>
                  <a:cxn ang="0">
                    <a:pos x="22" y="32"/>
                  </a:cxn>
                  <a:cxn ang="0">
                    <a:pos x="14" y="30"/>
                  </a:cxn>
                  <a:cxn ang="0">
                    <a:pos x="8" y="24"/>
                  </a:cxn>
                  <a:cxn ang="0">
                    <a:pos x="4" y="20"/>
                  </a:cxn>
                  <a:cxn ang="0">
                    <a:pos x="0" y="24"/>
                  </a:cxn>
                </a:cxnLst>
                <a:rect l="0" t="0" r="r" b="b"/>
                <a:pathLst>
                  <a:path w="84" h="56">
                    <a:moveTo>
                      <a:pt x="0" y="24"/>
                    </a:moveTo>
                    <a:lnTo>
                      <a:pt x="8" y="34"/>
                    </a:lnTo>
                    <a:lnTo>
                      <a:pt x="22" y="50"/>
                    </a:lnTo>
                    <a:lnTo>
                      <a:pt x="48" y="56"/>
                    </a:lnTo>
                    <a:lnTo>
                      <a:pt x="66" y="56"/>
                    </a:lnTo>
                    <a:lnTo>
                      <a:pt x="84" y="24"/>
                    </a:lnTo>
                    <a:lnTo>
                      <a:pt x="82" y="10"/>
                    </a:lnTo>
                    <a:lnTo>
                      <a:pt x="80" y="2"/>
                    </a:lnTo>
                    <a:lnTo>
                      <a:pt x="76" y="0"/>
                    </a:lnTo>
                    <a:lnTo>
                      <a:pt x="68" y="10"/>
                    </a:lnTo>
                    <a:lnTo>
                      <a:pt x="58" y="18"/>
                    </a:lnTo>
                    <a:lnTo>
                      <a:pt x="50" y="28"/>
                    </a:lnTo>
                    <a:lnTo>
                      <a:pt x="42" y="30"/>
                    </a:lnTo>
                    <a:lnTo>
                      <a:pt x="32" y="26"/>
                    </a:lnTo>
                    <a:lnTo>
                      <a:pt x="26" y="30"/>
                    </a:lnTo>
                    <a:lnTo>
                      <a:pt x="22" y="32"/>
                    </a:lnTo>
                    <a:lnTo>
                      <a:pt x="14" y="30"/>
                    </a:lnTo>
                    <a:lnTo>
                      <a:pt x="8" y="24"/>
                    </a:lnTo>
                    <a:lnTo>
                      <a:pt x="4" y="20"/>
                    </a:lnTo>
                    <a:lnTo>
                      <a:pt x="0" y="2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29" name="Freeform 219"/>
              <p:cNvSpPr>
                <a:spLocks noChangeAspect="1"/>
              </p:cNvSpPr>
              <p:nvPr/>
            </p:nvSpPr>
            <p:spPr bwMode="auto">
              <a:xfrm>
                <a:off x="3527" y="2173"/>
                <a:ext cx="124" cy="130"/>
              </a:xfrm>
              <a:custGeom>
                <a:avLst/>
                <a:gdLst/>
                <a:ahLst/>
                <a:cxnLst>
                  <a:cxn ang="0">
                    <a:pos x="52" y="30"/>
                  </a:cxn>
                  <a:cxn ang="0">
                    <a:pos x="70" y="0"/>
                  </a:cxn>
                  <a:cxn ang="0">
                    <a:pos x="82" y="8"/>
                  </a:cxn>
                  <a:cxn ang="0">
                    <a:pos x="90" y="14"/>
                  </a:cxn>
                  <a:cxn ang="0">
                    <a:pos x="102" y="16"/>
                  </a:cxn>
                  <a:cxn ang="0">
                    <a:pos x="124" y="36"/>
                  </a:cxn>
                  <a:cxn ang="0">
                    <a:pos x="116" y="50"/>
                  </a:cxn>
                  <a:cxn ang="0">
                    <a:pos x="104" y="64"/>
                  </a:cxn>
                  <a:cxn ang="0">
                    <a:pos x="98" y="66"/>
                  </a:cxn>
                  <a:cxn ang="0">
                    <a:pos x="86" y="70"/>
                  </a:cxn>
                  <a:cxn ang="0">
                    <a:pos x="88" y="80"/>
                  </a:cxn>
                  <a:cxn ang="0">
                    <a:pos x="90" y="90"/>
                  </a:cxn>
                  <a:cxn ang="0">
                    <a:pos x="80" y="92"/>
                  </a:cxn>
                  <a:cxn ang="0">
                    <a:pos x="72" y="98"/>
                  </a:cxn>
                  <a:cxn ang="0">
                    <a:pos x="68" y="104"/>
                  </a:cxn>
                  <a:cxn ang="0">
                    <a:pos x="68" y="110"/>
                  </a:cxn>
                  <a:cxn ang="0">
                    <a:pos x="54" y="112"/>
                  </a:cxn>
                  <a:cxn ang="0">
                    <a:pos x="52" y="118"/>
                  </a:cxn>
                  <a:cxn ang="0">
                    <a:pos x="46" y="128"/>
                  </a:cxn>
                  <a:cxn ang="0">
                    <a:pos x="26" y="126"/>
                  </a:cxn>
                  <a:cxn ang="0">
                    <a:pos x="16" y="130"/>
                  </a:cxn>
                  <a:cxn ang="0">
                    <a:pos x="0" y="94"/>
                  </a:cxn>
                  <a:cxn ang="0">
                    <a:pos x="12" y="84"/>
                  </a:cxn>
                  <a:cxn ang="0">
                    <a:pos x="48" y="72"/>
                  </a:cxn>
                  <a:cxn ang="0">
                    <a:pos x="56" y="54"/>
                  </a:cxn>
                  <a:cxn ang="0">
                    <a:pos x="56" y="40"/>
                  </a:cxn>
                  <a:cxn ang="0">
                    <a:pos x="52" y="30"/>
                  </a:cxn>
                </a:cxnLst>
                <a:rect l="0" t="0" r="r" b="b"/>
                <a:pathLst>
                  <a:path w="124" h="130">
                    <a:moveTo>
                      <a:pt x="52" y="30"/>
                    </a:moveTo>
                    <a:lnTo>
                      <a:pt x="70" y="0"/>
                    </a:lnTo>
                    <a:lnTo>
                      <a:pt x="82" y="8"/>
                    </a:lnTo>
                    <a:lnTo>
                      <a:pt x="90" y="14"/>
                    </a:lnTo>
                    <a:lnTo>
                      <a:pt x="102" y="16"/>
                    </a:lnTo>
                    <a:lnTo>
                      <a:pt x="124" y="36"/>
                    </a:lnTo>
                    <a:lnTo>
                      <a:pt x="116" y="50"/>
                    </a:lnTo>
                    <a:lnTo>
                      <a:pt x="104" y="64"/>
                    </a:lnTo>
                    <a:lnTo>
                      <a:pt x="98" y="66"/>
                    </a:lnTo>
                    <a:lnTo>
                      <a:pt x="86" y="70"/>
                    </a:lnTo>
                    <a:lnTo>
                      <a:pt x="88" y="80"/>
                    </a:lnTo>
                    <a:lnTo>
                      <a:pt x="90" y="90"/>
                    </a:lnTo>
                    <a:lnTo>
                      <a:pt x="80" y="92"/>
                    </a:lnTo>
                    <a:lnTo>
                      <a:pt x="72" y="98"/>
                    </a:lnTo>
                    <a:lnTo>
                      <a:pt x="68" y="104"/>
                    </a:lnTo>
                    <a:lnTo>
                      <a:pt x="68" y="110"/>
                    </a:lnTo>
                    <a:lnTo>
                      <a:pt x="54" y="112"/>
                    </a:lnTo>
                    <a:lnTo>
                      <a:pt x="52" y="118"/>
                    </a:lnTo>
                    <a:lnTo>
                      <a:pt x="46" y="128"/>
                    </a:lnTo>
                    <a:lnTo>
                      <a:pt x="26" y="126"/>
                    </a:lnTo>
                    <a:lnTo>
                      <a:pt x="16" y="130"/>
                    </a:lnTo>
                    <a:lnTo>
                      <a:pt x="0" y="94"/>
                    </a:lnTo>
                    <a:lnTo>
                      <a:pt x="12" y="84"/>
                    </a:lnTo>
                    <a:lnTo>
                      <a:pt x="48" y="72"/>
                    </a:lnTo>
                    <a:lnTo>
                      <a:pt x="56" y="54"/>
                    </a:lnTo>
                    <a:lnTo>
                      <a:pt x="56" y="40"/>
                    </a:lnTo>
                    <a:lnTo>
                      <a:pt x="52" y="3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30" name="Freeform 220"/>
              <p:cNvSpPr>
                <a:spLocks noChangeAspect="1"/>
              </p:cNvSpPr>
              <p:nvPr/>
            </p:nvSpPr>
            <p:spPr bwMode="auto">
              <a:xfrm>
                <a:off x="3381" y="2267"/>
                <a:ext cx="162" cy="100"/>
              </a:xfrm>
              <a:custGeom>
                <a:avLst/>
                <a:gdLst/>
                <a:ahLst/>
                <a:cxnLst>
                  <a:cxn ang="0">
                    <a:pos x="50" y="86"/>
                  </a:cxn>
                  <a:cxn ang="0">
                    <a:pos x="42" y="92"/>
                  </a:cxn>
                  <a:cxn ang="0">
                    <a:pos x="36" y="100"/>
                  </a:cxn>
                  <a:cxn ang="0">
                    <a:pos x="16" y="100"/>
                  </a:cxn>
                  <a:cxn ang="0">
                    <a:pos x="8" y="96"/>
                  </a:cxn>
                  <a:cxn ang="0">
                    <a:pos x="0" y="66"/>
                  </a:cxn>
                  <a:cxn ang="0">
                    <a:pos x="0" y="42"/>
                  </a:cxn>
                  <a:cxn ang="0">
                    <a:pos x="8" y="24"/>
                  </a:cxn>
                  <a:cxn ang="0">
                    <a:pos x="42" y="22"/>
                  </a:cxn>
                  <a:cxn ang="0">
                    <a:pos x="72" y="28"/>
                  </a:cxn>
                  <a:cxn ang="0">
                    <a:pos x="98" y="4"/>
                  </a:cxn>
                  <a:cxn ang="0">
                    <a:pos x="128" y="0"/>
                  </a:cxn>
                  <a:cxn ang="0">
                    <a:pos x="146" y="0"/>
                  </a:cxn>
                  <a:cxn ang="0">
                    <a:pos x="162" y="36"/>
                  </a:cxn>
                  <a:cxn ang="0">
                    <a:pos x="150" y="42"/>
                  </a:cxn>
                  <a:cxn ang="0">
                    <a:pos x="142" y="48"/>
                  </a:cxn>
                  <a:cxn ang="0">
                    <a:pos x="142" y="56"/>
                  </a:cxn>
                  <a:cxn ang="0">
                    <a:pos x="136" y="60"/>
                  </a:cxn>
                  <a:cxn ang="0">
                    <a:pos x="114" y="66"/>
                  </a:cxn>
                  <a:cxn ang="0">
                    <a:pos x="104" y="68"/>
                  </a:cxn>
                  <a:cxn ang="0">
                    <a:pos x="96" y="80"/>
                  </a:cxn>
                  <a:cxn ang="0">
                    <a:pos x="78" y="78"/>
                  </a:cxn>
                  <a:cxn ang="0">
                    <a:pos x="70" y="88"/>
                  </a:cxn>
                  <a:cxn ang="0">
                    <a:pos x="56" y="88"/>
                  </a:cxn>
                  <a:cxn ang="0">
                    <a:pos x="50" y="86"/>
                  </a:cxn>
                </a:cxnLst>
                <a:rect l="0" t="0" r="r" b="b"/>
                <a:pathLst>
                  <a:path w="162" h="100">
                    <a:moveTo>
                      <a:pt x="50" y="86"/>
                    </a:moveTo>
                    <a:lnTo>
                      <a:pt x="42" y="92"/>
                    </a:lnTo>
                    <a:lnTo>
                      <a:pt x="36" y="100"/>
                    </a:lnTo>
                    <a:lnTo>
                      <a:pt x="16" y="100"/>
                    </a:lnTo>
                    <a:lnTo>
                      <a:pt x="8" y="96"/>
                    </a:lnTo>
                    <a:lnTo>
                      <a:pt x="0" y="66"/>
                    </a:lnTo>
                    <a:lnTo>
                      <a:pt x="0" y="42"/>
                    </a:lnTo>
                    <a:lnTo>
                      <a:pt x="8" y="24"/>
                    </a:lnTo>
                    <a:lnTo>
                      <a:pt x="42" y="22"/>
                    </a:lnTo>
                    <a:lnTo>
                      <a:pt x="72" y="28"/>
                    </a:lnTo>
                    <a:lnTo>
                      <a:pt x="98" y="4"/>
                    </a:lnTo>
                    <a:lnTo>
                      <a:pt x="128" y="0"/>
                    </a:lnTo>
                    <a:lnTo>
                      <a:pt x="146" y="0"/>
                    </a:lnTo>
                    <a:lnTo>
                      <a:pt x="162" y="36"/>
                    </a:lnTo>
                    <a:lnTo>
                      <a:pt x="150" y="42"/>
                    </a:lnTo>
                    <a:lnTo>
                      <a:pt x="142" y="48"/>
                    </a:lnTo>
                    <a:lnTo>
                      <a:pt x="142" y="56"/>
                    </a:lnTo>
                    <a:lnTo>
                      <a:pt x="136" y="60"/>
                    </a:lnTo>
                    <a:lnTo>
                      <a:pt x="114" y="66"/>
                    </a:lnTo>
                    <a:lnTo>
                      <a:pt x="104" y="68"/>
                    </a:lnTo>
                    <a:lnTo>
                      <a:pt x="96" y="80"/>
                    </a:lnTo>
                    <a:lnTo>
                      <a:pt x="78" y="78"/>
                    </a:lnTo>
                    <a:lnTo>
                      <a:pt x="70" y="88"/>
                    </a:lnTo>
                    <a:lnTo>
                      <a:pt x="56" y="88"/>
                    </a:lnTo>
                    <a:lnTo>
                      <a:pt x="50" y="8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31" name="Freeform 221"/>
              <p:cNvSpPr>
                <a:spLocks noChangeAspect="1"/>
              </p:cNvSpPr>
              <p:nvPr/>
            </p:nvSpPr>
            <p:spPr bwMode="auto">
              <a:xfrm>
                <a:off x="3401" y="1903"/>
                <a:ext cx="306" cy="258"/>
              </a:xfrm>
              <a:custGeom>
                <a:avLst/>
                <a:gdLst/>
                <a:ahLst/>
                <a:cxnLst>
                  <a:cxn ang="0">
                    <a:pos x="80" y="38"/>
                  </a:cxn>
                  <a:cxn ang="0">
                    <a:pos x="112" y="56"/>
                  </a:cxn>
                  <a:cxn ang="0">
                    <a:pos x="156" y="48"/>
                  </a:cxn>
                  <a:cxn ang="0">
                    <a:pos x="204" y="28"/>
                  </a:cxn>
                  <a:cxn ang="0">
                    <a:pos x="256" y="52"/>
                  </a:cxn>
                  <a:cxn ang="0">
                    <a:pos x="274" y="78"/>
                  </a:cxn>
                  <a:cxn ang="0">
                    <a:pos x="262" y="126"/>
                  </a:cxn>
                  <a:cxn ang="0">
                    <a:pos x="282" y="150"/>
                  </a:cxn>
                  <a:cxn ang="0">
                    <a:pos x="266" y="176"/>
                  </a:cxn>
                  <a:cxn ang="0">
                    <a:pos x="286" y="202"/>
                  </a:cxn>
                  <a:cxn ang="0">
                    <a:pos x="298" y="224"/>
                  </a:cxn>
                  <a:cxn ang="0">
                    <a:pos x="306" y="232"/>
                  </a:cxn>
                  <a:cxn ang="0">
                    <a:pos x="278" y="242"/>
                  </a:cxn>
                  <a:cxn ang="0">
                    <a:pos x="236" y="254"/>
                  </a:cxn>
                  <a:cxn ang="0">
                    <a:pos x="206" y="230"/>
                  </a:cxn>
                  <a:cxn ang="0">
                    <a:pos x="188" y="224"/>
                  </a:cxn>
                  <a:cxn ang="0">
                    <a:pos x="164" y="234"/>
                  </a:cxn>
                  <a:cxn ang="0">
                    <a:pos x="118" y="206"/>
                  </a:cxn>
                  <a:cxn ang="0">
                    <a:pos x="98" y="176"/>
                  </a:cxn>
                  <a:cxn ang="0">
                    <a:pos x="70" y="176"/>
                  </a:cxn>
                  <a:cxn ang="0">
                    <a:pos x="62" y="166"/>
                  </a:cxn>
                  <a:cxn ang="0">
                    <a:pos x="60" y="140"/>
                  </a:cxn>
                  <a:cxn ang="0">
                    <a:pos x="38" y="126"/>
                  </a:cxn>
                  <a:cxn ang="0">
                    <a:pos x="26" y="90"/>
                  </a:cxn>
                  <a:cxn ang="0">
                    <a:pos x="30" y="78"/>
                  </a:cxn>
                  <a:cxn ang="0">
                    <a:pos x="26" y="70"/>
                  </a:cxn>
                  <a:cxn ang="0">
                    <a:pos x="10" y="44"/>
                  </a:cxn>
                  <a:cxn ang="0">
                    <a:pos x="4" y="24"/>
                  </a:cxn>
                  <a:cxn ang="0">
                    <a:pos x="0" y="8"/>
                  </a:cxn>
                  <a:cxn ang="0">
                    <a:pos x="10" y="2"/>
                  </a:cxn>
                  <a:cxn ang="0">
                    <a:pos x="32" y="18"/>
                  </a:cxn>
                  <a:cxn ang="0">
                    <a:pos x="42" y="14"/>
                  </a:cxn>
                  <a:cxn ang="0">
                    <a:pos x="60" y="0"/>
                  </a:cxn>
                  <a:cxn ang="0">
                    <a:pos x="64" y="10"/>
                  </a:cxn>
                  <a:cxn ang="0">
                    <a:pos x="62" y="18"/>
                  </a:cxn>
                  <a:cxn ang="0">
                    <a:pos x="76" y="24"/>
                  </a:cxn>
                </a:cxnLst>
                <a:rect l="0" t="0" r="r" b="b"/>
                <a:pathLst>
                  <a:path w="306" h="258">
                    <a:moveTo>
                      <a:pt x="76" y="24"/>
                    </a:moveTo>
                    <a:lnTo>
                      <a:pt x="80" y="38"/>
                    </a:lnTo>
                    <a:lnTo>
                      <a:pt x="100" y="48"/>
                    </a:lnTo>
                    <a:lnTo>
                      <a:pt x="112" y="56"/>
                    </a:lnTo>
                    <a:lnTo>
                      <a:pt x="142" y="56"/>
                    </a:lnTo>
                    <a:lnTo>
                      <a:pt x="156" y="48"/>
                    </a:lnTo>
                    <a:lnTo>
                      <a:pt x="178" y="32"/>
                    </a:lnTo>
                    <a:lnTo>
                      <a:pt x="204" y="28"/>
                    </a:lnTo>
                    <a:lnTo>
                      <a:pt x="226" y="36"/>
                    </a:lnTo>
                    <a:lnTo>
                      <a:pt x="256" y="52"/>
                    </a:lnTo>
                    <a:lnTo>
                      <a:pt x="272" y="56"/>
                    </a:lnTo>
                    <a:lnTo>
                      <a:pt x="274" y="78"/>
                    </a:lnTo>
                    <a:lnTo>
                      <a:pt x="264" y="98"/>
                    </a:lnTo>
                    <a:lnTo>
                      <a:pt x="262" y="126"/>
                    </a:lnTo>
                    <a:lnTo>
                      <a:pt x="268" y="150"/>
                    </a:lnTo>
                    <a:lnTo>
                      <a:pt x="282" y="150"/>
                    </a:lnTo>
                    <a:lnTo>
                      <a:pt x="280" y="162"/>
                    </a:lnTo>
                    <a:lnTo>
                      <a:pt x="266" y="176"/>
                    </a:lnTo>
                    <a:lnTo>
                      <a:pt x="272" y="186"/>
                    </a:lnTo>
                    <a:lnTo>
                      <a:pt x="286" y="202"/>
                    </a:lnTo>
                    <a:lnTo>
                      <a:pt x="298" y="212"/>
                    </a:lnTo>
                    <a:lnTo>
                      <a:pt x="298" y="224"/>
                    </a:lnTo>
                    <a:lnTo>
                      <a:pt x="306" y="224"/>
                    </a:lnTo>
                    <a:lnTo>
                      <a:pt x="306" y="232"/>
                    </a:lnTo>
                    <a:lnTo>
                      <a:pt x="292" y="234"/>
                    </a:lnTo>
                    <a:lnTo>
                      <a:pt x="278" y="242"/>
                    </a:lnTo>
                    <a:lnTo>
                      <a:pt x="278" y="258"/>
                    </a:lnTo>
                    <a:lnTo>
                      <a:pt x="236" y="254"/>
                    </a:lnTo>
                    <a:lnTo>
                      <a:pt x="208" y="246"/>
                    </a:lnTo>
                    <a:lnTo>
                      <a:pt x="206" y="230"/>
                    </a:lnTo>
                    <a:lnTo>
                      <a:pt x="196" y="222"/>
                    </a:lnTo>
                    <a:lnTo>
                      <a:pt x="188" y="224"/>
                    </a:lnTo>
                    <a:lnTo>
                      <a:pt x="178" y="232"/>
                    </a:lnTo>
                    <a:lnTo>
                      <a:pt x="164" y="234"/>
                    </a:lnTo>
                    <a:lnTo>
                      <a:pt x="138" y="224"/>
                    </a:lnTo>
                    <a:lnTo>
                      <a:pt x="118" y="206"/>
                    </a:lnTo>
                    <a:lnTo>
                      <a:pt x="104" y="188"/>
                    </a:lnTo>
                    <a:lnTo>
                      <a:pt x="98" y="176"/>
                    </a:lnTo>
                    <a:lnTo>
                      <a:pt x="80" y="172"/>
                    </a:lnTo>
                    <a:lnTo>
                      <a:pt x="70" y="176"/>
                    </a:lnTo>
                    <a:lnTo>
                      <a:pt x="60" y="172"/>
                    </a:lnTo>
                    <a:lnTo>
                      <a:pt x="62" y="166"/>
                    </a:lnTo>
                    <a:lnTo>
                      <a:pt x="56" y="154"/>
                    </a:lnTo>
                    <a:lnTo>
                      <a:pt x="60" y="140"/>
                    </a:lnTo>
                    <a:lnTo>
                      <a:pt x="48" y="130"/>
                    </a:lnTo>
                    <a:lnTo>
                      <a:pt x="38" y="126"/>
                    </a:lnTo>
                    <a:lnTo>
                      <a:pt x="20" y="104"/>
                    </a:lnTo>
                    <a:lnTo>
                      <a:pt x="26" y="90"/>
                    </a:lnTo>
                    <a:lnTo>
                      <a:pt x="32" y="86"/>
                    </a:lnTo>
                    <a:lnTo>
                      <a:pt x="30" y="78"/>
                    </a:lnTo>
                    <a:lnTo>
                      <a:pt x="34" y="72"/>
                    </a:lnTo>
                    <a:lnTo>
                      <a:pt x="26" y="70"/>
                    </a:lnTo>
                    <a:lnTo>
                      <a:pt x="16" y="54"/>
                    </a:lnTo>
                    <a:lnTo>
                      <a:pt x="10" y="44"/>
                    </a:lnTo>
                    <a:lnTo>
                      <a:pt x="6" y="34"/>
                    </a:lnTo>
                    <a:lnTo>
                      <a:pt x="4" y="24"/>
                    </a:lnTo>
                    <a:lnTo>
                      <a:pt x="2" y="16"/>
                    </a:lnTo>
                    <a:lnTo>
                      <a:pt x="0" y="8"/>
                    </a:lnTo>
                    <a:lnTo>
                      <a:pt x="2" y="4"/>
                    </a:lnTo>
                    <a:lnTo>
                      <a:pt x="10" y="2"/>
                    </a:lnTo>
                    <a:lnTo>
                      <a:pt x="24" y="14"/>
                    </a:lnTo>
                    <a:lnTo>
                      <a:pt x="32" y="18"/>
                    </a:lnTo>
                    <a:lnTo>
                      <a:pt x="34" y="12"/>
                    </a:lnTo>
                    <a:lnTo>
                      <a:pt x="42" y="14"/>
                    </a:lnTo>
                    <a:lnTo>
                      <a:pt x="48" y="10"/>
                    </a:lnTo>
                    <a:lnTo>
                      <a:pt x="60" y="0"/>
                    </a:lnTo>
                    <a:lnTo>
                      <a:pt x="64" y="2"/>
                    </a:lnTo>
                    <a:lnTo>
                      <a:pt x="64" y="10"/>
                    </a:lnTo>
                    <a:lnTo>
                      <a:pt x="68" y="16"/>
                    </a:lnTo>
                    <a:lnTo>
                      <a:pt x="62" y="18"/>
                    </a:lnTo>
                    <a:lnTo>
                      <a:pt x="68" y="24"/>
                    </a:lnTo>
                    <a:lnTo>
                      <a:pt x="76" y="2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32" name="Freeform 222"/>
              <p:cNvSpPr>
                <a:spLocks noChangeAspect="1"/>
              </p:cNvSpPr>
              <p:nvPr/>
            </p:nvSpPr>
            <p:spPr bwMode="auto">
              <a:xfrm>
                <a:off x="3663" y="1925"/>
                <a:ext cx="226" cy="162"/>
              </a:xfrm>
              <a:custGeom>
                <a:avLst/>
                <a:gdLst/>
                <a:ahLst/>
                <a:cxnLst>
                  <a:cxn ang="0">
                    <a:pos x="12" y="56"/>
                  </a:cxn>
                  <a:cxn ang="0">
                    <a:pos x="24" y="56"/>
                  </a:cxn>
                  <a:cxn ang="0">
                    <a:pos x="34" y="60"/>
                  </a:cxn>
                  <a:cxn ang="0">
                    <a:pos x="44" y="48"/>
                  </a:cxn>
                  <a:cxn ang="0">
                    <a:pos x="56" y="44"/>
                  </a:cxn>
                  <a:cxn ang="0">
                    <a:pos x="68" y="26"/>
                  </a:cxn>
                  <a:cxn ang="0">
                    <a:pos x="84" y="20"/>
                  </a:cxn>
                  <a:cxn ang="0">
                    <a:pos x="96" y="20"/>
                  </a:cxn>
                  <a:cxn ang="0">
                    <a:pos x="116" y="26"/>
                  </a:cxn>
                  <a:cxn ang="0">
                    <a:pos x="126" y="30"/>
                  </a:cxn>
                  <a:cxn ang="0">
                    <a:pos x="146" y="18"/>
                  </a:cxn>
                  <a:cxn ang="0">
                    <a:pos x="154" y="16"/>
                  </a:cxn>
                  <a:cxn ang="0">
                    <a:pos x="164" y="0"/>
                  </a:cxn>
                  <a:cxn ang="0">
                    <a:pos x="172" y="6"/>
                  </a:cxn>
                  <a:cxn ang="0">
                    <a:pos x="174" y="18"/>
                  </a:cxn>
                  <a:cxn ang="0">
                    <a:pos x="172" y="26"/>
                  </a:cxn>
                  <a:cxn ang="0">
                    <a:pos x="172" y="32"/>
                  </a:cxn>
                  <a:cxn ang="0">
                    <a:pos x="182" y="30"/>
                  </a:cxn>
                  <a:cxn ang="0">
                    <a:pos x="190" y="26"/>
                  </a:cxn>
                  <a:cxn ang="0">
                    <a:pos x="198" y="20"/>
                  </a:cxn>
                  <a:cxn ang="0">
                    <a:pos x="226" y="20"/>
                  </a:cxn>
                  <a:cxn ang="0">
                    <a:pos x="226" y="28"/>
                  </a:cxn>
                  <a:cxn ang="0">
                    <a:pos x="214" y="30"/>
                  </a:cxn>
                  <a:cxn ang="0">
                    <a:pos x="198" y="30"/>
                  </a:cxn>
                  <a:cxn ang="0">
                    <a:pos x="190" y="30"/>
                  </a:cxn>
                  <a:cxn ang="0">
                    <a:pos x="186" y="32"/>
                  </a:cxn>
                  <a:cxn ang="0">
                    <a:pos x="174" y="40"/>
                  </a:cxn>
                  <a:cxn ang="0">
                    <a:pos x="168" y="46"/>
                  </a:cxn>
                  <a:cxn ang="0">
                    <a:pos x="172" y="52"/>
                  </a:cxn>
                  <a:cxn ang="0">
                    <a:pos x="174" y="58"/>
                  </a:cxn>
                  <a:cxn ang="0">
                    <a:pos x="172" y="68"/>
                  </a:cxn>
                  <a:cxn ang="0">
                    <a:pos x="168" y="78"/>
                  </a:cxn>
                  <a:cxn ang="0">
                    <a:pos x="152" y="84"/>
                  </a:cxn>
                  <a:cxn ang="0">
                    <a:pos x="148" y="96"/>
                  </a:cxn>
                  <a:cxn ang="0">
                    <a:pos x="142" y="100"/>
                  </a:cxn>
                  <a:cxn ang="0">
                    <a:pos x="138" y="110"/>
                  </a:cxn>
                  <a:cxn ang="0">
                    <a:pos x="138" y="124"/>
                  </a:cxn>
                  <a:cxn ang="0">
                    <a:pos x="114" y="124"/>
                  </a:cxn>
                  <a:cxn ang="0">
                    <a:pos x="110" y="132"/>
                  </a:cxn>
                  <a:cxn ang="0">
                    <a:pos x="94" y="132"/>
                  </a:cxn>
                  <a:cxn ang="0">
                    <a:pos x="90" y="138"/>
                  </a:cxn>
                  <a:cxn ang="0">
                    <a:pos x="88" y="156"/>
                  </a:cxn>
                  <a:cxn ang="0">
                    <a:pos x="78" y="158"/>
                  </a:cxn>
                  <a:cxn ang="0">
                    <a:pos x="42" y="162"/>
                  </a:cxn>
                  <a:cxn ang="0">
                    <a:pos x="24" y="162"/>
                  </a:cxn>
                  <a:cxn ang="0">
                    <a:pos x="18" y="156"/>
                  </a:cxn>
                  <a:cxn ang="0">
                    <a:pos x="8" y="160"/>
                  </a:cxn>
                  <a:cxn ang="0">
                    <a:pos x="4" y="154"/>
                  </a:cxn>
                  <a:cxn ang="0">
                    <a:pos x="18" y="140"/>
                  </a:cxn>
                  <a:cxn ang="0">
                    <a:pos x="20" y="128"/>
                  </a:cxn>
                  <a:cxn ang="0">
                    <a:pos x="6" y="128"/>
                  </a:cxn>
                  <a:cxn ang="0">
                    <a:pos x="4" y="114"/>
                  </a:cxn>
                  <a:cxn ang="0">
                    <a:pos x="0" y="104"/>
                  </a:cxn>
                  <a:cxn ang="0">
                    <a:pos x="2" y="76"/>
                  </a:cxn>
                  <a:cxn ang="0">
                    <a:pos x="12" y="56"/>
                  </a:cxn>
                </a:cxnLst>
                <a:rect l="0" t="0" r="r" b="b"/>
                <a:pathLst>
                  <a:path w="226" h="162">
                    <a:moveTo>
                      <a:pt x="12" y="56"/>
                    </a:moveTo>
                    <a:lnTo>
                      <a:pt x="24" y="56"/>
                    </a:lnTo>
                    <a:lnTo>
                      <a:pt x="34" y="60"/>
                    </a:lnTo>
                    <a:lnTo>
                      <a:pt x="44" y="48"/>
                    </a:lnTo>
                    <a:lnTo>
                      <a:pt x="56" y="44"/>
                    </a:lnTo>
                    <a:lnTo>
                      <a:pt x="68" y="26"/>
                    </a:lnTo>
                    <a:lnTo>
                      <a:pt x="84" y="20"/>
                    </a:lnTo>
                    <a:lnTo>
                      <a:pt x="96" y="20"/>
                    </a:lnTo>
                    <a:lnTo>
                      <a:pt x="116" y="26"/>
                    </a:lnTo>
                    <a:lnTo>
                      <a:pt x="126" y="30"/>
                    </a:lnTo>
                    <a:lnTo>
                      <a:pt x="146" y="18"/>
                    </a:lnTo>
                    <a:lnTo>
                      <a:pt x="154" y="16"/>
                    </a:lnTo>
                    <a:lnTo>
                      <a:pt x="164" y="0"/>
                    </a:lnTo>
                    <a:lnTo>
                      <a:pt x="172" y="6"/>
                    </a:lnTo>
                    <a:lnTo>
                      <a:pt x="174" y="18"/>
                    </a:lnTo>
                    <a:lnTo>
                      <a:pt x="172" y="26"/>
                    </a:lnTo>
                    <a:lnTo>
                      <a:pt x="172" y="32"/>
                    </a:lnTo>
                    <a:lnTo>
                      <a:pt x="182" y="30"/>
                    </a:lnTo>
                    <a:lnTo>
                      <a:pt x="190" y="26"/>
                    </a:lnTo>
                    <a:lnTo>
                      <a:pt x="198" y="20"/>
                    </a:lnTo>
                    <a:lnTo>
                      <a:pt x="226" y="20"/>
                    </a:lnTo>
                    <a:lnTo>
                      <a:pt x="226" y="28"/>
                    </a:lnTo>
                    <a:lnTo>
                      <a:pt x="214" y="30"/>
                    </a:lnTo>
                    <a:lnTo>
                      <a:pt x="198" y="30"/>
                    </a:lnTo>
                    <a:lnTo>
                      <a:pt x="190" y="30"/>
                    </a:lnTo>
                    <a:lnTo>
                      <a:pt x="186" y="32"/>
                    </a:lnTo>
                    <a:lnTo>
                      <a:pt x="174" y="40"/>
                    </a:lnTo>
                    <a:lnTo>
                      <a:pt x="168" y="46"/>
                    </a:lnTo>
                    <a:lnTo>
                      <a:pt x="172" y="52"/>
                    </a:lnTo>
                    <a:lnTo>
                      <a:pt x="174" y="58"/>
                    </a:lnTo>
                    <a:lnTo>
                      <a:pt x="172" y="68"/>
                    </a:lnTo>
                    <a:lnTo>
                      <a:pt x="168" y="78"/>
                    </a:lnTo>
                    <a:lnTo>
                      <a:pt x="152" y="84"/>
                    </a:lnTo>
                    <a:lnTo>
                      <a:pt x="148" y="96"/>
                    </a:lnTo>
                    <a:lnTo>
                      <a:pt x="142" y="100"/>
                    </a:lnTo>
                    <a:lnTo>
                      <a:pt x="138" y="110"/>
                    </a:lnTo>
                    <a:lnTo>
                      <a:pt x="138" y="124"/>
                    </a:lnTo>
                    <a:lnTo>
                      <a:pt x="114" y="124"/>
                    </a:lnTo>
                    <a:lnTo>
                      <a:pt x="110" y="132"/>
                    </a:lnTo>
                    <a:lnTo>
                      <a:pt x="94" y="132"/>
                    </a:lnTo>
                    <a:lnTo>
                      <a:pt x="90" y="138"/>
                    </a:lnTo>
                    <a:lnTo>
                      <a:pt x="88" y="156"/>
                    </a:lnTo>
                    <a:lnTo>
                      <a:pt x="78" y="158"/>
                    </a:lnTo>
                    <a:lnTo>
                      <a:pt x="42" y="162"/>
                    </a:lnTo>
                    <a:lnTo>
                      <a:pt x="24" y="162"/>
                    </a:lnTo>
                    <a:lnTo>
                      <a:pt x="18" y="156"/>
                    </a:lnTo>
                    <a:lnTo>
                      <a:pt x="8" y="160"/>
                    </a:lnTo>
                    <a:lnTo>
                      <a:pt x="4" y="154"/>
                    </a:lnTo>
                    <a:lnTo>
                      <a:pt x="18" y="140"/>
                    </a:lnTo>
                    <a:lnTo>
                      <a:pt x="20" y="128"/>
                    </a:lnTo>
                    <a:lnTo>
                      <a:pt x="6" y="128"/>
                    </a:lnTo>
                    <a:lnTo>
                      <a:pt x="4" y="114"/>
                    </a:lnTo>
                    <a:lnTo>
                      <a:pt x="0" y="104"/>
                    </a:lnTo>
                    <a:lnTo>
                      <a:pt x="2" y="76"/>
                    </a:lnTo>
                    <a:lnTo>
                      <a:pt x="12" y="5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33" name="Freeform 223"/>
              <p:cNvSpPr>
                <a:spLocks noChangeAspect="1"/>
              </p:cNvSpPr>
              <p:nvPr/>
            </p:nvSpPr>
            <p:spPr bwMode="auto">
              <a:xfrm>
                <a:off x="3671" y="1953"/>
                <a:ext cx="256" cy="232"/>
              </a:xfrm>
              <a:custGeom>
                <a:avLst/>
                <a:gdLst/>
                <a:ahLst/>
                <a:cxnLst>
                  <a:cxn ang="0">
                    <a:pos x="8" y="192"/>
                  </a:cxn>
                  <a:cxn ang="0">
                    <a:pos x="36" y="182"/>
                  </a:cxn>
                  <a:cxn ang="0">
                    <a:pos x="28" y="174"/>
                  </a:cxn>
                  <a:cxn ang="0">
                    <a:pos x="16" y="152"/>
                  </a:cxn>
                  <a:cxn ang="0">
                    <a:pos x="10" y="128"/>
                  </a:cxn>
                  <a:cxn ang="0">
                    <a:pos x="34" y="134"/>
                  </a:cxn>
                  <a:cxn ang="0">
                    <a:pos x="70" y="130"/>
                  </a:cxn>
                  <a:cxn ang="0">
                    <a:pos x="82" y="110"/>
                  </a:cxn>
                  <a:cxn ang="0">
                    <a:pos x="102" y="104"/>
                  </a:cxn>
                  <a:cxn ang="0">
                    <a:pos x="130" y="96"/>
                  </a:cxn>
                  <a:cxn ang="0">
                    <a:pos x="134" y="72"/>
                  </a:cxn>
                  <a:cxn ang="0">
                    <a:pos x="144" y="56"/>
                  </a:cxn>
                  <a:cxn ang="0">
                    <a:pos x="166" y="30"/>
                  </a:cxn>
                  <a:cxn ang="0">
                    <a:pos x="166" y="12"/>
                  </a:cxn>
                  <a:cxn ang="0">
                    <a:pos x="190" y="2"/>
                  </a:cxn>
                  <a:cxn ang="0">
                    <a:pos x="218" y="0"/>
                  </a:cxn>
                  <a:cxn ang="0">
                    <a:pos x="236" y="6"/>
                  </a:cxn>
                  <a:cxn ang="0">
                    <a:pos x="256" y="24"/>
                  </a:cxn>
                  <a:cxn ang="0">
                    <a:pos x="250" y="42"/>
                  </a:cxn>
                  <a:cxn ang="0">
                    <a:pos x="204" y="42"/>
                  </a:cxn>
                  <a:cxn ang="0">
                    <a:pos x="214" y="78"/>
                  </a:cxn>
                  <a:cxn ang="0">
                    <a:pos x="216" y="92"/>
                  </a:cxn>
                  <a:cxn ang="0">
                    <a:pos x="172" y="160"/>
                  </a:cxn>
                  <a:cxn ang="0">
                    <a:pos x="150" y="160"/>
                  </a:cxn>
                  <a:cxn ang="0">
                    <a:pos x="132" y="172"/>
                  </a:cxn>
                  <a:cxn ang="0">
                    <a:pos x="140" y="182"/>
                  </a:cxn>
                  <a:cxn ang="0">
                    <a:pos x="150" y="202"/>
                  </a:cxn>
                  <a:cxn ang="0">
                    <a:pos x="156" y="220"/>
                  </a:cxn>
                  <a:cxn ang="0">
                    <a:pos x="138" y="226"/>
                  </a:cxn>
                  <a:cxn ang="0">
                    <a:pos x="122" y="220"/>
                  </a:cxn>
                  <a:cxn ang="0">
                    <a:pos x="104" y="228"/>
                  </a:cxn>
                  <a:cxn ang="0">
                    <a:pos x="86" y="200"/>
                  </a:cxn>
                  <a:cxn ang="0">
                    <a:pos x="34" y="210"/>
                  </a:cxn>
                </a:cxnLst>
                <a:rect l="0" t="0" r="r" b="b"/>
                <a:pathLst>
                  <a:path w="256" h="232">
                    <a:moveTo>
                      <a:pt x="8" y="208"/>
                    </a:moveTo>
                    <a:lnTo>
                      <a:pt x="8" y="192"/>
                    </a:lnTo>
                    <a:lnTo>
                      <a:pt x="22" y="184"/>
                    </a:lnTo>
                    <a:lnTo>
                      <a:pt x="36" y="182"/>
                    </a:lnTo>
                    <a:lnTo>
                      <a:pt x="36" y="174"/>
                    </a:lnTo>
                    <a:lnTo>
                      <a:pt x="28" y="174"/>
                    </a:lnTo>
                    <a:lnTo>
                      <a:pt x="28" y="162"/>
                    </a:lnTo>
                    <a:lnTo>
                      <a:pt x="16" y="152"/>
                    </a:lnTo>
                    <a:lnTo>
                      <a:pt x="0" y="132"/>
                    </a:lnTo>
                    <a:lnTo>
                      <a:pt x="10" y="128"/>
                    </a:lnTo>
                    <a:lnTo>
                      <a:pt x="16" y="134"/>
                    </a:lnTo>
                    <a:lnTo>
                      <a:pt x="34" y="134"/>
                    </a:lnTo>
                    <a:lnTo>
                      <a:pt x="54" y="132"/>
                    </a:lnTo>
                    <a:lnTo>
                      <a:pt x="70" y="130"/>
                    </a:lnTo>
                    <a:lnTo>
                      <a:pt x="80" y="128"/>
                    </a:lnTo>
                    <a:lnTo>
                      <a:pt x="82" y="110"/>
                    </a:lnTo>
                    <a:lnTo>
                      <a:pt x="86" y="104"/>
                    </a:lnTo>
                    <a:lnTo>
                      <a:pt x="102" y="104"/>
                    </a:lnTo>
                    <a:lnTo>
                      <a:pt x="106" y="96"/>
                    </a:lnTo>
                    <a:lnTo>
                      <a:pt x="130" y="96"/>
                    </a:lnTo>
                    <a:lnTo>
                      <a:pt x="130" y="82"/>
                    </a:lnTo>
                    <a:lnTo>
                      <a:pt x="134" y="72"/>
                    </a:lnTo>
                    <a:lnTo>
                      <a:pt x="140" y="68"/>
                    </a:lnTo>
                    <a:lnTo>
                      <a:pt x="144" y="56"/>
                    </a:lnTo>
                    <a:lnTo>
                      <a:pt x="160" y="50"/>
                    </a:lnTo>
                    <a:lnTo>
                      <a:pt x="166" y="30"/>
                    </a:lnTo>
                    <a:lnTo>
                      <a:pt x="160" y="18"/>
                    </a:lnTo>
                    <a:lnTo>
                      <a:pt x="166" y="12"/>
                    </a:lnTo>
                    <a:lnTo>
                      <a:pt x="182" y="2"/>
                    </a:lnTo>
                    <a:lnTo>
                      <a:pt x="190" y="2"/>
                    </a:lnTo>
                    <a:lnTo>
                      <a:pt x="206" y="2"/>
                    </a:lnTo>
                    <a:lnTo>
                      <a:pt x="218" y="0"/>
                    </a:lnTo>
                    <a:lnTo>
                      <a:pt x="224" y="2"/>
                    </a:lnTo>
                    <a:lnTo>
                      <a:pt x="236" y="6"/>
                    </a:lnTo>
                    <a:lnTo>
                      <a:pt x="236" y="16"/>
                    </a:lnTo>
                    <a:lnTo>
                      <a:pt x="256" y="24"/>
                    </a:lnTo>
                    <a:lnTo>
                      <a:pt x="254" y="30"/>
                    </a:lnTo>
                    <a:lnTo>
                      <a:pt x="250" y="42"/>
                    </a:lnTo>
                    <a:lnTo>
                      <a:pt x="234" y="46"/>
                    </a:lnTo>
                    <a:lnTo>
                      <a:pt x="204" y="42"/>
                    </a:lnTo>
                    <a:lnTo>
                      <a:pt x="206" y="72"/>
                    </a:lnTo>
                    <a:lnTo>
                      <a:pt x="214" y="78"/>
                    </a:lnTo>
                    <a:lnTo>
                      <a:pt x="222" y="86"/>
                    </a:lnTo>
                    <a:lnTo>
                      <a:pt x="216" y="92"/>
                    </a:lnTo>
                    <a:lnTo>
                      <a:pt x="214" y="106"/>
                    </a:lnTo>
                    <a:lnTo>
                      <a:pt x="172" y="160"/>
                    </a:lnTo>
                    <a:lnTo>
                      <a:pt x="158" y="164"/>
                    </a:lnTo>
                    <a:lnTo>
                      <a:pt x="150" y="160"/>
                    </a:lnTo>
                    <a:lnTo>
                      <a:pt x="142" y="160"/>
                    </a:lnTo>
                    <a:lnTo>
                      <a:pt x="132" y="172"/>
                    </a:lnTo>
                    <a:lnTo>
                      <a:pt x="132" y="182"/>
                    </a:lnTo>
                    <a:lnTo>
                      <a:pt x="140" y="182"/>
                    </a:lnTo>
                    <a:lnTo>
                      <a:pt x="144" y="196"/>
                    </a:lnTo>
                    <a:lnTo>
                      <a:pt x="150" y="202"/>
                    </a:lnTo>
                    <a:lnTo>
                      <a:pt x="156" y="210"/>
                    </a:lnTo>
                    <a:lnTo>
                      <a:pt x="156" y="220"/>
                    </a:lnTo>
                    <a:lnTo>
                      <a:pt x="142" y="220"/>
                    </a:lnTo>
                    <a:lnTo>
                      <a:pt x="138" y="226"/>
                    </a:lnTo>
                    <a:lnTo>
                      <a:pt x="130" y="220"/>
                    </a:lnTo>
                    <a:lnTo>
                      <a:pt x="122" y="220"/>
                    </a:lnTo>
                    <a:lnTo>
                      <a:pt x="116" y="232"/>
                    </a:lnTo>
                    <a:lnTo>
                      <a:pt x="104" y="228"/>
                    </a:lnTo>
                    <a:lnTo>
                      <a:pt x="86" y="204"/>
                    </a:lnTo>
                    <a:lnTo>
                      <a:pt x="86" y="200"/>
                    </a:lnTo>
                    <a:lnTo>
                      <a:pt x="38" y="204"/>
                    </a:lnTo>
                    <a:lnTo>
                      <a:pt x="34" y="210"/>
                    </a:lnTo>
                    <a:lnTo>
                      <a:pt x="8" y="208"/>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34" name="Freeform 224"/>
              <p:cNvSpPr>
                <a:spLocks noChangeAspect="1"/>
              </p:cNvSpPr>
              <p:nvPr/>
            </p:nvSpPr>
            <p:spPr bwMode="auto">
              <a:xfrm>
                <a:off x="3255" y="2017"/>
                <a:ext cx="68" cy="76"/>
              </a:xfrm>
              <a:custGeom>
                <a:avLst/>
                <a:gdLst/>
                <a:ahLst/>
                <a:cxnLst>
                  <a:cxn ang="0">
                    <a:pos x="66" y="0"/>
                  </a:cxn>
                  <a:cxn ang="0">
                    <a:pos x="68" y="24"/>
                  </a:cxn>
                  <a:cxn ang="0">
                    <a:pos x="66" y="30"/>
                  </a:cxn>
                  <a:cxn ang="0">
                    <a:pos x="38" y="34"/>
                  </a:cxn>
                  <a:cxn ang="0">
                    <a:pos x="50" y="50"/>
                  </a:cxn>
                  <a:cxn ang="0">
                    <a:pos x="44" y="56"/>
                  </a:cxn>
                  <a:cxn ang="0">
                    <a:pos x="42" y="62"/>
                  </a:cxn>
                  <a:cxn ang="0">
                    <a:pos x="30" y="64"/>
                  </a:cxn>
                  <a:cxn ang="0">
                    <a:pos x="24" y="72"/>
                  </a:cxn>
                  <a:cxn ang="0">
                    <a:pos x="20" y="76"/>
                  </a:cxn>
                  <a:cxn ang="0">
                    <a:pos x="0" y="70"/>
                  </a:cxn>
                  <a:cxn ang="0">
                    <a:pos x="6" y="58"/>
                  </a:cxn>
                  <a:cxn ang="0">
                    <a:pos x="8" y="48"/>
                  </a:cxn>
                  <a:cxn ang="0">
                    <a:pos x="8" y="36"/>
                  </a:cxn>
                  <a:cxn ang="0">
                    <a:pos x="10" y="28"/>
                  </a:cxn>
                  <a:cxn ang="0">
                    <a:pos x="10" y="20"/>
                  </a:cxn>
                  <a:cxn ang="0">
                    <a:pos x="12" y="14"/>
                  </a:cxn>
                  <a:cxn ang="0">
                    <a:pos x="16" y="16"/>
                  </a:cxn>
                  <a:cxn ang="0">
                    <a:pos x="20" y="16"/>
                  </a:cxn>
                  <a:cxn ang="0">
                    <a:pos x="28" y="20"/>
                  </a:cxn>
                  <a:cxn ang="0">
                    <a:pos x="36" y="18"/>
                  </a:cxn>
                  <a:cxn ang="0">
                    <a:pos x="66" y="0"/>
                  </a:cxn>
                </a:cxnLst>
                <a:rect l="0" t="0" r="r" b="b"/>
                <a:pathLst>
                  <a:path w="68" h="76">
                    <a:moveTo>
                      <a:pt x="66" y="0"/>
                    </a:moveTo>
                    <a:lnTo>
                      <a:pt x="68" y="24"/>
                    </a:lnTo>
                    <a:lnTo>
                      <a:pt x="66" y="30"/>
                    </a:lnTo>
                    <a:lnTo>
                      <a:pt x="38" y="34"/>
                    </a:lnTo>
                    <a:lnTo>
                      <a:pt x="50" y="50"/>
                    </a:lnTo>
                    <a:lnTo>
                      <a:pt x="44" y="56"/>
                    </a:lnTo>
                    <a:lnTo>
                      <a:pt x="42" y="62"/>
                    </a:lnTo>
                    <a:lnTo>
                      <a:pt x="30" y="64"/>
                    </a:lnTo>
                    <a:lnTo>
                      <a:pt x="24" y="72"/>
                    </a:lnTo>
                    <a:lnTo>
                      <a:pt x="20" y="76"/>
                    </a:lnTo>
                    <a:lnTo>
                      <a:pt x="0" y="70"/>
                    </a:lnTo>
                    <a:lnTo>
                      <a:pt x="6" y="58"/>
                    </a:lnTo>
                    <a:lnTo>
                      <a:pt x="8" y="48"/>
                    </a:lnTo>
                    <a:lnTo>
                      <a:pt x="8" y="36"/>
                    </a:lnTo>
                    <a:lnTo>
                      <a:pt x="10" y="28"/>
                    </a:lnTo>
                    <a:lnTo>
                      <a:pt x="10" y="20"/>
                    </a:lnTo>
                    <a:lnTo>
                      <a:pt x="12" y="14"/>
                    </a:lnTo>
                    <a:lnTo>
                      <a:pt x="16" y="16"/>
                    </a:lnTo>
                    <a:lnTo>
                      <a:pt x="20" y="16"/>
                    </a:lnTo>
                    <a:lnTo>
                      <a:pt x="28" y="20"/>
                    </a:lnTo>
                    <a:lnTo>
                      <a:pt x="36" y="18"/>
                    </a:lnTo>
                    <a:lnTo>
                      <a:pt x="66"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35" name="Freeform 225"/>
              <p:cNvSpPr>
                <a:spLocks noChangeAspect="1"/>
              </p:cNvSpPr>
              <p:nvPr/>
            </p:nvSpPr>
            <p:spPr bwMode="auto">
              <a:xfrm>
                <a:off x="3253" y="2041"/>
                <a:ext cx="330" cy="268"/>
              </a:xfrm>
              <a:custGeom>
                <a:avLst/>
                <a:gdLst/>
                <a:ahLst/>
                <a:cxnLst>
                  <a:cxn ang="0">
                    <a:pos x="0" y="68"/>
                  </a:cxn>
                  <a:cxn ang="0">
                    <a:pos x="4" y="46"/>
                  </a:cxn>
                  <a:cxn ang="0">
                    <a:pos x="22" y="52"/>
                  </a:cxn>
                  <a:cxn ang="0">
                    <a:pos x="26" y="48"/>
                  </a:cxn>
                  <a:cxn ang="0">
                    <a:pos x="32" y="40"/>
                  </a:cxn>
                  <a:cxn ang="0">
                    <a:pos x="44" y="38"/>
                  </a:cxn>
                  <a:cxn ang="0">
                    <a:pos x="46" y="32"/>
                  </a:cxn>
                  <a:cxn ang="0">
                    <a:pos x="52" y="26"/>
                  </a:cxn>
                  <a:cxn ang="0">
                    <a:pos x="40" y="10"/>
                  </a:cxn>
                  <a:cxn ang="0">
                    <a:pos x="68" y="6"/>
                  </a:cxn>
                  <a:cxn ang="0">
                    <a:pos x="70" y="0"/>
                  </a:cxn>
                  <a:cxn ang="0">
                    <a:pos x="90" y="4"/>
                  </a:cxn>
                  <a:cxn ang="0">
                    <a:pos x="126" y="24"/>
                  </a:cxn>
                  <a:cxn ang="0">
                    <a:pos x="134" y="36"/>
                  </a:cxn>
                  <a:cxn ang="0">
                    <a:pos x="136" y="40"/>
                  </a:cxn>
                  <a:cxn ang="0">
                    <a:pos x="144" y="42"/>
                  </a:cxn>
                  <a:cxn ang="0">
                    <a:pos x="158" y="52"/>
                  </a:cxn>
                  <a:cxn ang="0">
                    <a:pos x="174" y="52"/>
                  </a:cxn>
                  <a:cxn ang="0">
                    <a:pos x="190" y="52"/>
                  </a:cxn>
                  <a:cxn ang="0">
                    <a:pos x="200" y="54"/>
                  </a:cxn>
                  <a:cxn ang="0">
                    <a:pos x="208" y="62"/>
                  </a:cxn>
                  <a:cxn ang="0">
                    <a:pos x="216" y="62"/>
                  </a:cxn>
                  <a:cxn ang="0">
                    <a:pos x="226" y="82"/>
                  </a:cxn>
                  <a:cxn ang="0">
                    <a:pos x="234" y="88"/>
                  </a:cxn>
                  <a:cxn ang="0">
                    <a:pos x="242" y="96"/>
                  </a:cxn>
                  <a:cxn ang="0">
                    <a:pos x="244" y="110"/>
                  </a:cxn>
                  <a:cxn ang="0">
                    <a:pos x="248" y="118"/>
                  </a:cxn>
                  <a:cxn ang="0">
                    <a:pos x="256" y="128"/>
                  </a:cxn>
                  <a:cxn ang="0">
                    <a:pos x="260" y="132"/>
                  </a:cxn>
                  <a:cxn ang="0">
                    <a:pos x="282" y="158"/>
                  </a:cxn>
                  <a:cxn ang="0">
                    <a:pos x="290" y="160"/>
                  </a:cxn>
                  <a:cxn ang="0">
                    <a:pos x="302" y="164"/>
                  </a:cxn>
                  <a:cxn ang="0">
                    <a:pos x="308" y="166"/>
                  </a:cxn>
                  <a:cxn ang="0">
                    <a:pos x="326" y="164"/>
                  </a:cxn>
                  <a:cxn ang="0">
                    <a:pos x="330" y="172"/>
                  </a:cxn>
                  <a:cxn ang="0">
                    <a:pos x="330" y="186"/>
                  </a:cxn>
                  <a:cxn ang="0">
                    <a:pos x="322" y="204"/>
                  </a:cxn>
                  <a:cxn ang="0">
                    <a:pos x="306" y="208"/>
                  </a:cxn>
                  <a:cxn ang="0">
                    <a:pos x="290" y="216"/>
                  </a:cxn>
                  <a:cxn ang="0">
                    <a:pos x="274" y="226"/>
                  </a:cxn>
                  <a:cxn ang="0">
                    <a:pos x="258" y="224"/>
                  </a:cxn>
                  <a:cxn ang="0">
                    <a:pos x="226" y="230"/>
                  </a:cxn>
                  <a:cxn ang="0">
                    <a:pos x="200" y="254"/>
                  </a:cxn>
                  <a:cxn ang="0">
                    <a:pos x="170" y="248"/>
                  </a:cxn>
                  <a:cxn ang="0">
                    <a:pos x="136" y="250"/>
                  </a:cxn>
                  <a:cxn ang="0">
                    <a:pos x="128" y="268"/>
                  </a:cxn>
                  <a:cxn ang="0">
                    <a:pos x="120" y="250"/>
                  </a:cxn>
                  <a:cxn ang="0">
                    <a:pos x="106" y="232"/>
                  </a:cxn>
                  <a:cxn ang="0">
                    <a:pos x="96" y="212"/>
                  </a:cxn>
                  <a:cxn ang="0">
                    <a:pos x="88" y="202"/>
                  </a:cxn>
                  <a:cxn ang="0">
                    <a:pos x="76" y="200"/>
                  </a:cxn>
                  <a:cxn ang="0">
                    <a:pos x="68" y="184"/>
                  </a:cxn>
                  <a:cxn ang="0">
                    <a:pos x="68" y="160"/>
                  </a:cxn>
                  <a:cxn ang="0">
                    <a:pos x="56" y="142"/>
                  </a:cxn>
                  <a:cxn ang="0">
                    <a:pos x="42" y="136"/>
                  </a:cxn>
                  <a:cxn ang="0">
                    <a:pos x="38" y="126"/>
                  </a:cxn>
                  <a:cxn ang="0">
                    <a:pos x="38" y="114"/>
                  </a:cxn>
                  <a:cxn ang="0">
                    <a:pos x="18" y="90"/>
                  </a:cxn>
                  <a:cxn ang="0">
                    <a:pos x="8" y="70"/>
                  </a:cxn>
                  <a:cxn ang="0">
                    <a:pos x="0" y="68"/>
                  </a:cxn>
                </a:cxnLst>
                <a:rect l="0" t="0" r="r" b="b"/>
                <a:pathLst>
                  <a:path w="330" h="268">
                    <a:moveTo>
                      <a:pt x="0" y="68"/>
                    </a:moveTo>
                    <a:lnTo>
                      <a:pt x="4" y="46"/>
                    </a:lnTo>
                    <a:lnTo>
                      <a:pt x="22" y="52"/>
                    </a:lnTo>
                    <a:lnTo>
                      <a:pt x="26" y="48"/>
                    </a:lnTo>
                    <a:lnTo>
                      <a:pt x="32" y="40"/>
                    </a:lnTo>
                    <a:lnTo>
                      <a:pt x="44" y="38"/>
                    </a:lnTo>
                    <a:lnTo>
                      <a:pt x="46" y="32"/>
                    </a:lnTo>
                    <a:lnTo>
                      <a:pt x="52" y="26"/>
                    </a:lnTo>
                    <a:lnTo>
                      <a:pt x="40" y="10"/>
                    </a:lnTo>
                    <a:lnTo>
                      <a:pt x="68" y="6"/>
                    </a:lnTo>
                    <a:lnTo>
                      <a:pt x="70" y="0"/>
                    </a:lnTo>
                    <a:lnTo>
                      <a:pt x="90" y="4"/>
                    </a:lnTo>
                    <a:lnTo>
                      <a:pt x="126" y="24"/>
                    </a:lnTo>
                    <a:lnTo>
                      <a:pt x="134" y="36"/>
                    </a:lnTo>
                    <a:lnTo>
                      <a:pt x="136" y="40"/>
                    </a:lnTo>
                    <a:lnTo>
                      <a:pt x="144" y="42"/>
                    </a:lnTo>
                    <a:lnTo>
                      <a:pt x="158" y="52"/>
                    </a:lnTo>
                    <a:lnTo>
                      <a:pt x="174" y="52"/>
                    </a:lnTo>
                    <a:lnTo>
                      <a:pt x="190" y="52"/>
                    </a:lnTo>
                    <a:lnTo>
                      <a:pt x="200" y="54"/>
                    </a:lnTo>
                    <a:lnTo>
                      <a:pt x="208" y="62"/>
                    </a:lnTo>
                    <a:lnTo>
                      <a:pt x="216" y="62"/>
                    </a:lnTo>
                    <a:lnTo>
                      <a:pt x="226" y="82"/>
                    </a:lnTo>
                    <a:lnTo>
                      <a:pt x="234" y="88"/>
                    </a:lnTo>
                    <a:lnTo>
                      <a:pt x="242" y="96"/>
                    </a:lnTo>
                    <a:lnTo>
                      <a:pt x="244" y="110"/>
                    </a:lnTo>
                    <a:lnTo>
                      <a:pt x="248" y="118"/>
                    </a:lnTo>
                    <a:lnTo>
                      <a:pt x="256" y="128"/>
                    </a:lnTo>
                    <a:lnTo>
                      <a:pt x="260" y="132"/>
                    </a:lnTo>
                    <a:lnTo>
                      <a:pt x="282" y="158"/>
                    </a:lnTo>
                    <a:lnTo>
                      <a:pt x="290" y="160"/>
                    </a:lnTo>
                    <a:lnTo>
                      <a:pt x="302" y="164"/>
                    </a:lnTo>
                    <a:lnTo>
                      <a:pt x="308" y="166"/>
                    </a:lnTo>
                    <a:lnTo>
                      <a:pt x="326" y="164"/>
                    </a:lnTo>
                    <a:lnTo>
                      <a:pt x="330" y="172"/>
                    </a:lnTo>
                    <a:lnTo>
                      <a:pt x="330" y="186"/>
                    </a:lnTo>
                    <a:lnTo>
                      <a:pt x="322" y="204"/>
                    </a:lnTo>
                    <a:lnTo>
                      <a:pt x="306" y="208"/>
                    </a:lnTo>
                    <a:lnTo>
                      <a:pt x="290" y="216"/>
                    </a:lnTo>
                    <a:lnTo>
                      <a:pt x="274" y="226"/>
                    </a:lnTo>
                    <a:lnTo>
                      <a:pt x="258" y="224"/>
                    </a:lnTo>
                    <a:lnTo>
                      <a:pt x="226" y="230"/>
                    </a:lnTo>
                    <a:lnTo>
                      <a:pt x="200" y="254"/>
                    </a:lnTo>
                    <a:lnTo>
                      <a:pt x="170" y="248"/>
                    </a:lnTo>
                    <a:lnTo>
                      <a:pt x="136" y="250"/>
                    </a:lnTo>
                    <a:lnTo>
                      <a:pt x="128" y="268"/>
                    </a:lnTo>
                    <a:lnTo>
                      <a:pt x="120" y="250"/>
                    </a:lnTo>
                    <a:lnTo>
                      <a:pt x="106" y="232"/>
                    </a:lnTo>
                    <a:lnTo>
                      <a:pt x="96" y="212"/>
                    </a:lnTo>
                    <a:lnTo>
                      <a:pt x="88" y="202"/>
                    </a:lnTo>
                    <a:lnTo>
                      <a:pt x="76" y="200"/>
                    </a:lnTo>
                    <a:lnTo>
                      <a:pt x="68" y="184"/>
                    </a:lnTo>
                    <a:lnTo>
                      <a:pt x="68" y="160"/>
                    </a:lnTo>
                    <a:lnTo>
                      <a:pt x="56" y="142"/>
                    </a:lnTo>
                    <a:lnTo>
                      <a:pt x="42" y="136"/>
                    </a:lnTo>
                    <a:lnTo>
                      <a:pt x="38" y="126"/>
                    </a:lnTo>
                    <a:lnTo>
                      <a:pt x="38" y="114"/>
                    </a:lnTo>
                    <a:lnTo>
                      <a:pt x="18" y="90"/>
                    </a:lnTo>
                    <a:lnTo>
                      <a:pt x="8" y="70"/>
                    </a:lnTo>
                    <a:lnTo>
                      <a:pt x="0" y="68"/>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36" name="Freeform 226"/>
              <p:cNvSpPr>
                <a:spLocks noChangeAspect="1"/>
              </p:cNvSpPr>
              <p:nvPr/>
            </p:nvSpPr>
            <p:spPr bwMode="auto">
              <a:xfrm>
                <a:off x="3257" y="2037"/>
                <a:ext cx="8" cy="16"/>
              </a:xfrm>
              <a:custGeom>
                <a:avLst/>
                <a:gdLst/>
                <a:ahLst/>
                <a:cxnLst>
                  <a:cxn ang="0">
                    <a:pos x="8" y="0"/>
                  </a:cxn>
                  <a:cxn ang="0">
                    <a:pos x="2" y="0"/>
                  </a:cxn>
                  <a:cxn ang="0">
                    <a:pos x="0" y="4"/>
                  </a:cxn>
                  <a:cxn ang="0">
                    <a:pos x="0" y="10"/>
                  </a:cxn>
                  <a:cxn ang="0">
                    <a:pos x="2" y="16"/>
                  </a:cxn>
                  <a:cxn ang="0">
                    <a:pos x="6" y="16"/>
                  </a:cxn>
                  <a:cxn ang="0">
                    <a:pos x="8" y="8"/>
                  </a:cxn>
                  <a:cxn ang="0">
                    <a:pos x="8" y="2"/>
                  </a:cxn>
                  <a:cxn ang="0">
                    <a:pos x="8" y="0"/>
                  </a:cxn>
                </a:cxnLst>
                <a:rect l="0" t="0" r="r" b="b"/>
                <a:pathLst>
                  <a:path w="8" h="16">
                    <a:moveTo>
                      <a:pt x="8" y="0"/>
                    </a:moveTo>
                    <a:lnTo>
                      <a:pt x="2" y="0"/>
                    </a:lnTo>
                    <a:lnTo>
                      <a:pt x="0" y="4"/>
                    </a:lnTo>
                    <a:lnTo>
                      <a:pt x="0" y="10"/>
                    </a:lnTo>
                    <a:lnTo>
                      <a:pt x="2" y="16"/>
                    </a:lnTo>
                    <a:lnTo>
                      <a:pt x="6" y="16"/>
                    </a:lnTo>
                    <a:lnTo>
                      <a:pt x="8" y="8"/>
                    </a:lnTo>
                    <a:lnTo>
                      <a:pt x="8" y="2"/>
                    </a:lnTo>
                    <a:lnTo>
                      <a:pt x="8"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37" name="Freeform 227"/>
              <p:cNvSpPr>
                <a:spLocks noChangeAspect="1"/>
              </p:cNvSpPr>
              <p:nvPr/>
            </p:nvSpPr>
            <p:spPr bwMode="auto">
              <a:xfrm>
                <a:off x="3509" y="2147"/>
                <a:ext cx="10" cy="26"/>
              </a:xfrm>
              <a:custGeom>
                <a:avLst/>
                <a:gdLst/>
                <a:ahLst/>
                <a:cxnLst>
                  <a:cxn ang="0">
                    <a:pos x="0" y="22"/>
                  </a:cxn>
                  <a:cxn ang="0">
                    <a:pos x="0" y="10"/>
                  </a:cxn>
                  <a:cxn ang="0">
                    <a:pos x="4" y="0"/>
                  </a:cxn>
                  <a:cxn ang="0">
                    <a:pos x="8" y="0"/>
                  </a:cxn>
                  <a:cxn ang="0">
                    <a:pos x="10" y="8"/>
                  </a:cxn>
                  <a:cxn ang="0">
                    <a:pos x="10" y="14"/>
                  </a:cxn>
                  <a:cxn ang="0">
                    <a:pos x="8" y="22"/>
                  </a:cxn>
                  <a:cxn ang="0">
                    <a:pos x="4" y="26"/>
                  </a:cxn>
                  <a:cxn ang="0">
                    <a:pos x="0" y="22"/>
                  </a:cxn>
                </a:cxnLst>
                <a:rect l="0" t="0" r="r" b="b"/>
                <a:pathLst>
                  <a:path w="10" h="26">
                    <a:moveTo>
                      <a:pt x="0" y="22"/>
                    </a:moveTo>
                    <a:lnTo>
                      <a:pt x="0" y="10"/>
                    </a:lnTo>
                    <a:lnTo>
                      <a:pt x="4" y="0"/>
                    </a:lnTo>
                    <a:lnTo>
                      <a:pt x="8" y="0"/>
                    </a:lnTo>
                    <a:lnTo>
                      <a:pt x="10" y="8"/>
                    </a:lnTo>
                    <a:lnTo>
                      <a:pt x="10" y="14"/>
                    </a:lnTo>
                    <a:lnTo>
                      <a:pt x="8" y="22"/>
                    </a:lnTo>
                    <a:lnTo>
                      <a:pt x="4" y="26"/>
                    </a:lnTo>
                    <a:lnTo>
                      <a:pt x="0" y="2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38" name="Freeform 228"/>
              <p:cNvSpPr>
                <a:spLocks noChangeAspect="1"/>
              </p:cNvSpPr>
              <p:nvPr/>
            </p:nvSpPr>
            <p:spPr bwMode="auto">
              <a:xfrm>
                <a:off x="3501" y="2139"/>
                <a:ext cx="8" cy="12"/>
              </a:xfrm>
              <a:custGeom>
                <a:avLst/>
                <a:gdLst/>
                <a:ahLst/>
                <a:cxnLst>
                  <a:cxn ang="0">
                    <a:pos x="0" y="0"/>
                  </a:cxn>
                  <a:cxn ang="0">
                    <a:pos x="8" y="2"/>
                  </a:cxn>
                  <a:cxn ang="0">
                    <a:pos x="4" y="12"/>
                  </a:cxn>
                  <a:cxn ang="0">
                    <a:pos x="0" y="0"/>
                  </a:cxn>
                </a:cxnLst>
                <a:rect l="0" t="0" r="r" b="b"/>
                <a:pathLst>
                  <a:path w="8" h="12">
                    <a:moveTo>
                      <a:pt x="0" y="0"/>
                    </a:moveTo>
                    <a:lnTo>
                      <a:pt x="8" y="2"/>
                    </a:lnTo>
                    <a:lnTo>
                      <a:pt x="4" y="12"/>
                    </a:lnTo>
                    <a:lnTo>
                      <a:pt x="0"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grpSp>
        <p:grpSp>
          <p:nvGrpSpPr>
            <p:cNvPr id="20" name="Group 229"/>
            <p:cNvGrpSpPr>
              <a:grpSpLocks noChangeAspect="1"/>
            </p:cNvGrpSpPr>
            <p:nvPr/>
          </p:nvGrpSpPr>
          <p:grpSpPr bwMode="auto">
            <a:xfrm>
              <a:off x="5836748" y="2905540"/>
              <a:ext cx="2509402" cy="2911876"/>
              <a:chOff x="3787" y="1627"/>
              <a:chExt cx="1746" cy="1740"/>
            </a:xfrm>
          </p:grpSpPr>
          <p:sp>
            <p:nvSpPr>
              <p:cNvPr id="65" name="Freeform 230"/>
              <p:cNvSpPr>
                <a:spLocks noChangeAspect="1"/>
              </p:cNvSpPr>
              <p:nvPr/>
            </p:nvSpPr>
            <p:spPr bwMode="auto">
              <a:xfrm>
                <a:off x="4327" y="2335"/>
                <a:ext cx="80" cy="68"/>
              </a:xfrm>
              <a:custGeom>
                <a:avLst/>
                <a:gdLst/>
                <a:ahLst/>
                <a:cxnLst>
                  <a:cxn ang="0">
                    <a:pos x="40" y="66"/>
                  </a:cxn>
                  <a:cxn ang="0">
                    <a:pos x="34" y="66"/>
                  </a:cxn>
                  <a:cxn ang="0">
                    <a:pos x="32" y="68"/>
                  </a:cxn>
                  <a:cxn ang="0">
                    <a:pos x="18" y="64"/>
                  </a:cxn>
                  <a:cxn ang="0">
                    <a:pos x="12" y="54"/>
                  </a:cxn>
                  <a:cxn ang="0">
                    <a:pos x="8" y="44"/>
                  </a:cxn>
                  <a:cxn ang="0">
                    <a:pos x="0" y="24"/>
                  </a:cxn>
                  <a:cxn ang="0">
                    <a:pos x="0" y="18"/>
                  </a:cxn>
                  <a:cxn ang="0">
                    <a:pos x="8" y="4"/>
                  </a:cxn>
                  <a:cxn ang="0">
                    <a:pos x="48" y="2"/>
                  </a:cxn>
                  <a:cxn ang="0">
                    <a:pos x="48" y="8"/>
                  </a:cxn>
                  <a:cxn ang="0">
                    <a:pos x="58" y="8"/>
                  </a:cxn>
                  <a:cxn ang="0">
                    <a:pos x="62" y="0"/>
                  </a:cxn>
                  <a:cxn ang="0">
                    <a:pos x="66" y="2"/>
                  </a:cxn>
                  <a:cxn ang="0">
                    <a:pos x="68" y="6"/>
                  </a:cxn>
                  <a:cxn ang="0">
                    <a:pos x="80" y="6"/>
                  </a:cxn>
                  <a:cxn ang="0">
                    <a:pos x="80" y="16"/>
                  </a:cxn>
                  <a:cxn ang="0">
                    <a:pos x="76" y="26"/>
                  </a:cxn>
                  <a:cxn ang="0">
                    <a:pos x="70" y="38"/>
                  </a:cxn>
                  <a:cxn ang="0">
                    <a:pos x="64" y="46"/>
                  </a:cxn>
                  <a:cxn ang="0">
                    <a:pos x="54" y="50"/>
                  </a:cxn>
                  <a:cxn ang="0">
                    <a:pos x="54" y="58"/>
                  </a:cxn>
                  <a:cxn ang="0">
                    <a:pos x="44" y="62"/>
                  </a:cxn>
                  <a:cxn ang="0">
                    <a:pos x="40" y="66"/>
                  </a:cxn>
                </a:cxnLst>
                <a:rect l="0" t="0" r="r" b="b"/>
                <a:pathLst>
                  <a:path w="80" h="68">
                    <a:moveTo>
                      <a:pt x="40" y="66"/>
                    </a:moveTo>
                    <a:lnTo>
                      <a:pt x="34" y="66"/>
                    </a:lnTo>
                    <a:lnTo>
                      <a:pt x="32" y="68"/>
                    </a:lnTo>
                    <a:lnTo>
                      <a:pt x="18" y="64"/>
                    </a:lnTo>
                    <a:lnTo>
                      <a:pt x="12" y="54"/>
                    </a:lnTo>
                    <a:lnTo>
                      <a:pt x="8" y="44"/>
                    </a:lnTo>
                    <a:lnTo>
                      <a:pt x="0" y="24"/>
                    </a:lnTo>
                    <a:lnTo>
                      <a:pt x="0" y="18"/>
                    </a:lnTo>
                    <a:lnTo>
                      <a:pt x="8" y="4"/>
                    </a:lnTo>
                    <a:lnTo>
                      <a:pt x="48" y="2"/>
                    </a:lnTo>
                    <a:lnTo>
                      <a:pt x="48" y="8"/>
                    </a:lnTo>
                    <a:lnTo>
                      <a:pt x="58" y="8"/>
                    </a:lnTo>
                    <a:lnTo>
                      <a:pt x="62" y="0"/>
                    </a:lnTo>
                    <a:lnTo>
                      <a:pt x="66" y="2"/>
                    </a:lnTo>
                    <a:lnTo>
                      <a:pt x="68" y="6"/>
                    </a:lnTo>
                    <a:lnTo>
                      <a:pt x="80" y="6"/>
                    </a:lnTo>
                    <a:lnTo>
                      <a:pt x="80" y="16"/>
                    </a:lnTo>
                    <a:lnTo>
                      <a:pt x="76" y="26"/>
                    </a:lnTo>
                    <a:lnTo>
                      <a:pt x="70" y="38"/>
                    </a:lnTo>
                    <a:lnTo>
                      <a:pt x="64" y="46"/>
                    </a:lnTo>
                    <a:lnTo>
                      <a:pt x="54" y="50"/>
                    </a:lnTo>
                    <a:lnTo>
                      <a:pt x="54" y="58"/>
                    </a:lnTo>
                    <a:lnTo>
                      <a:pt x="44" y="62"/>
                    </a:lnTo>
                    <a:lnTo>
                      <a:pt x="40" y="6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66" name="Freeform 231"/>
              <p:cNvSpPr>
                <a:spLocks noChangeAspect="1"/>
              </p:cNvSpPr>
              <p:nvPr/>
            </p:nvSpPr>
            <p:spPr bwMode="auto">
              <a:xfrm>
                <a:off x="4325" y="2197"/>
                <a:ext cx="112" cy="234"/>
              </a:xfrm>
              <a:custGeom>
                <a:avLst/>
                <a:gdLst/>
                <a:ahLst/>
                <a:cxnLst>
                  <a:cxn ang="0">
                    <a:pos x="42" y="204"/>
                  </a:cxn>
                  <a:cxn ang="0">
                    <a:pos x="44" y="206"/>
                  </a:cxn>
                  <a:cxn ang="0">
                    <a:pos x="44" y="208"/>
                  </a:cxn>
                  <a:cxn ang="0">
                    <a:pos x="44" y="214"/>
                  </a:cxn>
                  <a:cxn ang="0">
                    <a:pos x="42" y="214"/>
                  </a:cxn>
                  <a:cxn ang="0">
                    <a:pos x="40" y="234"/>
                  </a:cxn>
                  <a:cxn ang="0">
                    <a:pos x="52" y="226"/>
                  </a:cxn>
                  <a:cxn ang="0">
                    <a:pos x="66" y="218"/>
                  </a:cxn>
                  <a:cxn ang="0">
                    <a:pos x="66" y="210"/>
                  </a:cxn>
                  <a:cxn ang="0">
                    <a:pos x="70" y="204"/>
                  </a:cxn>
                  <a:cxn ang="0">
                    <a:pos x="82" y="206"/>
                  </a:cxn>
                  <a:cxn ang="0">
                    <a:pos x="94" y="202"/>
                  </a:cxn>
                  <a:cxn ang="0">
                    <a:pos x="108" y="190"/>
                  </a:cxn>
                  <a:cxn ang="0">
                    <a:pos x="112" y="172"/>
                  </a:cxn>
                  <a:cxn ang="0">
                    <a:pos x="108" y="152"/>
                  </a:cxn>
                  <a:cxn ang="0">
                    <a:pos x="104" y="138"/>
                  </a:cxn>
                  <a:cxn ang="0">
                    <a:pos x="100" y="122"/>
                  </a:cxn>
                  <a:cxn ang="0">
                    <a:pos x="60" y="78"/>
                  </a:cxn>
                  <a:cxn ang="0">
                    <a:pos x="54" y="70"/>
                  </a:cxn>
                  <a:cxn ang="0">
                    <a:pos x="62" y="50"/>
                  </a:cxn>
                  <a:cxn ang="0">
                    <a:pos x="74" y="34"/>
                  </a:cxn>
                  <a:cxn ang="0">
                    <a:pos x="82" y="32"/>
                  </a:cxn>
                  <a:cxn ang="0">
                    <a:pos x="80" y="24"/>
                  </a:cxn>
                  <a:cxn ang="0">
                    <a:pos x="70" y="20"/>
                  </a:cxn>
                  <a:cxn ang="0">
                    <a:pos x="68" y="6"/>
                  </a:cxn>
                  <a:cxn ang="0">
                    <a:pos x="58" y="4"/>
                  </a:cxn>
                  <a:cxn ang="0">
                    <a:pos x="50" y="0"/>
                  </a:cxn>
                  <a:cxn ang="0">
                    <a:pos x="44" y="0"/>
                  </a:cxn>
                  <a:cxn ang="0">
                    <a:pos x="34" y="6"/>
                  </a:cxn>
                  <a:cxn ang="0">
                    <a:pos x="2" y="8"/>
                  </a:cxn>
                  <a:cxn ang="0">
                    <a:pos x="0" y="14"/>
                  </a:cxn>
                  <a:cxn ang="0">
                    <a:pos x="10" y="24"/>
                  </a:cxn>
                  <a:cxn ang="0">
                    <a:pos x="12" y="38"/>
                  </a:cxn>
                  <a:cxn ang="0">
                    <a:pos x="34" y="36"/>
                  </a:cxn>
                  <a:cxn ang="0">
                    <a:pos x="40" y="46"/>
                  </a:cxn>
                  <a:cxn ang="0">
                    <a:pos x="42" y="56"/>
                  </a:cxn>
                  <a:cxn ang="0">
                    <a:pos x="28" y="56"/>
                  </a:cxn>
                  <a:cxn ang="0">
                    <a:pos x="26" y="66"/>
                  </a:cxn>
                  <a:cxn ang="0">
                    <a:pos x="34" y="70"/>
                  </a:cxn>
                  <a:cxn ang="0">
                    <a:pos x="62" y="96"/>
                  </a:cxn>
                  <a:cxn ang="0">
                    <a:pos x="80" y="116"/>
                  </a:cxn>
                  <a:cxn ang="0">
                    <a:pos x="84" y="130"/>
                  </a:cxn>
                  <a:cxn ang="0">
                    <a:pos x="82" y="144"/>
                  </a:cxn>
                  <a:cxn ang="0">
                    <a:pos x="82" y="152"/>
                  </a:cxn>
                  <a:cxn ang="0">
                    <a:pos x="78" y="164"/>
                  </a:cxn>
                  <a:cxn ang="0">
                    <a:pos x="72" y="176"/>
                  </a:cxn>
                  <a:cxn ang="0">
                    <a:pos x="66" y="184"/>
                  </a:cxn>
                  <a:cxn ang="0">
                    <a:pos x="56" y="188"/>
                  </a:cxn>
                  <a:cxn ang="0">
                    <a:pos x="56" y="196"/>
                  </a:cxn>
                  <a:cxn ang="0">
                    <a:pos x="46" y="200"/>
                  </a:cxn>
                  <a:cxn ang="0">
                    <a:pos x="42" y="204"/>
                  </a:cxn>
                </a:cxnLst>
                <a:rect l="0" t="0" r="r" b="b"/>
                <a:pathLst>
                  <a:path w="112" h="234">
                    <a:moveTo>
                      <a:pt x="42" y="204"/>
                    </a:moveTo>
                    <a:lnTo>
                      <a:pt x="44" y="206"/>
                    </a:lnTo>
                    <a:lnTo>
                      <a:pt x="44" y="208"/>
                    </a:lnTo>
                    <a:lnTo>
                      <a:pt x="44" y="214"/>
                    </a:lnTo>
                    <a:lnTo>
                      <a:pt x="42" y="214"/>
                    </a:lnTo>
                    <a:lnTo>
                      <a:pt x="40" y="234"/>
                    </a:lnTo>
                    <a:lnTo>
                      <a:pt x="52" y="226"/>
                    </a:lnTo>
                    <a:lnTo>
                      <a:pt x="66" y="218"/>
                    </a:lnTo>
                    <a:lnTo>
                      <a:pt x="66" y="210"/>
                    </a:lnTo>
                    <a:lnTo>
                      <a:pt x="70" y="204"/>
                    </a:lnTo>
                    <a:lnTo>
                      <a:pt x="82" y="206"/>
                    </a:lnTo>
                    <a:lnTo>
                      <a:pt x="94" y="202"/>
                    </a:lnTo>
                    <a:lnTo>
                      <a:pt x="108" y="190"/>
                    </a:lnTo>
                    <a:lnTo>
                      <a:pt x="112" y="172"/>
                    </a:lnTo>
                    <a:lnTo>
                      <a:pt x="108" y="152"/>
                    </a:lnTo>
                    <a:lnTo>
                      <a:pt x="104" y="138"/>
                    </a:lnTo>
                    <a:lnTo>
                      <a:pt x="100" y="122"/>
                    </a:lnTo>
                    <a:lnTo>
                      <a:pt x="60" y="78"/>
                    </a:lnTo>
                    <a:lnTo>
                      <a:pt x="54" y="70"/>
                    </a:lnTo>
                    <a:lnTo>
                      <a:pt x="62" y="50"/>
                    </a:lnTo>
                    <a:lnTo>
                      <a:pt x="74" y="34"/>
                    </a:lnTo>
                    <a:lnTo>
                      <a:pt x="82" y="32"/>
                    </a:lnTo>
                    <a:lnTo>
                      <a:pt x="80" y="24"/>
                    </a:lnTo>
                    <a:lnTo>
                      <a:pt x="70" y="20"/>
                    </a:lnTo>
                    <a:lnTo>
                      <a:pt x="68" y="6"/>
                    </a:lnTo>
                    <a:lnTo>
                      <a:pt x="58" y="4"/>
                    </a:lnTo>
                    <a:lnTo>
                      <a:pt x="50" y="0"/>
                    </a:lnTo>
                    <a:lnTo>
                      <a:pt x="44" y="0"/>
                    </a:lnTo>
                    <a:lnTo>
                      <a:pt x="34" y="6"/>
                    </a:lnTo>
                    <a:lnTo>
                      <a:pt x="2" y="8"/>
                    </a:lnTo>
                    <a:lnTo>
                      <a:pt x="0" y="14"/>
                    </a:lnTo>
                    <a:lnTo>
                      <a:pt x="10" y="24"/>
                    </a:lnTo>
                    <a:lnTo>
                      <a:pt x="12" y="38"/>
                    </a:lnTo>
                    <a:lnTo>
                      <a:pt x="34" y="36"/>
                    </a:lnTo>
                    <a:lnTo>
                      <a:pt x="40" y="46"/>
                    </a:lnTo>
                    <a:lnTo>
                      <a:pt x="42" y="56"/>
                    </a:lnTo>
                    <a:lnTo>
                      <a:pt x="28" y="56"/>
                    </a:lnTo>
                    <a:lnTo>
                      <a:pt x="26" y="66"/>
                    </a:lnTo>
                    <a:lnTo>
                      <a:pt x="34" y="70"/>
                    </a:lnTo>
                    <a:lnTo>
                      <a:pt x="62" y="96"/>
                    </a:lnTo>
                    <a:lnTo>
                      <a:pt x="80" y="116"/>
                    </a:lnTo>
                    <a:lnTo>
                      <a:pt x="84" y="130"/>
                    </a:lnTo>
                    <a:lnTo>
                      <a:pt x="82" y="144"/>
                    </a:lnTo>
                    <a:lnTo>
                      <a:pt x="82" y="152"/>
                    </a:lnTo>
                    <a:lnTo>
                      <a:pt x="78" y="164"/>
                    </a:lnTo>
                    <a:lnTo>
                      <a:pt x="72" y="176"/>
                    </a:lnTo>
                    <a:lnTo>
                      <a:pt x="66" y="184"/>
                    </a:lnTo>
                    <a:lnTo>
                      <a:pt x="56" y="188"/>
                    </a:lnTo>
                    <a:lnTo>
                      <a:pt x="56" y="196"/>
                    </a:lnTo>
                    <a:lnTo>
                      <a:pt x="46" y="200"/>
                    </a:lnTo>
                    <a:lnTo>
                      <a:pt x="42" y="20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67" name="Freeform 232"/>
              <p:cNvSpPr>
                <a:spLocks noChangeAspect="1"/>
              </p:cNvSpPr>
              <p:nvPr/>
            </p:nvSpPr>
            <p:spPr bwMode="auto">
              <a:xfrm>
                <a:off x="3939" y="1971"/>
                <a:ext cx="38" cy="36"/>
              </a:xfrm>
              <a:custGeom>
                <a:avLst/>
                <a:gdLst/>
                <a:ahLst/>
                <a:cxnLst>
                  <a:cxn ang="0">
                    <a:pos x="14" y="36"/>
                  </a:cxn>
                  <a:cxn ang="0">
                    <a:pos x="12" y="28"/>
                  </a:cxn>
                  <a:cxn ang="0">
                    <a:pos x="2" y="22"/>
                  </a:cxn>
                  <a:cxn ang="0">
                    <a:pos x="0" y="8"/>
                  </a:cxn>
                  <a:cxn ang="0">
                    <a:pos x="6" y="4"/>
                  </a:cxn>
                  <a:cxn ang="0">
                    <a:pos x="20" y="0"/>
                  </a:cxn>
                  <a:cxn ang="0">
                    <a:pos x="28" y="6"/>
                  </a:cxn>
                  <a:cxn ang="0">
                    <a:pos x="38" y="12"/>
                  </a:cxn>
                  <a:cxn ang="0">
                    <a:pos x="38" y="20"/>
                  </a:cxn>
                  <a:cxn ang="0">
                    <a:pos x="32" y="26"/>
                  </a:cxn>
                  <a:cxn ang="0">
                    <a:pos x="24" y="30"/>
                  </a:cxn>
                  <a:cxn ang="0">
                    <a:pos x="14" y="36"/>
                  </a:cxn>
                </a:cxnLst>
                <a:rect l="0" t="0" r="r" b="b"/>
                <a:pathLst>
                  <a:path w="38" h="36">
                    <a:moveTo>
                      <a:pt x="14" y="36"/>
                    </a:moveTo>
                    <a:lnTo>
                      <a:pt x="12" y="28"/>
                    </a:lnTo>
                    <a:lnTo>
                      <a:pt x="2" y="22"/>
                    </a:lnTo>
                    <a:lnTo>
                      <a:pt x="0" y="8"/>
                    </a:lnTo>
                    <a:lnTo>
                      <a:pt x="6" y="4"/>
                    </a:lnTo>
                    <a:lnTo>
                      <a:pt x="20" y="0"/>
                    </a:lnTo>
                    <a:lnTo>
                      <a:pt x="28" y="6"/>
                    </a:lnTo>
                    <a:lnTo>
                      <a:pt x="38" y="12"/>
                    </a:lnTo>
                    <a:lnTo>
                      <a:pt x="38" y="20"/>
                    </a:lnTo>
                    <a:lnTo>
                      <a:pt x="32" y="26"/>
                    </a:lnTo>
                    <a:lnTo>
                      <a:pt x="24" y="30"/>
                    </a:lnTo>
                    <a:lnTo>
                      <a:pt x="14" y="3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68" name="Freeform 233"/>
              <p:cNvSpPr>
                <a:spLocks noChangeAspect="1"/>
              </p:cNvSpPr>
              <p:nvPr/>
            </p:nvSpPr>
            <p:spPr bwMode="auto">
              <a:xfrm>
                <a:off x="3971" y="2069"/>
                <a:ext cx="130" cy="72"/>
              </a:xfrm>
              <a:custGeom>
                <a:avLst/>
                <a:gdLst/>
                <a:ahLst/>
                <a:cxnLst>
                  <a:cxn ang="0">
                    <a:pos x="16" y="6"/>
                  </a:cxn>
                  <a:cxn ang="0">
                    <a:pos x="30" y="0"/>
                  </a:cxn>
                  <a:cxn ang="0">
                    <a:pos x="44" y="14"/>
                  </a:cxn>
                  <a:cxn ang="0">
                    <a:pos x="60" y="22"/>
                  </a:cxn>
                  <a:cxn ang="0">
                    <a:pos x="72" y="30"/>
                  </a:cxn>
                  <a:cxn ang="0">
                    <a:pos x="88" y="40"/>
                  </a:cxn>
                  <a:cxn ang="0">
                    <a:pos x="104" y="44"/>
                  </a:cxn>
                  <a:cxn ang="0">
                    <a:pos x="128" y="46"/>
                  </a:cxn>
                  <a:cxn ang="0">
                    <a:pos x="128" y="58"/>
                  </a:cxn>
                  <a:cxn ang="0">
                    <a:pos x="130" y="70"/>
                  </a:cxn>
                  <a:cxn ang="0">
                    <a:pos x="102" y="72"/>
                  </a:cxn>
                  <a:cxn ang="0">
                    <a:pos x="88" y="66"/>
                  </a:cxn>
                  <a:cxn ang="0">
                    <a:pos x="72" y="54"/>
                  </a:cxn>
                  <a:cxn ang="0">
                    <a:pos x="48" y="52"/>
                  </a:cxn>
                  <a:cxn ang="0">
                    <a:pos x="34" y="46"/>
                  </a:cxn>
                  <a:cxn ang="0">
                    <a:pos x="20" y="36"/>
                  </a:cxn>
                  <a:cxn ang="0">
                    <a:pos x="0" y="30"/>
                  </a:cxn>
                  <a:cxn ang="0">
                    <a:pos x="4" y="14"/>
                  </a:cxn>
                  <a:cxn ang="0">
                    <a:pos x="16" y="6"/>
                  </a:cxn>
                </a:cxnLst>
                <a:rect l="0" t="0" r="r" b="b"/>
                <a:pathLst>
                  <a:path w="130" h="72">
                    <a:moveTo>
                      <a:pt x="16" y="6"/>
                    </a:moveTo>
                    <a:lnTo>
                      <a:pt x="30" y="0"/>
                    </a:lnTo>
                    <a:lnTo>
                      <a:pt x="44" y="14"/>
                    </a:lnTo>
                    <a:lnTo>
                      <a:pt x="60" y="22"/>
                    </a:lnTo>
                    <a:lnTo>
                      <a:pt x="72" y="30"/>
                    </a:lnTo>
                    <a:lnTo>
                      <a:pt x="88" y="40"/>
                    </a:lnTo>
                    <a:lnTo>
                      <a:pt x="104" y="44"/>
                    </a:lnTo>
                    <a:lnTo>
                      <a:pt x="128" y="46"/>
                    </a:lnTo>
                    <a:lnTo>
                      <a:pt x="128" y="58"/>
                    </a:lnTo>
                    <a:lnTo>
                      <a:pt x="130" y="70"/>
                    </a:lnTo>
                    <a:lnTo>
                      <a:pt x="102" y="72"/>
                    </a:lnTo>
                    <a:lnTo>
                      <a:pt x="88" y="66"/>
                    </a:lnTo>
                    <a:lnTo>
                      <a:pt x="72" y="54"/>
                    </a:lnTo>
                    <a:lnTo>
                      <a:pt x="48" y="52"/>
                    </a:lnTo>
                    <a:lnTo>
                      <a:pt x="34" y="46"/>
                    </a:lnTo>
                    <a:lnTo>
                      <a:pt x="20" y="36"/>
                    </a:lnTo>
                    <a:lnTo>
                      <a:pt x="0" y="30"/>
                    </a:lnTo>
                    <a:lnTo>
                      <a:pt x="4" y="14"/>
                    </a:lnTo>
                    <a:lnTo>
                      <a:pt x="16" y="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69" name="Freeform 234"/>
              <p:cNvSpPr>
                <a:spLocks noChangeAspect="1"/>
              </p:cNvSpPr>
              <p:nvPr/>
            </p:nvSpPr>
            <p:spPr bwMode="auto">
              <a:xfrm>
                <a:off x="4115" y="2109"/>
                <a:ext cx="50" cy="26"/>
              </a:xfrm>
              <a:custGeom>
                <a:avLst/>
                <a:gdLst/>
                <a:ahLst/>
                <a:cxnLst>
                  <a:cxn ang="0">
                    <a:pos x="10" y="0"/>
                  </a:cxn>
                  <a:cxn ang="0">
                    <a:pos x="4" y="6"/>
                  </a:cxn>
                  <a:cxn ang="0">
                    <a:pos x="2" y="6"/>
                  </a:cxn>
                  <a:cxn ang="0">
                    <a:pos x="0" y="14"/>
                  </a:cxn>
                  <a:cxn ang="0">
                    <a:pos x="2" y="20"/>
                  </a:cxn>
                  <a:cxn ang="0">
                    <a:pos x="8" y="24"/>
                  </a:cxn>
                  <a:cxn ang="0">
                    <a:pos x="16" y="26"/>
                  </a:cxn>
                  <a:cxn ang="0">
                    <a:pos x="32" y="24"/>
                  </a:cxn>
                  <a:cxn ang="0">
                    <a:pos x="46" y="22"/>
                  </a:cxn>
                  <a:cxn ang="0">
                    <a:pos x="50" y="16"/>
                  </a:cxn>
                  <a:cxn ang="0">
                    <a:pos x="46" y="6"/>
                  </a:cxn>
                  <a:cxn ang="0">
                    <a:pos x="32" y="4"/>
                  </a:cxn>
                  <a:cxn ang="0">
                    <a:pos x="20" y="0"/>
                  </a:cxn>
                  <a:cxn ang="0">
                    <a:pos x="10" y="0"/>
                  </a:cxn>
                </a:cxnLst>
                <a:rect l="0" t="0" r="r" b="b"/>
                <a:pathLst>
                  <a:path w="50" h="26">
                    <a:moveTo>
                      <a:pt x="10" y="0"/>
                    </a:moveTo>
                    <a:lnTo>
                      <a:pt x="4" y="6"/>
                    </a:lnTo>
                    <a:lnTo>
                      <a:pt x="2" y="6"/>
                    </a:lnTo>
                    <a:lnTo>
                      <a:pt x="0" y="14"/>
                    </a:lnTo>
                    <a:lnTo>
                      <a:pt x="2" y="20"/>
                    </a:lnTo>
                    <a:lnTo>
                      <a:pt x="8" y="24"/>
                    </a:lnTo>
                    <a:lnTo>
                      <a:pt x="16" y="26"/>
                    </a:lnTo>
                    <a:lnTo>
                      <a:pt x="32" y="24"/>
                    </a:lnTo>
                    <a:lnTo>
                      <a:pt x="46" y="22"/>
                    </a:lnTo>
                    <a:lnTo>
                      <a:pt x="50" y="16"/>
                    </a:lnTo>
                    <a:lnTo>
                      <a:pt x="46" y="6"/>
                    </a:lnTo>
                    <a:lnTo>
                      <a:pt x="32" y="4"/>
                    </a:lnTo>
                    <a:lnTo>
                      <a:pt x="20" y="0"/>
                    </a:lnTo>
                    <a:lnTo>
                      <a:pt x="10"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70" name="Freeform 235"/>
              <p:cNvSpPr>
                <a:spLocks noChangeAspect="1"/>
              </p:cNvSpPr>
              <p:nvPr/>
            </p:nvSpPr>
            <p:spPr bwMode="auto">
              <a:xfrm>
                <a:off x="4101" y="2139"/>
                <a:ext cx="70" cy="90"/>
              </a:xfrm>
              <a:custGeom>
                <a:avLst/>
                <a:gdLst/>
                <a:ahLst/>
                <a:cxnLst>
                  <a:cxn ang="0">
                    <a:pos x="14" y="74"/>
                  </a:cxn>
                  <a:cxn ang="0">
                    <a:pos x="10" y="50"/>
                  </a:cxn>
                  <a:cxn ang="0">
                    <a:pos x="8" y="38"/>
                  </a:cxn>
                  <a:cxn ang="0">
                    <a:pos x="2" y="34"/>
                  </a:cxn>
                  <a:cxn ang="0">
                    <a:pos x="0" y="26"/>
                  </a:cxn>
                  <a:cxn ang="0">
                    <a:pos x="12" y="20"/>
                  </a:cxn>
                  <a:cxn ang="0">
                    <a:pos x="4" y="12"/>
                  </a:cxn>
                  <a:cxn ang="0">
                    <a:pos x="4" y="6"/>
                  </a:cxn>
                  <a:cxn ang="0">
                    <a:pos x="10" y="0"/>
                  </a:cxn>
                  <a:cxn ang="0">
                    <a:pos x="14" y="6"/>
                  </a:cxn>
                  <a:cxn ang="0">
                    <a:pos x="24" y="10"/>
                  </a:cxn>
                  <a:cxn ang="0">
                    <a:pos x="30" y="22"/>
                  </a:cxn>
                  <a:cxn ang="0">
                    <a:pos x="64" y="22"/>
                  </a:cxn>
                  <a:cxn ang="0">
                    <a:pos x="64" y="34"/>
                  </a:cxn>
                  <a:cxn ang="0">
                    <a:pos x="56" y="38"/>
                  </a:cxn>
                  <a:cxn ang="0">
                    <a:pos x="52" y="40"/>
                  </a:cxn>
                  <a:cxn ang="0">
                    <a:pos x="48" y="46"/>
                  </a:cxn>
                  <a:cxn ang="0">
                    <a:pos x="48" y="50"/>
                  </a:cxn>
                  <a:cxn ang="0">
                    <a:pos x="48" y="54"/>
                  </a:cxn>
                  <a:cxn ang="0">
                    <a:pos x="56" y="58"/>
                  </a:cxn>
                  <a:cxn ang="0">
                    <a:pos x="60" y="46"/>
                  </a:cxn>
                  <a:cxn ang="0">
                    <a:pos x="70" y="48"/>
                  </a:cxn>
                  <a:cxn ang="0">
                    <a:pos x="68" y="60"/>
                  </a:cxn>
                  <a:cxn ang="0">
                    <a:pos x="68" y="70"/>
                  </a:cxn>
                  <a:cxn ang="0">
                    <a:pos x="70" y="76"/>
                  </a:cxn>
                  <a:cxn ang="0">
                    <a:pos x="70" y="86"/>
                  </a:cxn>
                  <a:cxn ang="0">
                    <a:pos x="64" y="90"/>
                  </a:cxn>
                  <a:cxn ang="0">
                    <a:pos x="60" y="82"/>
                  </a:cxn>
                  <a:cxn ang="0">
                    <a:pos x="58" y="68"/>
                  </a:cxn>
                  <a:cxn ang="0">
                    <a:pos x="54" y="64"/>
                  </a:cxn>
                  <a:cxn ang="0">
                    <a:pos x="48" y="62"/>
                  </a:cxn>
                  <a:cxn ang="0">
                    <a:pos x="40" y="56"/>
                  </a:cxn>
                  <a:cxn ang="0">
                    <a:pos x="36" y="62"/>
                  </a:cxn>
                  <a:cxn ang="0">
                    <a:pos x="36" y="74"/>
                  </a:cxn>
                  <a:cxn ang="0">
                    <a:pos x="26" y="74"/>
                  </a:cxn>
                  <a:cxn ang="0">
                    <a:pos x="14" y="74"/>
                  </a:cxn>
                </a:cxnLst>
                <a:rect l="0" t="0" r="r" b="b"/>
                <a:pathLst>
                  <a:path w="70" h="90">
                    <a:moveTo>
                      <a:pt x="14" y="74"/>
                    </a:moveTo>
                    <a:lnTo>
                      <a:pt x="10" y="50"/>
                    </a:lnTo>
                    <a:lnTo>
                      <a:pt x="8" y="38"/>
                    </a:lnTo>
                    <a:lnTo>
                      <a:pt x="2" y="34"/>
                    </a:lnTo>
                    <a:lnTo>
                      <a:pt x="0" y="26"/>
                    </a:lnTo>
                    <a:lnTo>
                      <a:pt x="12" y="20"/>
                    </a:lnTo>
                    <a:lnTo>
                      <a:pt x="4" y="12"/>
                    </a:lnTo>
                    <a:lnTo>
                      <a:pt x="4" y="6"/>
                    </a:lnTo>
                    <a:lnTo>
                      <a:pt x="10" y="0"/>
                    </a:lnTo>
                    <a:lnTo>
                      <a:pt x="14" y="6"/>
                    </a:lnTo>
                    <a:lnTo>
                      <a:pt x="24" y="10"/>
                    </a:lnTo>
                    <a:lnTo>
                      <a:pt x="30" y="22"/>
                    </a:lnTo>
                    <a:lnTo>
                      <a:pt x="64" y="22"/>
                    </a:lnTo>
                    <a:lnTo>
                      <a:pt x="64" y="34"/>
                    </a:lnTo>
                    <a:lnTo>
                      <a:pt x="56" y="38"/>
                    </a:lnTo>
                    <a:lnTo>
                      <a:pt x="52" y="40"/>
                    </a:lnTo>
                    <a:lnTo>
                      <a:pt x="48" y="46"/>
                    </a:lnTo>
                    <a:lnTo>
                      <a:pt x="48" y="50"/>
                    </a:lnTo>
                    <a:lnTo>
                      <a:pt x="48" y="54"/>
                    </a:lnTo>
                    <a:lnTo>
                      <a:pt x="56" y="58"/>
                    </a:lnTo>
                    <a:lnTo>
                      <a:pt x="60" y="46"/>
                    </a:lnTo>
                    <a:lnTo>
                      <a:pt x="70" y="48"/>
                    </a:lnTo>
                    <a:lnTo>
                      <a:pt x="68" y="60"/>
                    </a:lnTo>
                    <a:lnTo>
                      <a:pt x="68" y="70"/>
                    </a:lnTo>
                    <a:lnTo>
                      <a:pt x="70" y="76"/>
                    </a:lnTo>
                    <a:lnTo>
                      <a:pt x="70" y="86"/>
                    </a:lnTo>
                    <a:lnTo>
                      <a:pt x="64" y="90"/>
                    </a:lnTo>
                    <a:lnTo>
                      <a:pt x="60" y="82"/>
                    </a:lnTo>
                    <a:lnTo>
                      <a:pt x="58" y="68"/>
                    </a:lnTo>
                    <a:lnTo>
                      <a:pt x="54" y="64"/>
                    </a:lnTo>
                    <a:lnTo>
                      <a:pt x="48" y="62"/>
                    </a:lnTo>
                    <a:lnTo>
                      <a:pt x="40" y="56"/>
                    </a:lnTo>
                    <a:lnTo>
                      <a:pt x="36" y="62"/>
                    </a:lnTo>
                    <a:lnTo>
                      <a:pt x="36" y="74"/>
                    </a:lnTo>
                    <a:lnTo>
                      <a:pt x="26" y="74"/>
                    </a:lnTo>
                    <a:lnTo>
                      <a:pt x="14" y="7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71" name="Freeform 236"/>
              <p:cNvSpPr>
                <a:spLocks noChangeAspect="1"/>
              </p:cNvSpPr>
              <p:nvPr/>
            </p:nvSpPr>
            <p:spPr bwMode="auto">
              <a:xfrm>
                <a:off x="3969" y="2413"/>
                <a:ext cx="32" cy="58"/>
              </a:xfrm>
              <a:custGeom>
                <a:avLst/>
                <a:gdLst/>
                <a:ahLst/>
                <a:cxnLst>
                  <a:cxn ang="0">
                    <a:pos x="6" y="0"/>
                  </a:cxn>
                  <a:cxn ang="0">
                    <a:pos x="16" y="12"/>
                  </a:cxn>
                  <a:cxn ang="0">
                    <a:pos x="26" y="26"/>
                  </a:cxn>
                  <a:cxn ang="0">
                    <a:pos x="32" y="40"/>
                  </a:cxn>
                  <a:cxn ang="0">
                    <a:pos x="26" y="56"/>
                  </a:cxn>
                  <a:cxn ang="0">
                    <a:pos x="16" y="58"/>
                  </a:cxn>
                  <a:cxn ang="0">
                    <a:pos x="6" y="56"/>
                  </a:cxn>
                  <a:cxn ang="0">
                    <a:pos x="0" y="44"/>
                  </a:cxn>
                  <a:cxn ang="0">
                    <a:pos x="0" y="26"/>
                  </a:cxn>
                  <a:cxn ang="0">
                    <a:pos x="4" y="12"/>
                  </a:cxn>
                  <a:cxn ang="0">
                    <a:pos x="6" y="0"/>
                  </a:cxn>
                </a:cxnLst>
                <a:rect l="0" t="0" r="r" b="b"/>
                <a:pathLst>
                  <a:path w="32" h="58">
                    <a:moveTo>
                      <a:pt x="6" y="0"/>
                    </a:moveTo>
                    <a:lnTo>
                      <a:pt x="16" y="12"/>
                    </a:lnTo>
                    <a:lnTo>
                      <a:pt x="26" y="26"/>
                    </a:lnTo>
                    <a:lnTo>
                      <a:pt x="32" y="40"/>
                    </a:lnTo>
                    <a:lnTo>
                      <a:pt x="26" y="56"/>
                    </a:lnTo>
                    <a:lnTo>
                      <a:pt x="16" y="58"/>
                    </a:lnTo>
                    <a:lnTo>
                      <a:pt x="6" y="56"/>
                    </a:lnTo>
                    <a:lnTo>
                      <a:pt x="0" y="44"/>
                    </a:lnTo>
                    <a:lnTo>
                      <a:pt x="0" y="26"/>
                    </a:lnTo>
                    <a:lnTo>
                      <a:pt x="4" y="12"/>
                    </a:lnTo>
                    <a:lnTo>
                      <a:pt x="6"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72" name="Freeform 237"/>
              <p:cNvSpPr>
                <a:spLocks noChangeAspect="1"/>
              </p:cNvSpPr>
              <p:nvPr/>
            </p:nvSpPr>
            <p:spPr bwMode="auto">
              <a:xfrm>
                <a:off x="3787" y="1977"/>
                <a:ext cx="460" cy="464"/>
              </a:xfrm>
              <a:custGeom>
                <a:avLst/>
                <a:gdLst/>
                <a:ahLst/>
                <a:cxnLst>
                  <a:cxn ang="0">
                    <a:pos x="14" y="196"/>
                  </a:cxn>
                  <a:cxn ang="0">
                    <a:pos x="40" y="196"/>
                  </a:cxn>
                  <a:cxn ang="0">
                    <a:pos x="24" y="158"/>
                  </a:cxn>
                  <a:cxn ang="0">
                    <a:pos x="26" y="136"/>
                  </a:cxn>
                  <a:cxn ang="0">
                    <a:pos x="54" y="138"/>
                  </a:cxn>
                  <a:cxn ang="0">
                    <a:pos x="106" y="62"/>
                  </a:cxn>
                  <a:cxn ang="0">
                    <a:pos x="118" y="22"/>
                  </a:cxn>
                  <a:cxn ang="0">
                    <a:pos x="152" y="2"/>
                  </a:cxn>
                  <a:cxn ang="0">
                    <a:pos x="166" y="30"/>
                  </a:cxn>
                  <a:cxn ang="0">
                    <a:pos x="176" y="56"/>
                  </a:cxn>
                  <a:cxn ang="0">
                    <a:pos x="162" y="76"/>
                  </a:cxn>
                  <a:cxn ang="0">
                    <a:pos x="188" y="106"/>
                  </a:cxn>
                  <a:cxn ang="0">
                    <a:pos x="232" y="144"/>
                  </a:cxn>
                  <a:cxn ang="0">
                    <a:pos x="286" y="164"/>
                  </a:cxn>
                  <a:cxn ang="0">
                    <a:pos x="328" y="138"/>
                  </a:cxn>
                  <a:cxn ang="0">
                    <a:pos x="336" y="156"/>
                  </a:cxn>
                  <a:cxn ang="0">
                    <a:pos x="378" y="148"/>
                  </a:cxn>
                  <a:cxn ang="0">
                    <a:pos x="394" y="122"/>
                  </a:cxn>
                  <a:cxn ang="0">
                    <a:pos x="434" y="114"/>
                  </a:cxn>
                  <a:cxn ang="0">
                    <a:pos x="460" y="128"/>
                  </a:cxn>
                  <a:cxn ang="0">
                    <a:pos x="440" y="148"/>
                  </a:cxn>
                  <a:cxn ang="0">
                    <a:pos x="414" y="182"/>
                  </a:cxn>
                  <a:cxn ang="0">
                    <a:pos x="390" y="232"/>
                  </a:cxn>
                  <a:cxn ang="0">
                    <a:pos x="382" y="222"/>
                  </a:cxn>
                  <a:cxn ang="0">
                    <a:pos x="370" y="220"/>
                  </a:cxn>
                  <a:cxn ang="0">
                    <a:pos x="366" y="202"/>
                  </a:cxn>
                  <a:cxn ang="0">
                    <a:pos x="378" y="184"/>
                  </a:cxn>
                  <a:cxn ang="0">
                    <a:pos x="328" y="168"/>
                  </a:cxn>
                  <a:cxn ang="0">
                    <a:pos x="318" y="174"/>
                  </a:cxn>
                  <a:cxn ang="0">
                    <a:pos x="316" y="196"/>
                  </a:cxn>
                  <a:cxn ang="0">
                    <a:pos x="328" y="236"/>
                  </a:cxn>
                  <a:cxn ang="0">
                    <a:pos x="290" y="262"/>
                  </a:cxn>
                  <a:cxn ang="0">
                    <a:pos x="258" y="290"/>
                  </a:cxn>
                  <a:cxn ang="0">
                    <a:pos x="218" y="320"/>
                  </a:cxn>
                  <a:cxn ang="0">
                    <a:pos x="202" y="340"/>
                  </a:cxn>
                  <a:cxn ang="0">
                    <a:pos x="188" y="368"/>
                  </a:cxn>
                  <a:cxn ang="0">
                    <a:pos x="180" y="404"/>
                  </a:cxn>
                  <a:cxn ang="0">
                    <a:pos x="170" y="446"/>
                  </a:cxn>
                  <a:cxn ang="0">
                    <a:pos x="148" y="464"/>
                  </a:cxn>
                  <a:cxn ang="0">
                    <a:pos x="126" y="428"/>
                  </a:cxn>
                  <a:cxn ang="0">
                    <a:pos x="80" y="330"/>
                  </a:cxn>
                  <a:cxn ang="0">
                    <a:pos x="74" y="254"/>
                  </a:cxn>
                  <a:cxn ang="0">
                    <a:pos x="60" y="234"/>
                  </a:cxn>
                  <a:cxn ang="0">
                    <a:pos x="38" y="260"/>
                  </a:cxn>
                  <a:cxn ang="0">
                    <a:pos x="10" y="232"/>
                  </a:cxn>
                  <a:cxn ang="0">
                    <a:pos x="24" y="222"/>
                  </a:cxn>
                  <a:cxn ang="0">
                    <a:pos x="0" y="208"/>
                  </a:cxn>
                </a:cxnLst>
                <a:rect l="0" t="0" r="r" b="b"/>
                <a:pathLst>
                  <a:path w="460" h="464">
                    <a:moveTo>
                      <a:pt x="0" y="208"/>
                    </a:moveTo>
                    <a:lnTo>
                      <a:pt x="6" y="196"/>
                    </a:lnTo>
                    <a:lnTo>
                      <a:pt x="14" y="196"/>
                    </a:lnTo>
                    <a:lnTo>
                      <a:pt x="22" y="202"/>
                    </a:lnTo>
                    <a:lnTo>
                      <a:pt x="26" y="196"/>
                    </a:lnTo>
                    <a:lnTo>
                      <a:pt x="40" y="196"/>
                    </a:lnTo>
                    <a:lnTo>
                      <a:pt x="40" y="186"/>
                    </a:lnTo>
                    <a:lnTo>
                      <a:pt x="28" y="172"/>
                    </a:lnTo>
                    <a:lnTo>
                      <a:pt x="24" y="158"/>
                    </a:lnTo>
                    <a:lnTo>
                      <a:pt x="16" y="158"/>
                    </a:lnTo>
                    <a:lnTo>
                      <a:pt x="16" y="148"/>
                    </a:lnTo>
                    <a:lnTo>
                      <a:pt x="26" y="136"/>
                    </a:lnTo>
                    <a:lnTo>
                      <a:pt x="34" y="136"/>
                    </a:lnTo>
                    <a:lnTo>
                      <a:pt x="42" y="140"/>
                    </a:lnTo>
                    <a:lnTo>
                      <a:pt x="54" y="138"/>
                    </a:lnTo>
                    <a:lnTo>
                      <a:pt x="98" y="82"/>
                    </a:lnTo>
                    <a:lnTo>
                      <a:pt x="100" y="68"/>
                    </a:lnTo>
                    <a:lnTo>
                      <a:pt x="106" y="62"/>
                    </a:lnTo>
                    <a:lnTo>
                      <a:pt x="90" y="48"/>
                    </a:lnTo>
                    <a:lnTo>
                      <a:pt x="88" y="18"/>
                    </a:lnTo>
                    <a:lnTo>
                      <a:pt x="118" y="22"/>
                    </a:lnTo>
                    <a:lnTo>
                      <a:pt x="134" y="18"/>
                    </a:lnTo>
                    <a:lnTo>
                      <a:pt x="140" y="0"/>
                    </a:lnTo>
                    <a:lnTo>
                      <a:pt x="152" y="2"/>
                    </a:lnTo>
                    <a:lnTo>
                      <a:pt x="154" y="16"/>
                    </a:lnTo>
                    <a:lnTo>
                      <a:pt x="164" y="22"/>
                    </a:lnTo>
                    <a:lnTo>
                      <a:pt x="166" y="30"/>
                    </a:lnTo>
                    <a:lnTo>
                      <a:pt x="166" y="40"/>
                    </a:lnTo>
                    <a:lnTo>
                      <a:pt x="178" y="48"/>
                    </a:lnTo>
                    <a:lnTo>
                      <a:pt x="176" y="56"/>
                    </a:lnTo>
                    <a:lnTo>
                      <a:pt x="166" y="58"/>
                    </a:lnTo>
                    <a:lnTo>
                      <a:pt x="162" y="68"/>
                    </a:lnTo>
                    <a:lnTo>
                      <a:pt x="162" y="76"/>
                    </a:lnTo>
                    <a:lnTo>
                      <a:pt x="188" y="88"/>
                    </a:lnTo>
                    <a:lnTo>
                      <a:pt x="200" y="98"/>
                    </a:lnTo>
                    <a:lnTo>
                      <a:pt x="188" y="106"/>
                    </a:lnTo>
                    <a:lnTo>
                      <a:pt x="184" y="122"/>
                    </a:lnTo>
                    <a:lnTo>
                      <a:pt x="204" y="128"/>
                    </a:lnTo>
                    <a:lnTo>
                      <a:pt x="232" y="144"/>
                    </a:lnTo>
                    <a:lnTo>
                      <a:pt x="256" y="146"/>
                    </a:lnTo>
                    <a:lnTo>
                      <a:pt x="272" y="158"/>
                    </a:lnTo>
                    <a:lnTo>
                      <a:pt x="286" y="164"/>
                    </a:lnTo>
                    <a:lnTo>
                      <a:pt x="314" y="162"/>
                    </a:lnTo>
                    <a:lnTo>
                      <a:pt x="312" y="138"/>
                    </a:lnTo>
                    <a:lnTo>
                      <a:pt x="328" y="138"/>
                    </a:lnTo>
                    <a:lnTo>
                      <a:pt x="328" y="146"/>
                    </a:lnTo>
                    <a:lnTo>
                      <a:pt x="330" y="152"/>
                    </a:lnTo>
                    <a:lnTo>
                      <a:pt x="336" y="156"/>
                    </a:lnTo>
                    <a:lnTo>
                      <a:pt x="344" y="158"/>
                    </a:lnTo>
                    <a:lnTo>
                      <a:pt x="374" y="154"/>
                    </a:lnTo>
                    <a:lnTo>
                      <a:pt x="378" y="148"/>
                    </a:lnTo>
                    <a:lnTo>
                      <a:pt x="374" y="138"/>
                    </a:lnTo>
                    <a:lnTo>
                      <a:pt x="384" y="136"/>
                    </a:lnTo>
                    <a:lnTo>
                      <a:pt x="394" y="122"/>
                    </a:lnTo>
                    <a:lnTo>
                      <a:pt x="406" y="122"/>
                    </a:lnTo>
                    <a:lnTo>
                      <a:pt x="412" y="114"/>
                    </a:lnTo>
                    <a:lnTo>
                      <a:pt x="434" y="114"/>
                    </a:lnTo>
                    <a:lnTo>
                      <a:pt x="444" y="112"/>
                    </a:lnTo>
                    <a:lnTo>
                      <a:pt x="444" y="126"/>
                    </a:lnTo>
                    <a:lnTo>
                      <a:pt x="460" y="128"/>
                    </a:lnTo>
                    <a:lnTo>
                      <a:pt x="454" y="138"/>
                    </a:lnTo>
                    <a:lnTo>
                      <a:pt x="454" y="148"/>
                    </a:lnTo>
                    <a:lnTo>
                      <a:pt x="440" y="148"/>
                    </a:lnTo>
                    <a:lnTo>
                      <a:pt x="424" y="162"/>
                    </a:lnTo>
                    <a:lnTo>
                      <a:pt x="422" y="174"/>
                    </a:lnTo>
                    <a:lnTo>
                      <a:pt x="414" y="182"/>
                    </a:lnTo>
                    <a:lnTo>
                      <a:pt x="410" y="202"/>
                    </a:lnTo>
                    <a:lnTo>
                      <a:pt x="396" y="204"/>
                    </a:lnTo>
                    <a:lnTo>
                      <a:pt x="390" y="232"/>
                    </a:lnTo>
                    <a:lnTo>
                      <a:pt x="384" y="238"/>
                    </a:lnTo>
                    <a:lnTo>
                      <a:pt x="382" y="232"/>
                    </a:lnTo>
                    <a:lnTo>
                      <a:pt x="382" y="222"/>
                    </a:lnTo>
                    <a:lnTo>
                      <a:pt x="384" y="210"/>
                    </a:lnTo>
                    <a:lnTo>
                      <a:pt x="374" y="208"/>
                    </a:lnTo>
                    <a:lnTo>
                      <a:pt x="370" y="220"/>
                    </a:lnTo>
                    <a:lnTo>
                      <a:pt x="362" y="216"/>
                    </a:lnTo>
                    <a:lnTo>
                      <a:pt x="362" y="208"/>
                    </a:lnTo>
                    <a:lnTo>
                      <a:pt x="366" y="202"/>
                    </a:lnTo>
                    <a:lnTo>
                      <a:pt x="370" y="200"/>
                    </a:lnTo>
                    <a:lnTo>
                      <a:pt x="378" y="196"/>
                    </a:lnTo>
                    <a:lnTo>
                      <a:pt x="378" y="184"/>
                    </a:lnTo>
                    <a:lnTo>
                      <a:pt x="344" y="184"/>
                    </a:lnTo>
                    <a:lnTo>
                      <a:pt x="338" y="172"/>
                    </a:lnTo>
                    <a:lnTo>
                      <a:pt x="328" y="168"/>
                    </a:lnTo>
                    <a:lnTo>
                      <a:pt x="324" y="162"/>
                    </a:lnTo>
                    <a:lnTo>
                      <a:pt x="318" y="168"/>
                    </a:lnTo>
                    <a:lnTo>
                      <a:pt x="318" y="174"/>
                    </a:lnTo>
                    <a:lnTo>
                      <a:pt x="326" y="182"/>
                    </a:lnTo>
                    <a:lnTo>
                      <a:pt x="314" y="188"/>
                    </a:lnTo>
                    <a:lnTo>
                      <a:pt x="316" y="196"/>
                    </a:lnTo>
                    <a:lnTo>
                      <a:pt x="322" y="200"/>
                    </a:lnTo>
                    <a:lnTo>
                      <a:pt x="324" y="214"/>
                    </a:lnTo>
                    <a:lnTo>
                      <a:pt x="328" y="236"/>
                    </a:lnTo>
                    <a:lnTo>
                      <a:pt x="318" y="242"/>
                    </a:lnTo>
                    <a:lnTo>
                      <a:pt x="296" y="246"/>
                    </a:lnTo>
                    <a:lnTo>
                      <a:pt x="290" y="262"/>
                    </a:lnTo>
                    <a:lnTo>
                      <a:pt x="276" y="274"/>
                    </a:lnTo>
                    <a:lnTo>
                      <a:pt x="262" y="278"/>
                    </a:lnTo>
                    <a:lnTo>
                      <a:pt x="258" y="290"/>
                    </a:lnTo>
                    <a:lnTo>
                      <a:pt x="234" y="312"/>
                    </a:lnTo>
                    <a:lnTo>
                      <a:pt x="222" y="314"/>
                    </a:lnTo>
                    <a:lnTo>
                      <a:pt x="218" y="320"/>
                    </a:lnTo>
                    <a:lnTo>
                      <a:pt x="216" y="328"/>
                    </a:lnTo>
                    <a:lnTo>
                      <a:pt x="204" y="332"/>
                    </a:lnTo>
                    <a:lnTo>
                      <a:pt x="202" y="340"/>
                    </a:lnTo>
                    <a:lnTo>
                      <a:pt x="190" y="342"/>
                    </a:lnTo>
                    <a:lnTo>
                      <a:pt x="182" y="350"/>
                    </a:lnTo>
                    <a:lnTo>
                      <a:pt x="188" y="368"/>
                    </a:lnTo>
                    <a:lnTo>
                      <a:pt x="186" y="376"/>
                    </a:lnTo>
                    <a:lnTo>
                      <a:pt x="188" y="388"/>
                    </a:lnTo>
                    <a:lnTo>
                      <a:pt x="180" y="404"/>
                    </a:lnTo>
                    <a:lnTo>
                      <a:pt x="180" y="424"/>
                    </a:lnTo>
                    <a:lnTo>
                      <a:pt x="166" y="436"/>
                    </a:lnTo>
                    <a:lnTo>
                      <a:pt x="170" y="446"/>
                    </a:lnTo>
                    <a:lnTo>
                      <a:pt x="160" y="446"/>
                    </a:lnTo>
                    <a:lnTo>
                      <a:pt x="156" y="452"/>
                    </a:lnTo>
                    <a:lnTo>
                      <a:pt x="148" y="464"/>
                    </a:lnTo>
                    <a:lnTo>
                      <a:pt x="136" y="460"/>
                    </a:lnTo>
                    <a:lnTo>
                      <a:pt x="124" y="440"/>
                    </a:lnTo>
                    <a:lnTo>
                      <a:pt x="126" y="428"/>
                    </a:lnTo>
                    <a:lnTo>
                      <a:pt x="104" y="390"/>
                    </a:lnTo>
                    <a:lnTo>
                      <a:pt x="102" y="374"/>
                    </a:lnTo>
                    <a:lnTo>
                      <a:pt x="80" y="330"/>
                    </a:lnTo>
                    <a:lnTo>
                      <a:pt x="74" y="278"/>
                    </a:lnTo>
                    <a:lnTo>
                      <a:pt x="68" y="262"/>
                    </a:lnTo>
                    <a:lnTo>
                      <a:pt x="74" y="254"/>
                    </a:lnTo>
                    <a:lnTo>
                      <a:pt x="72" y="246"/>
                    </a:lnTo>
                    <a:lnTo>
                      <a:pt x="68" y="234"/>
                    </a:lnTo>
                    <a:lnTo>
                      <a:pt x="60" y="234"/>
                    </a:lnTo>
                    <a:lnTo>
                      <a:pt x="58" y="246"/>
                    </a:lnTo>
                    <a:lnTo>
                      <a:pt x="46" y="258"/>
                    </a:lnTo>
                    <a:lnTo>
                      <a:pt x="38" y="260"/>
                    </a:lnTo>
                    <a:lnTo>
                      <a:pt x="24" y="252"/>
                    </a:lnTo>
                    <a:lnTo>
                      <a:pt x="20" y="244"/>
                    </a:lnTo>
                    <a:lnTo>
                      <a:pt x="10" y="232"/>
                    </a:lnTo>
                    <a:lnTo>
                      <a:pt x="26" y="232"/>
                    </a:lnTo>
                    <a:lnTo>
                      <a:pt x="32" y="224"/>
                    </a:lnTo>
                    <a:lnTo>
                      <a:pt x="24" y="222"/>
                    </a:lnTo>
                    <a:lnTo>
                      <a:pt x="10" y="222"/>
                    </a:lnTo>
                    <a:lnTo>
                      <a:pt x="4" y="216"/>
                    </a:lnTo>
                    <a:lnTo>
                      <a:pt x="0" y="208"/>
                    </a:lnTo>
                    <a:close/>
                  </a:path>
                </a:pathLst>
              </a:custGeom>
              <a:solidFill>
                <a:schemeClr val="accent3"/>
              </a:solidFill>
              <a:ln w="7938">
                <a:solidFill>
                  <a:schemeClr val="bg1"/>
                </a:solidFill>
                <a:prstDash val="solid"/>
                <a:round/>
                <a:headEnd/>
                <a:tailEnd/>
              </a:ln>
            </p:spPr>
            <p:txBody>
              <a:bodyPr/>
              <a:lstStyle/>
              <a:p>
                <a:endParaRPr lang="en-US">
                  <a:solidFill>
                    <a:srgbClr val="0F245F"/>
                  </a:solidFill>
                </a:endParaRPr>
              </a:p>
            </p:txBody>
          </p:sp>
          <p:sp>
            <p:nvSpPr>
              <p:cNvPr id="73" name="Freeform 238"/>
              <p:cNvSpPr>
                <a:spLocks noChangeAspect="1"/>
              </p:cNvSpPr>
              <p:nvPr/>
            </p:nvSpPr>
            <p:spPr bwMode="auto">
              <a:xfrm>
                <a:off x="4165" y="2105"/>
                <a:ext cx="134" cy="296"/>
              </a:xfrm>
              <a:custGeom>
                <a:avLst/>
                <a:gdLst/>
                <a:ahLst/>
                <a:cxnLst>
                  <a:cxn ang="0">
                    <a:pos x="6" y="120"/>
                  </a:cxn>
                  <a:cxn ang="0">
                    <a:pos x="12" y="104"/>
                  </a:cxn>
                  <a:cxn ang="0">
                    <a:pos x="32" y="74"/>
                  </a:cxn>
                  <a:cxn ang="0">
                    <a:pos x="44" y="46"/>
                  </a:cxn>
                  <a:cxn ang="0">
                    <a:pos x="62" y="20"/>
                  </a:cxn>
                  <a:cxn ang="0">
                    <a:pos x="76" y="10"/>
                  </a:cxn>
                  <a:cxn ang="0">
                    <a:pos x="90" y="2"/>
                  </a:cxn>
                  <a:cxn ang="0">
                    <a:pos x="104" y="18"/>
                  </a:cxn>
                  <a:cxn ang="0">
                    <a:pos x="94" y="52"/>
                  </a:cxn>
                  <a:cxn ang="0">
                    <a:pos x="86" y="68"/>
                  </a:cxn>
                  <a:cxn ang="0">
                    <a:pos x="106" y="88"/>
                  </a:cxn>
                  <a:cxn ang="0">
                    <a:pos x="116" y="108"/>
                  </a:cxn>
                  <a:cxn ang="0">
                    <a:pos x="124" y="116"/>
                  </a:cxn>
                  <a:cxn ang="0">
                    <a:pos x="134" y="126"/>
                  </a:cxn>
                  <a:cxn ang="0">
                    <a:pos x="106" y="144"/>
                  </a:cxn>
                  <a:cxn ang="0">
                    <a:pos x="88" y="158"/>
                  </a:cxn>
                  <a:cxn ang="0">
                    <a:pos x="84" y="168"/>
                  </a:cxn>
                  <a:cxn ang="0">
                    <a:pos x="88" y="184"/>
                  </a:cxn>
                  <a:cxn ang="0">
                    <a:pos x="104" y="208"/>
                  </a:cxn>
                  <a:cxn ang="0">
                    <a:pos x="96" y="228"/>
                  </a:cxn>
                  <a:cxn ang="0">
                    <a:pos x="110" y="248"/>
                  </a:cxn>
                  <a:cxn ang="0">
                    <a:pos x="116" y="274"/>
                  </a:cxn>
                  <a:cxn ang="0">
                    <a:pos x="100" y="296"/>
                  </a:cxn>
                  <a:cxn ang="0">
                    <a:pos x="100" y="280"/>
                  </a:cxn>
                  <a:cxn ang="0">
                    <a:pos x="100" y="256"/>
                  </a:cxn>
                  <a:cxn ang="0">
                    <a:pos x="90" y="230"/>
                  </a:cxn>
                  <a:cxn ang="0">
                    <a:pos x="84" y="200"/>
                  </a:cxn>
                  <a:cxn ang="0">
                    <a:pos x="68" y="200"/>
                  </a:cxn>
                  <a:cxn ang="0">
                    <a:pos x="54" y="212"/>
                  </a:cxn>
                  <a:cxn ang="0">
                    <a:pos x="36" y="204"/>
                  </a:cxn>
                  <a:cxn ang="0">
                    <a:pos x="38" y="176"/>
                  </a:cxn>
                  <a:cxn ang="0">
                    <a:pos x="26" y="158"/>
                  </a:cxn>
                  <a:cxn ang="0">
                    <a:pos x="0" y="124"/>
                  </a:cxn>
                </a:cxnLst>
                <a:rect l="0" t="0" r="r" b="b"/>
                <a:pathLst>
                  <a:path w="134" h="296">
                    <a:moveTo>
                      <a:pt x="0" y="124"/>
                    </a:moveTo>
                    <a:lnTo>
                      <a:pt x="6" y="120"/>
                    </a:lnTo>
                    <a:lnTo>
                      <a:pt x="6" y="110"/>
                    </a:lnTo>
                    <a:lnTo>
                      <a:pt x="12" y="104"/>
                    </a:lnTo>
                    <a:lnTo>
                      <a:pt x="18" y="76"/>
                    </a:lnTo>
                    <a:lnTo>
                      <a:pt x="32" y="74"/>
                    </a:lnTo>
                    <a:lnTo>
                      <a:pt x="36" y="54"/>
                    </a:lnTo>
                    <a:lnTo>
                      <a:pt x="44" y="46"/>
                    </a:lnTo>
                    <a:lnTo>
                      <a:pt x="46" y="34"/>
                    </a:lnTo>
                    <a:lnTo>
                      <a:pt x="62" y="20"/>
                    </a:lnTo>
                    <a:lnTo>
                      <a:pt x="76" y="20"/>
                    </a:lnTo>
                    <a:lnTo>
                      <a:pt x="76" y="10"/>
                    </a:lnTo>
                    <a:lnTo>
                      <a:pt x="82" y="0"/>
                    </a:lnTo>
                    <a:lnTo>
                      <a:pt x="90" y="2"/>
                    </a:lnTo>
                    <a:lnTo>
                      <a:pt x="96" y="12"/>
                    </a:lnTo>
                    <a:lnTo>
                      <a:pt x="104" y="18"/>
                    </a:lnTo>
                    <a:lnTo>
                      <a:pt x="102" y="42"/>
                    </a:lnTo>
                    <a:lnTo>
                      <a:pt x="94" y="52"/>
                    </a:lnTo>
                    <a:lnTo>
                      <a:pt x="86" y="64"/>
                    </a:lnTo>
                    <a:lnTo>
                      <a:pt x="86" y="68"/>
                    </a:lnTo>
                    <a:lnTo>
                      <a:pt x="106" y="74"/>
                    </a:lnTo>
                    <a:lnTo>
                      <a:pt x="106" y="88"/>
                    </a:lnTo>
                    <a:lnTo>
                      <a:pt x="116" y="92"/>
                    </a:lnTo>
                    <a:lnTo>
                      <a:pt x="116" y="108"/>
                    </a:lnTo>
                    <a:lnTo>
                      <a:pt x="124" y="110"/>
                    </a:lnTo>
                    <a:lnTo>
                      <a:pt x="124" y="116"/>
                    </a:lnTo>
                    <a:lnTo>
                      <a:pt x="132" y="116"/>
                    </a:lnTo>
                    <a:lnTo>
                      <a:pt x="134" y="126"/>
                    </a:lnTo>
                    <a:lnTo>
                      <a:pt x="116" y="136"/>
                    </a:lnTo>
                    <a:lnTo>
                      <a:pt x="106" y="144"/>
                    </a:lnTo>
                    <a:lnTo>
                      <a:pt x="88" y="146"/>
                    </a:lnTo>
                    <a:lnTo>
                      <a:pt x="88" y="158"/>
                    </a:lnTo>
                    <a:lnTo>
                      <a:pt x="86" y="162"/>
                    </a:lnTo>
                    <a:lnTo>
                      <a:pt x="84" y="168"/>
                    </a:lnTo>
                    <a:lnTo>
                      <a:pt x="86" y="178"/>
                    </a:lnTo>
                    <a:lnTo>
                      <a:pt x="88" y="184"/>
                    </a:lnTo>
                    <a:lnTo>
                      <a:pt x="98" y="192"/>
                    </a:lnTo>
                    <a:lnTo>
                      <a:pt x="104" y="208"/>
                    </a:lnTo>
                    <a:lnTo>
                      <a:pt x="100" y="218"/>
                    </a:lnTo>
                    <a:lnTo>
                      <a:pt x="96" y="228"/>
                    </a:lnTo>
                    <a:lnTo>
                      <a:pt x="102" y="236"/>
                    </a:lnTo>
                    <a:lnTo>
                      <a:pt x="110" y="248"/>
                    </a:lnTo>
                    <a:lnTo>
                      <a:pt x="110" y="264"/>
                    </a:lnTo>
                    <a:lnTo>
                      <a:pt x="116" y="274"/>
                    </a:lnTo>
                    <a:lnTo>
                      <a:pt x="112" y="286"/>
                    </a:lnTo>
                    <a:lnTo>
                      <a:pt x="100" y="296"/>
                    </a:lnTo>
                    <a:lnTo>
                      <a:pt x="98" y="288"/>
                    </a:lnTo>
                    <a:lnTo>
                      <a:pt x="100" y="280"/>
                    </a:lnTo>
                    <a:lnTo>
                      <a:pt x="100" y="270"/>
                    </a:lnTo>
                    <a:lnTo>
                      <a:pt x="100" y="256"/>
                    </a:lnTo>
                    <a:lnTo>
                      <a:pt x="98" y="250"/>
                    </a:lnTo>
                    <a:lnTo>
                      <a:pt x="90" y="230"/>
                    </a:lnTo>
                    <a:lnTo>
                      <a:pt x="90" y="214"/>
                    </a:lnTo>
                    <a:lnTo>
                      <a:pt x="84" y="200"/>
                    </a:lnTo>
                    <a:lnTo>
                      <a:pt x="74" y="188"/>
                    </a:lnTo>
                    <a:lnTo>
                      <a:pt x="68" y="200"/>
                    </a:lnTo>
                    <a:lnTo>
                      <a:pt x="56" y="204"/>
                    </a:lnTo>
                    <a:lnTo>
                      <a:pt x="54" y="212"/>
                    </a:lnTo>
                    <a:lnTo>
                      <a:pt x="42" y="212"/>
                    </a:lnTo>
                    <a:lnTo>
                      <a:pt x="36" y="204"/>
                    </a:lnTo>
                    <a:lnTo>
                      <a:pt x="36" y="190"/>
                    </a:lnTo>
                    <a:lnTo>
                      <a:pt x="38" y="176"/>
                    </a:lnTo>
                    <a:lnTo>
                      <a:pt x="34" y="166"/>
                    </a:lnTo>
                    <a:lnTo>
                      <a:pt x="26" y="158"/>
                    </a:lnTo>
                    <a:lnTo>
                      <a:pt x="14" y="138"/>
                    </a:lnTo>
                    <a:lnTo>
                      <a:pt x="0" y="12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74" name="Freeform 239"/>
              <p:cNvSpPr>
                <a:spLocks noChangeAspect="1"/>
              </p:cNvSpPr>
              <p:nvPr/>
            </p:nvSpPr>
            <p:spPr bwMode="auto">
              <a:xfrm>
                <a:off x="4249" y="2239"/>
                <a:ext cx="130" cy="240"/>
              </a:xfrm>
              <a:custGeom>
                <a:avLst/>
                <a:gdLst/>
                <a:ahLst/>
                <a:cxnLst>
                  <a:cxn ang="0">
                    <a:pos x="20" y="198"/>
                  </a:cxn>
                  <a:cxn ang="0">
                    <a:pos x="14" y="174"/>
                  </a:cxn>
                  <a:cxn ang="0">
                    <a:pos x="28" y="152"/>
                  </a:cxn>
                  <a:cxn ang="0">
                    <a:pos x="26" y="130"/>
                  </a:cxn>
                  <a:cxn ang="0">
                    <a:pos x="18" y="102"/>
                  </a:cxn>
                  <a:cxn ang="0">
                    <a:pos x="20" y="74"/>
                  </a:cxn>
                  <a:cxn ang="0">
                    <a:pos x="4" y="50"/>
                  </a:cxn>
                  <a:cxn ang="0">
                    <a:pos x="4" y="24"/>
                  </a:cxn>
                  <a:cxn ang="0">
                    <a:pos x="22" y="10"/>
                  </a:cxn>
                  <a:cxn ang="0">
                    <a:pos x="48" y="6"/>
                  </a:cxn>
                  <a:cxn ang="0">
                    <a:pos x="56" y="16"/>
                  </a:cxn>
                  <a:cxn ang="0">
                    <a:pos x="56" y="34"/>
                  </a:cxn>
                  <a:cxn ang="0">
                    <a:pos x="68" y="42"/>
                  </a:cxn>
                  <a:cxn ang="0">
                    <a:pos x="88" y="40"/>
                  </a:cxn>
                  <a:cxn ang="0">
                    <a:pos x="116" y="50"/>
                  </a:cxn>
                  <a:cxn ang="0">
                    <a:pos x="130" y="76"/>
                  </a:cxn>
                  <a:cxn ang="0">
                    <a:pos x="126" y="98"/>
                  </a:cxn>
                  <a:cxn ang="0">
                    <a:pos x="78" y="112"/>
                  </a:cxn>
                  <a:cxn ang="0">
                    <a:pos x="82" y="130"/>
                  </a:cxn>
                  <a:cxn ang="0">
                    <a:pos x="84" y="144"/>
                  </a:cxn>
                  <a:cxn ang="0">
                    <a:pos x="56" y="126"/>
                  </a:cxn>
                  <a:cxn ang="0">
                    <a:pos x="44" y="116"/>
                  </a:cxn>
                  <a:cxn ang="0">
                    <a:pos x="40" y="132"/>
                  </a:cxn>
                  <a:cxn ang="0">
                    <a:pos x="32" y="154"/>
                  </a:cxn>
                  <a:cxn ang="0">
                    <a:pos x="24" y="178"/>
                  </a:cxn>
                  <a:cxn ang="0">
                    <a:pos x="40" y="186"/>
                  </a:cxn>
                  <a:cxn ang="0">
                    <a:pos x="46" y="210"/>
                  </a:cxn>
                  <a:cxn ang="0">
                    <a:pos x="64" y="222"/>
                  </a:cxn>
                  <a:cxn ang="0">
                    <a:pos x="68" y="234"/>
                  </a:cxn>
                  <a:cxn ang="0">
                    <a:pos x="56" y="238"/>
                  </a:cxn>
                  <a:cxn ang="0">
                    <a:pos x="52" y="226"/>
                  </a:cxn>
                  <a:cxn ang="0">
                    <a:pos x="34" y="214"/>
                  </a:cxn>
                </a:cxnLst>
                <a:rect l="0" t="0" r="r" b="b"/>
                <a:pathLst>
                  <a:path w="130" h="240">
                    <a:moveTo>
                      <a:pt x="34" y="214"/>
                    </a:moveTo>
                    <a:lnTo>
                      <a:pt x="20" y="198"/>
                    </a:lnTo>
                    <a:lnTo>
                      <a:pt x="12" y="194"/>
                    </a:lnTo>
                    <a:lnTo>
                      <a:pt x="14" y="174"/>
                    </a:lnTo>
                    <a:lnTo>
                      <a:pt x="16" y="162"/>
                    </a:lnTo>
                    <a:lnTo>
                      <a:pt x="28" y="152"/>
                    </a:lnTo>
                    <a:lnTo>
                      <a:pt x="32" y="140"/>
                    </a:lnTo>
                    <a:lnTo>
                      <a:pt x="26" y="130"/>
                    </a:lnTo>
                    <a:lnTo>
                      <a:pt x="26" y="114"/>
                    </a:lnTo>
                    <a:lnTo>
                      <a:pt x="18" y="102"/>
                    </a:lnTo>
                    <a:lnTo>
                      <a:pt x="12" y="94"/>
                    </a:lnTo>
                    <a:lnTo>
                      <a:pt x="20" y="74"/>
                    </a:lnTo>
                    <a:lnTo>
                      <a:pt x="14" y="58"/>
                    </a:lnTo>
                    <a:lnTo>
                      <a:pt x="4" y="50"/>
                    </a:lnTo>
                    <a:lnTo>
                      <a:pt x="0" y="30"/>
                    </a:lnTo>
                    <a:lnTo>
                      <a:pt x="4" y="24"/>
                    </a:lnTo>
                    <a:lnTo>
                      <a:pt x="4" y="12"/>
                    </a:lnTo>
                    <a:lnTo>
                      <a:pt x="22" y="10"/>
                    </a:lnTo>
                    <a:lnTo>
                      <a:pt x="36" y="0"/>
                    </a:lnTo>
                    <a:lnTo>
                      <a:pt x="48" y="6"/>
                    </a:lnTo>
                    <a:lnTo>
                      <a:pt x="48" y="14"/>
                    </a:lnTo>
                    <a:lnTo>
                      <a:pt x="56" y="16"/>
                    </a:lnTo>
                    <a:lnTo>
                      <a:pt x="60" y="30"/>
                    </a:lnTo>
                    <a:lnTo>
                      <a:pt x="56" y="34"/>
                    </a:lnTo>
                    <a:lnTo>
                      <a:pt x="56" y="48"/>
                    </a:lnTo>
                    <a:lnTo>
                      <a:pt x="68" y="42"/>
                    </a:lnTo>
                    <a:lnTo>
                      <a:pt x="76" y="36"/>
                    </a:lnTo>
                    <a:lnTo>
                      <a:pt x="88" y="40"/>
                    </a:lnTo>
                    <a:lnTo>
                      <a:pt x="100" y="32"/>
                    </a:lnTo>
                    <a:lnTo>
                      <a:pt x="116" y="50"/>
                    </a:lnTo>
                    <a:lnTo>
                      <a:pt x="120" y="66"/>
                    </a:lnTo>
                    <a:lnTo>
                      <a:pt x="130" y="76"/>
                    </a:lnTo>
                    <a:lnTo>
                      <a:pt x="130" y="86"/>
                    </a:lnTo>
                    <a:lnTo>
                      <a:pt x="126" y="98"/>
                    </a:lnTo>
                    <a:lnTo>
                      <a:pt x="86" y="100"/>
                    </a:lnTo>
                    <a:lnTo>
                      <a:pt x="78" y="112"/>
                    </a:lnTo>
                    <a:lnTo>
                      <a:pt x="78" y="120"/>
                    </a:lnTo>
                    <a:lnTo>
                      <a:pt x="82" y="130"/>
                    </a:lnTo>
                    <a:lnTo>
                      <a:pt x="86" y="140"/>
                    </a:lnTo>
                    <a:lnTo>
                      <a:pt x="84" y="144"/>
                    </a:lnTo>
                    <a:lnTo>
                      <a:pt x="72" y="128"/>
                    </a:lnTo>
                    <a:lnTo>
                      <a:pt x="56" y="126"/>
                    </a:lnTo>
                    <a:lnTo>
                      <a:pt x="56" y="116"/>
                    </a:lnTo>
                    <a:lnTo>
                      <a:pt x="44" y="116"/>
                    </a:lnTo>
                    <a:lnTo>
                      <a:pt x="40" y="120"/>
                    </a:lnTo>
                    <a:lnTo>
                      <a:pt x="40" y="132"/>
                    </a:lnTo>
                    <a:lnTo>
                      <a:pt x="38" y="140"/>
                    </a:lnTo>
                    <a:lnTo>
                      <a:pt x="32" y="154"/>
                    </a:lnTo>
                    <a:lnTo>
                      <a:pt x="28" y="162"/>
                    </a:lnTo>
                    <a:lnTo>
                      <a:pt x="24" y="178"/>
                    </a:lnTo>
                    <a:lnTo>
                      <a:pt x="30" y="182"/>
                    </a:lnTo>
                    <a:lnTo>
                      <a:pt x="40" y="186"/>
                    </a:lnTo>
                    <a:lnTo>
                      <a:pt x="42" y="192"/>
                    </a:lnTo>
                    <a:lnTo>
                      <a:pt x="46" y="210"/>
                    </a:lnTo>
                    <a:lnTo>
                      <a:pt x="52" y="218"/>
                    </a:lnTo>
                    <a:lnTo>
                      <a:pt x="64" y="222"/>
                    </a:lnTo>
                    <a:lnTo>
                      <a:pt x="72" y="230"/>
                    </a:lnTo>
                    <a:lnTo>
                      <a:pt x="68" y="234"/>
                    </a:lnTo>
                    <a:lnTo>
                      <a:pt x="66" y="240"/>
                    </a:lnTo>
                    <a:lnTo>
                      <a:pt x="56" y="238"/>
                    </a:lnTo>
                    <a:lnTo>
                      <a:pt x="58" y="230"/>
                    </a:lnTo>
                    <a:lnTo>
                      <a:pt x="52" y="226"/>
                    </a:lnTo>
                    <a:lnTo>
                      <a:pt x="42" y="224"/>
                    </a:lnTo>
                    <a:lnTo>
                      <a:pt x="34" y="214"/>
                    </a:lnTo>
                    <a:close/>
                  </a:path>
                </a:pathLst>
              </a:custGeom>
              <a:solidFill>
                <a:schemeClr val="accent3"/>
              </a:solidFill>
              <a:ln w="7938">
                <a:solidFill>
                  <a:schemeClr val="bg1"/>
                </a:solidFill>
                <a:prstDash val="solid"/>
                <a:round/>
                <a:headEnd/>
                <a:tailEnd/>
              </a:ln>
            </p:spPr>
            <p:txBody>
              <a:bodyPr/>
              <a:lstStyle/>
              <a:p>
                <a:endParaRPr lang="en-US">
                  <a:solidFill>
                    <a:srgbClr val="0F245F"/>
                  </a:solidFill>
                </a:endParaRPr>
              </a:p>
            </p:txBody>
          </p:sp>
          <p:sp>
            <p:nvSpPr>
              <p:cNvPr id="75" name="Freeform 240"/>
              <p:cNvSpPr>
                <a:spLocks noChangeAspect="1"/>
              </p:cNvSpPr>
              <p:nvPr/>
            </p:nvSpPr>
            <p:spPr bwMode="auto">
              <a:xfrm>
                <a:off x="4291" y="2463"/>
                <a:ext cx="64" cy="82"/>
              </a:xfrm>
              <a:custGeom>
                <a:avLst/>
                <a:gdLst/>
                <a:ahLst/>
                <a:cxnLst>
                  <a:cxn ang="0">
                    <a:pos x="0" y="0"/>
                  </a:cxn>
                  <a:cxn ang="0">
                    <a:pos x="10" y="2"/>
                  </a:cxn>
                  <a:cxn ang="0">
                    <a:pos x="16" y="6"/>
                  </a:cxn>
                  <a:cxn ang="0">
                    <a:pos x="14" y="14"/>
                  </a:cxn>
                  <a:cxn ang="0">
                    <a:pos x="24" y="16"/>
                  </a:cxn>
                  <a:cxn ang="0">
                    <a:pos x="26" y="10"/>
                  </a:cxn>
                  <a:cxn ang="0">
                    <a:pos x="30" y="6"/>
                  </a:cxn>
                  <a:cxn ang="0">
                    <a:pos x="40" y="14"/>
                  </a:cxn>
                  <a:cxn ang="0">
                    <a:pos x="52" y="30"/>
                  </a:cxn>
                  <a:cxn ang="0">
                    <a:pos x="52" y="40"/>
                  </a:cxn>
                  <a:cxn ang="0">
                    <a:pos x="54" y="62"/>
                  </a:cxn>
                  <a:cxn ang="0">
                    <a:pos x="60" y="70"/>
                  </a:cxn>
                  <a:cxn ang="0">
                    <a:pos x="64" y="78"/>
                  </a:cxn>
                  <a:cxn ang="0">
                    <a:pos x="64" y="82"/>
                  </a:cxn>
                  <a:cxn ang="0">
                    <a:pos x="54" y="82"/>
                  </a:cxn>
                  <a:cxn ang="0">
                    <a:pos x="36" y="72"/>
                  </a:cxn>
                  <a:cxn ang="0">
                    <a:pos x="16" y="60"/>
                  </a:cxn>
                  <a:cxn ang="0">
                    <a:pos x="18" y="52"/>
                  </a:cxn>
                  <a:cxn ang="0">
                    <a:pos x="10" y="42"/>
                  </a:cxn>
                  <a:cxn ang="0">
                    <a:pos x="4" y="26"/>
                  </a:cxn>
                  <a:cxn ang="0">
                    <a:pos x="4" y="10"/>
                  </a:cxn>
                  <a:cxn ang="0">
                    <a:pos x="0" y="0"/>
                  </a:cxn>
                </a:cxnLst>
                <a:rect l="0" t="0" r="r" b="b"/>
                <a:pathLst>
                  <a:path w="64" h="82">
                    <a:moveTo>
                      <a:pt x="0" y="0"/>
                    </a:moveTo>
                    <a:lnTo>
                      <a:pt x="10" y="2"/>
                    </a:lnTo>
                    <a:lnTo>
                      <a:pt x="16" y="6"/>
                    </a:lnTo>
                    <a:lnTo>
                      <a:pt x="14" y="14"/>
                    </a:lnTo>
                    <a:lnTo>
                      <a:pt x="24" y="16"/>
                    </a:lnTo>
                    <a:lnTo>
                      <a:pt x="26" y="10"/>
                    </a:lnTo>
                    <a:lnTo>
                      <a:pt x="30" y="6"/>
                    </a:lnTo>
                    <a:lnTo>
                      <a:pt x="40" y="14"/>
                    </a:lnTo>
                    <a:lnTo>
                      <a:pt x="52" y="30"/>
                    </a:lnTo>
                    <a:lnTo>
                      <a:pt x="52" y="40"/>
                    </a:lnTo>
                    <a:lnTo>
                      <a:pt x="54" y="62"/>
                    </a:lnTo>
                    <a:lnTo>
                      <a:pt x="60" y="70"/>
                    </a:lnTo>
                    <a:lnTo>
                      <a:pt x="64" y="78"/>
                    </a:lnTo>
                    <a:lnTo>
                      <a:pt x="64" y="82"/>
                    </a:lnTo>
                    <a:lnTo>
                      <a:pt x="54" y="82"/>
                    </a:lnTo>
                    <a:lnTo>
                      <a:pt x="36" y="72"/>
                    </a:lnTo>
                    <a:lnTo>
                      <a:pt x="16" y="60"/>
                    </a:lnTo>
                    <a:lnTo>
                      <a:pt x="18" y="52"/>
                    </a:lnTo>
                    <a:lnTo>
                      <a:pt x="10" y="42"/>
                    </a:lnTo>
                    <a:lnTo>
                      <a:pt x="4" y="26"/>
                    </a:lnTo>
                    <a:lnTo>
                      <a:pt x="4" y="10"/>
                    </a:lnTo>
                    <a:lnTo>
                      <a:pt x="0" y="0"/>
                    </a:lnTo>
                    <a:close/>
                  </a:path>
                </a:pathLst>
              </a:custGeom>
              <a:solidFill>
                <a:schemeClr val="accent3"/>
              </a:solidFill>
              <a:ln w="7938">
                <a:solidFill>
                  <a:schemeClr val="bg1"/>
                </a:solidFill>
                <a:prstDash val="solid"/>
                <a:round/>
                <a:headEnd/>
                <a:tailEnd/>
              </a:ln>
            </p:spPr>
            <p:txBody>
              <a:bodyPr/>
              <a:lstStyle/>
              <a:p>
                <a:endParaRPr lang="en-US">
                  <a:solidFill>
                    <a:srgbClr val="0F245F"/>
                  </a:solidFill>
                </a:endParaRPr>
              </a:p>
            </p:txBody>
          </p:sp>
          <p:sp>
            <p:nvSpPr>
              <p:cNvPr id="76" name="Freeform 241"/>
              <p:cNvSpPr>
                <a:spLocks noChangeAspect="1"/>
              </p:cNvSpPr>
              <p:nvPr/>
            </p:nvSpPr>
            <p:spPr bwMode="auto">
              <a:xfrm>
                <a:off x="4443" y="2459"/>
                <a:ext cx="154" cy="94"/>
              </a:xfrm>
              <a:custGeom>
                <a:avLst/>
                <a:gdLst/>
                <a:ahLst/>
                <a:cxnLst>
                  <a:cxn ang="0">
                    <a:pos x="0" y="84"/>
                  </a:cxn>
                  <a:cxn ang="0">
                    <a:pos x="10" y="94"/>
                  </a:cxn>
                  <a:cxn ang="0">
                    <a:pos x="22" y="94"/>
                  </a:cxn>
                  <a:cxn ang="0">
                    <a:pos x="30" y="92"/>
                  </a:cxn>
                  <a:cxn ang="0">
                    <a:pos x="44" y="86"/>
                  </a:cxn>
                  <a:cxn ang="0">
                    <a:pos x="52" y="84"/>
                  </a:cxn>
                  <a:cxn ang="0">
                    <a:pos x="60" y="92"/>
                  </a:cxn>
                  <a:cxn ang="0">
                    <a:pos x="72" y="86"/>
                  </a:cxn>
                  <a:cxn ang="0">
                    <a:pos x="84" y="74"/>
                  </a:cxn>
                  <a:cxn ang="0">
                    <a:pos x="94" y="56"/>
                  </a:cxn>
                  <a:cxn ang="0">
                    <a:pos x="96" y="44"/>
                  </a:cxn>
                  <a:cxn ang="0">
                    <a:pos x="102" y="40"/>
                  </a:cxn>
                  <a:cxn ang="0">
                    <a:pos x="118" y="38"/>
                  </a:cxn>
                  <a:cxn ang="0">
                    <a:pos x="126" y="44"/>
                  </a:cxn>
                  <a:cxn ang="0">
                    <a:pos x="138" y="44"/>
                  </a:cxn>
                  <a:cxn ang="0">
                    <a:pos x="142" y="40"/>
                  </a:cxn>
                  <a:cxn ang="0">
                    <a:pos x="134" y="34"/>
                  </a:cxn>
                  <a:cxn ang="0">
                    <a:pos x="140" y="30"/>
                  </a:cxn>
                  <a:cxn ang="0">
                    <a:pos x="148" y="30"/>
                  </a:cxn>
                  <a:cxn ang="0">
                    <a:pos x="154" y="28"/>
                  </a:cxn>
                  <a:cxn ang="0">
                    <a:pos x="140" y="20"/>
                  </a:cxn>
                  <a:cxn ang="0">
                    <a:pos x="132" y="16"/>
                  </a:cxn>
                  <a:cxn ang="0">
                    <a:pos x="124" y="8"/>
                  </a:cxn>
                  <a:cxn ang="0">
                    <a:pos x="120" y="2"/>
                  </a:cxn>
                  <a:cxn ang="0">
                    <a:pos x="110" y="0"/>
                  </a:cxn>
                  <a:cxn ang="0">
                    <a:pos x="102" y="10"/>
                  </a:cxn>
                  <a:cxn ang="0">
                    <a:pos x="96" y="18"/>
                  </a:cxn>
                  <a:cxn ang="0">
                    <a:pos x="92" y="22"/>
                  </a:cxn>
                  <a:cxn ang="0">
                    <a:pos x="88" y="28"/>
                  </a:cxn>
                  <a:cxn ang="0">
                    <a:pos x="98" y="36"/>
                  </a:cxn>
                  <a:cxn ang="0">
                    <a:pos x="94" y="40"/>
                  </a:cxn>
                  <a:cxn ang="0">
                    <a:pos x="88" y="36"/>
                  </a:cxn>
                  <a:cxn ang="0">
                    <a:pos x="84" y="38"/>
                  </a:cxn>
                  <a:cxn ang="0">
                    <a:pos x="82" y="46"/>
                  </a:cxn>
                  <a:cxn ang="0">
                    <a:pos x="76" y="46"/>
                  </a:cxn>
                  <a:cxn ang="0">
                    <a:pos x="68" y="40"/>
                  </a:cxn>
                  <a:cxn ang="0">
                    <a:pos x="60" y="54"/>
                  </a:cxn>
                  <a:cxn ang="0">
                    <a:pos x="52" y="64"/>
                  </a:cxn>
                  <a:cxn ang="0">
                    <a:pos x="40" y="62"/>
                  </a:cxn>
                  <a:cxn ang="0">
                    <a:pos x="28" y="66"/>
                  </a:cxn>
                  <a:cxn ang="0">
                    <a:pos x="22" y="78"/>
                  </a:cxn>
                  <a:cxn ang="0">
                    <a:pos x="26" y="84"/>
                  </a:cxn>
                  <a:cxn ang="0">
                    <a:pos x="28" y="88"/>
                  </a:cxn>
                  <a:cxn ang="0">
                    <a:pos x="20" y="92"/>
                  </a:cxn>
                  <a:cxn ang="0">
                    <a:pos x="14" y="84"/>
                  </a:cxn>
                  <a:cxn ang="0">
                    <a:pos x="10" y="80"/>
                  </a:cxn>
                  <a:cxn ang="0">
                    <a:pos x="0" y="84"/>
                  </a:cxn>
                </a:cxnLst>
                <a:rect l="0" t="0" r="r" b="b"/>
                <a:pathLst>
                  <a:path w="154" h="94">
                    <a:moveTo>
                      <a:pt x="0" y="84"/>
                    </a:moveTo>
                    <a:lnTo>
                      <a:pt x="10" y="94"/>
                    </a:lnTo>
                    <a:lnTo>
                      <a:pt x="22" y="94"/>
                    </a:lnTo>
                    <a:lnTo>
                      <a:pt x="30" y="92"/>
                    </a:lnTo>
                    <a:lnTo>
                      <a:pt x="44" y="86"/>
                    </a:lnTo>
                    <a:lnTo>
                      <a:pt x="52" y="84"/>
                    </a:lnTo>
                    <a:lnTo>
                      <a:pt x="60" y="92"/>
                    </a:lnTo>
                    <a:lnTo>
                      <a:pt x="72" y="86"/>
                    </a:lnTo>
                    <a:lnTo>
                      <a:pt x="84" y="74"/>
                    </a:lnTo>
                    <a:lnTo>
                      <a:pt x="94" y="56"/>
                    </a:lnTo>
                    <a:lnTo>
                      <a:pt x="96" y="44"/>
                    </a:lnTo>
                    <a:lnTo>
                      <a:pt x="102" y="40"/>
                    </a:lnTo>
                    <a:lnTo>
                      <a:pt x="118" y="38"/>
                    </a:lnTo>
                    <a:lnTo>
                      <a:pt x="126" y="44"/>
                    </a:lnTo>
                    <a:lnTo>
                      <a:pt x="138" y="44"/>
                    </a:lnTo>
                    <a:lnTo>
                      <a:pt x="142" y="40"/>
                    </a:lnTo>
                    <a:lnTo>
                      <a:pt x="134" y="34"/>
                    </a:lnTo>
                    <a:lnTo>
                      <a:pt x="140" y="30"/>
                    </a:lnTo>
                    <a:lnTo>
                      <a:pt x="148" y="30"/>
                    </a:lnTo>
                    <a:lnTo>
                      <a:pt x="154" y="28"/>
                    </a:lnTo>
                    <a:lnTo>
                      <a:pt x="140" y="20"/>
                    </a:lnTo>
                    <a:lnTo>
                      <a:pt x="132" y="16"/>
                    </a:lnTo>
                    <a:lnTo>
                      <a:pt x="124" y="8"/>
                    </a:lnTo>
                    <a:lnTo>
                      <a:pt x="120" y="2"/>
                    </a:lnTo>
                    <a:lnTo>
                      <a:pt x="110" y="0"/>
                    </a:lnTo>
                    <a:lnTo>
                      <a:pt x="102" y="10"/>
                    </a:lnTo>
                    <a:lnTo>
                      <a:pt x="96" y="18"/>
                    </a:lnTo>
                    <a:lnTo>
                      <a:pt x="92" y="22"/>
                    </a:lnTo>
                    <a:lnTo>
                      <a:pt x="88" y="28"/>
                    </a:lnTo>
                    <a:lnTo>
                      <a:pt x="98" y="36"/>
                    </a:lnTo>
                    <a:lnTo>
                      <a:pt x="94" y="40"/>
                    </a:lnTo>
                    <a:lnTo>
                      <a:pt x="88" y="36"/>
                    </a:lnTo>
                    <a:lnTo>
                      <a:pt x="84" y="38"/>
                    </a:lnTo>
                    <a:lnTo>
                      <a:pt x="82" y="46"/>
                    </a:lnTo>
                    <a:lnTo>
                      <a:pt x="76" y="46"/>
                    </a:lnTo>
                    <a:lnTo>
                      <a:pt x="68" y="40"/>
                    </a:lnTo>
                    <a:lnTo>
                      <a:pt x="60" y="54"/>
                    </a:lnTo>
                    <a:lnTo>
                      <a:pt x="52" y="64"/>
                    </a:lnTo>
                    <a:lnTo>
                      <a:pt x="40" y="62"/>
                    </a:lnTo>
                    <a:lnTo>
                      <a:pt x="28" y="66"/>
                    </a:lnTo>
                    <a:lnTo>
                      <a:pt x="22" y="78"/>
                    </a:lnTo>
                    <a:lnTo>
                      <a:pt x="26" y="84"/>
                    </a:lnTo>
                    <a:lnTo>
                      <a:pt x="28" y="88"/>
                    </a:lnTo>
                    <a:lnTo>
                      <a:pt x="20" y="92"/>
                    </a:lnTo>
                    <a:lnTo>
                      <a:pt x="14" y="84"/>
                    </a:lnTo>
                    <a:lnTo>
                      <a:pt x="10" y="80"/>
                    </a:lnTo>
                    <a:lnTo>
                      <a:pt x="0" y="8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77" name="Freeform 242"/>
              <p:cNvSpPr>
                <a:spLocks noChangeAspect="1"/>
              </p:cNvSpPr>
              <p:nvPr/>
            </p:nvSpPr>
            <p:spPr bwMode="auto">
              <a:xfrm>
                <a:off x="4429" y="2497"/>
                <a:ext cx="160" cy="134"/>
              </a:xfrm>
              <a:custGeom>
                <a:avLst/>
                <a:gdLst/>
                <a:ahLst/>
                <a:cxnLst>
                  <a:cxn ang="0">
                    <a:pos x="14" y="46"/>
                  </a:cxn>
                  <a:cxn ang="0">
                    <a:pos x="24" y="56"/>
                  </a:cxn>
                  <a:cxn ang="0">
                    <a:pos x="36" y="56"/>
                  </a:cxn>
                  <a:cxn ang="0">
                    <a:pos x="44" y="54"/>
                  </a:cxn>
                  <a:cxn ang="0">
                    <a:pos x="66" y="46"/>
                  </a:cxn>
                  <a:cxn ang="0">
                    <a:pos x="74" y="54"/>
                  </a:cxn>
                  <a:cxn ang="0">
                    <a:pos x="86" y="48"/>
                  </a:cxn>
                  <a:cxn ang="0">
                    <a:pos x="98" y="36"/>
                  </a:cxn>
                  <a:cxn ang="0">
                    <a:pos x="108" y="18"/>
                  </a:cxn>
                  <a:cxn ang="0">
                    <a:pos x="110" y="6"/>
                  </a:cxn>
                  <a:cxn ang="0">
                    <a:pos x="116" y="2"/>
                  </a:cxn>
                  <a:cxn ang="0">
                    <a:pos x="132" y="0"/>
                  </a:cxn>
                  <a:cxn ang="0">
                    <a:pos x="140" y="6"/>
                  </a:cxn>
                  <a:cxn ang="0">
                    <a:pos x="138" y="14"/>
                  </a:cxn>
                  <a:cxn ang="0">
                    <a:pos x="132" y="16"/>
                  </a:cxn>
                  <a:cxn ang="0">
                    <a:pos x="140" y="26"/>
                  </a:cxn>
                  <a:cxn ang="0">
                    <a:pos x="146" y="42"/>
                  </a:cxn>
                  <a:cxn ang="0">
                    <a:pos x="150" y="48"/>
                  </a:cxn>
                  <a:cxn ang="0">
                    <a:pos x="160" y="56"/>
                  </a:cxn>
                  <a:cxn ang="0">
                    <a:pos x="156" y="60"/>
                  </a:cxn>
                  <a:cxn ang="0">
                    <a:pos x="144" y="58"/>
                  </a:cxn>
                  <a:cxn ang="0">
                    <a:pos x="138" y="64"/>
                  </a:cxn>
                  <a:cxn ang="0">
                    <a:pos x="136" y="84"/>
                  </a:cxn>
                  <a:cxn ang="0">
                    <a:pos x="120" y="96"/>
                  </a:cxn>
                  <a:cxn ang="0">
                    <a:pos x="122" y="112"/>
                  </a:cxn>
                  <a:cxn ang="0">
                    <a:pos x="120" y="118"/>
                  </a:cxn>
                  <a:cxn ang="0">
                    <a:pos x="118" y="134"/>
                  </a:cxn>
                  <a:cxn ang="0">
                    <a:pos x="94" y="132"/>
                  </a:cxn>
                  <a:cxn ang="0">
                    <a:pos x="92" y="124"/>
                  </a:cxn>
                  <a:cxn ang="0">
                    <a:pos x="64" y="120"/>
                  </a:cxn>
                  <a:cxn ang="0">
                    <a:pos x="60" y="126"/>
                  </a:cxn>
                  <a:cxn ang="0">
                    <a:pos x="46" y="124"/>
                  </a:cxn>
                  <a:cxn ang="0">
                    <a:pos x="44" y="116"/>
                  </a:cxn>
                  <a:cxn ang="0">
                    <a:pos x="24" y="116"/>
                  </a:cxn>
                  <a:cxn ang="0">
                    <a:pos x="20" y="96"/>
                  </a:cxn>
                  <a:cxn ang="0">
                    <a:pos x="12" y="86"/>
                  </a:cxn>
                  <a:cxn ang="0">
                    <a:pos x="2" y="66"/>
                  </a:cxn>
                  <a:cxn ang="0">
                    <a:pos x="0" y="54"/>
                  </a:cxn>
                  <a:cxn ang="0">
                    <a:pos x="6" y="46"/>
                  </a:cxn>
                  <a:cxn ang="0">
                    <a:pos x="14" y="46"/>
                  </a:cxn>
                </a:cxnLst>
                <a:rect l="0" t="0" r="r" b="b"/>
                <a:pathLst>
                  <a:path w="160" h="134">
                    <a:moveTo>
                      <a:pt x="14" y="46"/>
                    </a:moveTo>
                    <a:lnTo>
                      <a:pt x="24" y="56"/>
                    </a:lnTo>
                    <a:lnTo>
                      <a:pt x="36" y="56"/>
                    </a:lnTo>
                    <a:lnTo>
                      <a:pt x="44" y="54"/>
                    </a:lnTo>
                    <a:lnTo>
                      <a:pt x="66" y="46"/>
                    </a:lnTo>
                    <a:lnTo>
                      <a:pt x="74" y="54"/>
                    </a:lnTo>
                    <a:lnTo>
                      <a:pt x="86" y="48"/>
                    </a:lnTo>
                    <a:lnTo>
                      <a:pt x="98" y="36"/>
                    </a:lnTo>
                    <a:lnTo>
                      <a:pt x="108" y="18"/>
                    </a:lnTo>
                    <a:lnTo>
                      <a:pt x="110" y="6"/>
                    </a:lnTo>
                    <a:lnTo>
                      <a:pt x="116" y="2"/>
                    </a:lnTo>
                    <a:lnTo>
                      <a:pt x="132" y="0"/>
                    </a:lnTo>
                    <a:lnTo>
                      <a:pt x="140" y="6"/>
                    </a:lnTo>
                    <a:lnTo>
                      <a:pt x="138" y="14"/>
                    </a:lnTo>
                    <a:lnTo>
                      <a:pt x="132" y="16"/>
                    </a:lnTo>
                    <a:lnTo>
                      <a:pt x="140" y="26"/>
                    </a:lnTo>
                    <a:lnTo>
                      <a:pt x="146" y="42"/>
                    </a:lnTo>
                    <a:lnTo>
                      <a:pt x="150" y="48"/>
                    </a:lnTo>
                    <a:lnTo>
                      <a:pt x="160" y="56"/>
                    </a:lnTo>
                    <a:lnTo>
                      <a:pt x="156" y="60"/>
                    </a:lnTo>
                    <a:lnTo>
                      <a:pt x="144" y="58"/>
                    </a:lnTo>
                    <a:lnTo>
                      <a:pt x="138" y="64"/>
                    </a:lnTo>
                    <a:lnTo>
                      <a:pt x="136" y="84"/>
                    </a:lnTo>
                    <a:lnTo>
                      <a:pt x="120" y="96"/>
                    </a:lnTo>
                    <a:lnTo>
                      <a:pt x="122" y="112"/>
                    </a:lnTo>
                    <a:lnTo>
                      <a:pt x="120" y="118"/>
                    </a:lnTo>
                    <a:lnTo>
                      <a:pt x="118" y="134"/>
                    </a:lnTo>
                    <a:lnTo>
                      <a:pt x="94" y="132"/>
                    </a:lnTo>
                    <a:lnTo>
                      <a:pt x="92" y="124"/>
                    </a:lnTo>
                    <a:lnTo>
                      <a:pt x="64" y="120"/>
                    </a:lnTo>
                    <a:lnTo>
                      <a:pt x="60" y="126"/>
                    </a:lnTo>
                    <a:lnTo>
                      <a:pt x="46" y="124"/>
                    </a:lnTo>
                    <a:lnTo>
                      <a:pt x="44" y="116"/>
                    </a:lnTo>
                    <a:lnTo>
                      <a:pt x="24" y="116"/>
                    </a:lnTo>
                    <a:lnTo>
                      <a:pt x="20" y="96"/>
                    </a:lnTo>
                    <a:lnTo>
                      <a:pt x="12" y="86"/>
                    </a:lnTo>
                    <a:lnTo>
                      <a:pt x="2" y="66"/>
                    </a:lnTo>
                    <a:lnTo>
                      <a:pt x="0" y="54"/>
                    </a:lnTo>
                    <a:lnTo>
                      <a:pt x="6" y="46"/>
                    </a:lnTo>
                    <a:lnTo>
                      <a:pt x="14" y="4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78" name="Freeform 243"/>
              <p:cNvSpPr>
                <a:spLocks noChangeAspect="1"/>
              </p:cNvSpPr>
              <p:nvPr/>
            </p:nvSpPr>
            <p:spPr bwMode="auto">
              <a:xfrm>
                <a:off x="4211" y="2483"/>
                <a:ext cx="172" cy="176"/>
              </a:xfrm>
              <a:custGeom>
                <a:avLst/>
                <a:gdLst/>
                <a:ahLst/>
                <a:cxnLst>
                  <a:cxn ang="0">
                    <a:pos x="0" y="0"/>
                  </a:cxn>
                  <a:cxn ang="0">
                    <a:pos x="20" y="2"/>
                  </a:cxn>
                  <a:cxn ang="0">
                    <a:pos x="38" y="4"/>
                  </a:cxn>
                  <a:cxn ang="0">
                    <a:pos x="48" y="18"/>
                  </a:cxn>
                  <a:cxn ang="0">
                    <a:pos x="60" y="28"/>
                  </a:cxn>
                  <a:cxn ang="0">
                    <a:pos x="72" y="36"/>
                  </a:cxn>
                  <a:cxn ang="0">
                    <a:pos x="84" y="50"/>
                  </a:cxn>
                  <a:cxn ang="0">
                    <a:pos x="96" y="54"/>
                  </a:cxn>
                  <a:cxn ang="0">
                    <a:pos x="108" y="64"/>
                  </a:cxn>
                  <a:cxn ang="0">
                    <a:pos x="122" y="78"/>
                  </a:cxn>
                  <a:cxn ang="0">
                    <a:pos x="134" y="84"/>
                  </a:cxn>
                  <a:cxn ang="0">
                    <a:pos x="134" y="96"/>
                  </a:cxn>
                  <a:cxn ang="0">
                    <a:pos x="136" y="102"/>
                  </a:cxn>
                  <a:cxn ang="0">
                    <a:pos x="144" y="104"/>
                  </a:cxn>
                  <a:cxn ang="0">
                    <a:pos x="152" y="116"/>
                  </a:cxn>
                  <a:cxn ang="0">
                    <a:pos x="152" y="124"/>
                  </a:cxn>
                  <a:cxn ang="0">
                    <a:pos x="150" y="130"/>
                  </a:cxn>
                  <a:cxn ang="0">
                    <a:pos x="160" y="124"/>
                  </a:cxn>
                  <a:cxn ang="0">
                    <a:pos x="172" y="130"/>
                  </a:cxn>
                  <a:cxn ang="0">
                    <a:pos x="172" y="156"/>
                  </a:cxn>
                  <a:cxn ang="0">
                    <a:pos x="170" y="176"/>
                  </a:cxn>
                  <a:cxn ang="0">
                    <a:pos x="160" y="174"/>
                  </a:cxn>
                  <a:cxn ang="0">
                    <a:pos x="152" y="176"/>
                  </a:cxn>
                  <a:cxn ang="0">
                    <a:pos x="142" y="174"/>
                  </a:cxn>
                  <a:cxn ang="0">
                    <a:pos x="96" y="128"/>
                  </a:cxn>
                  <a:cxn ang="0">
                    <a:pos x="90" y="120"/>
                  </a:cxn>
                  <a:cxn ang="0">
                    <a:pos x="86" y="106"/>
                  </a:cxn>
                  <a:cxn ang="0">
                    <a:pos x="64" y="80"/>
                  </a:cxn>
                  <a:cxn ang="0">
                    <a:pos x="60" y="70"/>
                  </a:cxn>
                  <a:cxn ang="0">
                    <a:pos x="60" y="62"/>
                  </a:cxn>
                  <a:cxn ang="0">
                    <a:pos x="46" y="50"/>
                  </a:cxn>
                  <a:cxn ang="0">
                    <a:pos x="38" y="50"/>
                  </a:cxn>
                  <a:cxn ang="0">
                    <a:pos x="38" y="42"/>
                  </a:cxn>
                  <a:cxn ang="0">
                    <a:pos x="20" y="22"/>
                  </a:cxn>
                  <a:cxn ang="0">
                    <a:pos x="4" y="10"/>
                  </a:cxn>
                  <a:cxn ang="0">
                    <a:pos x="0" y="0"/>
                  </a:cxn>
                </a:cxnLst>
                <a:rect l="0" t="0" r="r" b="b"/>
                <a:pathLst>
                  <a:path w="172" h="176">
                    <a:moveTo>
                      <a:pt x="0" y="0"/>
                    </a:moveTo>
                    <a:lnTo>
                      <a:pt x="20" y="2"/>
                    </a:lnTo>
                    <a:lnTo>
                      <a:pt x="38" y="4"/>
                    </a:lnTo>
                    <a:lnTo>
                      <a:pt x="48" y="18"/>
                    </a:lnTo>
                    <a:lnTo>
                      <a:pt x="60" y="28"/>
                    </a:lnTo>
                    <a:lnTo>
                      <a:pt x="72" y="36"/>
                    </a:lnTo>
                    <a:lnTo>
                      <a:pt x="84" y="50"/>
                    </a:lnTo>
                    <a:lnTo>
                      <a:pt x="96" y="54"/>
                    </a:lnTo>
                    <a:lnTo>
                      <a:pt x="108" y="64"/>
                    </a:lnTo>
                    <a:lnTo>
                      <a:pt x="122" y="78"/>
                    </a:lnTo>
                    <a:lnTo>
                      <a:pt x="134" y="84"/>
                    </a:lnTo>
                    <a:lnTo>
                      <a:pt x="134" y="96"/>
                    </a:lnTo>
                    <a:lnTo>
                      <a:pt x="136" y="102"/>
                    </a:lnTo>
                    <a:lnTo>
                      <a:pt x="144" y="104"/>
                    </a:lnTo>
                    <a:lnTo>
                      <a:pt x="152" y="116"/>
                    </a:lnTo>
                    <a:lnTo>
                      <a:pt x="152" y="124"/>
                    </a:lnTo>
                    <a:lnTo>
                      <a:pt x="150" y="130"/>
                    </a:lnTo>
                    <a:lnTo>
                      <a:pt x="160" y="124"/>
                    </a:lnTo>
                    <a:lnTo>
                      <a:pt x="172" y="130"/>
                    </a:lnTo>
                    <a:lnTo>
                      <a:pt x="172" y="156"/>
                    </a:lnTo>
                    <a:lnTo>
                      <a:pt x="170" y="176"/>
                    </a:lnTo>
                    <a:lnTo>
                      <a:pt x="160" y="174"/>
                    </a:lnTo>
                    <a:lnTo>
                      <a:pt x="152" y="176"/>
                    </a:lnTo>
                    <a:lnTo>
                      <a:pt x="142" y="174"/>
                    </a:lnTo>
                    <a:lnTo>
                      <a:pt x="96" y="128"/>
                    </a:lnTo>
                    <a:lnTo>
                      <a:pt x="90" y="120"/>
                    </a:lnTo>
                    <a:lnTo>
                      <a:pt x="86" y="106"/>
                    </a:lnTo>
                    <a:lnTo>
                      <a:pt x="64" y="80"/>
                    </a:lnTo>
                    <a:lnTo>
                      <a:pt x="60" y="70"/>
                    </a:lnTo>
                    <a:lnTo>
                      <a:pt x="60" y="62"/>
                    </a:lnTo>
                    <a:lnTo>
                      <a:pt x="46" y="50"/>
                    </a:lnTo>
                    <a:lnTo>
                      <a:pt x="38" y="50"/>
                    </a:lnTo>
                    <a:lnTo>
                      <a:pt x="38" y="42"/>
                    </a:lnTo>
                    <a:lnTo>
                      <a:pt x="20" y="22"/>
                    </a:lnTo>
                    <a:lnTo>
                      <a:pt x="4" y="10"/>
                    </a:lnTo>
                    <a:lnTo>
                      <a:pt x="0"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79" name="Freeform 244"/>
              <p:cNvSpPr>
                <a:spLocks noChangeAspect="1"/>
              </p:cNvSpPr>
              <p:nvPr/>
            </p:nvSpPr>
            <p:spPr bwMode="auto">
              <a:xfrm>
                <a:off x="4407" y="2609"/>
                <a:ext cx="16" cy="14"/>
              </a:xfrm>
              <a:custGeom>
                <a:avLst/>
                <a:gdLst/>
                <a:ahLst/>
                <a:cxnLst>
                  <a:cxn ang="0">
                    <a:pos x="0" y="6"/>
                  </a:cxn>
                  <a:cxn ang="0">
                    <a:pos x="6" y="0"/>
                  </a:cxn>
                  <a:cxn ang="0">
                    <a:pos x="16" y="4"/>
                  </a:cxn>
                  <a:cxn ang="0">
                    <a:pos x="14" y="12"/>
                  </a:cxn>
                  <a:cxn ang="0">
                    <a:pos x="6" y="14"/>
                  </a:cxn>
                  <a:cxn ang="0">
                    <a:pos x="0" y="6"/>
                  </a:cxn>
                </a:cxnLst>
                <a:rect l="0" t="0" r="r" b="b"/>
                <a:pathLst>
                  <a:path w="16" h="14">
                    <a:moveTo>
                      <a:pt x="0" y="6"/>
                    </a:moveTo>
                    <a:lnTo>
                      <a:pt x="6" y="0"/>
                    </a:lnTo>
                    <a:lnTo>
                      <a:pt x="16" y="4"/>
                    </a:lnTo>
                    <a:lnTo>
                      <a:pt x="14" y="12"/>
                    </a:lnTo>
                    <a:lnTo>
                      <a:pt x="6" y="14"/>
                    </a:lnTo>
                    <a:lnTo>
                      <a:pt x="0" y="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80" name="Freeform 245"/>
              <p:cNvSpPr>
                <a:spLocks noChangeAspect="1"/>
              </p:cNvSpPr>
              <p:nvPr/>
            </p:nvSpPr>
            <p:spPr bwMode="auto">
              <a:xfrm>
                <a:off x="4373" y="2593"/>
                <a:ext cx="26" cy="28"/>
              </a:xfrm>
              <a:custGeom>
                <a:avLst/>
                <a:gdLst/>
                <a:ahLst/>
                <a:cxnLst>
                  <a:cxn ang="0">
                    <a:pos x="0" y="0"/>
                  </a:cxn>
                  <a:cxn ang="0">
                    <a:pos x="12" y="0"/>
                  </a:cxn>
                  <a:cxn ang="0">
                    <a:pos x="14" y="10"/>
                  </a:cxn>
                  <a:cxn ang="0">
                    <a:pos x="18" y="16"/>
                  </a:cxn>
                  <a:cxn ang="0">
                    <a:pos x="24" y="18"/>
                  </a:cxn>
                  <a:cxn ang="0">
                    <a:pos x="26" y="26"/>
                  </a:cxn>
                  <a:cxn ang="0">
                    <a:pos x="20" y="28"/>
                  </a:cxn>
                  <a:cxn ang="0">
                    <a:pos x="14" y="24"/>
                  </a:cxn>
                  <a:cxn ang="0">
                    <a:pos x="12" y="16"/>
                  </a:cxn>
                  <a:cxn ang="0">
                    <a:pos x="6" y="10"/>
                  </a:cxn>
                  <a:cxn ang="0">
                    <a:pos x="0" y="8"/>
                  </a:cxn>
                  <a:cxn ang="0">
                    <a:pos x="0" y="0"/>
                  </a:cxn>
                </a:cxnLst>
                <a:rect l="0" t="0" r="r" b="b"/>
                <a:pathLst>
                  <a:path w="26" h="28">
                    <a:moveTo>
                      <a:pt x="0" y="0"/>
                    </a:moveTo>
                    <a:lnTo>
                      <a:pt x="12" y="0"/>
                    </a:lnTo>
                    <a:lnTo>
                      <a:pt x="14" y="10"/>
                    </a:lnTo>
                    <a:lnTo>
                      <a:pt x="18" y="16"/>
                    </a:lnTo>
                    <a:lnTo>
                      <a:pt x="24" y="18"/>
                    </a:lnTo>
                    <a:lnTo>
                      <a:pt x="26" y="26"/>
                    </a:lnTo>
                    <a:lnTo>
                      <a:pt x="20" y="28"/>
                    </a:lnTo>
                    <a:lnTo>
                      <a:pt x="14" y="24"/>
                    </a:lnTo>
                    <a:lnTo>
                      <a:pt x="12" y="16"/>
                    </a:lnTo>
                    <a:lnTo>
                      <a:pt x="6" y="10"/>
                    </a:lnTo>
                    <a:lnTo>
                      <a:pt x="0" y="8"/>
                    </a:lnTo>
                    <a:lnTo>
                      <a:pt x="0"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81" name="Freeform 246"/>
              <p:cNvSpPr>
                <a:spLocks noChangeAspect="1"/>
              </p:cNvSpPr>
              <p:nvPr/>
            </p:nvSpPr>
            <p:spPr bwMode="auto">
              <a:xfrm>
                <a:off x="4377" y="2665"/>
                <a:ext cx="158" cy="44"/>
              </a:xfrm>
              <a:custGeom>
                <a:avLst/>
                <a:gdLst/>
                <a:ahLst/>
                <a:cxnLst>
                  <a:cxn ang="0">
                    <a:pos x="8" y="2"/>
                  </a:cxn>
                  <a:cxn ang="0">
                    <a:pos x="28" y="0"/>
                  </a:cxn>
                  <a:cxn ang="0">
                    <a:pos x="46" y="10"/>
                  </a:cxn>
                  <a:cxn ang="0">
                    <a:pos x="56" y="14"/>
                  </a:cxn>
                  <a:cxn ang="0">
                    <a:pos x="74" y="14"/>
                  </a:cxn>
                  <a:cxn ang="0">
                    <a:pos x="84" y="10"/>
                  </a:cxn>
                  <a:cxn ang="0">
                    <a:pos x="100" y="10"/>
                  </a:cxn>
                  <a:cxn ang="0">
                    <a:pos x="112" y="18"/>
                  </a:cxn>
                  <a:cxn ang="0">
                    <a:pos x="114" y="24"/>
                  </a:cxn>
                  <a:cxn ang="0">
                    <a:pos x="134" y="26"/>
                  </a:cxn>
                  <a:cxn ang="0">
                    <a:pos x="142" y="26"/>
                  </a:cxn>
                  <a:cxn ang="0">
                    <a:pos x="144" y="32"/>
                  </a:cxn>
                  <a:cxn ang="0">
                    <a:pos x="154" y="36"/>
                  </a:cxn>
                  <a:cxn ang="0">
                    <a:pos x="158" y="42"/>
                  </a:cxn>
                  <a:cxn ang="0">
                    <a:pos x="144" y="44"/>
                  </a:cxn>
                  <a:cxn ang="0">
                    <a:pos x="126" y="40"/>
                  </a:cxn>
                  <a:cxn ang="0">
                    <a:pos x="116" y="38"/>
                  </a:cxn>
                  <a:cxn ang="0">
                    <a:pos x="108" y="38"/>
                  </a:cxn>
                  <a:cxn ang="0">
                    <a:pos x="78" y="36"/>
                  </a:cxn>
                  <a:cxn ang="0">
                    <a:pos x="68" y="28"/>
                  </a:cxn>
                  <a:cxn ang="0">
                    <a:pos x="36" y="28"/>
                  </a:cxn>
                  <a:cxn ang="0">
                    <a:pos x="26" y="24"/>
                  </a:cxn>
                  <a:cxn ang="0">
                    <a:pos x="14" y="20"/>
                  </a:cxn>
                  <a:cxn ang="0">
                    <a:pos x="10" y="16"/>
                  </a:cxn>
                  <a:cxn ang="0">
                    <a:pos x="0" y="10"/>
                  </a:cxn>
                  <a:cxn ang="0">
                    <a:pos x="8" y="2"/>
                  </a:cxn>
                </a:cxnLst>
                <a:rect l="0" t="0" r="r" b="b"/>
                <a:pathLst>
                  <a:path w="158" h="44">
                    <a:moveTo>
                      <a:pt x="8" y="2"/>
                    </a:moveTo>
                    <a:lnTo>
                      <a:pt x="28" y="0"/>
                    </a:lnTo>
                    <a:lnTo>
                      <a:pt x="46" y="10"/>
                    </a:lnTo>
                    <a:lnTo>
                      <a:pt x="56" y="14"/>
                    </a:lnTo>
                    <a:lnTo>
                      <a:pt x="74" y="14"/>
                    </a:lnTo>
                    <a:lnTo>
                      <a:pt x="84" y="10"/>
                    </a:lnTo>
                    <a:lnTo>
                      <a:pt x="100" y="10"/>
                    </a:lnTo>
                    <a:lnTo>
                      <a:pt x="112" y="18"/>
                    </a:lnTo>
                    <a:lnTo>
                      <a:pt x="114" y="24"/>
                    </a:lnTo>
                    <a:lnTo>
                      <a:pt x="134" y="26"/>
                    </a:lnTo>
                    <a:lnTo>
                      <a:pt x="142" y="26"/>
                    </a:lnTo>
                    <a:lnTo>
                      <a:pt x="144" y="32"/>
                    </a:lnTo>
                    <a:lnTo>
                      <a:pt x="154" y="36"/>
                    </a:lnTo>
                    <a:lnTo>
                      <a:pt x="158" y="42"/>
                    </a:lnTo>
                    <a:lnTo>
                      <a:pt x="144" y="44"/>
                    </a:lnTo>
                    <a:lnTo>
                      <a:pt x="126" y="40"/>
                    </a:lnTo>
                    <a:lnTo>
                      <a:pt x="116" y="38"/>
                    </a:lnTo>
                    <a:lnTo>
                      <a:pt x="108" y="38"/>
                    </a:lnTo>
                    <a:lnTo>
                      <a:pt x="78" y="36"/>
                    </a:lnTo>
                    <a:lnTo>
                      <a:pt x="68" y="28"/>
                    </a:lnTo>
                    <a:lnTo>
                      <a:pt x="36" y="28"/>
                    </a:lnTo>
                    <a:lnTo>
                      <a:pt x="26" y="24"/>
                    </a:lnTo>
                    <a:lnTo>
                      <a:pt x="14" y="20"/>
                    </a:lnTo>
                    <a:lnTo>
                      <a:pt x="10" y="16"/>
                    </a:lnTo>
                    <a:lnTo>
                      <a:pt x="0" y="10"/>
                    </a:lnTo>
                    <a:lnTo>
                      <a:pt x="8" y="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82" name="Freeform 247"/>
              <p:cNvSpPr>
                <a:spLocks noChangeAspect="1"/>
              </p:cNvSpPr>
              <p:nvPr/>
            </p:nvSpPr>
            <p:spPr bwMode="auto">
              <a:xfrm>
                <a:off x="4665" y="2699"/>
                <a:ext cx="56" cy="36"/>
              </a:xfrm>
              <a:custGeom>
                <a:avLst/>
                <a:gdLst/>
                <a:ahLst/>
                <a:cxnLst>
                  <a:cxn ang="0">
                    <a:pos x="0" y="36"/>
                  </a:cxn>
                  <a:cxn ang="0">
                    <a:pos x="18" y="28"/>
                  </a:cxn>
                  <a:cxn ang="0">
                    <a:pos x="30" y="18"/>
                  </a:cxn>
                  <a:cxn ang="0">
                    <a:pos x="54" y="8"/>
                  </a:cxn>
                  <a:cxn ang="0">
                    <a:pos x="56" y="2"/>
                  </a:cxn>
                  <a:cxn ang="0">
                    <a:pos x="38" y="0"/>
                  </a:cxn>
                  <a:cxn ang="0">
                    <a:pos x="24" y="8"/>
                  </a:cxn>
                  <a:cxn ang="0">
                    <a:pos x="14" y="16"/>
                  </a:cxn>
                  <a:cxn ang="0">
                    <a:pos x="8" y="18"/>
                  </a:cxn>
                  <a:cxn ang="0">
                    <a:pos x="2" y="22"/>
                  </a:cxn>
                  <a:cxn ang="0">
                    <a:pos x="0" y="36"/>
                  </a:cxn>
                </a:cxnLst>
                <a:rect l="0" t="0" r="r" b="b"/>
                <a:pathLst>
                  <a:path w="56" h="36">
                    <a:moveTo>
                      <a:pt x="0" y="36"/>
                    </a:moveTo>
                    <a:lnTo>
                      <a:pt x="18" y="28"/>
                    </a:lnTo>
                    <a:lnTo>
                      <a:pt x="30" y="18"/>
                    </a:lnTo>
                    <a:lnTo>
                      <a:pt x="54" y="8"/>
                    </a:lnTo>
                    <a:lnTo>
                      <a:pt x="56" y="2"/>
                    </a:lnTo>
                    <a:lnTo>
                      <a:pt x="38" y="0"/>
                    </a:lnTo>
                    <a:lnTo>
                      <a:pt x="24" y="8"/>
                    </a:lnTo>
                    <a:lnTo>
                      <a:pt x="14" y="16"/>
                    </a:lnTo>
                    <a:lnTo>
                      <a:pt x="8" y="18"/>
                    </a:lnTo>
                    <a:lnTo>
                      <a:pt x="2" y="22"/>
                    </a:lnTo>
                    <a:lnTo>
                      <a:pt x="0" y="3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83" name="Freeform 248"/>
              <p:cNvSpPr>
                <a:spLocks noChangeAspect="1"/>
              </p:cNvSpPr>
              <p:nvPr/>
            </p:nvSpPr>
            <p:spPr bwMode="auto">
              <a:xfrm>
                <a:off x="4591" y="2717"/>
                <a:ext cx="30" cy="16"/>
              </a:xfrm>
              <a:custGeom>
                <a:avLst/>
                <a:gdLst/>
                <a:ahLst/>
                <a:cxnLst>
                  <a:cxn ang="0">
                    <a:pos x="2" y="0"/>
                  </a:cxn>
                  <a:cxn ang="0">
                    <a:pos x="14" y="0"/>
                  </a:cxn>
                  <a:cxn ang="0">
                    <a:pos x="24" y="6"/>
                  </a:cxn>
                  <a:cxn ang="0">
                    <a:pos x="30" y="12"/>
                  </a:cxn>
                  <a:cxn ang="0">
                    <a:pos x="26" y="16"/>
                  </a:cxn>
                  <a:cxn ang="0">
                    <a:pos x="14" y="14"/>
                  </a:cxn>
                  <a:cxn ang="0">
                    <a:pos x="4" y="8"/>
                  </a:cxn>
                  <a:cxn ang="0">
                    <a:pos x="0" y="4"/>
                  </a:cxn>
                  <a:cxn ang="0">
                    <a:pos x="2" y="0"/>
                  </a:cxn>
                </a:cxnLst>
                <a:rect l="0" t="0" r="r" b="b"/>
                <a:pathLst>
                  <a:path w="30" h="16">
                    <a:moveTo>
                      <a:pt x="2" y="0"/>
                    </a:moveTo>
                    <a:lnTo>
                      <a:pt x="14" y="0"/>
                    </a:lnTo>
                    <a:lnTo>
                      <a:pt x="24" y="6"/>
                    </a:lnTo>
                    <a:lnTo>
                      <a:pt x="30" y="12"/>
                    </a:lnTo>
                    <a:lnTo>
                      <a:pt x="26" y="16"/>
                    </a:lnTo>
                    <a:lnTo>
                      <a:pt x="14" y="14"/>
                    </a:lnTo>
                    <a:lnTo>
                      <a:pt x="4" y="8"/>
                    </a:lnTo>
                    <a:lnTo>
                      <a:pt x="0" y="4"/>
                    </a:lnTo>
                    <a:lnTo>
                      <a:pt x="2"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84" name="Freeform 249"/>
              <p:cNvSpPr>
                <a:spLocks noChangeAspect="1"/>
              </p:cNvSpPr>
              <p:nvPr/>
            </p:nvSpPr>
            <p:spPr bwMode="auto">
              <a:xfrm>
                <a:off x="4605" y="2699"/>
                <a:ext cx="38" cy="10"/>
              </a:xfrm>
              <a:custGeom>
                <a:avLst/>
                <a:gdLst/>
                <a:ahLst/>
                <a:cxnLst>
                  <a:cxn ang="0">
                    <a:pos x="0" y="10"/>
                  </a:cxn>
                  <a:cxn ang="0">
                    <a:pos x="18" y="10"/>
                  </a:cxn>
                  <a:cxn ang="0">
                    <a:pos x="38" y="10"/>
                  </a:cxn>
                  <a:cxn ang="0">
                    <a:pos x="38" y="4"/>
                  </a:cxn>
                  <a:cxn ang="0">
                    <a:pos x="24" y="4"/>
                  </a:cxn>
                  <a:cxn ang="0">
                    <a:pos x="18" y="2"/>
                  </a:cxn>
                  <a:cxn ang="0">
                    <a:pos x="8" y="0"/>
                  </a:cxn>
                  <a:cxn ang="0">
                    <a:pos x="4" y="2"/>
                  </a:cxn>
                  <a:cxn ang="0">
                    <a:pos x="0" y="10"/>
                  </a:cxn>
                </a:cxnLst>
                <a:rect l="0" t="0" r="r" b="b"/>
                <a:pathLst>
                  <a:path w="38" h="10">
                    <a:moveTo>
                      <a:pt x="0" y="10"/>
                    </a:moveTo>
                    <a:lnTo>
                      <a:pt x="18" y="10"/>
                    </a:lnTo>
                    <a:lnTo>
                      <a:pt x="38" y="10"/>
                    </a:lnTo>
                    <a:lnTo>
                      <a:pt x="38" y="4"/>
                    </a:lnTo>
                    <a:lnTo>
                      <a:pt x="24" y="4"/>
                    </a:lnTo>
                    <a:lnTo>
                      <a:pt x="18" y="2"/>
                    </a:lnTo>
                    <a:lnTo>
                      <a:pt x="8" y="0"/>
                    </a:lnTo>
                    <a:lnTo>
                      <a:pt x="4" y="2"/>
                    </a:lnTo>
                    <a:lnTo>
                      <a:pt x="0" y="1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85" name="Freeform 250"/>
              <p:cNvSpPr>
                <a:spLocks noChangeAspect="1"/>
              </p:cNvSpPr>
              <p:nvPr/>
            </p:nvSpPr>
            <p:spPr bwMode="auto">
              <a:xfrm>
                <a:off x="4575" y="2699"/>
                <a:ext cx="20" cy="10"/>
              </a:xfrm>
              <a:custGeom>
                <a:avLst/>
                <a:gdLst/>
                <a:ahLst/>
                <a:cxnLst>
                  <a:cxn ang="0">
                    <a:pos x="0" y="2"/>
                  </a:cxn>
                  <a:cxn ang="0">
                    <a:pos x="0" y="10"/>
                  </a:cxn>
                  <a:cxn ang="0">
                    <a:pos x="20" y="10"/>
                  </a:cxn>
                  <a:cxn ang="0">
                    <a:pos x="18" y="2"/>
                  </a:cxn>
                  <a:cxn ang="0">
                    <a:pos x="8" y="0"/>
                  </a:cxn>
                  <a:cxn ang="0">
                    <a:pos x="0" y="2"/>
                  </a:cxn>
                </a:cxnLst>
                <a:rect l="0" t="0" r="r" b="b"/>
                <a:pathLst>
                  <a:path w="20" h="10">
                    <a:moveTo>
                      <a:pt x="0" y="2"/>
                    </a:moveTo>
                    <a:lnTo>
                      <a:pt x="0" y="10"/>
                    </a:lnTo>
                    <a:lnTo>
                      <a:pt x="20" y="10"/>
                    </a:lnTo>
                    <a:lnTo>
                      <a:pt x="18" y="2"/>
                    </a:lnTo>
                    <a:lnTo>
                      <a:pt x="8" y="0"/>
                    </a:lnTo>
                    <a:lnTo>
                      <a:pt x="0" y="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86" name="Freeform 251"/>
              <p:cNvSpPr>
                <a:spLocks noChangeAspect="1"/>
              </p:cNvSpPr>
              <p:nvPr/>
            </p:nvSpPr>
            <p:spPr bwMode="auto">
              <a:xfrm>
                <a:off x="4543" y="2699"/>
                <a:ext cx="26" cy="18"/>
              </a:xfrm>
              <a:custGeom>
                <a:avLst/>
                <a:gdLst/>
                <a:ahLst/>
                <a:cxnLst>
                  <a:cxn ang="0">
                    <a:pos x="2" y="0"/>
                  </a:cxn>
                  <a:cxn ang="0">
                    <a:pos x="14" y="2"/>
                  </a:cxn>
                  <a:cxn ang="0">
                    <a:pos x="26" y="4"/>
                  </a:cxn>
                  <a:cxn ang="0">
                    <a:pos x="26" y="10"/>
                  </a:cxn>
                  <a:cxn ang="0">
                    <a:pos x="24" y="18"/>
                  </a:cxn>
                  <a:cxn ang="0">
                    <a:pos x="12" y="14"/>
                  </a:cxn>
                  <a:cxn ang="0">
                    <a:pos x="0" y="10"/>
                  </a:cxn>
                  <a:cxn ang="0">
                    <a:pos x="2" y="0"/>
                  </a:cxn>
                </a:cxnLst>
                <a:rect l="0" t="0" r="r" b="b"/>
                <a:pathLst>
                  <a:path w="26" h="18">
                    <a:moveTo>
                      <a:pt x="2" y="0"/>
                    </a:moveTo>
                    <a:lnTo>
                      <a:pt x="14" y="2"/>
                    </a:lnTo>
                    <a:lnTo>
                      <a:pt x="26" y="4"/>
                    </a:lnTo>
                    <a:lnTo>
                      <a:pt x="26" y="10"/>
                    </a:lnTo>
                    <a:lnTo>
                      <a:pt x="24" y="18"/>
                    </a:lnTo>
                    <a:lnTo>
                      <a:pt x="12" y="14"/>
                    </a:lnTo>
                    <a:lnTo>
                      <a:pt x="0" y="10"/>
                    </a:lnTo>
                    <a:lnTo>
                      <a:pt x="2"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87" name="Freeform 252"/>
              <p:cNvSpPr>
                <a:spLocks noChangeAspect="1"/>
              </p:cNvSpPr>
              <p:nvPr/>
            </p:nvSpPr>
            <p:spPr bwMode="auto">
              <a:xfrm>
                <a:off x="4589" y="2541"/>
                <a:ext cx="98" cy="118"/>
              </a:xfrm>
              <a:custGeom>
                <a:avLst/>
                <a:gdLst/>
                <a:ahLst/>
                <a:cxnLst>
                  <a:cxn ang="0">
                    <a:pos x="12" y="36"/>
                  </a:cxn>
                  <a:cxn ang="0">
                    <a:pos x="12" y="26"/>
                  </a:cxn>
                  <a:cxn ang="0">
                    <a:pos x="20" y="14"/>
                  </a:cxn>
                  <a:cxn ang="0">
                    <a:pos x="32" y="8"/>
                  </a:cxn>
                  <a:cxn ang="0">
                    <a:pos x="48" y="10"/>
                  </a:cxn>
                  <a:cxn ang="0">
                    <a:pos x="58" y="14"/>
                  </a:cxn>
                  <a:cxn ang="0">
                    <a:pos x="74" y="14"/>
                  </a:cxn>
                  <a:cxn ang="0">
                    <a:pos x="84" y="12"/>
                  </a:cxn>
                  <a:cxn ang="0">
                    <a:pos x="90" y="8"/>
                  </a:cxn>
                  <a:cxn ang="0">
                    <a:pos x="98" y="0"/>
                  </a:cxn>
                  <a:cxn ang="0">
                    <a:pos x="98" y="8"/>
                  </a:cxn>
                  <a:cxn ang="0">
                    <a:pos x="88" y="20"/>
                  </a:cxn>
                  <a:cxn ang="0">
                    <a:pos x="80" y="26"/>
                  </a:cxn>
                  <a:cxn ang="0">
                    <a:pos x="56" y="22"/>
                  </a:cxn>
                  <a:cxn ang="0">
                    <a:pos x="42" y="20"/>
                  </a:cxn>
                  <a:cxn ang="0">
                    <a:pos x="30" y="20"/>
                  </a:cxn>
                  <a:cxn ang="0">
                    <a:pos x="24" y="20"/>
                  </a:cxn>
                  <a:cxn ang="0">
                    <a:pos x="18" y="26"/>
                  </a:cxn>
                  <a:cxn ang="0">
                    <a:pos x="18" y="36"/>
                  </a:cxn>
                  <a:cxn ang="0">
                    <a:pos x="22" y="42"/>
                  </a:cxn>
                  <a:cxn ang="0">
                    <a:pos x="26" y="46"/>
                  </a:cxn>
                  <a:cxn ang="0">
                    <a:pos x="28" y="50"/>
                  </a:cxn>
                  <a:cxn ang="0">
                    <a:pos x="32" y="52"/>
                  </a:cxn>
                  <a:cxn ang="0">
                    <a:pos x="38" y="44"/>
                  </a:cxn>
                  <a:cxn ang="0">
                    <a:pos x="42" y="42"/>
                  </a:cxn>
                  <a:cxn ang="0">
                    <a:pos x="52" y="44"/>
                  </a:cxn>
                  <a:cxn ang="0">
                    <a:pos x="60" y="40"/>
                  </a:cxn>
                  <a:cxn ang="0">
                    <a:pos x="70" y="40"/>
                  </a:cxn>
                  <a:cxn ang="0">
                    <a:pos x="68" y="46"/>
                  </a:cxn>
                  <a:cxn ang="0">
                    <a:pos x="56" y="48"/>
                  </a:cxn>
                  <a:cxn ang="0">
                    <a:pos x="50" y="54"/>
                  </a:cxn>
                  <a:cxn ang="0">
                    <a:pos x="44" y="60"/>
                  </a:cxn>
                  <a:cxn ang="0">
                    <a:pos x="44" y="62"/>
                  </a:cxn>
                  <a:cxn ang="0">
                    <a:pos x="48" y="68"/>
                  </a:cxn>
                  <a:cxn ang="0">
                    <a:pos x="54" y="80"/>
                  </a:cxn>
                  <a:cxn ang="0">
                    <a:pos x="54" y="84"/>
                  </a:cxn>
                  <a:cxn ang="0">
                    <a:pos x="56" y="92"/>
                  </a:cxn>
                  <a:cxn ang="0">
                    <a:pos x="62" y="96"/>
                  </a:cxn>
                  <a:cxn ang="0">
                    <a:pos x="54" y="100"/>
                  </a:cxn>
                  <a:cxn ang="0">
                    <a:pos x="46" y="98"/>
                  </a:cxn>
                  <a:cxn ang="0">
                    <a:pos x="44" y="104"/>
                  </a:cxn>
                  <a:cxn ang="0">
                    <a:pos x="38" y="94"/>
                  </a:cxn>
                  <a:cxn ang="0">
                    <a:pos x="34" y="84"/>
                  </a:cxn>
                  <a:cxn ang="0">
                    <a:pos x="32" y="70"/>
                  </a:cxn>
                  <a:cxn ang="0">
                    <a:pos x="24" y="70"/>
                  </a:cxn>
                  <a:cxn ang="0">
                    <a:pos x="22" y="76"/>
                  </a:cxn>
                  <a:cxn ang="0">
                    <a:pos x="24" y="92"/>
                  </a:cxn>
                  <a:cxn ang="0">
                    <a:pos x="24" y="98"/>
                  </a:cxn>
                  <a:cxn ang="0">
                    <a:pos x="24" y="112"/>
                  </a:cxn>
                  <a:cxn ang="0">
                    <a:pos x="22" y="118"/>
                  </a:cxn>
                  <a:cxn ang="0">
                    <a:pos x="10" y="116"/>
                  </a:cxn>
                  <a:cxn ang="0">
                    <a:pos x="10" y="102"/>
                  </a:cxn>
                  <a:cxn ang="0">
                    <a:pos x="12" y="90"/>
                  </a:cxn>
                  <a:cxn ang="0">
                    <a:pos x="10" y="84"/>
                  </a:cxn>
                  <a:cxn ang="0">
                    <a:pos x="0" y="80"/>
                  </a:cxn>
                  <a:cxn ang="0">
                    <a:pos x="0" y="68"/>
                  </a:cxn>
                  <a:cxn ang="0">
                    <a:pos x="4" y="58"/>
                  </a:cxn>
                  <a:cxn ang="0">
                    <a:pos x="8" y="42"/>
                  </a:cxn>
                  <a:cxn ang="0">
                    <a:pos x="12" y="36"/>
                  </a:cxn>
                </a:cxnLst>
                <a:rect l="0" t="0" r="r" b="b"/>
                <a:pathLst>
                  <a:path w="98" h="118">
                    <a:moveTo>
                      <a:pt x="12" y="36"/>
                    </a:moveTo>
                    <a:lnTo>
                      <a:pt x="12" y="26"/>
                    </a:lnTo>
                    <a:lnTo>
                      <a:pt x="20" y="14"/>
                    </a:lnTo>
                    <a:lnTo>
                      <a:pt x="32" y="8"/>
                    </a:lnTo>
                    <a:lnTo>
                      <a:pt x="48" y="10"/>
                    </a:lnTo>
                    <a:lnTo>
                      <a:pt x="58" y="14"/>
                    </a:lnTo>
                    <a:lnTo>
                      <a:pt x="74" y="14"/>
                    </a:lnTo>
                    <a:lnTo>
                      <a:pt x="84" y="12"/>
                    </a:lnTo>
                    <a:lnTo>
                      <a:pt x="90" y="8"/>
                    </a:lnTo>
                    <a:lnTo>
                      <a:pt x="98" y="0"/>
                    </a:lnTo>
                    <a:lnTo>
                      <a:pt x="98" y="8"/>
                    </a:lnTo>
                    <a:lnTo>
                      <a:pt x="88" y="20"/>
                    </a:lnTo>
                    <a:lnTo>
                      <a:pt x="80" y="26"/>
                    </a:lnTo>
                    <a:lnTo>
                      <a:pt x="56" y="22"/>
                    </a:lnTo>
                    <a:lnTo>
                      <a:pt x="42" y="20"/>
                    </a:lnTo>
                    <a:lnTo>
                      <a:pt x="30" y="20"/>
                    </a:lnTo>
                    <a:lnTo>
                      <a:pt x="24" y="20"/>
                    </a:lnTo>
                    <a:lnTo>
                      <a:pt x="18" y="26"/>
                    </a:lnTo>
                    <a:lnTo>
                      <a:pt x="18" y="36"/>
                    </a:lnTo>
                    <a:lnTo>
                      <a:pt x="22" y="42"/>
                    </a:lnTo>
                    <a:lnTo>
                      <a:pt x="26" y="46"/>
                    </a:lnTo>
                    <a:lnTo>
                      <a:pt x="28" y="50"/>
                    </a:lnTo>
                    <a:lnTo>
                      <a:pt x="32" y="52"/>
                    </a:lnTo>
                    <a:lnTo>
                      <a:pt x="38" y="44"/>
                    </a:lnTo>
                    <a:lnTo>
                      <a:pt x="42" y="42"/>
                    </a:lnTo>
                    <a:lnTo>
                      <a:pt x="52" y="44"/>
                    </a:lnTo>
                    <a:lnTo>
                      <a:pt x="60" y="40"/>
                    </a:lnTo>
                    <a:lnTo>
                      <a:pt x="70" y="40"/>
                    </a:lnTo>
                    <a:lnTo>
                      <a:pt x="68" y="46"/>
                    </a:lnTo>
                    <a:lnTo>
                      <a:pt x="56" y="48"/>
                    </a:lnTo>
                    <a:lnTo>
                      <a:pt x="50" y="54"/>
                    </a:lnTo>
                    <a:lnTo>
                      <a:pt x="44" y="60"/>
                    </a:lnTo>
                    <a:lnTo>
                      <a:pt x="44" y="62"/>
                    </a:lnTo>
                    <a:lnTo>
                      <a:pt x="48" y="68"/>
                    </a:lnTo>
                    <a:lnTo>
                      <a:pt x="54" y="80"/>
                    </a:lnTo>
                    <a:lnTo>
                      <a:pt x="54" y="84"/>
                    </a:lnTo>
                    <a:lnTo>
                      <a:pt x="56" y="92"/>
                    </a:lnTo>
                    <a:lnTo>
                      <a:pt x="62" y="96"/>
                    </a:lnTo>
                    <a:lnTo>
                      <a:pt x="54" y="100"/>
                    </a:lnTo>
                    <a:lnTo>
                      <a:pt x="46" y="98"/>
                    </a:lnTo>
                    <a:lnTo>
                      <a:pt x="44" y="104"/>
                    </a:lnTo>
                    <a:lnTo>
                      <a:pt x="38" y="94"/>
                    </a:lnTo>
                    <a:lnTo>
                      <a:pt x="34" y="84"/>
                    </a:lnTo>
                    <a:lnTo>
                      <a:pt x="32" y="70"/>
                    </a:lnTo>
                    <a:lnTo>
                      <a:pt x="24" y="70"/>
                    </a:lnTo>
                    <a:lnTo>
                      <a:pt x="22" y="76"/>
                    </a:lnTo>
                    <a:lnTo>
                      <a:pt x="24" y="92"/>
                    </a:lnTo>
                    <a:lnTo>
                      <a:pt x="24" y="98"/>
                    </a:lnTo>
                    <a:lnTo>
                      <a:pt x="24" y="112"/>
                    </a:lnTo>
                    <a:lnTo>
                      <a:pt x="22" y="118"/>
                    </a:lnTo>
                    <a:lnTo>
                      <a:pt x="10" y="116"/>
                    </a:lnTo>
                    <a:lnTo>
                      <a:pt x="10" y="102"/>
                    </a:lnTo>
                    <a:lnTo>
                      <a:pt x="12" y="90"/>
                    </a:lnTo>
                    <a:lnTo>
                      <a:pt x="10" y="84"/>
                    </a:lnTo>
                    <a:lnTo>
                      <a:pt x="0" y="80"/>
                    </a:lnTo>
                    <a:lnTo>
                      <a:pt x="0" y="68"/>
                    </a:lnTo>
                    <a:lnTo>
                      <a:pt x="4" y="58"/>
                    </a:lnTo>
                    <a:lnTo>
                      <a:pt x="8" y="42"/>
                    </a:lnTo>
                    <a:lnTo>
                      <a:pt x="12" y="3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88" name="Freeform 253"/>
              <p:cNvSpPr>
                <a:spLocks noChangeAspect="1"/>
              </p:cNvSpPr>
              <p:nvPr/>
            </p:nvSpPr>
            <p:spPr bwMode="auto">
              <a:xfrm>
                <a:off x="4777" y="2577"/>
                <a:ext cx="162" cy="136"/>
              </a:xfrm>
              <a:custGeom>
                <a:avLst/>
                <a:gdLst/>
                <a:ahLst/>
                <a:cxnLst>
                  <a:cxn ang="0">
                    <a:pos x="2" y="8"/>
                  </a:cxn>
                  <a:cxn ang="0">
                    <a:pos x="20" y="2"/>
                  </a:cxn>
                  <a:cxn ang="0">
                    <a:pos x="30" y="0"/>
                  </a:cxn>
                  <a:cxn ang="0">
                    <a:pos x="48" y="2"/>
                  </a:cxn>
                  <a:cxn ang="0">
                    <a:pos x="56" y="10"/>
                  </a:cxn>
                  <a:cxn ang="0">
                    <a:pos x="54" y="22"/>
                  </a:cxn>
                  <a:cxn ang="0">
                    <a:pos x="54" y="30"/>
                  </a:cxn>
                  <a:cxn ang="0">
                    <a:pos x="60" y="34"/>
                  </a:cxn>
                  <a:cxn ang="0">
                    <a:pos x="62" y="42"/>
                  </a:cxn>
                  <a:cxn ang="0">
                    <a:pos x="70" y="44"/>
                  </a:cxn>
                  <a:cxn ang="0">
                    <a:pos x="80" y="42"/>
                  </a:cxn>
                  <a:cxn ang="0">
                    <a:pos x="86" y="32"/>
                  </a:cxn>
                  <a:cxn ang="0">
                    <a:pos x="94" y="26"/>
                  </a:cxn>
                  <a:cxn ang="0">
                    <a:pos x="104" y="22"/>
                  </a:cxn>
                  <a:cxn ang="0">
                    <a:pos x="110" y="16"/>
                  </a:cxn>
                  <a:cxn ang="0">
                    <a:pos x="128" y="22"/>
                  </a:cxn>
                  <a:cxn ang="0">
                    <a:pos x="142" y="26"/>
                  </a:cxn>
                  <a:cxn ang="0">
                    <a:pos x="158" y="32"/>
                  </a:cxn>
                  <a:cxn ang="0">
                    <a:pos x="162" y="34"/>
                  </a:cxn>
                  <a:cxn ang="0">
                    <a:pos x="162" y="136"/>
                  </a:cxn>
                  <a:cxn ang="0">
                    <a:pos x="148" y="124"/>
                  </a:cxn>
                  <a:cxn ang="0">
                    <a:pos x="138" y="120"/>
                  </a:cxn>
                  <a:cxn ang="0">
                    <a:pos x="130" y="120"/>
                  </a:cxn>
                  <a:cxn ang="0">
                    <a:pos x="124" y="124"/>
                  </a:cxn>
                  <a:cxn ang="0">
                    <a:pos x="110" y="126"/>
                  </a:cxn>
                  <a:cxn ang="0">
                    <a:pos x="108" y="118"/>
                  </a:cxn>
                  <a:cxn ang="0">
                    <a:pos x="110" y="114"/>
                  </a:cxn>
                  <a:cxn ang="0">
                    <a:pos x="116" y="112"/>
                  </a:cxn>
                  <a:cxn ang="0">
                    <a:pos x="124" y="110"/>
                  </a:cxn>
                  <a:cxn ang="0">
                    <a:pos x="126" y="98"/>
                  </a:cxn>
                  <a:cxn ang="0">
                    <a:pos x="122" y="90"/>
                  </a:cxn>
                  <a:cxn ang="0">
                    <a:pos x="112" y="80"/>
                  </a:cxn>
                  <a:cxn ang="0">
                    <a:pos x="90" y="68"/>
                  </a:cxn>
                  <a:cxn ang="0">
                    <a:pos x="66" y="62"/>
                  </a:cxn>
                  <a:cxn ang="0">
                    <a:pos x="60" y="56"/>
                  </a:cxn>
                  <a:cxn ang="0">
                    <a:pos x="54" y="54"/>
                  </a:cxn>
                  <a:cxn ang="0">
                    <a:pos x="48" y="40"/>
                  </a:cxn>
                  <a:cxn ang="0">
                    <a:pos x="42" y="42"/>
                  </a:cxn>
                  <a:cxn ang="0">
                    <a:pos x="42" y="48"/>
                  </a:cxn>
                  <a:cxn ang="0">
                    <a:pos x="42" y="58"/>
                  </a:cxn>
                  <a:cxn ang="0">
                    <a:pos x="32" y="56"/>
                  </a:cxn>
                  <a:cxn ang="0">
                    <a:pos x="32" y="46"/>
                  </a:cxn>
                  <a:cxn ang="0">
                    <a:pos x="30" y="40"/>
                  </a:cxn>
                  <a:cxn ang="0">
                    <a:pos x="20" y="38"/>
                  </a:cxn>
                  <a:cxn ang="0">
                    <a:pos x="30" y="32"/>
                  </a:cxn>
                  <a:cxn ang="0">
                    <a:pos x="42" y="34"/>
                  </a:cxn>
                  <a:cxn ang="0">
                    <a:pos x="50" y="32"/>
                  </a:cxn>
                  <a:cxn ang="0">
                    <a:pos x="46" y="24"/>
                  </a:cxn>
                  <a:cxn ang="0">
                    <a:pos x="30" y="24"/>
                  </a:cxn>
                  <a:cxn ang="0">
                    <a:pos x="20" y="26"/>
                  </a:cxn>
                  <a:cxn ang="0">
                    <a:pos x="16" y="16"/>
                  </a:cxn>
                  <a:cxn ang="0">
                    <a:pos x="6" y="16"/>
                  </a:cxn>
                  <a:cxn ang="0">
                    <a:pos x="0" y="14"/>
                  </a:cxn>
                  <a:cxn ang="0">
                    <a:pos x="2" y="8"/>
                  </a:cxn>
                </a:cxnLst>
                <a:rect l="0" t="0" r="r" b="b"/>
                <a:pathLst>
                  <a:path w="162" h="136">
                    <a:moveTo>
                      <a:pt x="2" y="8"/>
                    </a:moveTo>
                    <a:lnTo>
                      <a:pt x="20" y="2"/>
                    </a:lnTo>
                    <a:lnTo>
                      <a:pt x="30" y="0"/>
                    </a:lnTo>
                    <a:lnTo>
                      <a:pt x="48" y="2"/>
                    </a:lnTo>
                    <a:lnTo>
                      <a:pt x="56" y="10"/>
                    </a:lnTo>
                    <a:lnTo>
                      <a:pt x="54" y="22"/>
                    </a:lnTo>
                    <a:lnTo>
                      <a:pt x="54" y="30"/>
                    </a:lnTo>
                    <a:lnTo>
                      <a:pt x="60" y="34"/>
                    </a:lnTo>
                    <a:lnTo>
                      <a:pt x="62" y="42"/>
                    </a:lnTo>
                    <a:lnTo>
                      <a:pt x="70" y="44"/>
                    </a:lnTo>
                    <a:lnTo>
                      <a:pt x="80" y="42"/>
                    </a:lnTo>
                    <a:lnTo>
                      <a:pt x="86" y="32"/>
                    </a:lnTo>
                    <a:lnTo>
                      <a:pt x="94" y="26"/>
                    </a:lnTo>
                    <a:lnTo>
                      <a:pt x="104" y="22"/>
                    </a:lnTo>
                    <a:lnTo>
                      <a:pt x="110" y="16"/>
                    </a:lnTo>
                    <a:lnTo>
                      <a:pt x="128" y="22"/>
                    </a:lnTo>
                    <a:lnTo>
                      <a:pt x="142" y="26"/>
                    </a:lnTo>
                    <a:lnTo>
                      <a:pt x="158" y="32"/>
                    </a:lnTo>
                    <a:lnTo>
                      <a:pt x="162" y="34"/>
                    </a:lnTo>
                    <a:lnTo>
                      <a:pt x="162" y="136"/>
                    </a:lnTo>
                    <a:lnTo>
                      <a:pt x="148" y="124"/>
                    </a:lnTo>
                    <a:lnTo>
                      <a:pt x="138" y="120"/>
                    </a:lnTo>
                    <a:lnTo>
                      <a:pt x="130" y="120"/>
                    </a:lnTo>
                    <a:lnTo>
                      <a:pt x="124" y="124"/>
                    </a:lnTo>
                    <a:lnTo>
                      <a:pt x="110" y="126"/>
                    </a:lnTo>
                    <a:lnTo>
                      <a:pt x="108" y="118"/>
                    </a:lnTo>
                    <a:lnTo>
                      <a:pt x="110" y="114"/>
                    </a:lnTo>
                    <a:lnTo>
                      <a:pt x="116" y="112"/>
                    </a:lnTo>
                    <a:lnTo>
                      <a:pt x="124" y="110"/>
                    </a:lnTo>
                    <a:lnTo>
                      <a:pt x="126" y="98"/>
                    </a:lnTo>
                    <a:lnTo>
                      <a:pt x="122" y="90"/>
                    </a:lnTo>
                    <a:lnTo>
                      <a:pt x="112" y="80"/>
                    </a:lnTo>
                    <a:lnTo>
                      <a:pt x="90" y="68"/>
                    </a:lnTo>
                    <a:lnTo>
                      <a:pt x="66" y="62"/>
                    </a:lnTo>
                    <a:lnTo>
                      <a:pt x="60" y="56"/>
                    </a:lnTo>
                    <a:lnTo>
                      <a:pt x="54" y="54"/>
                    </a:lnTo>
                    <a:lnTo>
                      <a:pt x="48" y="40"/>
                    </a:lnTo>
                    <a:lnTo>
                      <a:pt x="42" y="42"/>
                    </a:lnTo>
                    <a:lnTo>
                      <a:pt x="42" y="48"/>
                    </a:lnTo>
                    <a:lnTo>
                      <a:pt x="42" y="58"/>
                    </a:lnTo>
                    <a:lnTo>
                      <a:pt x="32" y="56"/>
                    </a:lnTo>
                    <a:lnTo>
                      <a:pt x="32" y="46"/>
                    </a:lnTo>
                    <a:lnTo>
                      <a:pt x="30" y="40"/>
                    </a:lnTo>
                    <a:lnTo>
                      <a:pt x="20" y="38"/>
                    </a:lnTo>
                    <a:lnTo>
                      <a:pt x="30" y="32"/>
                    </a:lnTo>
                    <a:lnTo>
                      <a:pt x="42" y="34"/>
                    </a:lnTo>
                    <a:lnTo>
                      <a:pt x="50" y="32"/>
                    </a:lnTo>
                    <a:lnTo>
                      <a:pt x="46" y="24"/>
                    </a:lnTo>
                    <a:lnTo>
                      <a:pt x="30" y="24"/>
                    </a:lnTo>
                    <a:lnTo>
                      <a:pt x="20" y="26"/>
                    </a:lnTo>
                    <a:lnTo>
                      <a:pt x="16" y="16"/>
                    </a:lnTo>
                    <a:lnTo>
                      <a:pt x="6" y="16"/>
                    </a:lnTo>
                    <a:lnTo>
                      <a:pt x="0" y="14"/>
                    </a:lnTo>
                    <a:lnTo>
                      <a:pt x="2" y="8"/>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89" name="Freeform 254"/>
              <p:cNvSpPr>
                <a:spLocks noChangeAspect="1"/>
              </p:cNvSpPr>
              <p:nvPr/>
            </p:nvSpPr>
            <p:spPr bwMode="auto">
              <a:xfrm>
                <a:off x="4731" y="2613"/>
                <a:ext cx="48" cy="16"/>
              </a:xfrm>
              <a:custGeom>
                <a:avLst/>
                <a:gdLst/>
                <a:ahLst/>
                <a:cxnLst>
                  <a:cxn ang="0">
                    <a:pos x="4" y="2"/>
                  </a:cxn>
                  <a:cxn ang="0">
                    <a:pos x="20" y="0"/>
                  </a:cxn>
                  <a:cxn ang="0">
                    <a:pos x="38" y="2"/>
                  </a:cxn>
                  <a:cxn ang="0">
                    <a:pos x="48" y="10"/>
                  </a:cxn>
                  <a:cxn ang="0">
                    <a:pos x="46" y="16"/>
                  </a:cxn>
                  <a:cxn ang="0">
                    <a:pos x="34" y="12"/>
                  </a:cxn>
                  <a:cxn ang="0">
                    <a:pos x="24" y="10"/>
                  </a:cxn>
                  <a:cxn ang="0">
                    <a:pos x="12" y="10"/>
                  </a:cxn>
                  <a:cxn ang="0">
                    <a:pos x="8" y="14"/>
                  </a:cxn>
                  <a:cxn ang="0">
                    <a:pos x="2" y="14"/>
                  </a:cxn>
                  <a:cxn ang="0">
                    <a:pos x="0" y="6"/>
                  </a:cxn>
                  <a:cxn ang="0">
                    <a:pos x="4" y="2"/>
                  </a:cxn>
                </a:cxnLst>
                <a:rect l="0" t="0" r="r" b="b"/>
                <a:pathLst>
                  <a:path w="48" h="16">
                    <a:moveTo>
                      <a:pt x="4" y="2"/>
                    </a:moveTo>
                    <a:lnTo>
                      <a:pt x="20" y="0"/>
                    </a:lnTo>
                    <a:lnTo>
                      <a:pt x="38" y="2"/>
                    </a:lnTo>
                    <a:lnTo>
                      <a:pt x="48" y="10"/>
                    </a:lnTo>
                    <a:lnTo>
                      <a:pt x="46" y="16"/>
                    </a:lnTo>
                    <a:lnTo>
                      <a:pt x="34" y="12"/>
                    </a:lnTo>
                    <a:lnTo>
                      <a:pt x="24" y="10"/>
                    </a:lnTo>
                    <a:lnTo>
                      <a:pt x="12" y="10"/>
                    </a:lnTo>
                    <a:lnTo>
                      <a:pt x="8" y="14"/>
                    </a:lnTo>
                    <a:lnTo>
                      <a:pt x="2" y="14"/>
                    </a:lnTo>
                    <a:lnTo>
                      <a:pt x="0" y="6"/>
                    </a:lnTo>
                    <a:lnTo>
                      <a:pt x="4" y="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90" name="Freeform 255"/>
              <p:cNvSpPr>
                <a:spLocks noChangeAspect="1"/>
              </p:cNvSpPr>
              <p:nvPr/>
            </p:nvSpPr>
            <p:spPr bwMode="auto">
              <a:xfrm>
                <a:off x="4705" y="2619"/>
                <a:ext cx="18" cy="10"/>
              </a:xfrm>
              <a:custGeom>
                <a:avLst/>
                <a:gdLst/>
                <a:ahLst/>
                <a:cxnLst>
                  <a:cxn ang="0">
                    <a:pos x="2" y="0"/>
                  </a:cxn>
                  <a:cxn ang="0">
                    <a:pos x="12" y="0"/>
                  </a:cxn>
                  <a:cxn ang="0">
                    <a:pos x="18" y="4"/>
                  </a:cxn>
                  <a:cxn ang="0">
                    <a:pos x="14" y="10"/>
                  </a:cxn>
                  <a:cxn ang="0">
                    <a:pos x="4" y="10"/>
                  </a:cxn>
                  <a:cxn ang="0">
                    <a:pos x="0" y="6"/>
                  </a:cxn>
                  <a:cxn ang="0">
                    <a:pos x="2" y="0"/>
                  </a:cxn>
                </a:cxnLst>
                <a:rect l="0" t="0" r="r" b="b"/>
                <a:pathLst>
                  <a:path w="18" h="10">
                    <a:moveTo>
                      <a:pt x="2" y="0"/>
                    </a:moveTo>
                    <a:lnTo>
                      <a:pt x="12" y="0"/>
                    </a:lnTo>
                    <a:lnTo>
                      <a:pt x="18" y="4"/>
                    </a:lnTo>
                    <a:lnTo>
                      <a:pt x="14" y="10"/>
                    </a:lnTo>
                    <a:lnTo>
                      <a:pt x="4" y="10"/>
                    </a:lnTo>
                    <a:lnTo>
                      <a:pt x="0" y="6"/>
                    </a:lnTo>
                    <a:lnTo>
                      <a:pt x="2"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91" name="Freeform 256"/>
              <p:cNvSpPr>
                <a:spLocks noChangeAspect="1"/>
              </p:cNvSpPr>
              <p:nvPr/>
            </p:nvSpPr>
            <p:spPr bwMode="auto">
              <a:xfrm>
                <a:off x="4725" y="2537"/>
                <a:ext cx="22" cy="50"/>
              </a:xfrm>
              <a:custGeom>
                <a:avLst/>
                <a:gdLst/>
                <a:ahLst/>
                <a:cxnLst>
                  <a:cxn ang="0">
                    <a:pos x="0" y="0"/>
                  </a:cxn>
                  <a:cxn ang="0">
                    <a:pos x="6" y="2"/>
                  </a:cxn>
                  <a:cxn ang="0">
                    <a:pos x="8" y="10"/>
                  </a:cxn>
                  <a:cxn ang="0">
                    <a:pos x="8" y="14"/>
                  </a:cxn>
                  <a:cxn ang="0">
                    <a:pos x="14" y="6"/>
                  </a:cxn>
                  <a:cxn ang="0">
                    <a:pos x="20" y="4"/>
                  </a:cxn>
                  <a:cxn ang="0">
                    <a:pos x="22" y="14"/>
                  </a:cxn>
                  <a:cxn ang="0">
                    <a:pos x="16" y="16"/>
                  </a:cxn>
                  <a:cxn ang="0">
                    <a:pos x="14" y="20"/>
                  </a:cxn>
                  <a:cxn ang="0">
                    <a:pos x="18" y="22"/>
                  </a:cxn>
                  <a:cxn ang="0">
                    <a:pos x="20" y="26"/>
                  </a:cxn>
                  <a:cxn ang="0">
                    <a:pos x="8" y="26"/>
                  </a:cxn>
                  <a:cxn ang="0">
                    <a:pos x="8" y="30"/>
                  </a:cxn>
                  <a:cxn ang="0">
                    <a:pos x="10" y="38"/>
                  </a:cxn>
                  <a:cxn ang="0">
                    <a:pos x="16" y="44"/>
                  </a:cxn>
                  <a:cxn ang="0">
                    <a:pos x="18" y="46"/>
                  </a:cxn>
                  <a:cxn ang="0">
                    <a:pos x="18" y="48"/>
                  </a:cxn>
                  <a:cxn ang="0">
                    <a:pos x="16" y="50"/>
                  </a:cxn>
                  <a:cxn ang="0">
                    <a:pos x="12" y="50"/>
                  </a:cxn>
                  <a:cxn ang="0">
                    <a:pos x="8" y="48"/>
                  </a:cxn>
                  <a:cxn ang="0">
                    <a:pos x="6" y="46"/>
                  </a:cxn>
                  <a:cxn ang="0">
                    <a:pos x="2" y="32"/>
                  </a:cxn>
                  <a:cxn ang="0">
                    <a:pos x="0" y="22"/>
                  </a:cxn>
                  <a:cxn ang="0">
                    <a:pos x="2" y="12"/>
                  </a:cxn>
                  <a:cxn ang="0">
                    <a:pos x="0" y="0"/>
                  </a:cxn>
                </a:cxnLst>
                <a:rect l="0" t="0" r="r" b="b"/>
                <a:pathLst>
                  <a:path w="22" h="50">
                    <a:moveTo>
                      <a:pt x="0" y="0"/>
                    </a:moveTo>
                    <a:lnTo>
                      <a:pt x="6" y="2"/>
                    </a:lnTo>
                    <a:lnTo>
                      <a:pt x="8" y="10"/>
                    </a:lnTo>
                    <a:lnTo>
                      <a:pt x="8" y="14"/>
                    </a:lnTo>
                    <a:lnTo>
                      <a:pt x="14" y="6"/>
                    </a:lnTo>
                    <a:lnTo>
                      <a:pt x="20" y="4"/>
                    </a:lnTo>
                    <a:lnTo>
                      <a:pt x="22" y="14"/>
                    </a:lnTo>
                    <a:lnTo>
                      <a:pt x="16" y="16"/>
                    </a:lnTo>
                    <a:lnTo>
                      <a:pt x="14" y="20"/>
                    </a:lnTo>
                    <a:lnTo>
                      <a:pt x="18" y="22"/>
                    </a:lnTo>
                    <a:lnTo>
                      <a:pt x="20" y="26"/>
                    </a:lnTo>
                    <a:lnTo>
                      <a:pt x="8" y="26"/>
                    </a:lnTo>
                    <a:lnTo>
                      <a:pt x="8" y="30"/>
                    </a:lnTo>
                    <a:lnTo>
                      <a:pt x="10" y="38"/>
                    </a:lnTo>
                    <a:lnTo>
                      <a:pt x="16" y="44"/>
                    </a:lnTo>
                    <a:lnTo>
                      <a:pt x="18" y="46"/>
                    </a:lnTo>
                    <a:lnTo>
                      <a:pt x="18" y="48"/>
                    </a:lnTo>
                    <a:lnTo>
                      <a:pt x="16" y="50"/>
                    </a:lnTo>
                    <a:lnTo>
                      <a:pt x="12" y="50"/>
                    </a:lnTo>
                    <a:lnTo>
                      <a:pt x="8" y="48"/>
                    </a:lnTo>
                    <a:lnTo>
                      <a:pt x="6" y="46"/>
                    </a:lnTo>
                    <a:lnTo>
                      <a:pt x="2" y="32"/>
                    </a:lnTo>
                    <a:lnTo>
                      <a:pt x="0" y="22"/>
                    </a:lnTo>
                    <a:lnTo>
                      <a:pt x="2" y="12"/>
                    </a:lnTo>
                    <a:lnTo>
                      <a:pt x="0"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92" name="Freeform 257"/>
              <p:cNvSpPr>
                <a:spLocks noChangeAspect="1"/>
              </p:cNvSpPr>
              <p:nvPr/>
            </p:nvSpPr>
            <p:spPr bwMode="auto">
              <a:xfrm>
                <a:off x="4939" y="2611"/>
                <a:ext cx="154" cy="130"/>
              </a:xfrm>
              <a:custGeom>
                <a:avLst/>
                <a:gdLst/>
                <a:ahLst/>
                <a:cxnLst>
                  <a:cxn ang="0">
                    <a:pos x="0" y="0"/>
                  </a:cxn>
                  <a:cxn ang="0">
                    <a:pos x="14" y="4"/>
                  </a:cxn>
                  <a:cxn ang="0">
                    <a:pos x="32" y="10"/>
                  </a:cxn>
                  <a:cxn ang="0">
                    <a:pos x="50" y="18"/>
                  </a:cxn>
                  <a:cxn ang="0">
                    <a:pos x="66" y="28"/>
                  </a:cxn>
                  <a:cxn ang="0">
                    <a:pos x="74" y="38"/>
                  </a:cxn>
                  <a:cxn ang="0">
                    <a:pos x="84" y="44"/>
                  </a:cxn>
                  <a:cxn ang="0">
                    <a:pos x="100" y="52"/>
                  </a:cxn>
                  <a:cxn ang="0">
                    <a:pos x="108" y="58"/>
                  </a:cxn>
                  <a:cxn ang="0">
                    <a:pos x="108" y="62"/>
                  </a:cxn>
                  <a:cxn ang="0">
                    <a:pos x="110" y="64"/>
                  </a:cxn>
                  <a:cxn ang="0">
                    <a:pos x="108" y="66"/>
                  </a:cxn>
                  <a:cxn ang="0">
                    <a:pos x="94" y="66"/>
                  </a:cxn>
                  <a:cxn ang="0">
                    <a:pos x="100" y="72"/>
                  </a:cxn>
                  <a:cxn ang="0">
                    <a:pos x="110" y="86"/>
                  </a:cxn>
                  <a:cxn ang="0">
                    <a:pos x="124" y="102"/>
                  </a:cxn>
                  <a:cxn ang="0">
                    <a:pos x="130" y="106"/>
                  </a:cxn>
                  <a:cxn ang="0">
                    <a:pos x="138" y="114"/>
                  </a:cxn>
                  <a:cxn ang="0">
                    <a:pos x="154" y="124"/>
                  </a:cxn>
                  <a:cxn ang="0">
                    <a:pos x="152" y="130"/>
                  </a:cxn>
                  <a:cxn ang="0">
                    <a:pos x="136" y="122"/>
                  </a:cxn>
                  <a:cxn ang="0">
                    <a:pos x="124" y="120"/>
                  </a:cxn>
                  <a:cxn ang="0">
                    <a:pos x="104" y="118"/>
                  </a:cxn>
                  <a:cxn ang="0">
                    <a:pos x="94" y="106"/>
                  </a:cxn>
                  <a:cxn ang="0">
                    <a:pos x="84" y="92"/>
                  </a:cxn>
                  <a:cxn ang="0">
                    <a:pos x="72" y="84"/>
                  </a:cxn>
                  <a:cxn ang="0">
                    <a:pos x="60" y="76"/>
                  </a:cxn>
                  <a:cxn ang="0">
                    <a:pos x="46" y="70"/>
                  </a:cxn>
                  <a:cxn ang="0">
                    <a:pos x="46" y="80"/>
                  </a:cxn>
                  <a:cxn ang="0">
                    <a:pos x="42" y="86"/>
                  </a:cxn>
                  <a:cxn ang="0">
                    <a:pos x="28" y="88"/>
                  </a:cxn>
                  <a:cxn ang="0">
                    <a:pos x="30" y="96"/>
                  </a:cxn>
                  <a:cxn ang="0">
                    <a:pos x="38" y="100"/>
                  </a:cxn>
                  <a:cxn ang="0">
                    <a:pos x="32" y="106"/>
                  </a:cxn>
                  <a:cxn ang="0">
                    <a:pos x="18" y="102"/>
                  </a:cxn>
                  <a:cxn ang="0">
                    <a:pos x="8" y="102"/>
                  </a:cxn>
                  <a:cxn ang="0">
                    <a:pos x="0" y="102"/>
                  </a:cxn>
                  <a:cxn ang="0">
                    <a:pos x="0" y="0"/>
                  </a:cxn>
                </a:cxnLst>
                <a:rect l="0" t="0" r="r" b="b"/>
                <a:pathLst>
                  <a:path w="154" h="130">
                    <a:moveTo>
                      <a:pt x="0" y="0"/>
                    </a:moveTo>
                    <a:lnTo>
                      <a:pt x="14" y="4"/>
                    </a:lnTo>
                    <a:lnTo>
                      <a:pt x="32" y="10"/>
                    </a:lnTo>
                    <a:lnTo>
                      <a:pt x="50" y="18"/>
                    </a:lnTo>
                    <a:lnTo>
                      <a:pt x="66" y="28"/>
                    </a:lnTo>
                    <a:lnTo>
                      <a:pt x="74" y="38"/>
                    </a:lnTo>
                    <a:lnTo>
                      <a:pt x="84" y="44"/>
                    </a:lnTo>
                    <a:lnTo>
                      <a:pt x="100" y="52"/>
                    </a:lnTo>
                    <a:lnTo>
                      <a:pt x="108" y="58"/>
                    </a:lnTo>
                    <a:lnTo>
                      <a:pt x="108" y="62"/>
                    </a:lnTo>
                    <a:lnTo>
                      <a:pt x="110" y="64"/>
                    </a:lnTo>
                    <a:lnTo>
                      <a:pt x="108" y="66"/>
                    </a:lnTo>
                    <a:lnTo>
                      <a:pt x="94" y="66"/>
                    </a:lnTo>
                    <a:lnTo>
                      <a:pt x="100" y="72"/>
                    </a:lnTo>
                    <a:lnTo>
                      <a:pt x="110" y="86"/>
                    </a:lnTo>
                    <a:lnTo>
                      <a:pt x="124" y="102"/>
                    </a:lnTo>
                    <a:lnTo>
                      <a:pt x="130" y="106"/>
                    </a:lnTo>
                    <a:lnTo>
                      <a:pt x="138" y="114"/>
                    </a:lnTo>
                    <a:lnTo>
                      <a:pt x="154" y="124"/>
                    </a:lnTo>
                    <a:lnTo>
                      <a:pt x="152" y="130"/>
                    </a:lnTo>
                    <a:lnTo>
                      <a:pt x="136" y="122"/>
                    </a:lnTo>
                    <a:lnTo>
                      <a:pt x="124" y="120"/>
                    </a:lnTo>
                    <a:lnTo>
                      <a:pt x="104" y="118"/>
                    </a:lnTo>
                    <a:lnTo>
                      <a:pt x="94" y="106"/>
                    </a:lnTo>
                    <a:lnTo>
                      <a:pt x="84" y="92"/>
                    </a:lnTo>
                    <a:lnTo>
                      <a:pt x="72" y="84"/>
                    </a:lnTo>
                    <a:lnTo>
                      <a:pt x="60" y="76"/>
                    </a:lnTo>
                    <a:lnTo>
                      <a:pt x="46" y="70"/>
                    </a:lnTo>
                    <a:lnTo>
                      <a:pt x="46" y="80"/>
                    </a:lnTo>
                    <a:lnTo>
                      <a:pt x="42" y="86"/>
                    </a:lnTo>
                    <a:lnTo>
                      <a:pt x="28" y="88"/>
                    </a:lnTo>
                    <a:lnTo>
                      <a:pt x="30" y="96"/>
                    </a:lnTo>
                    <a:lnTo>
                      <a:pt x="38" y="100"/>
                    </a:lnTo>
                    <a:lnTo>
                      <a:pt x="32" y="106"/>
                    </a:lnTo>
                    <a:lnTo>
                      <a:pt x="18" y="102"/>
                    </a:lnTo>
                    <a:lnTo>
                      <a:pt x="8" y="102"/>
                    </a:lnTo>
                    <a:lnTo>
                      <a:pt x="0" y="102"/>
                    </a:lnTo>
                    <a:lnTo>
                      <a:pt x="0"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93" name="Freeform 258"/>
              <p:cNvSpPr>
                <a:spLocks noChangeAspect="1"/>
              </p:cNvSpPr>
              <p:nvPr/>
            </p:nvSpPr>
            <p:spPr bwMode="auto">
              <a:xfrm>
                <a:off x="5063" y="2635"/>
                <a:ext cx="58" cy="36"/>
              </a:xfrm>
              <a:custGeom>
                <a:avLst/>
                <a:gdLst/>
                <a:ahLst/>
                <a:cxnLst>
                  <a:cxn ang="0">
                    <a:pos x="0" y="22"/>
                  </a:cxn>
                  <a:cxn ang="0">
                    <a:pos x="14" y="22"/>
                  </a:cxn>
                  <a:cxn ang="0">
                    <a:pos x="34" y="22"/>
                  </a:cxn>
                  <a:cxn ang="0">
                    <a:pos x="40" y="16"/>
                  </a:cxn>
                  <a:cxn ang="0">
                    <a:pos x="50" y="6"/>
                  </a:cxn>
                  <a:cxn ang="0">
                    <a:pos x="56" y="0"/>
                  </a:cxn>
                  <a:cxn ang="0">
                    <a:pos x="58" y="10"/>
                  </a:cxn>
                  <a:cxn ang="0">
                    <a:pos x="54" y="18"/>
                  </a:cxn>
                  <a:cxn ang="0">
                    <a:pos x="46" y="22"/>
                  </a:cxn>
                  <a:cxn ang="0">
                    <a:pos x="38" y="28"/>
                  </a:cxn>
                  <a:cxn ang="0">
                    <a:pos x="32" y="34"/>
                  </a:cxn>
                  <a:cxn ang="0">
                    <a:pos x="20" y="36"/>
                  </a:cxn>
                  <a:cxn ang="0">
                    <a:pos x="6" y="32"/>
                  </a:cxn>
                  <a:cxn ang="0">
                    <a:pos x="0" y="28"/>
                  </a:cxn>
                  <a:cxn ang="0">
                    <a:pos x="0" y="22"/>
                  </a:cxn>
                </a:cxnLst>
                <a:rect l="0" t="0" r="r" b="b"/>
                <a:pathLst>
                  <a:path w="58" h="36">
                    <a:moveTo>
                      <a:pt x="0" y="22"/>
                    </a:moveTo>
                    <a:lnTo>
                      <a:pt x="14" y="22"/>
                    </a:lnTo>
                    <a:lnTo>
                      <a:pt x="34" y="22"/>
                    </a:lnTo>
                    <a:lnTo>
                      <a:pt x="40" y="16"/>
                    </a:lnTo>
                    <a:lnTo>
                      <a:pt x="50" y="6"/>
                    </a:lnTo>
                    <a:lnTo>
                      <a:pt x="56" y="0"/>
                    </a:lnTo>
                    <a:lnTo>
                      <a:pt x="58" y="10"/>
                    </a:lnTo>
                    <a:lnTo>
                      <a:pt x="54" y="18"/>
                    </a:lnTo>
                    <a:lnTo>
                      <a:pt x="46" y="22"/>
                    </a:lnTo>
                    <a:lnTo>
                      <a:pt x="38" y="28"/>
                    </a:lnTo>
                    <a:lnTo>
                      <a:pt x="32" y="34"/>
                    </a:lnTo>
                    <a:lnTo>
                      <a:pt x="20" y="36"/>
                    </a:lnTo>
                    <a:lnTo>
                      <a:pt x="6" y="32"/>
                    </a:lnTo>
                    <a:lnTo>
                      <a:pt x="0" y="28"/>
                    </a:lnTo>
                    <a:lnTo>
                      <a:pt x="0" y="2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94" name="Freeform 259"/>
              <p:cNvSpPr>
                <a:spLocks noChangeAspect="1"/>
              </p:cNvSpPr>
              <p:nvPr/>
            </p:nvSpPr>
            <p:spPr bwMode="auto">
              <a:xfrm>
                <a:off x="5155" y="2653"/>
                <a:ext cx="22" cy="28"/>
              </a:xfrm>
              <a:custGeom>
                <a:avLst/>
                <a:gdLst/>
                <a:ahLst/>
                <a:cxnLst>
                  <a:cxn ang="0">
                    <a:pos x="0" y="0"/>
                  </a:cxn>
                  <a:cxn ang="0">
                    <a:pos x="10" y="6"/>
                  </a:cxn>
                  <a:cxn ang="0">
                    <a:pos x="20" y="16"/>
                  </a:cxn>
                  <a:cxn ang="0">
                    <a:pos x="22" y="28"/>
                  </a:cxn>
                  <a:cxn ang="0">
                    <a:pos x="12" y="22"/>
                  </a:cxn>
                  <a:cxn ang="0">
                    <a:pos x="8" y="14"/>
                  </a:cxn>
                  <a:cxn ang="0">
                    <a:pos x="2" y="8"/>
                  </a:cxn>
                  <a:cxn ang="0">
                    <a:pos x="0" y="0"/>
                  </a:cxn>
                </a:cxnLst>
                <a:rect l="0" t="0" r="r" b="b"/>
                <a:pathLst>
                  <a:path w="22" h="28">
                    <a:moveTo>
                      <a:pt x="0" y="0"/>
                    </a:moveTo>
                    <a:lnTo>
                      <a:pt x="10" y="6"/>
                    </a:lnTo>
                    <a:lnTo>
                      <a:pt x="20" y="16"/>
                    </a:lnTo>
                    <a:lnTo>
                      <a:pt x="22" y="28"/>
                    </a:lnTo>
                    <a:lnTo>
                      <a:pt x="12" y="22"/>
                    </a:lnTo>
                    <a:lnTo>
                      <a:pt x="8" y="14"/>
                    </a:lnTo>
                    <a:lnTo>
                      <a:pt x="2" y="8"/>
                    </a:lnTo>
                    <a:lnTo>
                      <a:pt x="0"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95" name="Freeform 260"/>
              <p:cNvSpPr>
                <a:spLocks noChangeAspect="1"/>
              </p:cNvSpPr>
              <p:nvPr/>
            </p:nvSpPr>
            <p:spPr bwMode="auto">
              <a:xfrm>
                <a:off x="5233" y="2717"/>
                <a:ext cx="20" cy="12"/>
              </a:xfrm>
              <a:custGeom>
                <a:avLst/>
                <a:gdLst/>
                <a:ahLst/>
                <a:cxnLst>
                  <a:cxn ang="0">
                    <a:pos x="4" y="0"/>
                  </a:cxn>
                  <a:cxn ang="0">
                    <a:pos x="10" y="0"/>
                  </a:cxn>
                  <a:cxn ang="0">
                    <a:pos x="20" y="8"/>
                  </a:cxn>
                  <a:cxn ang="0">
                    <a:pos x="20" y="10"/>
                  </a:cxn>
                  <a:cxn ang="0">
                    <a:pos x="20" y="12"/>
                  </a:cxn>
                  <a:cxn ang="0">
                    <a:pos x="18" y="12"/>
                  </a:cxn>
                  <a:cxn ang="0">
                    <a:pos x="4" y="10"/>
                  </a:cxn>
                  <a:cxn ang="0">
                    <a:pos x="0" y="4"/>
                  </a:cxn>
                  <a:cxn ang="0">
                    <a:pos x="4" y="0"/>
                  </a:cxn>
                </a:cxnLst>
                <a:rect l="0" t="0" r="r" b="b"/>
                <a:pathLst>
                  <a:path w="20" h="12">
                    <a:moveTo>
                      <a:pt x="4" y="0"/>
                    </a:moveTo>
                    <a:lnTo>
                      <a:pt x="10" y="0"/>
                    </a:lnTo>
                    <a:lnTo>
                      <a:pt x="20" y="8"/>
                    </a:lnTo>
                    <a:lnTo>
                      <a:pt x="20" y="10"/>
                    </a:lnTo>
                    <a:lnTo>
                      <a:pt x="20" y="12"/>
                    </a:lnTo>
                    <a:lnTo>
                      <a:pt x="18" y="12"/>
                    </a:lnTo>
                    <a:lnTo>
                      <a:pt x="4" y="10"/>
                    </a:lnTo>
                    <a:lnTo>
                      <a:pt x="0" y="4"/>
                    </a:lnTo>
                    <a:lnTo>
                      <a:pt x="4"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96" name="Freeform 261"/>
              <p:cNvSpPr>
                <a:spLocks noChangeAspect="1"/>
              </p:cNvSpPr>
              <p:nvPr/>
            </p:nvSpPr>
            <p:spPr bwMode="auto">
              <a:xfrm>
                <a:off x="5249" y="2701"/>
                <a:ext cx="16" cy="20"/>
              </a:xfrm>
              <a:custGeom>
                <a:avLst/>
                <a:gdLst/>
                <a:ahLst/>
                <a:cxnLst>
                  <a:cxn ang="0">
                    <a:pos x="0" y="0"/>
                  </a:cxn>
                  <a:cxn ang="0">
                    <a:pos x="2" y="8"/>
                  </a:cxn>
                  <a:cxn ang="0">
                    <a:pos x="6" y="18"/>
                  </a:cxn>
                  <a:cxn ang="0">
                    <a:pos x="16" y="20"/>
                  </a:cxn>
                  <a:cxn ang="0">
                    <a:pos x="14" y="8"/>
                  </a:cxn>
                  <a:cxn ang="0">
                    <a:pos x="8" y="4"/>
                  </a:cxn>
                  <a:cxn ang="0">
                    <a:pos x="0" y="0"/>
                  </a:cxn>
                </a:cxnLst>
                <a:rect l="0" t="0" r="r" b="b"/>
                <a:pathLst>
                  <a:path w="16" h="20">
                    <a:moveTo>
                      <a:pt x="0" y="0"/>
                    </a:moveTo>
                    <a:lnTo>
                      <a:pt x="2" y="8"/>
                    </a:lnTo>
                    <a:lnTo>
                      <a:pt x="6" y="18"/>
                    </a:lnTo>
                    <a:lnTo>
                      <a:pt x="16" y="20"/>
                    </a:lnTo>
                    <a:lnTo>
                      <a:pt x="14" y="8"/>
                    </a:lnTo>
                    <a:lnTo>
                      <a:pt x="8" y="4"/>
                    </a:lnTo>
                    <a:lnTo>
                      <a:pt x="0"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97" name="Freeform 262"/>
              <p:cNvSpPr>
                <a:spLocks noChangeAspect="1"/>
              </p:cNvSpPr>
              <p:nvPr/>
            </p:nvSpPr>
            <p:spPr bwMode="auto">
              <a:xfrm>
                <a:off x="5263" y="2733"/>
                <a:ext cx="14" cy="10"/>
              </a:xfrm>
              <a:custGeom>
                <a:avLst/>
                <a:gdLst/>
                <a:ahLst/>
                <a:cxnLst>
                  <a:cxn ang="0">
                    <a:pos x="0" y="2"/>
                  </a:cxn>
                  <a:cxn ang="0">
                    <a:pos x="6" y="0"/>
                  </a:cxn>
                  <a:cxn ang="0">
                    <a:pos x="14" y="4"/>
                  </a:cxn>
                  <a:cxn ang="0">
                    <a:pos x="14" y="10"/>
                  </a:cxn>
                  <a:cxn ang="0">
                    <a:pos x="6" y="8"/>
                  </a:cxn>
                  <a:cxn ang="0">
                    <a:pos x="0" y="2"/>
                  </a:cxn>
                </a:cxnLst>
                <a:rect l="0" t="0" r="r" b="b"/>
                <a:pathLst>
                  <a:path w="14" h="10">
                    <a:moveTo>
                      <a:pt x="0" y="2"/>
                    </a:moveTo>
                    <a:lnTo>
                      <a:pt x="6" y="0"/>
                    </a:lnTo>
                    <a:lnTo>
                      <a:pt x="14" y="4"/>
                    </a:lnTo>
                    <a:lnTo>
                      <a:pt x="14" y="10"/>
                    </a:lnTo>
                    <a:lnTo>
                      <a:pt x="6" y="8"/>
                    </a:lnTo>
                    <a:lnTo>
                      <a:pt x="0" y="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98" name="Freeform 263"/>
              <p:cNvSpPr>
                <a:spLocks noChangeAspect="1"/>
              </p:cNvSpPr>
              <p:nvPr/>
            </p:nvSpPr>
            <p:spPr bwMode="auto">
              <a:xfrm>
                <a:off x="5307" y="2895"/>
                <a:ext cx="44" cy="36"/>
              </a:xfrm>
              <a:custGeom>
                <a:avLst/>
                <a:gdLst/>
                <a:ahLst/>
                <a:cxnLst>
                  <a:cxn ang="0">
                    <a:pos x="0" y="0"/>
                  </a:cxn>
                  <a:cxn ang="0">
                    <a:pos x="14" y="6"/>
                  </a:cxn>
                  <a:cxn ang="0">
                    <a:pos x="24" y="18"/>
                  </a:cxn>
                  <a:cxn ang="0">
                    <a:pos x="34" y="24"/>
                  </a:cxn>
                  <a:cxn ang="0">
                    <a:pos x="44" y="32"/>
                  </a:cxn>
                  <a:cxn ang="0">
                    <a:pos x="42" y="36"/>
                  </a:cxn>
                  <a:cxn ang="0">
                    <a:pos x="30" y="28"/>
                  </a:cxn>
                  <a:cxn ang="0">
                    <a:pos x="20" y="20"/>
                  </a:cxn>
                  <a:cxn ang="0">
                    <a:pos x="10" y="12"/>
                  </a:cxn>
                  <a:cxn ang="0">
                    <a:pos x="2" y="8"/>
                  </a:cxn>
                  <a:cxn ang="0">
                    <a:pos x="0" y="0"/>
                  </a:cxn>
                </a:cxnLst>
                <a:rect l="0" t="0" r="r" b="b"/>
                <a:pathLst>
                  <a:path w="44" h="36">
                    <a:moveTo>
                      <a:pt x="0" y="0"/>
                    </a:moveTo>
                    <a:lnTo>
                      <a:pt x="14" y="6"/>
                    </a:lnTo>
                    <a:lnTo>
                      <a:pt x="24" y="18"/>
                    </a:lnTo>
                    <a:lnTo>
                      <a:pt x="34" y="24"/>
                    </a:lnTo>
                    <a:lnTo>
                      <a:pt x="44" y="32"/>
                    </a:lnTo>
                    <a:lnTo>
                      <a:pt x="42" y="36"/>
                    </a:lnTo>
                    <a:lnTo>
                      <a:pt x="30" y="28"/>
                    </a:lnTo>
                    <a:lnTo>
                      <a:pt x="20" y="20"/>
                    </a:lnTo>
                    <a:lnTo>
                      <a:pt x="10" y="12"/>
                    </a:lnTo>
                    <a:lnTo>
                      <a:pt x="2" y="8"/>
                    </a:lnTo>
                    <a:lnTo>
                      <a:pt x="0"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99" name="Freeform 264"/>
              <p:cNvSpPr>
                <a:spLocks noChangeAspect="1"/>
              </p:cNvSpPr>
              <p:nvPr/>
            </p:nvSpPr>
            <p:spPr bwMode="auto">
              <a:xfrm>
                <a:off x="5445" y="3135"/>
                <a:ext cx="88" cy="136"/>
              </a:xfrm>
              <a:custGeom>
                <a:avLst/>
                <a:gdLst/>
                <a:ahLst/>
                <a:cxnLst>
                  <a:cxn ang="0">
                    <a:pos x="20" y="98"/>
                  </a:cxn>
                  <a:cxn ang="0">
                    <a:pos x="14" y="90"/>
                  </a:cxn>
                  <a:cxn ang="0">
                    <a:pos x="22" y="84"/>
                  </a:cxn>
                  <a:cxn ang="0">
                    <a:pos x="28" y="80"/>
                  </a:cxn>
                  <a:cxn ang="0">
                    <a:pos x="28" y="62"/>
                  </a:cxn>
                  <a:cxn ang="0">
                    <a:pos x="30" y="46"/>
                  </a:cxn>
                  <a:cxn ang="0">
                    <a:pos x="20" y="34"/>
                  </a:cxn>
                  <a:cxn ang="0">
                    <a:pos x="8" y="26"/>
                  </a:cxn>
                  <a:cxn ang="0">
                    <a:pos x="2" y="10"/>
                  </a:cxn>
                  <a:cxn ang="0">
                    <a:pos x="0" y="0"/>
                  </a:cxn>
                  <a:cxn ang="0">
                    <a:pos x="10" y="10"/>
                  </a:cxn>
                  <a:cxn ang="0">
                    <a:pos x="22" y="18"/>
                  </a:cxn>
                  <a:cxn ang="0">
                    <a:pos x="30" y="26"/>
                  </a:cxn>
                  <a:cxn ang="0">
                    <a:pos x="28" y="34"/>
                  </a:cxn>
                  <a:cxn ang="0">
                    <a:pos x="34" y="44"/>
                  </a:cxn>
                  <a:cxn ang="0">
                    <a:pos x="38" y="52"/>
                  </a:cxn>
                  <a:cxn ang="0">
                    <a:pos x="44" y="46"/>
                  </a:cxn>
                  <a:cxn ang="0">
                    <a:pos x="46" y="52"/>
                  </a:cxn>
                  <a:cxn ang="0">
                    <a:pos x="52" y="60"/>
                  </a:cxn>
                  <a:cxn ang="0">
                    <a:pos x="64" y="68"/>
                  </a:cxn>
                  <a:cxn ang="0">
                    <a:pos x="76" y="66"/>
                  </a:cxn>
                  <a:cxn ang="0">
                    <a:pos x="82" y="60"/>
                  </a:cxn>
                  <a:cxn ang="0">
                    <a:pos x="88" y="62"/>
                  </a:cxn>
                  <a:cxn ang="0">
                    <a:pos x="88" y="74"/>
                  </a:cxn>
                  <a:cxn ang="0">
                    <a:pos x="80" y="80"/>
                  </a:cxn>
                  <a:cxn ang="0">
                    <a:pos x="80" y="88"/>
                  </a:cxn>
                  <a:cxn ang="0">
                    <a:pos x="64" y="90"/>
                  </a:cxn>
                  <a:cxn ang="0">
                    <a:pos x="64" y="98"/>
                  </a:cxn>
                  <a:cxn ang="0">
                    <a:pos x="64" y="106"/>
                  </a:cxn>
                  <a:cxn ang="0">
                    <a:pos x="58" y="114"/>
                  </a:cxn>
                  <a:cxn ang="0">
                    <a:pos x="50" y="126"/>
                  </a:cxn>
                  <a:cxn ang="0">
                    <a:pos x="40" y="136"/>
                  </a:cxn>
                  <a:cxn ang="0">
                    <a:pos x="32" y="134"/>
                  </a:cxn>
                  <a:cxn ang="0">
                    <a:pos x="30" y="122"/>
                  </a:cxn>
                  <a:cxn ang="0">
                    <a:pos x="36" y="116"/>
                  </a:cxn>
                  <a:cxn ang="0">
                    <a:pos x="36" y="108"/>
                  </a:cxn>
                  <a:cxn ang="0">
                    <a:pos x="30" y="100"/>
                  </a:cxn>
                  <a:cxn ang="0">
                    <a:pos x="20" y="98"/>
                  </a:cxn>
                </a:cxnLst>
                <a:rect l="0" t="0" r="r" b="b"/>
                <a:pathLst>
                  <a:path w="88" h="136">
                    <a:moveTo>
                      <a:pt x="20" y="98"/>
                    </a:moveTo>
                    <a:lnTo>
                      <a:pt x="14" y="90"/>
                    </a:lnTo>
                    <a:lnTo>
                      <a:pt x="22" y="84"/>
                    </a:lnTo>
                    <a:lnTo>
                      <a:pt x="28" y="80"/>
                    </a:lnTo>
                    <a:lnTo>
                      <a:pt x="28" y="62"/>
                    </a:lnTo>
                    <a:lnTo>
                      <a:pt x="30" y="46"/>
                    </a:lnTo>
                    <a:lnTo>
                      <a:pt x="20" y="34"/>
                    </a:lnTo>
                    <a:lnTo>
                      <a:pt x="8" y="26"/>
                    </a:lnTo>
                    <a:lnTo>
                      <a:pt x="2" y="10"/>
                    </a:lnTo>
                    <a:lnTo>
                      <a:pt x="0" y="0"/>
                    </a:lnTo>
                    <a:lnTo>
                      <a:pt x="10" y="10"/>
                    </a:lnTo>
                    <a:lnTo>
                      <a:pt x="22" y="18"/>
                    </a:lnTo>
                    <a:lnTo>
                      <a:pt x="30" y="26"/>
                    </a:lnTo>
                    <a:lnTo>
                      <a:pt x="28" y="34"/>
                    </a:lnTo>
                    <a:lnTo>
                      <a:pt x="34" y="44"/>
                    </a:lnTo>
                    <a:lnTo>
                      <a:pt x="38" y="52"/>
                    </a:lnTo>
                    <a:lnTo>
                      <a:pt x="44" y="46"/>
                    </a:lnTo>
                    <a:lnTo>
                      <a:pt x="46" y="52"/>
                    </a:lnTo>
                    <a:lnTo>
                      <a:pt x="52" y="60"/>
                    </a:lnTo>
                    <a:lnTo>
                      <a:pt x="64" y="68"/>
                    </a:lnTo>
                    <a:lnTo>
                      <a:pt x="76" y="66"/>
                    </a:lnTo>
                    <a:lnTo>
                      <a:pt x="82" y="60"/>
                    </a:lnTo>
                    <a:lnTo>
                      <a:pt x="88" y="62"/>
                    </a:lnTo>
                    <a:lnTo>
                      <a:pt x="88" y="74"/>
                    </a:lnTo>
                    <a:lnTo>
                      <a:pt x="80" y="80"/>
                    </a:lnTo>
                    <a:lnTo>
                      <a:pt x="80" y="88"/>
                    </a:lnTo>
                    <a:lnTo>
                      <a:pt x="64" y="90"/>
                    </a:lnTo>
                    <a:lnTo>
                      <a:pt x="64" y="98"/>
                    </a:lnTo>
                    <a:lnTo>
                      <a:pt x="64" y="106"/>
                    </a:lnTo>
                    <a:lnTo>
                      <a:pt x="58" y="114"/>
                    </a:lnTo>
                    <a:lnTo>
                      <a:pt x="50" y="126"/>
                    </a:lnTo>
                    <a:lnTo>
                      <a:pt x="40" y="136"/>
                    </a:lnTo>
                    <a:lnTo>
                      <a:pt x="32" y="134"/>
                    </a:lnTo>
                    <a:lnTo>
                      <a:pt x="30" y="122"/>
                    </a:lnTo>
                    <a:lnTo>
                      <a:pt x="36" y="116"/>
                    </a:lnTo>
                    <a:lnTo>
                      <a:pt x="36" y="108"/>
                    </a:lnTo>
                    <a:lnTo>
                      <a:pt x="30" y="100"/>
                    </a:lnTo>
                    <a:lnTo>
                      <a:pt x="20" y="98"/>
                    </a:lnTo>
                    <a:close/>
                  </a:path>
                </a:pathLst>
              </a:custGeom>
              <a:solidFill>
                <a:schemeClr val="accent3"/>
              </a:solidFill>
              <a:ln w="7938">
                <a:solidFill>
                  <a:schemeClr val="bg1"/>
                </a:solidFill>
                <a:prstDash val="solid"/>
                <a:round/>
                <a:headEnd/>
                <a:tailEnd/>
              </a:ln>
            </p:spPr>
            <p:txBody>
              <a:bodyPr/>
              <a:lstStyle/>
              <a:p>
                <a:endParaRPr lang="en-US">
                  <a:solidFill>
                    <a:srgbClr val="0F245F"/>
                  </a:solidFill>
                </a:endParaRPr>
              </a:p>
            </p:txBody>
          </p:sp>
          <p:sp>
            <p:nvSpPr>
              <p:cNvPr id="100" name="Freeform 265"/>
              <p:cNvSpPr>
                <a:spLocks noChangeAspect="1"/>
              </p:cNvSpPr>
              <p:nvPr/>
            </p:nvSpPr>
            <p:spPr bwMode="auto">
              <a:xfrm>
                <a:off x="5345" y="3251"/>
                <a:ext cx="122" cy="116"/>
              </a:xfrm>
              <a:custGeom>
                <a:avLst/>
                <a:gdLst/>
                <a:ahLst/>
                <a:cxnLst>
                  <a:cxn ang="0">
                    <a:pos x="92" y="0"/>
                  </a:cxn>
                  <a:cxn ang="0">
                    <a:pos x="100" y="2"/>
                  </a:cxn>
                  <a:cxn ang="0">
                    <a:pos x="106" y="10"/>
                  </a:cxn>
                  <a:cxn ang="0">
                    <a:pos x="116" y="10"/>
                  </a:cxn>
                  <a:cxn ang="0">
                    <a:pos x="122" y="10"/>
                  </a:cxn>
                  <a:cxn ang="0">
                    <a:pos x="122" y="20"/>
                  </a:cxn>
                  <a:cxn ang="0">
                    <a:pos x="116" y="30"/>
                  </a:cxn>
                  <a:cxn ang="0">
                    <a:pos x="110" y="38"/>
                  </a:cxn>
                  <a:cxn ang="0">
                    <a:pos x="100" y="46"/>
                  </a:cxn>
                  <a:cxn ang="0">
                    <a:pos x="100" y="60"/>
                  </a:cxn>
                  <a:cxn ang="0">
                    <a:pos x="90" y="62"/>
                  </a:cxn>
                  <a:cxn ang="0">
                    <a:pos x="80" y="66"/>
                  </a:cxn>
                  <a:cxn ang="0">
                    <a:pos x="74" y="74"/>
                  </a:cxn>
                  <a:cxn ang="0">
                    <a:pos x="70" y="90"/>
                  </a:cxn>
                  <a:cxn ang="0">
                    <a:pos x="58" y="104"/>
                  </a:cxn>
                  <a:cxn ang="0">
                    <a:pos x="48" y="114"/>
                  </a:cxn>
                  <a:cxn ang="0">
                    <a:pos x="30" y="116"/>
                  </a:cxn>
                  <a:cxn ang="0">
                    <a:pos x="22" y="110"/>
                  </a:cxn>
                  <a:cxn ang="0">
                    <a:pos x="16" y="108"/>
                  </a:cxn>
                  <a:cxn ang="0">
                    <a:pos x="0" y="106"/>
                  </a:cxn>
                  <a:cxn ang="0">
                    <a:pos x="4" y="92"/>
                  </a:cxn>
                  <a:cxn ang="0">
                    <a:pos x="14" y="80"/>
                  </a:cxn>
                  <a:cxn ang="0">
                    <a:pos x="30" y="64"/>
                  </a:cxn>
                  <a:cxn ang="0">
                    <a:pos x="38" y="64"/>
                  </a:cxn>
                  <a:cxn ang="0">
                    <a:pos x="48" y="52"/>
                  </a:cxn>
                  <a:cxn ang="0">
                    <a:pos x="60" y="52"/>
                  </a:cxn>
                  <a:cxn ang="0">
                    <a:pos x="72" y="36"/>
                  </a:cxn>
                  <a:cxn ang="0">
                    <a:pos x="78" y="26"/>
                  </a:cxn>
                  <a:cxn ang="0">
                    <a:pos x="88" y="20"/>
                  </a:cxn>
                  <a:cxn ang="0">
                    <a:pos x="88" y="10"/>
                  </a:cxn>
                  <a:cxn ang="0">
                    <a:pos x="92" y="0"/>
                  </a:cxn>
                </a:cxnLst>
                <a:rect l="0" t="0" r="r" b="b"/>
                <a:pathLst>
                  <a:path w="122" h="116">
                    <a:moveTo>
                      <a:pt x="92" y="0"/>
                    </a:moveTo>
                    <a:lnTo>
                      <a:pt x="100" y="2"/>
                    </a:lnTo>
                    <a:lnTo>
                      <a:pt x="106" y="10"/>
                    </a:lnTo>
                    <a:lnTo>
                      <a:pt x="116" y="10"/>
                    </a:lnTo>
                    <a:lnTo>
                      <a:pt x="122" y="10"/>
                    </a:lnTo>
                    <a:lnTo>
                      <a:pt x="122" y="20"/>
                    </a:lnTo>
                    <a:lnTo>
                      <a:pt x="116" y="30"/>
                    </a:lnTo>
                    <a:lnTo>
                      <a:pt x="110" y="38"/>
                    </a:lnTo>
                    <a:lnTo>
                      <a:pt x="100" y="46"/>
                    </a:lnTo>
                    <a:lnTo>
                      <a:pt x="100" y="60"/>
                    </a:lnTo>
                    <a:lnTo>
                      <a:pt x="90" y="62"/>
                    </a:lnTo>
                    <a:lnTo>
                      <a:pt x="80" y="66"/>
                    </a:lnTo>
                    <a:lnTo>
                      <a:pt x="74" y="74"/>
                    </a:lnTo>
                    <a:lnTo>
                      <a:pt x="70" y="90"/>
                    </a:lnTo>
                    <a:lnTo>
                      <a:pt x="58" y="104"/>
                    </a:lnTo>
                    <a:lnTo>
                      <a:pt x="48" y="114"/>
                    </a:lnTo>
                    <a:lnTo>
                      <a:pt x="30" y="116"/>
                    </a:lnTo>
                    <a:lnTo>
                      <a:pt x="22" y="110"/>
                    </a:lnTo>
                    <a:lnTo>
                      <a:pt x="16" y="108"/>
                    </a:lnTo>
                    <a:lnTo>
                      <a:pt x="0" y="106"/>
                    </a:lnTo>
                    <a:lnTo>
                      <a:pt x="4" y="92"/>
                    </a:lnTo>
                    <a:lnTo>
                      <a:pt x="14" y="80"/>
                    </a:lnTo>
                    <a:lnTo>
                      <a:pt x="30" y="64"/>
                    </a:lnTo>
                    <a:lnTo>
                      <a:pt x="38" y="64"/>
                    </a:lnTo>
                    <a:lnTo>
                      <a:pt x="48" y="52"/>
                    </a:lnTo>
                    <a:lnTo>
                      <a:pt x="60" y="52"/>
                    </a:lnTo>
                    <a:lnTo>
                      <a:pt x="72" y="36"/>
                    </a:lnTo>
                    <a:lnTo>
                      <a:pt x="78" y="26"/>
                    </a:lnTo>
                    <a:lnTo>
                      <a:pt x="88" y="20"/>
                    </a:lnTo>
                    <a:lnTo>
                      <a:pt x="88" y="10"/>
                    </a:lnTo>
                    <a:lnTo>
                      <a:pt x="92" y="0"/>
                    </a:lnTo>
                    <a:close/>
                  </a:path>
                </a:pathLst>
              </a:custGeom>
              <a:solidFill>
                <a:schemeClr val="accent3"/>
              </a:solidFill>
              <a:ln w="7938">
                <a:solidFill>
                  <a:schemeClr val="bg1"/>
                </a:solidFill>
                <a:prstDash val="solid"/>
                <a:round/>
                <a:headEnd/>
                <a:tailEnd/>
              </a:ln>
            </p:spPr>
            <p:txBody>
              <a:bodyPr/>
              <a:lstStyle/>
              <a:p>
                <a:endParaRPr lang="en-US">
                  <a:solidFill>
                    <a:srgbClr val="0F245F"/>
                  </a:solidFill>
                </a:endParaRPr>
              </a:p>
            </p:txBody>
          </p:sp>
          <p:sp>
            <p:nvSpPr>
              <p:cNvPr id="101" name="Freeform 266"/>
              <p:cNvSpPr>
                <a:spLocks noChangeAspect="1"/>
              </p:cNvSpPr>
              <p:nvPr/>
            </p:nvSpPr>
            <p:spPr bwMode="auto">
              <a:xfrm>
                <a:off x="4997" y="3251"/>
                <a:ext cx="58" cy="58"/>
              </a:xfrm>
              <a:custGeom>
                <a:avLst/>
                <a:gdLst/>
                <a:ahLst/>
                <a:cxnLst>
                  <a:cxn ang="0">
                    <a:pos x="2" y="0"/>
                  </a:cxn>
                  <a:cxn ang="0">
                    <a:pos x="12" y="6"/>
                  </a:cxn>
                  <a:cxn ang="0">
                    <a:pos x="26" y="12"/>
                  </a:cxn>
                  <a:cxn ang="0">
                    <a:pos x="40" y="10"/>
                  </a:cxn>
                  <a:cxn ang="0">
                    <a:pos x="52" y="8"/>
                  </a:cxn>
                  <a:cxn ang="0">
                    <a:pos x="58" y="10"/>
                  </a:cxn>
                  <a:cxn ang="0">
                    <a:pos x="58" y="26"/>
                  </a:cxn>
                  <a:cxn ang="0">
                    <a:pos x="54" y="34"/>
                  </a:cxn>
                  <a:cxn ang="0">
                    <a:pos x="52" y="42"/>
                  </a:cxn>
                  <a:cxn ang="0">
                    <a:pos x="48" y="46"/>
                  </a:cxn>
                  <a:cxn ang="0">
                    <a:pos x="42" y="46"/>
                  </a:cxn>
                  <a:cxn ang="0">
                    <a:pos x="40" y="50"/>
                  </a:cxn>
                  <a:cxn ang="0">
                    <a:pos x="32" y="58"/>
                  </a:cxn>
                  <a:cxn ang="0">
                    <a:pos x="24" y="56"/>
                  </a:cxn>
                  <a:cxn ang="0">
                    <a:pos x="16" y="48"/>
                  </a:cxn>
                  <a:cxn ang="0">
                    <a:pos x="10" y="40"/>
                  </a:cxn>
                  <a:cxn ang="0">
                    <a:pos x="12" y="26"/>
                  </a:cxn>
                  <a:cxn ang="0">
                    <a:pos x="8" y="18"/>
                  </a:cxn>
                  <a:cxn ang="0">
                    <a:pos x="0" y="12"/>
                  </a:cxn>
                  <a:cxn ang="0">
                    <a:pos x="2" y="0"/>
                  </a:cxn>
                </a:cxnLst>
                <a:rect l="0" t="0" r="r" b="b"/>
                <a:pathLst>
                  <a:path w="58" h="58">
                    <a:moveTo>
                      <a:pt x="2" y="0"/>
                    </a:moveTo>
                    <a:lnTo>
                      <a:pt x="12" y="6"/>
                    </a:lnTo>
                    <a:lnTo>
                      <a:pt x="26" y="12"/>
                    </a:lnTo>
                    <a:lnTo>
                      <a:pt x="40" y="10"/>
                    </a:lnTo>
                    <a:lnTo>
                      <a:pt x="52" y="8"/>
                    </a:lnTo>
                    <a:lnTo>
                      <a:pt x="58" y="10"/>
                    </a:lnTo>
                    <a:lnTo>
                      <a:pt x="58" y="26"/>
                    </a:lnTo>
                    <a:lnTo>
                      <a:pt x="54" y="34"/>
                    </a:lnTo>
                    <a:lnTo>
                      <a:pt x="52" y="42"/>
                    </a:lnTo>
                    <a:lnTo>
                      <a:pt x="48" y="46"/>
                    </a:lnTo>
                    <a:lnTo>
                      <a:pt x="42" y="46"/>
                    </a:lnTo>
                    <a:lnTo>
                      <a:pt x="40" y="50"/>
                    </a:lnTo>
                    <a:lnTo>
                      <a:pt x="32" y="58"/>
                    </a:lnTo>
                    <a:lnTo>
                      <a:pt x="24" y="56"/>
                    </a:lnTo>
                    <a:lnTo>
                      <a:pt x="16" y="48"/>
                    </a:lnTo>
                    <a:lnTo>
                      <a:pt x="10" y="40"/>
                    </a:lnTo>
                    <a:lnTo>
                      <a:pt x="12" y="26"/>
                    </a:lnTo>
                    <a:lnTo>
                      <a:pt x="8" y="18"/>
                    </a:lnTo>
                    <a:lnTo>
                      <a:pt x="0" y="12"/>
                    </a:lnTo>
                    <a:lnTo>
                      <a:pt x="2"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02" name="Freeform 267"/>
              <p:cNvSpPr>
                <a:spLocks noChangeAspect="1"/>
              </p:cNvSpPr>
              <p:nvPr/>
            </p:nvSpPr>
            <p:spPr bwMode="auto">
              <a:xfrm>
                <a:off x="4497" y="2743"/>
                <a:ext cx="640" cy="476"/>
              </a:xfrm>
              <a:custGeom>
                <a:avLst/>
                <a:gdLst/>
                <a:ahLst/>
                <a:cxnLst>
                  <a:cxn ang="0">
                    <a:pos x="308" y="18"/>
                  </a:cxn>
                  <a:cxn ang="0">
                    <a:pos x="308" y="4"/>
                  </a:cxn>
                  <a:cxn ang="0">
                    <a:pos x="340" y="18"/>
                  </a:cxn>
                  <a:cxn ang="0">
                    <a:pos x="362" y="22"/>
                  </a:cxn>
                  <a:cxn ang="0">
                    <a:pos x="372" y="30"/>
                  </a:cxn>
                  <a:cxn ang="0">
                    <a:pos x="352" y="54"/>
                  </a:cxn>
                  <a:cxn ang="0">
                    <a:pos x="372" y="78"/>
                  </a:cxn>
                  <a:cxn ang="0">
                    <a:pos x="416" y="102"/>
                  </a:cxn>
                  <a:cxn ang="0">
                    <a:pos x="450" y="84"/>
                  </a:cxn>
                  <a:cxn ang="0">
                    <a:pos x="456" y="22"/>
                  </a:cxn>
                  <a:cxn ang="0">
                    <a:pos x="470" y="6"/>
                  </a:cxn>
                  <a:cxn ang="0">
                    <a:pos x="484" y="54"/>
                  </a:cxn>
                  <a:cxn ang="0">
                    <a:pos x="510" y="72"/>
                  </a:cxn>
                  <a:cxn ang="0">
                    <a:pos x="522" y="102"/>
                  </a:cxn>
                  <a:cxn ang="0">
                    <a:pos x="532" y="134"/>
                  </a:cxn>
                  <a:cxn ang="0">
                    <a:pos x="568" y="162"/>
                  </a:cxn>
                  <a:cxn ang="0">
                    <a:pos x="582" y="188"/>
                  </a:cxn>
                  <a:cxn ang="0">
                    <a:pos x="612" y="214"/>
                  </a:cxn>
                  <a:cxn ang="0">
                    <a:pos x="634" y="254"/>
                  </a:cxn>
                  <a:cxn ang="0">
                    <a:pos x="640" y="300"/>
                  </a:cxn>
                  <a:cxn ang="0">
                    <a:pos x="624" y="358"/>
                  </a:cxn>
                  <a:cxn ang="0">
                    <a:pos x="596" y="402"/>
                  </a:cxn>
                  <a:cxn ang="0">
                    <a:pos x="582" y="450"/>
                  </a:cxn>
                  <a:cxn ang="0">
                    <a:pos x="550" y="452"/>
                  </a:cxn>
                  <a:cxn ang="0">
                    <a:pos x="532" y="474"/>
                  </a:cxn>
                  <a:cxn ang="0">
                    <a:pos x="516" y="468"/>
                  </a:cxn>
                  <a:cxn ang="0">
                    <a:pos x="500" y="460"/>
                  </a:cxn>
                  <a:cxn ang="0">
                    <a:pos x="462" y="464"/>
                  </a:cxn>
                  <a:cxn ang="0">
                    <a:pos x="430" y="452"/>
                  </a:cxn>
                  <a:cxn ang="0">
                    <a:pos x="418" y="424"/>
                  </a:cxn>
                  <a:cxn ang="0">
                    <a:pos x="400" y="408"/>
                  </a:cxn>
                  <a:cxn ang="0">
                    <a:pos x="390" y="402"/>
                  </a:cxn>
                  <a:cxn ang="0">
                    <a:pos x="392" y="382"/>
                  </a:cxn>
                  <a:cxn ang="0">
                    <a:pos x="382" y="376"/>
                  </a:cxn>
                  <a:cxn ang="0">
                    <a:pos x="360" y="402"/>
                  </a:cxn>
                  <a:cxn ang="0">
                    <a:pos x="340" y="372"/>
                  </a:cxn>
                  <a:cxn ang="0">
                    <a:pos x="298" y="350"/>
                  </a:cxn>
                  <a:cxn ang="0">
                    <a:pos x="228" y="356"/>
                  </a:cxn>
                  <a:cxn ang="0">
                    <a:pos x="172" y="372"/>
                  </a:cxn>
                  <a:cxn ang="0">
                    <a:pos x="108" y="386"/>
                  </a:cxn>
                  <a:cxn ang="0">
                    <a:pos x="80" y="406"/>
                  </a:cxn>
                  <a:cxn ang="0">
                    <a:pos x="30" y="394"/>
                  </a:cxn>
                  <a:cxn ang="0">
                    <a:pos x="40" y="356"/>
                  </a:cxn>
                  <a:cxn ang="0">
                    <a:pos x="30" y="310"/>
                  </a:cxn>
                  <a:cxn ang="0">
                    <a:pos x="4" y="254"/>
                  </a:cxn>
                  <a:cxn ang="0">
                    <a:pos x="10" y="254"/>
                  </a:cxn>
                  <a:cxn ang="0">
                    <a:pos x="12" y="238"/>
                  </a:cxn>
                  <a:cxn ang="0">
                    <a:pos x="12" y="188"/>
                  </a:cxn>
                  <a:cxn ang="0">
                    <a:pos x="24" y="178"/>
                  </a:cxn>
                  <a:cxn ang="0">
                    <a:pos x="62" y="158"/>
                  </a:cxn>
                  <a:cxn ang="0">
                    <a:pos x="122" y="144"/>
                  </a:cxn>
                  <a:cxn ang="0">
                    <a:pos x="146" y="98"/>
                  </a:cxn>
                  <a:cxn ang="0">
                    <a:pos x="164" y="102"/>
                  </a:cxn>
                  <a:cxn ang="0">
                    <a:pos x="176" y="88"/>
                  </a:cxn>
                  <a:cxn ang="0">
                    <a:pos x="192" y="66"/>
                  </a:cxn>
                  <a:cxn ang="0">
                    <a:pos x="220" y="48"/>
                  </a:cxn>
                  <a:cxn ang="0">
                    <a:pos x="242" y="66"/>
                  </a:cxn>
                  <a:cxn ang="0">
                    <a:pos x="256" y="52"/>
                  </a:cxn>
                  <a:cxn ang="0">
                    <a:pos x="282" y="24"/>
                  </a:cxn>
                </a:cxnLst>
                <a:rect l="0" t="0" r="r" b="b"/>
                <a:pathLst>
                  <a:path w="640" h="476">
                    <a:moveTo>
                      <a:pt x="286" y="20"/>
                    </a:moveTo>
                    <a:lnTo>
                      <a:pt x="296" y="22"/>
                    </a:lnTo>
                    <a:lnTo>
                      <a:pt x="308" y="18"/>
                    </a:lnTo>
                    <a:lnTo>
                      <a:pt x="310" y="12"/>
                    </a:lnTo>
                    <a:lnTo>
                      <a:pt x="302" y="6"/>
                    </a:lnTo>
                    <a:lnTo>
                      <a:pt x="308" y="4"/>
                    </a:lnTo>
                    <a:lnTo>
                      <a:pt x="322" y="10"/>
                    </a:lnTo>
                    <a:lnTo>
                      <a:pt x="330" y="14"/>
                    </a:lnTo>
                    <a:lnTo>
                      <a:pt x="340" y="18"/>
                    </a:lnTo>
                    <a:lnTo>
                      <a:pt x="348" y="20"/>
                    </a:lnTo>
                    <a:lnTo>
                      <a:pt x="354" y="22"/>
                    </a:lnTo>
                    <a:lnTo>
                      <a:pt x="362" y="22"/>
                    </a:lnTo>
                    <a:lnTo>
                      <a:pt x="372" y="18"/>
                    </a:lnTo>
                    <a:lnTo>
                      <a:pt x="380" y="22"/>
                    </a:lnTo>
                    <a:lnTo>
                      <a:pt x="372" y="30"/>
                    </a:lnTo>
                    <a:lnTo>
                      <a:pt x="366" y="40"/>
                    </a:lnTo>
                    <a:lnTo>
                      <a:pt x="360" y="48"/>
                    </a:lnTo>
                    <a:lnTo>
                      <a:pt x="352" y="54"/>
                    </a:lnTo>
                    <a:lnTo>
                      <a:pt x="352" y="62"/>
                    </a:lnTo>
                    <a:lnTo>
                      <a:pt x="358" y="68"/>
                    </a:lnTo>
                    <a:lnTo>
                      <a:pt x="372" y="78"/>
                    </a:lnTo>
                    <a:lnTo>
                      <a:pt x="388" y="84"/>
                    </a:lnTo>
                    <a:lnTo>
                      <a:pt x="404" y="96"/>
                    </a:lnTo>
                    <a:lnTo>
                      <a:pt x="416" y="102"/>
                    </a:lnTo>
                    <a:lnTo>
                      <a:pt x="432" y="112"/>
                    </a:lnTo>
                    <a:lnTo>
                      <a:pt x="442" y="100"/>
                    </a:lnTo>
                    <a:lnTo>
                      <a:pt x="450" y="84"/>
                    </a:lnTo>
                    <a:lnTo>
                      <a:pt x="452" y="66"/>
                    </a:lnTo>
                    <a:lnTo>
                      <a:pt x="450" y="40"/>
                    </a:lnTo>
                    <a:lnTo>
                      <a:pt x="456" y="22"/>
                    </a:lnTo>
                    <a:lnTo>
                      <a:pt x="460" y="10"/>
                    </a:lnTo>
                    <a:lnTo>
                      <a:pt x="464" y="0"/>
                    </a:lnTo>
                    <a:lnTo>
                      <a:pt x="470" y="6"/>
                    </a:lnTo>
                    <a:lnTo>
                      <a:pt x="478" y="20"/>
                    </a:lnTo>
                    <a:lnTo>
                      <a:pt x="482" y="32"/>
                    </a:lnTo>
                    <a:lnTo>
                      <a:pt x="484" y="54"/>
                    </a:lnTo>
                    <a:lnTo>
                      <a:pt x="494" y="58"/>
                    </a:lnTo>
                    <a:lnTo>
                      <a:pt x="506" y="62"/>
                    </a:lnTo>
                    <a:lnTo>
                      <a:pt x="510" y="72"/>
                    </a:lnTo>
                    <a:lnTo>
                      <a:pt x="512" y="82"/>
                    </a:lnTo>
                    <a:lnTo>
                      <a:pt x="512" y="96"/>
                    </a:lnTo>
                    <a:lnTo>
                      <a:pt x="522" y="102"/>
                    </a:lnTo>
                    <a:lnTo>
                      <a:pt x="526" y="112"/>
                    </a:lnTo>
                    <a:lnTo>
                      <a:pt x="526" y="124"/>
                    </a:lnTo>
                    <a:lnTo>
                      <a:pt x="532" y="134"/>
                    </a:lnTo>
                    <a:lnTo>
                      <a:pt x="544" y="138"/>
                    </a:lnTo>
                    <a:lnTo>
                      <a:pt x="558" y="148"/>
                    </a:lnTo>
                    <a:lnTo>
                      <a:pt x="568" y="162"/>
                    </a:lnTo>
                    <a:lnTo>
                      <a:pt x="578" y="172"/>
                    </a:lnTo>
                    <a:lnTo>
                      <a:pt x="578" y="182"/>
                    </a:lnTo>
                    <a:lnTo>
                      <a:pt x="582" y="188"/>
                    </a:lnTo>
                    <a:lnTo>
                      <a:pt x="594" y="188"/>
                    </a:lnTo>
                    <a:lnTo>
                      <a:pt x="598" y="204"/>
                    </a:lnTo>
                    <a:lnTo>
                      <a:pt x="612" y="214"/>
                    </a:lnTo>
                    <a:lnTo>
                      <a:pt x="624" y="228"/>
                    </a:lnTo>
                    <a:lnTo>
                      <a:pt x="630" y="242"/>
                    </a:lnTo>
                    <a:lnTo>
                      <a:pt x="634" y="254"/>
                    </a:lnTo>
                    <a:lnTo>
                      <a:pt x="636" y="270"/>
                    </a:lnTo>
                    <a:lnTo>
                      <a:pt x="638" y="282"/>
                    </a:lnTo>
                    <a:lnTo>
                      <a:pt x="640" y="300"/>
                    </a:lnTo>
                    <a:lnTo>
                      <a:pt x="634" y="322"/>
                    </a:lnTo>
                    <a:lnTo>
                      <a:pt x="632" y="340"/>
                    </a:lnTo>
                    <a:lnTo>
                      <a:pt x="624" y="358"/>
                    </a:lnTo>
                    <a:lnTo>
                      <a:pt x="612" y="368"/>
                    </a:lnTo>
                    <a:lnTo>
                      <a:pt x="606" y="380"/>
                    </a:lnTo>
                    <a:lnTo>
                      <a:pt x="596" y="402"/>
                    </a:lnTo>
                    <a:lnTo>
                      <a:pt x="590" y="418"/>
                    </a:lnTo>
                    <a:lnTo>
                      <a:pt x="582" y="432"/>
                    </a:lnTo>
                    <a:lnTo>
                      <a:pt x="582" y="450"/>
                    </a:lnTo>
                    <a:lnTo>
                      <a:pt x="576" y="454"/>
                    </a:lnTo>
                    <a:lnTo>
                      <a:pt x="566" y="454"/>
                    </a:lnTo>
                    <a:lnTo>
                      <a:pt x="550" y="452"/>
                    </a:lnTo>
                    <a:lnTo>
                      <a:pt x="546" y="464"/>
                    </a:lnTo>
                    <a:lnTo>
                      <a:pt x="534" y="472"/>
                    </a:lnTo>
                    <a:lnTo>
                      <a:pt x="532" y="474"/>
                    </a:lnTo>
                    <a:lnTo>
                      <a:pt x="526" y="476"/>
                    </a:lnTo>
                    <a:lnTo>
                      <a:pt x="520" y="472"/>
                    </a:lnTo>
                    <a:lnTo>
                      <a:pt x="516" y="468"/>
                    </a:lnTo>
                    <a:lnTo>
                      <a:pt x="510" y="462"/>
                    </a:lnTo>
                    <a:lnTo>
                      <a:pt x="506" y="458"/>
                    </a:lnTo>
                    <a:lnTo>
                      <a:pt x="500" y="460"/>
                    </a:lnTo>
                    <a:lnTo>
                      <a:pt x="486" y="474"/>
                    </a:lnTo>
                    <a:lnTo>
                      <a:pt x="474" y="470"/>
                    </a:lnTo>
                    <a:lnTo>
                      <a:pt x="462" y="464"/>
                    </a:lnTo>
                    <a:lnTo>
                      <a:pt x="450" y="464"/>
                    </a:lnTo>
                    <a:lnTo>
                      <a:pt x="438" y="462"/>
                    </a:lnTo>
                    <a:lnTo>
                      <a:pt x="430" y="452"/>
                    </a:lnTo>
                    <a:lnTo>
                      <a:pt x="424" y="444"/>
                    </a:lnTo>
                    <a:lnTo>
                      <a:pt x="426" y="434"/>
                    </a:lnTo>
                    <a:lnTo>
                      <a:pt x="418" y="424"/>
                    </a:lnTo>
                    <a:lnTo>
                      <a:pt x="410" y="416"/>
                    </a:lnTo>
                    <a:lnTo>
                      <a:pt x="402" y="416"/>
                    </a:lnTo>
                    <a:lnTo>
                      <a:pt x="400" y="408"/>
                    </a:lnTo>
                    <a:lnTo>
                      <a:pt x="406" y="398"/>
                    </a:lnTo>
                    <a:lnTo>
                      <a:pt x="398" y="394"/>
                    </a:lnTo>
                    <a:lnTo>
                      <a:pt x="390" y="402"/>
                    </a:lnTo>
                    <a:lnTo>
                      <a:pt x="380" y="408"/>
                    </a:lnTo>
                    <a:lnTo>
                      <a:pt x="386" y="388"/>
                    </a:lnTo>
                    <a:lnTo>
                      <a:pt x="392" y="382"/>
                    </a:lnTo>
                    <a:lnTo>
                      <a:pt x="394" y="376"/>
                    </a:lnTo>
                    <a:lnTo>
                      <a:pt x="390" y="366"/>
                    </a:lnTo>
                    <a:lnTo>
                      <a:pt x="382" y="376"/>
                    </a:lnTo>
                    <a:lnTo>
                      <a:pt x="376" y="386"/>
                    </a:lnTo>
                    <a:lnTo>
                      <a:pt x="366" y="394"/>
                    </a:lnTo>
                    <a:lnTo>
                      <a:pt x="360" y="402"/>
                    </a:lnTo>
                    <a:lnTo>
                      <a:pt x="352" y="398"/>
                    </a:lnTo>
                    <a:lnTo>
                      <a:pt x="350" y="386"/>
                    </a:lnTo>
                    <a:lnTo>
                      <a:pt x="340" y="372"/>
                    </a:lnTo>
                    <a:lnTo>
                      <a:pt x="334" y="364"/>
                    </a:lnTo>
                    <a:lnTo>
                      <a:pt x="328" y="358"/>
                    </a:lnTo>
                    <a:lnTo>
                      <a:pt x="298" y="350"/>
                    </a:lnTo>
                    <a:lnTo>
                      <a:pt x="258" y="344"/>
                    </a:lnTo>
                    <a:lnTo>
                      <a:pt x="246" y="348"/>
                    </a:lnTo>
                    <a:lnTo>
                      <a:pt x="228" y="356"/>
                    </a:lnTo>
                    <a:lnTo>
                      <a:pt x="200" y="358"/>
                    </a:lnTo>
                    <a:lnTo>
                      <a:pt x="184" y="368"/>
                    </a:lnTo>
                    <a:lnTo>
                      <a:pt x="172" y="372"/>
                    </a:lnTo>
                    <a:lnTo>
                      <a:pt x="170" y="380"/>
                    </a:lnTo>
                    <a:lnTo>
                      <a:pt x="164" y="386"/>
                    </a:lnTo>
                    <a:lnTo>
                      <a:pt x="108" y="386"/>
                    </a:lnTo>
                    <a:lnTo>
                      <a:pt x="100" y="394"/>
                    </a:lnTo>
                    <a:lnTo>
                      <a:pt x="90" y="394"/>
                    </a:lnTo>
                    <a:lnTo>
                      <a:pt x="80" y="406"/>
                    </a:lnTo>
                    <a:lnTo>
                      <a:pt x="54" y="408"/>
                    </a:lnTo>
                    <a:lnTo>
                      <a:pt x="42" y="400"/>
                    </a:lnTo>
                    <a:lnTo>
                      <a:pt x="30" y="394"/>
                    </a:lnTo>
                    <a:lnTo>
                      <a:pt x="28" y="384"/>
                    </a:lnTo>
                    <a:lnTo>
                      <a:pt x="40" y="378"/>
                    </a:lnTo>
                    <a:lnTo>
                      <a:pt x="40" y="356"/>
                    </a:lnTo>
                    <a:lnTo>
                      <a:pt x="40" y="342"/>
                    </a:lnTo>
                    <a:lnTo>
                      <a:pt x="30" y="328"/>
                    </a:lnTo>
                    <a:lnTo>
                      <a:pt x="30" y="310"/>
                    </a:lnTo>
                    <a:lnTo>
                      <a:pt x="18" y="280"/>
                    </a:lnTo>
                    <a:lnTo>
                      <a:pt x="10" y="264"/>
                    </a:lnTo>
                    <a:lnTo>
                      <a:pt x="4" y="254"/>
                    </a:lnTo>
                    <a:lnTo>
                      <a:pt x="0" y="246"/>
                    </a:lnTo>
                    <a:lnTo>
                      <a:pt x="6" y="248"/>
                    </a:lnTo>
                    <a:lnTo>
                      <a:pt x="10" y="254"/>
                    </a:lnTo>
                    <a:lnTo>
                      <a:pt x="18" y="254"/>
                    </a:lnTo>
                    <a:lnTo>
                      <a:pt x="20" y="244"/>
                    </a:lnTo>
                    <a:lnTo>
                      <a:pt x="12" y="238"/>
                    </a:lnTo>
                    <a:lnTo>
                      <a:pt x="6" y="218"/>
                    </a:lnTo>
                    <a:lnTo>
                      <a:pt x="6" y="204"/>
                    </a:lnTo>
                    <a:lnTo>
                      <a:pt x="12" y="188"/>
                    </a:lnTo>
                    <a:lnTo>
                      <a:pt x="14" y="180"/>
                    </a:lnTo>
                    <a:lnTo>
                      <a:pt x="20" y="186"/>
                    </a:lnTo>
                    <a:lnTo>
                      <a:pt x="24" y="178"/>
                    </a:lnTo>
                    <a:lnTo>
                      <a:pt x="34" y="178"/>
                    </a:lnTo>
                    <a:lnTo>
                      <a:pt x="48" y="162"/>
                    </a:lnTo>
                    <a:lnTo>
                      <a:pt x="62" y="158"/>
                    </a:lnTo>
                    <a:lnTo>
                      <a:pt x="86" y="154"/>
                    </a:lnTo>
                    <a:lnTo>
                      <a:pt x="110" y="146"/>
                    </a:lnTo>
                    <a:lnTo>
                      <a:pt x="122" y="144"/>
                    </a:lnTo>
                    <a:lnTo>
                      <a:pt x="144" y="118"/>
                    </a:lnTo>
                    <a:lnTo>
                      <a:pt x="142" y="106"/>
                    </a:lnTo>
                    <a:lnTo>
                      <a:pt x="146" y="98"/>
                    </a:lnTo>
                    <a:lnTo>
                      <a:pt x="156" y="92"/>
                    </a:lnTo>
                    <a:lnTo>
                      <a:pt x="160" y="98"/>
                    </a:lnTo>
                    <a:lnTo>
                      <a:pt x="164" y="102"/>
                    </a:lnTo>
                    <a:lnTo>
                      <a:pt x="168" y="96"/>
                    </a:lnTo>
                    <a:lnTo>
                      <a:pt x="168" y="84"/>
                    </a:lnTo>
                    <a:lnTo>
                      <a:pt x="176" y="88"/>
                    </a:lnTo>
                    <a:lnTo>
                      <a:pt x="180" y="84"/>
                    </a:lnTo>
                    <a:lnTo>
                      <a:pt x="182" y="72"/>
                    </a:lnTo>
                    <a:lnTo>
                      <a:pt x="192" y="66"/>
                    </a:lnTo>
                    <a:lnTo>
                      <a:pt x="198" y="60"/>
                    </a:lnTo>
                    <a:lnTo>
                      <a:pt x="204" y="60"/>
                    </a:lnTo>
                    <a:lnTo>
                      <a:pt x="220" y="48"/>
                    </a:lnTo>
                    <a:lnTo>
                      <a:pt x="230" y="54"/>
                    </a:lnTo>
                    <a:lnTo>
                      <a:pt x="236" y="60"/>
                    </a:lnTo>
                    <a:lnTo>
                      <a:pt x="242" y="66"/>
                    </a:lnTo>
                    <a:lnTo>
                      <a:pt x="254" y="64"/>
                    </a:lnTo>
                    <a:lnTo>
                      <a:pt x="262" y="62"/>
                    </a:lnTo>
                    <a:lnTo>
                      <a:pt x="256" y="52"/>
                    </a:lnTo>
                    <a:lnTo>
                      <a:pt x="268" y="40"/>
                    </a:lnTo>
                    <a:lnTo>
                      <a:pt x="274" y="28"/>
                    </a:lnTo>
                    <a:lnTo>
                      <a:pt x="282" y="24"/>
                    </a:lnTo>
                    <a:lnTo>
                      <a:pt x="286" y="20"/>
                    </a:lnTo>
                    <a:close/>
                  </a:path>
                </a:pathLst>
              </a:custGeom>
              <a:solidFill>
                <a:schemeClr val="accent3"/>
              </a:solidFill>
              <a:ln w="7938">
                <a:solidFill>
                  <a:schemeClr val="bg1"/>
                </a:solidFill>
                <a:prstDash val="solid"/>
                <a:round/>
                <a:headEnd/>
                <a:tailEnd/>
              </a:ln>
            </p:spPr>
            <p:txBody>
              <a:bodyPr/>
              <a:lstStyle/>
              <a:p>
                <a:endParaRPr lang="en-US">
                  <a:solidFill>
                    <a:srgbClr val="0F245F"/>
                  </a:solidFill>
                </a:endParaRPr>
              </a:p>
            </p:txBody>
          </p:sp>
          <p:sp>
            <p:nvSpPr>
              <p:cNvPr id="103" name="Freeform 268"/>
              <p:cNvSpPr>
                <a:spLocks noChangeAspect="1"/>
              </p:cNvSpPr>
              <p:nvPr/>
            </p:nvSpPr>
            <p:spPr bwMode="auto">
              <a:xfrm>
                <a:off x="4603" y="2273"/>
                <a:ext cx="70" cy="96"/>
              </a:xfrm>
              <a:custGeom>
                <a:avLst/>
                <a:gdLst/>
                <a:ahLst/>
                <a:cxnLst>
                  <a:cxn ang="0">
                    <a:pos x="4" y="58"/>
                  </a:cxn>
                  <a:cxn ang="0">
                    <a:pos x="14" y="64"/>
                  </a:cxn>
                  <a:cxn ang="0">
                    <a:pos x="16" y="76"/>
                  </a:cxn>
                  <a:cxn ang="0">
                    <a:pos x="24" y="78"/>
                  </a:cxn>
                  <a:cxn ang="0">
                    <a:pos x="30" y="72"/>
                  </a:cxn>
                  <a:cxn ang="0">
                    <a:pos x="38" y="74"/>
                  </a:cxn>
                  <a:cxn ang="0">
                    <a:pos x="40" y="82"/>
                  </a:cxn>
                  <a:cxn ang="0">
                    <a:pos x="48" y="80"/>
                  </a:cxn>
                  <a:cxn ang="0">
                    <a:pos x="52" y="84"/>
                  </a:cxn>
                  <a:cxn ang="0">
                    <a:pos x="62" y="90"/>
                  </a:cxn>
                  <a:cxn ang="0">
                    <a:pos x="66" y="96"/>
                  </a:cxn>
                  <a:cxn ang="0">
                    <a:pos x="70" y="90"/>
                  </a:cxn>
                  <a:cxn ang="0">
                    <a:pos x="62" y="84"/>
                  </a:cxn>
                  <a:cxn ang="0">
                    <a:pos x="62" y="78"/>
                  </a:cxn>
                  <a:cxn ang="0">
                    <a:pos x="58" y="72"/>
                  </a:cxn>
                  <a:cxn ang="0">
                    <a:pos x="50" y="72"/>
                  </a:cxn>
                  <a:cxn ang="0">
                    <a:pos x="46" y="68"/>
                  </a:cxn>
                  <a:cxn ang="0">
                    <a:pos x="40" y="70"/>
                  </a:cxn>
                  <a:cxn ang="0">
                    <a:pos x="32" y="66"/>
                  </a:cxn>
                  <a:cxn ang="0">
                    <a:pos x="28" y="62"/>
                  </a:cxn>
                  <a:cxn ang="0">
                    <a:pos x="26" y="54"/>
                  </a:cxn>
                  <a:cxn ang="0">
                    <a:pos x="28" y="42"/>
                  </a:cxn>
                  <a:cxn ang="0">
                    <a:pos x="34" y="40"/>
                  </a:cxn>
                  <a:cxn ang="0">
                    <a:pos x="40" y="26"/>
                  </a:cxn>
                  <a:cxn ang="0">
                    <a:pos x="38" y="14"/>
                  </a:cxn>
                  <a:cxn ang="0">
                    <a:pos x="38" y="4"/>
                  </a:cxn>
                  <a:cxn ang="0">
                    <a:pos x="28" y="2"/>
                  </a:cxn>
                  <a:cxn ang="0">
                    <a:pos x="12" y="0"/>
                  </a:cxn>
                  <a:cxn ang="0">
                    <a:pos x="10" y="16"/>
                  </a:cxn>
                  <a:cxn ang="0">
                    <a:pos x="10" y="28"/>
                  </a:cxn>
                  <a:cxn ang="0">
                    <a:pos x="12" y="36"/>
                  </a:cxn>
                  <a:cxn ang="0">
                    <a:pos x="0" y="38"/>
                  </a:cxn>
                  <a:cxn ang="0">
                    <a:pos x="2" y="44"/>
                  </a:cxn>
                  <a:cxn ang="0">
                    <a:pos x="4" y="48"/>
                  </a:cxn>
                  <a:cxn ang="0">
                    <a:pos x="4" y="58"/>
                  </a:cxn>
                </a:cxnLst>
                <a:rect l="0" t="0" r="r" b="b"/>
                <a:pathLst>
                  <a:path w="70" h="96">
                    <a:moveTo>
                      <a:pt x="4" y="58"/>
                    </a:moveTo>
                    <a:lnTo>
                      <a:pt x="14" y="64"/>
                    </a:lnTo>
                    <a:lnTo>
                      <a:pt x="16" y="76"/>
                    </a:lnTo>
                    <a:lnTo>
                      <a:pt x="24" y="78"/>
                    </a:lnTo>
                    <a:lnTo>
                      <a:pt x="30" y="72"/>
                    </a:lnTo>
                    <a:lnTo>
                      <a:pt x="38" y="74"/>
                    </a:lnTo>
                    <a:lnTo>
                      <a:pt x="40" y="82"/>
                    </a:lnTo>
                    <a:lnTo>
                      <a:pt x="48" y="80"/>
                    </a:lnTo>
                    <a:lnTo>
                      <a:pt x="52" y="84"/>
                    </a:lnTo>
                    <a:lnTo>
                      <a:pt x="62" y="90"/>
                    </a:lnTo>
                    <a:lnTo>
                      <a:pt x="66" y="96"/>
                    </a:lnTo>
                    <a:lnTo>
                      <a:pt x="70" y="90"/>
                    </a:lnTo>
                    <a:lnTo>
                      <a:pt x="62" y="84"/>
                    </a:lnTo>
                    <a:lnTo>
                      <a:pt x="62" y="78"/>
                    </a:lnTo>
                    <a:lnTo>
                      <a:pt x="58" y="72"/>
                    </a:lnTo>
                    <a:lnTo>
                      <a:pt x="50" y="72"/>
                    </a:lnTo>
                    <a:lnTo>
                      <a:pt x="46" y="68"/>
                    </a:lnTo>
                    <a:lnTo>
                      <a:pt x="40" y="70"/>
                    </a:lnTo>
                    <a:lnTo>
                      <a:pt x="32" y="66"/>
                    </a:lnTo>
                    <a:lnTo>
                      <a:pt x="28" y="62"/>
                    </a:lnTo>
                    <a:lnTo>
                      <a:pt x="26" y="54"/>
                    </a:lnTo>
                    <a:lnTo>
                      <a:pt x="28" y="42"/>
                    </a:lnTo>
                    <a:lnTo>
                      <a:pt x="34" y="40"/>
                    </a:lnTo>
                    <a:lnTo>
                      <a:pt x="40" y="26"/>
                    </a:lnTo>
                    <a:lnTo>
                      <a:pt x="38" y="14"/>
                    </a:lnTo>
                    <a:lnTo>
                      <a:pt x="38" y="4"/>
                    </a:lnTo>
                    <a:lnTo>
                      <a:pt x="28" y="2"/>
                    </a:lnTo>
                    <a:lnTo>
                      <a:pt x="12" y="0"/>
                    </a:lnTo>
                    <a:lnTo>
                      <a:pt x="10" y="16"/>
                    </a:lnTo>
                    <a:lnTo>
                      <a:pt x="10" y="28"/>
                    </a:lnTo>
                    <a:lnTo>
                      <a:pt x="12" y="36"/>
                    </a:lnTo>
                    <a:lnTo>
                      <a:pt x="0" y="38"/>
                    </a:lnTo>
                    <a:lnTo>
                      <a:pt x="2" y="44"/>
                    </a:lnTo>
                    <a:lnTo>
                      <a:pt x="4" y="48"/>
                    </a:lnTo>
                    <a:lnTo>
                      <a:pt x="4" y="58"/>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04" name="Freeform 269"/>
              <p:cNvSpPr>
                <a:spLocks noChangeAspect="1"/>
              </p:cNvSpPr>
              <p:nvPr/>
            </p:nvSpPr>
            <p:spPr bwMode="auto">
              <a:xfrm>
                <a:off x="4561" y="2391"/>
                <a:ext cx="42" cy="46"/>
              </a:xfrm>
              <a:custGeom>
                <a:avLst/>
                <a:gdLst/>
                <a:ahLst/>
                <a:cxnLst>
                  <a:cxn ang="0">
                    <a:pos x="0" y="46"/>
                  </a:cxn>
                  <a:cxn ang="0">
                    <a:pos x="8" y="34"/>
                  </a:cxn>
                  <a:cxn ang="0">
                    <a:pos x="20" y="20"/>
                  </a:cxn>
                  <a:cxn ang="0">
                    <a:pos x="32" y="10"/>
                  </a:cxn>
                  <a:cxn ang="0">
                    <a:pos x="36" y="0"/>
                  </a:cxn>
                  <a:cxn ang="0">
                    <a:pos x="38" y="6"/>
                  </a:cxn>
                  <a:cxn ang="0">
                    <a:pos x="42" y="12"/>
                  </a:cxn>
                  <a:cxn ang="0">
                    <a:pos x="32" y="16"/>
                  </a:cxn>
                  <a:cxn ang="0">
                    <a:pos x="20" y="30"/>
                  </a:cxn>
                  <a:cxn ang="0">
                    <a:pos x="14" y="38"/>
                  </a:cxn>
                  <a:cxn ang="0">
                    <a:pos x="0" y="46"/>
                  </a:cxn>
                </a:cxnLst>
                <a:rect l="0" t="0" r="r" b="b"/>
                <a:pathLst>
                  <a:path w="42" h="46">
                    <a:moveTo>
                      <a:pt x="0" y="46"/>
                    </a:moveTo>
                    <a:lnTo>
                      <a:pt x="8" y="34"/>
                    </a:lnTo>
                    <a:lnTo>
                      <a:pt x="20" y="20"/>
                    </a:lnTo>
                    <a:lnTo>
                      <a:pt x="32" y="10"/>
                    </a:lnTo>
                    <a:lnTo>
                      <a:pt x="36" y="0"/>
                    </a:lnTo>
                    <a:lnTo>
                      <a:pt x="38" y="6"/>
                    </a:lnTo>
                    <a:lnTo>
                      <a:pt x="42" y="12"/>
                    </a:lnTo>
                    <a:lnTo>
                      <a:pt x="32" y="16"/>
                    </a:lnTo>
                    <a:lnTo>
                      <a:pt x="20" y="30"/>
                    </a:lnTo>
                    <a:lnTo>
                      <a:pt x="14" y="38"/>
                    </a:lnTo>
                    <a:lnTo>
                      <a:pt x="0" y="4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05" name="Freeform 270"/>
              <p:cNvSpPr>
                <a:spLocks noChangeAspect="1"/>
              </p:cNvSpPr>
              <p:nvPr/>
            </p:nvSpPr>
            <p:spPr bwMode="auto">
              <a:xfrm>
                <a:off x="4635" y="2415"/>
                <a:ext cx="74" cy="60"/>
              </a:xfrm>
              <a:custGeom>
                <a:avLst/>
                <a:gdLst/>
                <a:ahLst/>
                <a:cxnLst>
                  <a:cxn ang="0">
                    <a:pos x="58" y="58"/>
                  </a:cxn>
                  <a:cxn ang="0">
                    <a:pos x="40" y="60"/>
                  </a:cxn>
                  <a:cxn ang="0">
                    <a:pos x="34" y="48"/>
                  </a:cxn>
                  <a:cxn ang="0">
                    <a:pos x="34" y="38"/>
                  </a:cxn>
                  <a:cxn ang="0">
                    <a:pos x="40" y="36"/>
                  </a:cxn>
                  <a:cxn ang="0">
                    <a:pos x="32" y="30"/>
                  </a:cxn>
                  <a:cxn ang="0">
                    <a:pos x="24" y="32"/>
                  </a:cxn>
                  <a:cxn ang="0">
                    <a:pos x="18" y="34"/>
                  </a:cxn>
                  <a:cxn ang="0">
                    <a:pos x="12" y="36"/>
                  </a:cxn>
                  <a:cxn ang="0">
                    <a:pos x="8" y="44"/>
                  </a:cxn>
                  <a:cxn ang="0">
                    <a:pos x="4" y="50"/>
                  </a:cxn>
                  <a:cxn ang="0">
                    <a:pos x="0" y="38"/>
                  </a:cxn>
                  <a:cxn ang="0">
                    <a:pos x="4" y="28"/>
                  </a:cxn>
                  <a:cxn ang="0">
                    <a:pos x="14" y="24"/>
                  </a:cxn>
                  <a:cxn ang="0">
                    <a:pos x="22" y="20"/>
                  </a:cxn>
                  <a:cxn ang="0">
                    <a:pos x="26" y="14"/>
                  </a:cxn>
                  <a:cxn ang="0">
                    <a:pos x="32" y="22"/>
                  </a:cxn>
                  <a:cxn ang="0">
                    <a:pos x="36" y="24"/>
                  </a:cxn>
                  <a:cxn ang="0">
                    <a:pos x="42" y="18"/>
                  </a:cxn>
                  <a:cxn ang="0">
                    <a:pos x="50" y="8"/>
                  </a:cxn>
                  <a:cxn ang="0">
                    <a:pos x="54" y="10"/>
                  </a:cxn>
                  <a:cxn ang="0">
                    <a:pos x="58" y="10"/>
                  </a:cxn>
                  <a:cxn ang="0">
                    <a:pos x="58" y="4"/>
                  </a:cxn>
                  <a:cxn ang="0">
                    <a:pos x="62" y="0"/>
                  </a:cxn>
                  <a:cxn ang="0">
                    <a:pos x="68" y="6"/>
                  </a:cxn>
                  <a:cxn ang="0">
                    <a:pos x="72" y="14"/>
                  </a:cxn>
                  <a:cxn ang="0">
                    <a:pos x="74" y="28"/>
                  </a:cxn>
                  <a:cxn ang="0">
                    <a:pos x="74" y="42"/>
                  </a:cxn>
                  <a:cxn ang="0">
                    <a:pos x="66" y="44"/>
                  </a:cxn>
                  <a:cxn ang="0">
                    <a:pos x="64" y="36"/>
                  </a:cxn>
                  <a:cxn ang="0">
                    <a:pos x="58" y="42"/>
                  </a:cxn>
                  <a:cxn ang="0">
                    <a:pos x="54" y="46"/>
                  </a:cxn>
                  <a:cxn ang="0">
                    <a:pos x="58" y="58"/>
                  </a:cxn>
                </a:cxnLst>
                <a:rect l="0" t="0" r="r" b="b"/>
                <a:pathLst>
                  <a:path w="74" h="60">
                    <a:moveTo>
                      <a:pt x="58" y="58"/>
                    </a:moveTo>
                    <a:lnTo>
                      <a:pt x="40" y="60"/>
                    </a:lnTo>
                    <a:lnTo>
                      <a:pt x="34" y="48"/>
                    </a:lnTo>
                    <a:lnTo>
                      <a:pt x="34" y="38"/>
                    </a:lnTo>
                    <a:lnTo>
                      <a:pt x="40" y="36"/>
                    </a:lnTo>
                    <a:lnTo>
                      <a:pt x="32" y="30"/>
                    </a:lnTo>
                    <a:lnTo>
                      <a:pt x="24" y="32"/>
                    </a:lnTo>
                    <a:lnTo>
                      <a:pt x="18" y="34"/>
                    </a:lnTo>
                    <a:lnTo>
                      <a:pt x="12" y="36"/>
                    </a:lnTo>
                    <a:lnTo>
                      <a:pt x="8" y="44"/>
                    </a:lnTo>
                    <a:lnTo>
                      <a:pt x="4" y="50"/>
                    </a:lnTo>
                    <a:lnTo>
                      <a:pt x="0" y="38"/>
                    </a:lnTo>
                    <a:lnTo>
                      <a:pt x="4" y="28"/>
                    </a:lnTo>
                    <a:lnTo>
                      <a:pt x="14" y="24"/>
                    </a:lnTo>
                    <a:lnTo>
                      <a:pt x="22" y="20"/>
                    </a:lnTo>
                    <a:lnTo>
                      <a:pt x="26" y="14"/>
                    </a:lnTo>
                    <a:lnTo>
                      <a:pt x="32" y="22"/>
                    </a:lnTo>
                    <a:lnTo>
                      <a:pt x="36" y="24"/>
                    </a:lnTo>
                    <a:lnTo>
                      <a:pt x="42" y="18"/>
                    </a:lnTo>
                    <a:lnTo>
                      <a:pt x="50" y="8"/>
                    </a:lnTo>
                    <a:lnTo>
                      <a:pt x="54" y="10"/>
                    </a:lnTo>
                    <a:lnTo>
                      <a:pt x="58" y="10"/>
                    </a:lnTo>
                    <a:lnTo>
                      <a:pt x="58" y="4"/>
                    </a:lnTo>
                    <a:lnTo>
                      <a:pt x="62" y="0"/>
                    </a:lnTo>
                    <a:lnTo>
                      <a:pt x="68" y="6"/>
                    </a:lnTo>
                    <a:lnTo>
                      <a:pt x="72" y="14"/>
                    </a:lnTo>
                    <a:lnTo>
                      <a:pt x="74" y="28"/>
                    </a:lnTo>
                    <a:lnTo>
                      <a:pt x="74" y="42"/>
                    </a:lnTo>
                    <a:lnTo>
                      <a:pt x="66" y="44"/>
                    </a:lnTo>
                    <a:lnTo>
                      <a:pt x="64" y="36"/>
                    </a:lnTo>
                    <a:lnTo>
                      <a:pt x="58" y="42"/>
                    </a:lnTo>
                    <a:lnTo>
                      <a:pt x="54" y="46"/>
                    </a:lnTo>
                    <a:lnTo>
                      <a:pt x="58" y="58"/>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06" name="Freeform 271"/>
              <p:cNvSpPr>
                <a:spLocks noChangeAspect="1"/>
              </p:cNvSpPr>
              <p:nvPr/>
            </p:nvSpPr>
            <p:spPr bwMode="auto">
              <a:xfrm>
                <a:off x="4675" y="2369"/>
                <a:ext cx="18" cy="22"/>
              </a:xfrm>
              <a:custGeom>
                <a:avLst/>
                <a:gdLst/>
                <a:ahLst/>
                <a:cxnLst>
                  <a:cxn ang="0">
                    <a:pos x="0" y="4"/>
                  </a:cxn>
                  <a:cxn ang="0">
                    <a:pos x="12" y="0"/>
                  </a:cxn>
                  <a:cxn ang="0">
                    <a:pos x="18" y="2"/>
                  </a:cxn>
                  <a:cxn ang="0">
                    <a:pos x="18" y="16"/>
                  </a:cxn>
                  <a:cxn ang="0">
                    <a:pos x="18" y="22"/>
                  </a:cxn>
                  <a:cxn ang="0">
                    <a:pos x="10" y="18"/>
                  </a:cxn>
                  <a:cxn ang="0">
                    <a:pos x="4" y="12"/>
                  </a:cxn>
                  <a:cxn ang="0">
                    <a:pos x="0" y="4"/>
                  </a:cxn>
                </a:cxnLst>
                <a:rect l="0" t="0" r="r" b="b"/>
                <a:pathLst>
                  <a:path w="18" h="22">
                    <a:moveTo>
                      <a:pt x="0" y="4"/>
                    </a:moveTo>
                    <a:lnTo>
                      <a:pt x="12" y="0"/>
                    </a:lnTo>
                    <a:lnTo>
                      <a:pt x="18" y="2"/>
                    </a:lnTo>
                    <a:lnTo>
                      <a:pt x="18" y="16"/>
                    </a:lnTo>
                    <a:lnTo>
                      <a:pt x="18" y="22"/>
                    </a:lnTo>
                    <a:lnTo>
                      <a:pt x="10" y="18"/>
                    </a:lnTo>
                    <a:lnTo>
                      <a:pt x="4" y="12"/>
                    </a:lnTo>
                    <a:lnTo>
                      <a:pt x="0" y="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07" name="Freeform 272"/>
              <p:cNvSpPr>
                <a:spLocks noChangeAspect="1"/>
              </p:cNvSpPr>
              <p:nvPr/>
            </p:nvSpPr>
            <p:spPr bwMode="auto">
              <a:xfrm>
                <a:off x="4611" y="2353"/>
                <a:ext cx="20" cy="24"/>
              </a:xfrm>
              <a:custGeom>
                <a:avLst/>
                <a:gdLst/>
                <a:ahLst/>
                <a:cxnLst>
                  <a:cxn ang="0">
                    <a:pos x="0" y="0"/>
                  </a:cxn>
                  <a:cxn ang="0">
                    <a:pos x="10" y="2"/>
                  </a:cxn>
                  <a:cxn ang="0">
                    <a:pos x="20" y="10"/>
                  </a:cxn>
                  <a:cxn ang="0">
                    <a:pos x="18" y="22"/>
                  </a:cxn>
                  <a:cxn ang="0">
                    <a:pos x="12" y="24"/>
                  </a:cxn>
                  <a:cxn ang="0">
                    <a:pos x="6" y="10"/>
                  </a:cxn>
                  <a:cxn ang="0">
                    <a:pos x="2" y="6"/>
                  </a:cxn>
                  <a:cxn ang="0">
                    <a:pos x="0" y="0"/>
                  </a:cxn>
                </a:cxnLst>
                <a:rect l="0" t="0" r="r" b="b"/>
                <a:pathLst>
                  <a:path w="20" h="24">
                    <a:moveTo>
                      <a:pt x="0" y="0"/>
                    </a:moveTo>
                    <a:lnTo>
                      <a:pt x="10" y="2"/>
                    </a:lnTo>
                    <a:lnTo>
                      <a:pt x="20" y="10"/>
                    </a:lnTo>
                    <a:lnTo>
                      <a:pt x="18" y="22"/>
                    </a:lnTo>
                    <a:lnTo>
                      <a:pt x="12" y="24"/>
                    </a:lnTo>
                    <a:lnTo>
                      <a:pt x="6" y="10"/>
                    </a:lnTo>
                    <a:lnTo>
                      <a:pt x="2" y="6"/>
                    </a:lnTo>
                    <a:lnTo>
                      <a:pt x="0"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08" name="Freeform 273"/>
              <p:cNvSpPr>
                <a:spLocks noChangeAspect="1"/>
              </p:cNvSpPr>
              <p:nvPr/>
            </p:nvSpPr>
            <p:spPr bwMode="auto">
              <a:xfrm>
                <a:off x="4637" y="2383"/>
                <a:ext cx="22" cy="20"/>
              </a:xfrm>
              <a:custGeom>
                <a:avLst/>
                <a:gdLst/>
                <a:ahLst/>
                <a:cxnLst>
                  <a:cxn ang="0">
                    <a:pos x="0" y="0"/>
                  </a:cxn>
                  <a:cxn ang="0">
                    <a:pos x="0" y="10"/>
                  </a:cxn>
                  <a:cxn ang="0">
                    <a:pos x="0" y="20"/>
                  </a:cxn>
                  <a:cxn ang="0">
                    <a:pos x="6" y="16"/>
                  </a:cxn>
                  <a:cxn ang="0">
                    <a:pos x="18" y="8"/>
                  </a:cxn>
                  <a:cxn ang="0">
                    <a:pos x="22" y="2"/>
                  </a:cxn>
                  <a:cxn ang="0">
                    <a:pos x="14" y="0"/>
                  </a:cxn>
                  <a:cxn ang="0">
                    <a:pos x="8" y="2"/>
                  </a:cxn>
                  <a:cxn ang="0">
                    <a:pos x="0" y="0"/>
                  </a:cxn>
                </a:cxnLst>
                <a:rect l="0" t="0" r="r" b="b"/>
                <a:pathLst>
                  <a:path w="22" h="20">
                    <a:moveTo>
                      <a:pt x="0" y="0"/>
                    </a:moveTo>
                    <a:lnTo>
                      <a:pt x="0" y="10"/>
                    </a:lnTo>
                    <a:lnTo>
                      <a:pt x="0" y="20"/>
                    </a:lnTo>
                    <a:lnTo>
                      <a:pt x="6" y="16"/>
                    </a:lnTo>
                    <a:lnTo>
                      <a:pt x="18" y="8"/>
                    </a:lnTo>
                    <a:lnTo>
                      <a:pt x="22" y="2"/>
                    </a:lnTo>
                    <a:lnTo>
                      <a:pt x="14" y="0"/>
                    </a:lnTo>
                    <a:lnTo>
                      <a:pt x="8" y="2"/>
                    </a:lnTo>
                    <a:lnTo>
                      <a:pt x="0" y="0"/>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09" name="Freeform 274"/>
              <p:cNvSpPr>
                <a:spLocks noChangeAspect="1"/>
              </p:cNvSpPr>
              <p:nvPr/>
            </p:nvSpPr>
            <p:spPr bwMode="auto">
              <a:xfrm>
                <a:off x="4643" y="2395"/>
                <a:ext cx="24" cy="28"/>
              </a:xfrm>
              <a:custGeom>
                <a:avLst/>
                <a:gdLst/>
                <a:ahLst/>
                <a:cxnLst>
                  <a:cxn ang="0">
                    <a:pos x="0" y="18"/>
                  </a:cxn>
                  <a:cxn ang="0">
                    <a:pos x="6" y="26"/>
                  </a:cxn>
                  <a:cxn ang="0">
                    <a:pos x="14" y="28"/>
                  </a:cxn>
                  <a:cxn ang="0">
                    <a:pos x="14" y="16"/>
                  </a:cxn>
                  <a:cxn ang="0">
                    <a:pos x="18" y="12"/>
                  </a:cxn>
                  <a:cxn ang="0">
                    <a:pos x="24" y="8"/>
                  </a:cxn>
                  <a:cxn ang="0">
                    <a:pos x="22" y="4"/>
                  </a:cxn>
                  <a:cxn ang="0">
                    <a:pos x="16" y="0"/>
                  </a:cxn>
                  <a:cxn ang="0">
                    <a:pos x="10" y="2"/>
                  </a:cxn>
                  <a:cxn ang="0">
                    <a:pos x="8" y="10"/>
                  </a:cxn>
                  <a:cxn ang="0">
                    <a:pos x="4" y="16"/>
                  </a:cxn>
                  <a:cxn ang="0">
                    <a:pos x="0" y="18"/>
                  </a:cxn>
                </a:cxnLst>
                <a:rect l="0" t="0" r="r" b="b"/>
                <a:pathLst>
                  <a:path w="24" h="28">
                    <a:moveTo>
                      <a:pt x="0" y="18"/>
                    </a:moveTo>
                    <a:lnTo>
                      <a:pt x="6" y="26"/>
                    </a:lnTo>
                    <a:lnTo>
                      <a:pt x="14" y="28"/>
                    </a:lnTo>
                    <a:lnTo>
                      <a:pt x="14" y="16"/>
                    </a:lnTo>
                    <a:lnTo>
                      <a:pt x="18" y="12"/>
                    </a:lnTo>
                    <a:lnTo>
                      <a:pt x="24" y="8"/>
                    </a:lnTo>
                    <a:lnTo>
                      <a:pt x="22" y="4"/>
                    </a:lnTo>
                    <a:lnTo>
                      <a:pt x="16" y="0"/>
                    </a:lnTo>
                    <a:lnTo>
                      <a:pt x="10" y="2"/>
                    </a:lnTo>
                    <a:lnTo>
                      <a:pt x="8" y="10"/>
                    </a:lnTo>
                    <a:lnTo>
                      <a:pt x="4" y="16"/>
                    </a:lnTo>
                    <a:lnTo>
                      <a:pt x="0" y="18"/>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10" name="Freeform 275"/>
              <p:cNvSpPr>
                <a:spLocks noChangeAspect="1"/>
              </p:cNvSpPr>
              <p:nvPr/>
            </p:nvSpPr>
            <p:spPr bwMode="auto">
              <a:xfrm>
                <a:off x="4607" y="2161"/>
                <a:ext cx="30" cy="54"/>
              </a:xfrm>
              <a:custGeom>
                <a:avLst/>
                <a:gdLst/>
                <a:ahLst/>
                <a:cxnLst>
                  <a:cxn ang="0">
                    <a:pos x="30" y="4"/>
                  </a:cxn>
                  <a:cxn ang="0">
                    <a:pos x="26" y="18"/>
                  </a:cxn>
                  <a:cxn ang="0">
                    <a:pos x="22" y="28"/>
                  </a:cxn>
                  <a:cxn ang="0">
                    <a:pos x="20" y="36"/>
                  </a:cxn>
                  <a:cxn ang="0">
                    <a:pos x="16" y="48"/>
                  </a:cxn>
                  <a:cxn ang="0">
                    <a:pos x="10" y="54"/>
                  </a:cxn>
                  <a:cxn ang="0">
                    <a:pos x="4" y="42"/>
                  </a:cxn>
                  <a:cxn ang="0">
                    <a:pos x="0" y="26"/>
                  </a:cxn>
                  <a:cxn ang="0">
                    <a:pos x="8" y="12"/>
                  </a:cxn>
                  <a:cxn ang="0">
                    <a:pos x="18" y="4"/>
                  </a:cxn>
                  <a:cxn ang="0">
                    <a:pos x="22" y="0"/>
                  </a:cxn>
                  <a:cxn ang="0">
                    <a:pos x="30" y="4"/>
                  </a:cxn>
                </a:cxnLst>
                <a:rect l="0" t="0" r="r" b="b"/>
                <a:pathLst>
                  <a:path w="30" h="54">
                    <a:moveTo>
                      <a:pt x="30" y="4"/>
                    </a:moveTo>
                    <a:lnTo>
                      <a:pt x="26" y="18"/>
                    </a:lnTo>
                    <a:lnTo>
                      <a:pt x="22" y="28"/>
                    </a:lnTo>
                    <a:lnTo>
                      <a:pt x="20" y="36"/>
                    </a:lnTo>
                    <a:lnTo>
                      <a:pt x="16" y="48"/>
                    </a:lnTo>
                    <a:lnTo>
                      <a:pt x="10" y="54"/>
                    </a:lnTo>
                    <a:lnTo>
                      <a:pt x="4" y="42"/>
                    </a:lnTo>
                    <a:lnTo>
                      <a:pt x="0" y="26"/>
                    </a:lnTo>
                    <a:lnTo>
                      <a:pt x="8" y="12"/>
                    </a:lnTo>
                    <a:lnTo>
                      <a:pt x="18" y="4"/>
                    </a:lnTo>
                    <a:lnTo>
                      <a:pt x="22" y="0"/>
                    </a:lnTo>
                    <a:lnTo>
                      <a:pt x="30" y="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11" name="Freeform 276"/>
              <p:cNvSpPr>
                <a:spLocks noChangeAspect="1"/>
              </p:cNvSpPr>
              <p:nvPr/>
            </p:nvSpPr>
            <p:spPr bwMode="auto">
              <a:xfrm>
                <a:off x="4425" y="2247"/>
                <a:ext cx="38" cy="30"/>
              </a:xfrm>
              <a:custGeom>
                <a:avLst/>
                <a:gdLst/>
                <a:ahLst/>
                <a:cxnLst>
                  <a:cxn ang="0">
                    <a:pos x="10" y="6"/>
                  </a:cxn>
                  <a:cxn ang="0">
                    <a:pos x="20" y="0"/>
                  </a:cxn>
                  <a:cxn ang="0">
                    <a:pos x="30" y="0"/>
                  </a:cxn>
                  <a:cxn ang="0">
                    <a:pos x="38" y="2"/>
                  </a:cxn>
                  <a:cxn ang="0">
                    <a:pos x="34" y="8"/>
                  </a:cxn>
                  <a:cxn ang="0">
                    <a:pos x="30" y="14"/>
                  </a:cxn>
                  <a:cxn ang="0">
                    <a:pos x="30" y="24"/>
                  </a:cxn>
                  <a:cxn ang="0">
                    <a:pos x="22" y="26"/>
                  </a:cxn>
                  <a:cxn ang="0">
                    <a:pos x="16" y="30"/>
                  </a:cxn>
                  <a:cxn ang="0">
                    <a:pos x="6" y="28"/>
                  </a:cxn>
                  <a:cxn ang="0">
                    <a:pos x="0" y="20"/>
                  </a:cxn>
                  <a:cxn ang="0">
                    <a:pos x="0" y="10"/>
                  </a:cxn>
                  <a:cxn ang="0">
                    <a:pos x="10" y="6"/>
                  </a:cxn>
                </a:cxnLst>
                <a:rect l="0" t="0" r="r" b="b"/>
                <a:pathLst>
                  <a:path w="38" h="30">
                    <a:moveTo>
                      <a:pt x="10" y="6"/>
                    </a:moveTo>
                    <a:lnTo>
                      <a:pt x="20" y="0"/>
                    </a:lnTo>
                    <a:lnTo>
                      <a:pt x="30" y="0"/>
                    </a:lnTo>
                    <a:lnTo>
                      <a:pt x="38" y="2"/>
                    </a:lnTo>
                    <a:lnTo>
                      <a:pt x="34" y="8"/>
                    </a:lnTo>
                    <a:lnTo>
                      <a:pt x="30" y="14"/>
                    </a:lnTo>
                    <a:lnTo>
                      <a:pt x="30" y="24"/>
                    </a:lnTo>
                    <a:lnTo>
                      <a:pt x="22" y="26"/>
                    </a:lnTo>
                    <a:lnTo>
                      <a:pt x="16" y="30"/>
                    </a:lnTo>
                    <a:lnTo>
                      <a:pt x="6" y="28"/>
                    </a:lnTo>
                    <a:lnTo>
                      <a:pt x="0" y="20"/>
                    </a:lnTo>
                    <a:lnTo>
                      <a:pt x="0" y="10"/>
                    </a:lnTo>
                    <a:lnTo>
                      <a:pt x="10" y="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12" name="Freeform 277"/>
              <p:cNvSpPr>
                <a:spLocks noChangeAspect="1"/>
              </p:cNvSpPr>
              <p:nvPr/>
            </p:nvSpPr>
            <p:spPr bwMode="auto">
              <a:xfrm>
                <a:off x="4921" y="1795"/>
                <a:ext cx="92" cy="78"/>
              </a:xfrm>
              <a:custGeom>
                <a:avLst/>
                <a:gdLst/>
                <a:ahLst/>
                <a:cxnLst>
                  <a:cxn ang="0">
                    <a:pos x="30" y="0"/>
                  </a:cxn>
                  <a:cxn ang="0">
                    <a:pos x="38" y="6"/>
                  </a:cxn>
                  <a:cxn ang="0">
                    <a:pos x="48" y="16"/>
                  </a:cxn>
                  <a:cxn ang="0">
                    <a:pos x="66" y="26"/>
                  </a:cxn>
                  <a:cxn ang="0">
                    <a:pos x="76" y="30"/>
                  </a:cxn>
                  <a:cxn ang="0">
                    <a:pos x="84" y="24"/>
                  </a:cxn>
                  <a:cxn ang="0">
                    <a:pos x="90" y="24"/>
                  </a:cxn>
                  <a:cxn ang="0">
                    <a:pos x="84" y="30"/>
                  </a:cxn>
                  <a:cxn ang="0">
                    <a:pos x="88" y="36"/>
                  </a:cxn>
                  <a:cxn ang="0">
                    <a:pos x="92" y="40"/>
                  </a:cxn>
                  <a:cxn ang="0">
                    <a:pos x="84" y="46"/>
                  </a:cxn>
                  <a:cxn ang="0">
                    <a:pos x="80" y="48"/>
                  </a:cxn>
                  <a:cxn ang="0">
                    <a:pos x="74" y="46"/>
                  </a:cxn>
                  <a:cxn ang="0">
                    <a:pos x="68" y="48"/>
                  </a:cxn>
                  <a:cxn ang="0">
                    <a:pos x="58" y="52"/>
                  </a:cxn>
                  <a:cxn ang="0">
                    <a:pos x="52" y="60"/>
                  </a:cxn>
                  <a:cxn ang="0">
                    <a:pos x="52" y="66"/>
                  </a:cxn>
                  <a:cxn ang="0">
                    <a:pos x="44" y="62"/>
                  </a:cxn>
                  <a:cxn ang="0">
                    <a:pos x="36" y="56"/>
                  </a:cxn>
                  <a:cxn ang="0">
                    <a:pos x="28" y="54"/>
                  </a:cxn>
                  <a:cxn ang="0">
                    <a:pos x="24" y="56"/>
                  </a:cxn>
                  <a:cxn ang="0">
                    <a:pos x="22" y="60"/>
                  </a:cxn>
                  <a:cxn ang="0">
                    <a:pos x="16" y="56"/>
                  </a:cxn>
                  <a:cxn ang="0">
                    <a:pos x="10" y="54"/>
                  </a:cxn>
                  <a:cxn ang="0">
                    <a:pos x="8" y="58"/>
                  </a:cxn>
                  <a:cxn ang="0">
                    <a:pos x="10" y="64"/>
                  </a:cxn>
                  <a:cxn ang="0">
                    <a:pos x="16" y="66"/>
                  </a:cxn>
                  <a:cxn ang="0">
                    <a:pos x="14" y="72"/>
                  </a:cxn>
                  <a:cxn ang="0">
                    <a:pos x="8" y="74"/>
                  </a:cxn>
                  <a:cxn ang="0">
                    <a:pos x="2" y="78"/>
                  </a:cxn>
                  <a:cxn ang="0">
                    <a:pos x="2" y="68"/>
                  </a:cxn>
                  <a:cxn ang="0">
                    <a:pos x="0" y="60"/>
                  </a:cxn>
                  <a:cxn ang="0">
                    <a:pos x="0" y="52"/>
                  </a:cxn>
                  <a:cxn ang="0">
                    <a:pos x="6" y="50"/>
                  </a:cxn>
                  <a:cxn ang="0">
                    <a:pos x="10" y="44"/>
                  </a:cxn>
                  <a:cxn ang="0">
                    <a:pos x="10" y="38"/>
                  </a:cxn>
                  <a:cxn ang="0">
                    <a:pos x="16" y="38"/>
                  </a:cxn>
                  <a:cxn ang="0">
                    <a:pos x="22" y="42"/>
                  </a:cxn>
                  <a:cxn ang="0">
                    <a:pos x="28" y="40"/>
                  </a:cxn>
                  <a:cxn ang="0">
                    <a:pos x="30" y="16"/>
                  </a:cxn>
                  <a:cxn ang="0">
                    <a:pos x="30" y="0"/>
                  </a:cxn>
                </a:cxnLst>
                <a:rect l="0" t="0" r="r" b="b"/>
                <a:pathLst>
                  <a:path w="92" h="78">
                    <a:moveTo>
                      <a:pt x="30" y="0"/>
                    </a:moveTo>
                    <a:lnTo>
                      <a:pt x="38" y="6"/>
                    </a:lnTo>
                    <a:lnTo>
                      <a:pt x="48" y="16"/>
                    </a:lnTo>
                    <a:lnTo>
                      <a:pt x="66" y="26"/>
                    </a:lnTo>
                    <a:lnTo>
                      <a:pt x="76" y="30"/>
                    </a:lnTo>
                    <a:lnTo>
                      <a:pt x="84" y="24"/>
                    </a:lnTo>
                    <a:lnTo>
                      <a:pt x="90" y="24"/>
                    </a:lnTo>
                    <a:lnTo>
                      <a:pt x="84" y="30"/>
                    </a:lnTo>
                    <a:lnTo>
                      <a:pt x="88" y="36"/>
                    </a:lnTo>
                    <a:lnTo>
                      <a:pt x="92" y="40"/>
                    </a:lnTo>
                    <a:lnTo>
                      <a:pt x="84" y="46"/>
                    </a:lnTo>
                    <a:lnTo>
                      <a:pt x="80" y="48"/>
                    </a:lnTo>
                    <a:lnTo>
                      <a:pt x="74" y="46"/>
                    </a:lnTo>
                    <a:lnTo>
                      <a:pt x="68" y="48"/>
                    </a:lnTo>
                    <a:lnTo>
                      <a:pt x="58" y="52"/>
                    </a:lnTo>
                    <a:lnTo>
                      <a:pt x="52" y="60"/>
                    </a:lnTo>
                    <a:lnTo>
                      <a:pt x="52" y="66"/>
                    </a:lnTo>
                    <a:lnTo>
                      <a:pt x="44" y="62"/>
                    </a:lnTo>
                    <a:lnTo>
                      <a:pt x="36" y="56"/>
                    </a:lnTo>
                    <a:lnTo>
                      <a:pt x="28" y="54"/>
                    </a:lnTo>
                    <a:lnTo>
                      <a:pt x="24" y="56"/>
                    </a:lnTo>
                    <a:lnTo>
                      <a:pt x="22" y="60"/>
                    </a:lnTo>
                    <a:lnTo>
                      <a:pt x="16" y="56"/>
                    </a:lnTo>
                    <a:lnTo>
                      <a:pt x="10" y="54"/>
                    </a:lnTo>
                    <a:lnTo>
                      <a:pt x="8" y="58"/>
                    </a:lnTo>
                    <a:lnTo>
                      <a:pt x="10" y="64"/>
                    </a:lnTo>
                    <a:lnTo>
                      <a:pt x="16" y="66"/>
                    </a:lnTo>
                    <a:lnTo>
                      <a:pt x="14" y="72"/>
                    </a:lnTo>
                    <a:lnTo>
                      <a:pt x="8" y="74"/>
                    </a:lnTo>
                    <a:lnTo>
                      <a:pt x="2" y="78"/>
                    </a:lnTo>
                    <a:lnTo>
                      <a:pt x="2" y="68"/>
                    </a:lnTo>
                    <a:lnTo>
                      <a:pt x="0" y="60"/>
                    </a:lnTo>
                    <a:lnTo>
                      <a:pt x="0" y="52"/>
                    </a:lnTo>
                    <a:lnTo>
                      <a:pt x="6" y="50"/>
                    </a:lnTo>
                    <a:lnTo>
                      <a:pt x="10" y="44"/>
                    </a:lnTo>
                    <a:lnTo>
                      <a:pt x="10" y="38"/>
                    </a:lnTo>
                    <a:lnTo>
                      <a:pt x="16" y="38"/>
                    </a:lnTo>
                    <a:lnTo>
                      <a:pt x="22" y="42"/>
                    </a:lnTo>
                    <a:lnTo>
                      <a:pt x="28" y="40"/>
                    </a:lnTo>
                    <a:lnTo>
                      <a:pt x="30" y="16"/>
                    </a:lnTo>
                    <a:lnTo>
                      <a:pt x="30" y="0"/>
                    </a:lnTo>
                    <a:close/>
                  </a:path>
                </a:pathLst>
              </a:custGeom>
              <a:solidFill>
                <a:schemeClr val="accent3"/>
              </a:solidFill>
              <a:ln w="7938">
                <a:solidFill>
                  <a:schemeClr val="bg1"/>
                </a:solidFill>
                <a:prstDash val="solid"/>
                <a:round/>
                <a:headEnd/>
                <a:tailEnd/>
              </a:ln>
            </p:spPr>
            <p:txBody>
              <a:bodyPr/>
              <a:lstStyle/>
              <a:p>
                <a:endParaRPr lang="en-US">
                  <a:solidFill>
                    <a:srgbClr val="0F245F"/>
                  </a:solidFill>
                </a:endParaRPr>
              </a:p>
            </p:txBody>
          </p:sp>
          <p:sp>
            <p:nvSpPr>
              <p:cNvPr id="113" name="Freeform 278"/>
              <p:cNvSpPr>
                <a:spLocks noChangeAspect="1"/>
              </p:cNvSpPr>
              <p:nvPr/>
            </p:nvSpPr>
            <p:spPr bwMode="auto">
              <a:xfrm>
                <a:off x="4799" y="2003"/>
                <a:ext cx="40" cy="26"/>
              </a:xfrm>
              <a:custGeom>
                <a:avLst/>
                <a:gdLst/>
                <a:ahLst/>
                <a:cxnLst>
                  <a:cxn ang="0">
                    <a:pos x="30" y="16"/>
                  </a:cxn>
                  <a:cxn ang="0">
                    <a:pos x="24" y="14"/>
                  </a:cxn>
                  <a:cxn ang="0">
                    <a:pos x="18" y="18"/>
                  </a:cxn>
                  <a:cxn ang="0">
                    <a:pos x="14" y="26"/>
                  </a:cxn>
                  <a:cxn ang="0">
                    <a:pos x="6" y="24"/>
                  </a:cxn>
                  <a:cxn ang="0">
                    <a:pos x="6" y="18"/>
                  </a:cxn>
                  <a:cxn ang="0">
                    <a:pos x="0" y="14"/>
                  </a:cxn>
                  <a:cxn ang="0">
                    <a:pos x="8" y="8"/>
                  </a:cxn>
                  <a:cxn ang="0">
                    <a:pos x="16" y="8"/>
                  </a:cxn>
                  <a:cxn ang="0">
                    <a:pos x="24" y="6"/>
                  </a:cxn>
                  <a:cxn ang="0">
                    <a:pos x="28" y="0"/>
                  </a:cxn>
                  <a:cxn ang="0">
                    <a:pos x="36" y="0"/>
                  </a:cxn>
                  <a:cxn ang="0">
                    <a:pos x="40" y="6"/>
                  </a:cxn>
                  <a:cxn ang="0">
                    <a:pos x="38" y="8"/>
                  </a:cxn>
                  <a:cxn ang="0">
                    <a:pos x="34" y="14"/>
                  </a:cxn>
                  <a:cxn ang="0">
                    <a:pos x="30" y="16"/>
                  </a:cxn>
                </a:cxnLst>
                <a:rect l="0" t="0" r="r" b="b"/>
                <a:pathLst>
                  <a:path w="40" h="26">
                    <a:moveTo>
                      <a:pt x="30" y="16"/>
                    </a:moveTo>
                    <a:lnTo>
                      <a:pt x="24" y="14"/>
                    </a:lnTo>
                    <a:lnTo>
                      <a:pt x="18" y="18"/>
                    </a:lnTo>
                    <a:lnTo>
                      <a:pt x="14" y="26"/>
                    </a:lnTo>
                    <a:lnTo>
                      <a:pt x="6" y="24"/>
                    </a:lnTo>
                    <a:lnTo>
                      <a:pt x="6" y="18"/>
                    </a:lnTo>
                    <a:lnTo>
                      <a:pt x="0" y="14"/>
                    </a:lnTo>
                    <a:lnTo>
                      <a:pt x="8" y="8"/>
                    </a:lnTo>
                    <a:lnTo>
                      <a:pt x="16" y="8"/>
                    </a:lnTo>
                    <a:lnTo>
                      <a:pt x="24" y="6"/>
                    </a:lnTo>
                    <a:lnTo>
                      <a:pt x="28" y="0"/>
                    </a:lnTo>
                    <a:lnTo>
                      <a:pt x="36" y="0"/>
                    </a:lnTo>
                    <a:lnTo>
                      <a:pt x="40" y="6"/>
                    </a:lnTo>
                    <a:lnTo>
                      <a:pt x="38" y="8"/>
                    </a:lnTo>
                    <a:lnTo>
                      <a:pt x="34" y="14"/>
                    </a:lnTo>
                    <a:lnTo>
                      <a:pt x="30" y="16"/>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14" name="Freeform 279"/>
              <p:cNvSpPr>
                <a:spLocks noChangeAspect="1"/>
              </p:cNvSpPr>
              <p:nvPr/>
            </p:nvSpPr>
            <p:spPr bwMode="auto">
              <a:xfrm>
                <a:off x="4757" y="2009"/>
                <a:ext cx="38" cy="50"/>
              </a:xfrm>
              <a:custGeom>
                <a:avLst/>
                <a:gdLst/>
                <a:ahLst/>
                <a:cxnLst>
                  <a:cxn ang="0">
                    <a:pos x="4" y="12"/>
                  </a:cxn>
                  <a:cxn ang="0">
                    <a:pos x="10" y="8"/>
                  </a:cxn>
                  <a:cxn ang="0">
                    <a:pos x="16" y="0"/>
                  </a:cxn>
                  <a:cxn ang="0">
                    <a:pos x="24" y="0"/>
                  </a:cxn>
                  <a:cxn ang="0">
                    <a:pos x="28" y="6"/>
                  </a:cxn>
                  <a:cxn ang="0">
                    <a:pos x="34" y="10"/>
                  </a:cxn>
                  <a:cxn ang="0">
                    <a:pos x="38" y="16"/>
                  </a:cxn>
                  <a:cxn ang="0">
                    <a:pos x="36" y="24"/>
                  </a:cxn>
                  <a:cxn ang="0">
                    <a:pos x="32" y="26"/>
                  </a:cxn>
                  <a:cxn ang="0">
                    <a:pos x="30" y="32"/>
                  </a:cxn>
                  <a:cxn ang="0">
                    <a:pos x="30" y="40"/>
                  </a:cxn>
                  <a:cxn ang="0">
                    <a:pos x="26" y="50"/>
                  </a:cxn>
                  <a:cxn ang="0">
                    <a:pos x="18" y="48"/>
                  </a:cxn>
                  <a:cxn ang="0">
                    <a:pos x="18" y="44"/>
                  </a:cxn>
                  <a:cxn ang="0">
                    <a:pos x="20" y="36"/>
                  </a:cxn>
                  <a:cxn ang="0">
                    <a:pos x="12" y="36"/>
                  </a:cxn>
                  <a:cxn ang="0">
                    <a:pos x="14" y="30"/>
                  </a:cxn>
                  <a:cxn ang="0">
                    <a:pos x="18" y="24"/>
                  </a:cxn>
                  <a:cxn ang="0">
                    <a:pos x="18" y="20"/>
                  </a:cxn>
                  <a:cxn ang="0">
                    <a:pos x="16" y="14"/>
                  </a:cxn>
                  <a:cxn ang="0">
                    <a:pos x="8" y="16"/>
                  </a:cxn>
                  <a:cxn ang="0">
                    <a:pos x="0" y="18"/>
                  </a:cxn>
                  <a:cxn ang="0">
                    <a:pos x="4" y="12"/>
                  </a:cxn>
                </a:cxnLst>
                <a:rect l="0" t="0" r="r" b="b"/>
                <a:pathLst>
                  <a:path w="38" h="50">
                    <a:moveTo>
                      <a:pt x="4" y="12"/>
                    </a:moveTo>
                    <a:lnTo>
                      <a:pt x="10" y="8"/>
                    </a:lnTo>
                    <a:lnTo>
                      <a:pt x="16" y="0"/>
                    </a:lnTo>
                    <a:lnTo>
                      <a:pt x="24" y="0"/>
                    </a:lnTo>
                    <a:lnTo>
                      <a:pt x="28" y="6"/>
                    </a:lnTo>
                    <a:lnTo>
                      <a:pt x="34" y="10"/>
                    </a:lnTo>
                    <a:lnTo>
                      <a:pt x="38" y="16"/>
                    </a:lnTo>
                    <a:lnTo>
                      <a:pt x="36" y="24"/>
                    </a:lnTo>
                    <a:lnTo>
                      <a:pt x="32" y="26"/>
                    </a:lnTo>
                    <a:lnTo>
                      <a:pt x="30" y="32"/>
                    </a:lnTo>
                    <a:lnTo>
                      <a:pt x="30" y="40"/>
                    </a:lnTo>
                    <a:lnTo>
                      <a:pt x="26" y="50"/>
                    </a:lnTo>
                    <a:lnTo>
                      <a:pt x="18" y="48"/>
                    </a:lnTo>
                    <a:lnTo>
                      <a:pt x="18" y="44"/>
                    </a:lnTo>
                    <a:lnTo>
                      <a:pt x="20" y="36"/>
                    </a:lnTo>
                    <a:lnTo>
                      <a:pt x="12" y="36"/>
                    </a:lnTo>
                    <a:lnTo>
                      <a:pt x="14" y="30"/>
                    </a:lnTo>
                    <a:lnTo>
                      <a:pt x="18" y="24"/>
                    </a:lnTo>
                    <a:lnTo>
                      <a:pt x="18" y="20"/>
                    </a:lnTo>
                    <a:lnTo>
                      <a:pt x="16" y="14"/>
                    </a:lnTo>
                    <a:lnTo>
                      <a:pt x="8" y="16"/>
                    </a:lnTo>
                    <a:lnTo>
                      <a:pt x="0" y="18"/>
                    </a:lnTo>
                    <a:lnTo>
                      <a:pt x="4" y="12"/>
                    </a:lnTo>
                    <a:close/>
                  </a:path>
                </a:pathLst>
              </a:custGeom>
              <a:solidFill>
                <a:schemeClr val="accent3"/>
              </a:solidFill>
              <a:ln w="7938">
                <a:solidFill>
                  <a:schemeClr val="bg1"/>
                </a:solidFill>
                <a:prstDash val="solid"/>
                <a:round/>
                <a:headEnd/>
                <a:tailEnd/>
              </a:ln>
            </p:spPr>
            <p:txBody>
              <a:bodyPr/>
              <a:lstStyle/>
              <a:p>
                <a:endParaRPr lang="en-US">
                  <a:solidFill>
                    <a:srgbClr val="0F245F"/>
                  </a:solidFill>
                </a:endParaRPr>
              </a:p>
            </p:txBody>
          </p:sp>
          <p:sp>
            <p:nvSpPr>
              <p:cNvPr id="115" name="Freeform 280"/>
              <p:cNvSpPr>
                <a:spLocks noChangeAspect="1"/>
              </p:cNvSpPr>
              <p:nvPr/>
            </p:nvSpPr>
            <p:spPr bwMode="auto">
              <a:xfrm>
                <a:off x="4781" y="1869"/>
                <a:ext cx="174" cy="148"/>
              </a:xfrm>
              <a:custGeom>
                <a:avLst/>
                <a:gdLst/>
                <a:ahLst/>
                <a:cxnLst>
                  <a:cxn ang="0">
                    <a:pos x="12" y="128"/>
                  </a:cxn>
                  <a:cxn ang="0">
                    <a:pos x="32" y="112"/>
                  </a:cxn>
                  <a:cxn ang="0">
                    <a:pos x="60" y="110"/>
                  </a:cxn>
                  <a:cxn ang="0">
                    <a:pos x="80" y="100"/>
                  </a:cxn>
                  <a:cxn ang="0">
                    <a:pos x="92" y="82"/>
                  </a:cxn>
                  <a:cxn ang="0">
                    <a:pos x="100" y="80"/>
                  </a:cxn>
                  <a:cxn ang="0">
                    <a:pos x="110" y="82"/>
                  </a:cxn>
                  <a:cxn ang="0">
                    <a:pos x="140" y="52"/>
                  </a:cxn>
                  <a:cxn ang="0">
                    <a:pos x="144" y="30"/>
                  </a:cxn>
                  <a:cxn ang="0">
                    <a:pos x="146" y="10"/>
                  </a:cxn>
                  <a:cxn ang="0">
                    <a:pos x="160" y="12"/>
                  </a:cxn>
                  <a:cxn ang="0">
                    <a:pos x="158" y="2"/>
                  </a:cxn>
                  <a:cxn ang="0">
                    <a:pos x="166" y="10"/>
                  </a:cxn>
                  <a:cxn ang="0">
                    <a:pos x="172" y="28"/>
                  </a:cxn>
                  <a:cxn ang="0">
                    <a:pos x="168" y="48"/>
                  </a:cxn>
                  <a:cxn ang="0">
                    <a:pos x="158" y="66"/>
                  </a:cxn>
                  <a:cxn ang="0">
                    <a:pos x="154" y="86"/>
                  </a:cxn>
                  <a:cxn ang="0">
                    <a:pos x="152" y="98"/>
                  </a:cxn>
                  <a:cxn ang="0">
                    <a:pos x="152" y="108"/>
                  </a:cxn>
                  <a:cxn ang="0">
                    <a:pos x="148" y="118"/>
                  </a:cxn>
                  <a:cxn ang="0">
                    <a:pos x="138" y="116"/>
                  </a:cxn>
                  <a:cxn ang="0">
                    <a:pos x="126" y="116"/>
                  </a:cxn>
                  <a:cxn ang="0">
                    <a:pos x="126" y="128"/>
                  </a:cxn>
                  <a:cxn ang="0">
                    <a:pos x="116" y="126"/>
                  </a:cxn>
                  <a:cxn ang="0">
                    <a:pos x="102" y="126"/>
                  </a:cxn>
                  <a:cxn ang="0">
                    <a:pos x="90" y="122"/>
                  </a:cxn>
                  <a:cxn ang="0">
                    <a:pos x="92" y="132"/>
                  </a:cxn>
                  <a:cxn ang="0">
                    <a:pos x="80" y="144"/>
                  </a:cxn>
                  <a:cxn ang="0">
                    <a:pos x="68" y="140"/>
                  </a:cxn>
                  <a:cxn ang="0">
                    <a:pos x="70" y="130"/>
                  </a:cxn>
                  <a:cxn ang="0">
                    <a:pos x="56" y="124"/>
                  </a:cxn>
                  <a:cxn ang="0">
                    <a:pos x="38" y="130"/>
                  </a:cxn>
                  <a:cxn ang="0">
                    <a:pos x="18" y="134"/>
                  </a:cxn>
                  <a:cxn ang="0">
                    <a:pos x="2" y="138"/>
                  </a:cxn>
                </a:cxnLst>
                <a:rect l="0" t="0" r="r" b="b"/>
                <a:pathLst>
                  <a:path w="174" h="148">
                    <a:moveTo>
                      <a:pt x="0" y="134"/>
                    </a:moveTo>
                    <a:lnTo>
                      <a:pt x="12" y="128"/>
                    </a:lnTo>
                    <a:lnTo>
                      <a:pt x="26" y="118"/>
                    </a:lnTo>
                    <a:lnTo>
                      <a:pt x="32" y="112"/>
                    </a:lnTo>
                    <a:lnTo>
                      <a:pt x="44" y="110"/>
                    </a:lnTo>
                    <a:lnTo>
                      <a:pt x="60" y="110"/>
                    </a:lnTo>
                    <a:lnTo>
                      <a:pt x="76" y="110"/>
                    </a:lnTo>
                    <a:lnTo>
                      <a:pt x="80" y="100"/>
                    </a:lnTo>
                    <a:lnTo>
                      <a:pt x="88" y="90"/>
                    </a:lnTo>
                    <a:lnTo>
                      <a:pt x="92" y="82"/>
                    </a:lnTo>
                    <a:lnTo>
                      <a:pt x="98" y="74"/>
                    </a:lnTo>
                    <a:lnTo>
                      <a:pt x="100" y="80"/>
                    </a:lnTo>
                    <a:lnTo>
                      <a:pt x="100" y="86"/>
                    </a:lnTo>
                    <a:lnTo>
                      <a:pt x="110" y="82"/>
                    </a:lnTo>
                    <a:lnTo>
                      <a:pt x="126" y="72"/>
                    </a:lnTo>
                    <a:lnTo>
                      <a:pt x="140" y="52"/>
                    </a:lnTo>
                    <a:lnTo>
                      <a:pt x="146" y="36"/>
                    </a:lnTo>
                    <a:lnTo>
                      <a:pt x="144" y="30"/>
                    </a:lnTo>
                    <a:lnTo>
                      <a:pt x="142" y="18"/>
                    </a:lnTo>
                    <a:lnTo>
                      <a:pt x="146" y="10"/>
                    </a:lnTo>
                    <a:lnTo>
                      <a:pt x="150" y="8"/>
                    </a:lnTo>
                    <a:lnTo>
                      <a:pt x="160" y="12"/>
                    </a:lnTo>
                    <a:lnTo>
                      <a:pt x="162" y="6"/>
                    </a:lnTo>
                    <a:lnTo>
                      <a:pt x="158" y="2"/>
                    </a:lnTo>
                    <a:lnTo>
                      <a:pt x="164" y="0"/>
                    </a:lnTo>
                    <a:lnTo>
                      <a:pt x="166" y="10"/>
                    </a:lnTo>
                    <a:lnTo>
                      <a:pt x="166" y="18"/>
                    </a:lnTo>
                    <a:lnTo>
                      <a:pt x="172" y="28"/>
                    </a:lnTo>
                    <a:lnTo>
                      <a:pt x="174" y="36"/>
                    </a:lnTo>
                    <a:lnTo>
                      <a:pt x="168" y="48"/>
                    </a:lnTo>
                    <a:lnTo>
                      <a:pt x="160" y="58"/>
                    </a:lnTo>
                    <a:lnTo>
                      <a:pt x="158" y="66"/>
                    </a:lnTo>
                    <a:lnTo>
                      <a:pt x="158" y="80"/>
                    </a:lnTo>
                    <a:lnTo>
                      <a:pt x="154" y="86"/>
                    </a:lnTo>
                    <a:lnTo>
                      <a:pt x="152" y="96"/>
                    </a:lnTo>
                    <a:lnTo>
                      <a:pt x="152" y="98"/>
                    </a:lnTo>
                    <a:lnTo>
                      <a:pt x="152" y="102"/>
                    </a:lnTo>
                    <a:lnTo>
                      <a:pt x="152" y="108"/>
                    </a:lnTo>
                    <a:lnTo>
                      <a:pt x="152" y="110"/>
                    </a:lnTo>
                    <a:lnTo>
                      <a:pt x="148" y="118"/>
                    </a:lnTo>
                    <a:lnTo>
                      <a:pt x="142" y="122"/>
                    </a:lnTo>
                    <a:lnTo>
                      <a:pt x="138" y="116"/>
                    </a:lnTo>
                    <a:lnTo>
                      <a:pt x="132" y="114"/>
                    </a:lnTo>
                    <a:lnTo>
                      <a:pt x="126" y="116"/>
                    </a:lnTo>
                    <a:lnTo>
                      <a:pt x="128" y="124"/>
                    </a:lnTo>
                    <a:lnTo>
                      <a:pt x="126" y="128"/>
                    </a:lnTo>
                    <a:lnTo>
                      <a:pt x="118" y="122"/>
                    </a:lnTo>
                    <a:lnTo>
                      <a:pt x="116" y="126"/>
                    </a:lnTo>
                    <a:lnTo>
                      <a:pt x="110" y="126"/>
                    </a:lnTo>
                    <a:lnTo>
                      <a:pt x="102" y="126"/>
                    </a:lnTo>
                    <a:lnTo>
                      <a:pt x="92" y="126"/>
                    </a:lnTo>
                    <a:lnTo>
                      <a:pt x="90" y="122"/>
                    </a:lnTo>
                    <a:lnTo>
                      <a:pt x="88" y="126"/>
                    </a:lnTo>
                    <a:lnTo>
                      <a:pt x="92" y="132"/>
                    </a:lnTo>
                    <a:lnTo>
                      <a:pt x="84" y="136"/>
                    </a:lnTo>
                    <a:lnTo>
                      <a:pt x="80" y="144"/>
                    </a:lnTo>
                    <a:lnTo>
                      <a:pt x="74" y="148"/>
                    </a:lnTo>
                    <a:lnTo>
                      <a:pt x="68" y="140"/>
                    </a:lnTo>
                    <a:lnTo>
                      <a:pt x="62" y="136"/>
                    </a:lnTo>
                    <a:lnTo>
                      <a:pt x="70" y="130"/>
                    </a:lnTo>
                    <a:lnTo>
                      <a:pt x="72" y="124"/>
                    </a:lnTo>
                    <a:lnTo>
                      <a:pt x="56" y="124"/>
                    </a:lnTo>
                    <a:lnTo>
                      <a:pt x="50" y="128"/>
                    </a:lnTo>
                    <a:lnTo>
                      <a:pt x="38" y="130"/>
                    </a:lnTo>
                    <a:lnTo>
                      <a:pt x="28" y="134"/>
                    </a:lnTo>
                    <a:lnTo>
                      <a:pt x="18" y="134"/>
                    </a:lnTo>
                    <a:lnTo>
                      <a:pt x="10" y="140"/>
                    </a:lnTo>
                    <a:lnTo>
                      <a:pt x="2" y="138"/>
                    </a:lnTo>
                    <a:lnTo>
                      <a:pt x="0" y="134"/>
                    </a:lnTo>
                    <a:close/>
                  </a:path>
                </a:pathLst>
              </a:custGeom>
              <a:solidFill>
                <a:schemeClr val="accent3"/>
              </a:solidFill>
              <a:ln w="7938">
                <a:solidFill>
                  <a:schemeClr val="bg1"/>
                </a:solidFill>
                <a:prstDash val="solid"/>
                <a:round/>
                <a:headEnd/>
                <a:tailEnd/>
              </a:ln>
            </p:spPr>
            <p:txBody>
              <a:bodyPr/>
              <a:lstStyle/>
              <a:p>
                <a:endParaRPr lang="en-US">
                  <a:solidFill>
                    <a:srgbClr val="0F245F"/>
                  </a:solidFill>
                </a:endParaRPr>
              </a:p>
            </p:txBody>
          </p:sp>
          <p:sp>
            <p:nvSpPr>
              <p:cNvPr id="116" name="Freeform 281"/>
              <p:cNvSpPr>
                <a:spLocks noChangeAspect="1"/>
              </p:cNvSpPr>
              <p:nvPr/>
            </p:nvSpPr>
            <p:spPr bwMode="auto">
              <a:xfrm>
                <a:off x="4707" y="1927"/>
                <a:ext cx="50" cy="72"/>
              </a:xfrm>
              <a:custGeom>
                <a:avLst/>
                <a:gdLst/>
                <a:ahLst/>
                <a:cxnLst>
                  <a:cxn ang="0">
                    <a:pos x="2" y="32"/>
                  </a:cxn>
                  <a:cxn ang="0">
                    <a:pos x="2" y="28"/>
                  </a:cxn>
                  <a:cxn ang="0">
                    <a:pos x="8" y="30"/>
                  </a:cxn>
                  <a:cxn ang="0">
                    <a:pos x="12" y="28"/>
                  </a:cxn>
                  <a:cxn ang="0">
                    <a:pos x="10" y="22"/>
                  </a:cxn>
                  <a:cxn ang="0">
                    <a:pos x="6" y="20"/>
                  </a:cxn>
                  <a:cxn ang="0">
                    <a:pos x="10" y="6"/>
                  </a:cxn>
                  <a:cxn ang="0">
                    <a:pos x="20" y="2"/>
                  </a:cxn>
                  <a:cxn ang="0">
                    <a:pos x="30" y="0"/>
                  </a:cxn>
                  <a:cxn ang="0">
                    <a:pos x="38" y="8"/>
                  </a:cxn>
                  <a:cxn ang="0">
                    <a:pos x="44" y="18"/>
                  </a:cxn>
                  <a:cxn ang="0">
                    <a:pos x="48" y="30"/>
                  </a:cxn>
                  <a:cxn ang="0">
                    <a:pos x="50" y="40"/>
                  </a:cxn>
                  <a:cxn ang="0">
                    <a:pos x="48" y="54"/>
                  </a:cxn>
                  <a:cxn ang="0">
                    <a:pos x="50" y="54"/>
                  </a:cxn>
                  <a:cxn ang="0">
                    <a:pos x="50" y="56"/>
                  </a:cxn>
                  <a:cxn ang="0">
                    <a:pos x="46" y="58"/>
                  </a:cxn>
                  <a:cxn ang="0">
                    <a:pos x="38" y="62"/>
                  </a:cxn>
                  <a:cxn ang="0">
                    <a:pos x="34" y="64"/>
                  </a:cxn>
                  <a:cxn ang="0">
                    <a:pos x="28" y="60"/>
                  </a:cxn>
                  <a:cxn ang="0">
                    <a:pos x="24" y="64"/>
                  </a:cxn>
                  <a:cxn ang="0">
                    <a:pos x="16" y="70"/>
                  </a:cxn>
                  <a:cxn ang="0">
                    <a:pos x="12" y="68"/>
                  </a:cxn>
                  <a:cxn ang="0">
                    <a:pos x="2" y="72"/>
                  </a:cxn>
                  <a:cxn ang="0">
                    <a:pos x="0" y="66"/>
                  </a:cxn>
                  <a:cxn ang="0">
                    <a:pos x="2" y="58"/>
                  </a:cxn>
                  <a:cxn ang="0">
                    <a:pos x="2" y="48"/>
                  </a:cxn>
                  <a:cxn ang="0">
                    <a:pos x="6" y="46"/>
                  </a:cxn>
                  <a:cxn ang="0">
                    <a:pos x="6" y="38"/>
                  </a:cxn>
                  <a:cxn ang="0">
                    <a:pos x="2" y="32"/>
                  </a:cxn>
                </a:cxnLst>
                <a:rect l="0" t="0" r="r" b="b"/>
                <a:pathLst>
                  <a:path w="50" h="72">
                    <a:moveTo>
                      <a:pt x="2" y="32"/>
                    </a:moveTo>
                    <a:lnTo>
                      <a:pt x="2" y="28"/>
                    </a:lnTo>
                    <a:lnTo>
                      <a:pt x="8" y="30"/>
                    </a:lnTo>
                    <a:lnTo>
                      <a:pt x="12" y="28"/>
                    </a:lnTo>
                    <a:lnTo>
                      <a:pt x="10" y="22"/>
                    </a:lnTo>
                    <a:lnTo>
                      <a:pt x="6" y="20"/>
                    </a:lnTo>
                    <a:lnTo>
                      <a:pt x="10" y="6"/>
                    </a:lnTo>
                    <a:lnTo>
                      <a:pt x="20" y="2"/>
                    </a:lnTo>
                    <a:lnTo>
                      <a:pt x="30" y="0"/>
                    </a:lnTo>
                    <a:lnTo>
                      <a:pt x="38" y="8"/>
                    </a:lnTo>
                    <a:lnTo>
                      <a:pt x="44" y="18"/>
                    </a:lnTo>
                    <a:lnTo>
                      <a:pt x="48" y="30"/>
                    </a:lnTo>
                    <a:lnTo>
                      <a:pt x="50" y="40"/>
                    </a:lnTo>
                    <a:lnTo>
                      <a:pt x="48" y="54"/>
                    </a:lnTo>
                    <a:lnTo>
                      <a:pt x="50" y="54"/>
                    </a:lnTo>
                    <a:lnTo>
                      <a:pt x="50" y="56"/>
                    </a:lnTo>
                    <a:lnTo>
                      <a:pt x="46" y="58"/>
                    </a:lnTo>
                    <a:lnTo>
                      <a:pt x="38" y="62"/>
                    </a:lnTo>
                    <a:lnTo>
                      <a:pt x="34" y="64"/>
                    </a:lnTo>
                    <a:lnTo>
                      <a:pt x="28" y="60"/>
                    </a:lnTo>
                    <a:lnTo>
                      <a:pt x="24" y="64"/>
                    </a:lnTo>
                    <a:lnTo>
                      <a:pt x="16" y="70"/>
                    </a:lnTo>
                    <a:lnTo>
                      <a:pt x="12" y="68"/>
                    </a:lnTo>
                    <a:lnTo>
                      <a:pt x="2" y="72"/>
                    </a:lnTo>
                    <a:lnTo>
                      <a:pt x="0" y="66"/>
                    </a:lnTo>
                    <a:lnTo>
                      <a:pt x="2" y="58"/>
                    </a:lnTo>
                    <a:lnTo>
                      <a:pt x="2" y="48"/>
                    </a:lnTo>
                    <a:lnTo>
                      <a:pt x="6" y="46"/>
                    </a:lnTo>
                    <a:lnTo>
                      <a:pt x="6" y="38"/>
                    </a:lnTo>
                    <a:lnTo>
                      <a:pt x="2" y="32"/>
                    </a:lnTo>
                    <a:close/>
                  </a:path>
                </a:pathLst>
              </a:custGeom>
              <a:solidFill>
                <a:schemeClr val="accent3"/>
              </a:solidFill>
              <a:ln w="7938">
                <a:solidFill>
                  <a:schemeClr val="bg1"/>
                </a:solidFill>
                <a:prstDash val="solid"/>
                <a:round/>
                <a:headEnd/>
                <a:tailEnd/>
              </a:ln>
            </p:spPr>
            <p:txBody>
              <a:bodyPr/>
              <a:lstStyle/>
              <a:p>
                <a:endParaRPr lang="en-US">
                  <a:solidFill>
                    <a:srgbClr val="0F245F"/>
                  </a:solidFill>
                </a:endParaRPr>
              </a:p>
            </p:txBody>
          </p:sp>
          <p:sp>
            <p:nvSpPr>
              <p:cNvPr id="117" name="Freeform 282"/>
              <p:cNvSpPr>
                <a:spLocks noChangeAspect="1"/>
              </p:cNvSpPr>
              <p:nvPr/>
            </p:nvSpPr>
            <p:spPr bwMode="auto">
              <a:xfrm>
                <a:off x="4677" y="1843"/>
                <a:ext cx="98" cy="96"/>
              </a:xfrm>
              <a:custGeom>
                <a:avLst/>
                <a:gdLst/>
                <a:ahLst/>
                <a:cxnLst>
                  <a:cxn ang="0">
                    <a:pos x="24" y="92"/>
                  </a:cxn>
                  <a:cxn ang="0">
                    <a:pos x="12" y="94"/>
                  </a:cxn>
                  <a:cxn ang="0">
                    <a:pos x="8" y="88"/>
                  </a:cxn>
                  <a:cxn ang="0">
                    <a:pos x="12" y="80"/>
                  </a:cxn>
                  <a:cxn ang="0">
                    <a:pos x="12" y="70"/>
                  </a:cxn>
                  <a:cxn ang="0">
                    <a:pos x="16" y="60"/>
                  </a:cxn>
                  <a:cxn ang="0">
                    <a:pos x="6" y="60"/>
                  </a:cxn>
                  <a:cxn ang="0">
                    <a:pos x="0" y="56"/>
                  </a:cxn>
                  <a:cxn ang="0">
                    <a:pos x="6" y="48"/>
                  </a:cxn>
                  <a:cxn ang="0">
                    <a:pos x="22" y="38"/>
                  </a:cxn>
                  <a:cxn ang="0">
                    <a:pos x="28" y="32"/>
                  </a:cxn>
                  <a:cxn ang="0">
                    <a:pos x="36" y="24"/>
                  </a:cxn>
                  <a:cxn ang="0">
                    <a:pos x="40" y="22"/>
                  </a:cxn>
                  <a:cxn ang="0">
                    <a:pos x="50" y="26"/>
                  </a:cxn>
                  <a:cxn ang="0">
                    <a:pos x="60" y="24"/>
                  </a:cxn>
                  <a:cxn ang="0">
                    <a:pos x="62" y="16"/>
                  </a:cxn>
                  <a:cxn ang="0">
                    <a:pos x="72" y="16"/>
                  </a:cxn>
                  <a:cxn ang="0">
                    <a:pos x="80" y="10"/>
                  </a:cxn>
                  <a:cxn ang="0">
                    <a:pos x="82" y="4"/>
                  </a:cxn>
                  <a:cxn ang="0">
                    <a:pos x="88" y="0"/>
                  </a:cxn>
                  <a:cxn ang="0">
                    <a:pos x="98" y="8"/>
                  </a:cxn>
                  <a:cxn ang="0">
                    <a:pos x="92" y="12"/>
                  </a:cxn>
                  <a:cxn ang="0">
                    <a:pos x="84" y="18"/>
                  </a:cxn>
                  <a:cxn ang="0">
                    <a:pos x="80" y="28"/>
                  </a:cxn>
                  <a:cxn ang="0">
                    <a:pos x="78" y="38"/>
                  </a:cxn>
                  <a:cxn ang="0">
                    <a:pos x="76" y="42"/>
                  </a:cxn>
                  <a:cxn ang="0">
                    <a:pos x="68" y="46"/>
                  </a:cxn>
                  <a:cxn ang="0">
                    <a:pos x="52" y="52"/>
                  </a:cxn>
                  <a:cxn ang="0">
                    <a:pos x="48" y="58"/>
                  </a:cxn>
                  <a:cxn ang="0">
                    <a:pos x="48" y="66"/>
                  </a:cxn>
                  <a:cxn ang="0">
                    <a:pos x="52" y="76"/>
                  </a:cxn>
                  <a:cxn ang="0">
                    <a:pos x="56" y="80"/>
                  </a:cxn>
                  <a:cxn ang="0">
                    <a:pos x="60" y="84"/>
                  </a:cxn>
                  <a:cxn ang="0">
                    <a:pos x="50" y="86"/>
                  </a:cxn>
                  <a:cxn ang="0">
                    <a:pos x="40" y="90"/>
                  </a:cxn>
                  <a:cxn ang="0">
                    <a:pos x="36" y="96"/>
                  </a:cxn>
                  <a:cxn ang="0">
                    <a:pos x="24" y="92"/>
                  </a:cxn>
                </a:cxnLst>
                <a:rect l="0" t="0" r="r" b="b"/>
                <a:pathLst>
                  <a:path w="98" h="96">
                    <a:moveTo>
                      <a:pt x="24" y="92"/>
                    </a:moveTo>
                    <a:lnTo>
                      <a:pt x="12" y="94"/>
                    </a:lnTo>
                    <a:lnTo>
                      <a:pt x="8" y="88"/>
                    </a:lnTo>
                    <a:lnTo>
                      <a:pt x="12" y="80"/>
                    </a:lnTo>
                    <a:lnTo>
                      <a:pt x="12" y="70"/>
                    </a:lnTo>
                    <a:lnTo>
                      <a:pt x="16" y="60"/>
                    </a:lnTo>
                    <a:lnTo>
                      <a:pt x="6" y="60"/>
                    </a:lnTo>
                    <a:lnTo>
                      <a:pt x="0" y="56"/>
                    </a:lnTo>
                    <a:lnTo>
                      <a:pt x="6" y="48"/>
                    </a:lnTo>
                    <a:lnTo>
                      <a:pt x="22" y="38"/>
                    </a:lnTo>
                    <a:lnTo>
                      <a:pt x="28" y="32"/>
                    </a:lnTo>
                    <a:lnTo>
                      <a:pt x="36" y="24"/>
                    </a:lnTo>
                    <a:lnTo>
                      <a:pt x="40" y="22"/>
                    </a:lnTo>
                    <a:lnTo>
                      <a:pt x="50" y="26"/>
                    </a:lnTo>
                    <a:lnTo>
                      <a:pt x="60" y="24"/>
                    </a:lnTo>
                    <a:lnTo>
                      <a:pt x="62" y="16"/>
                    </a:lnTo>
                    <a:lnTo>
                      <a:pt x="72" y="16"/>
                    </a:lnTo>
                    <a:lnTo>
                      <a:pt x="80" y="10"/>
                    </a:lnTo>
                    <a:lnTo>
                      <a:pt x="82" y="4"/>
                    </a:lnTo>
                    <a:lnTo>
                      <a:pt x="88" y="0"/>
                    </a:lnTo>
                    <a:lnTo>
                      <a:pt x="98" y="8"/>
                    </a:lnTo>
                    <a:lnTo>
                      <a:pt x="92" y="12"/>
                    </a:lnTo>
                    <a:lnTo>
                      <a:pt x="84" y="18"/>
                    </a:lnTo>
                    <a:lnTo>
                      <a:pt x="80" y="28"/>
                    </a:lnTo>
                    <a:lnTo>
                      <a:pt x="78" y="38"/>
                    </a:lnTo>
                    <a:lnTo>
                      <a:pt x="76" y="42"/>
                    </a:lnTo>
                    <a:lnTo>
                      <a:pt x="68" y="46"/>
                    </a:lnTo>
                    <a:lnTo>
                      <a:pt x="52" y="52"/>
                    </a:lnTo>
                    <a:lnTo>
                      <a:pt x="48" y="58"/>
                    </a:lnTo>
                    <a:lnTo>
                      <a:pt x="48" y="66"/>
                    </a:lnTo>
                    <a:lnTo>
                      <a:pt x="52" y="76"/>
                    </a:lnTo>
                    <a:lnTo>
                      <a:pt x="56" y="80"/>
                    </a:lnTo>
                    <a:lnTo>
                      <a:pt x="60" y="84"/>
                    </a:lnTo>
                    <a:lnTo>
                      <a:pt x="50" y="86"/>
                    </a:lnTo>
                    <a:lnTo>
                      <a:pt x="40" y="90"/>
                    </a:lnTo>
                    <a:lnTo>
                      <a:pt x="36" y="96"/>
                    </a:lnTo>
                    <a:lnTo>
                      <a:pt x="24" y="92"/>
                    </a:lnTo>
                    <a:close/>
                  </a:path>
                </a:pathLst>
              </a:custGeom>
              <a:solidFill>
                <a:schemeClr val="accent3"/>
              </a:solidFill>
              <a:ln w="7938">
                <a:solidFill>
                  <a:schemeClr val="bg1"/>
                </a:solidFill>
                <a:prstDash val="solid"/>
                <a:round/>
                <a:headEnd/>
                <a:tailEnd/>
              </a:ln>
            </p:spPr>
            <p:txBody>
              <a:bodyPr/>
              <a:lstStyle/>
              <a:p>
                <a:endParaRPr lang="en-US">
                  <a:solidFill>
                    <a:srgbClr val="0F245F"/>
                  </a:solidFill>
                </a:endParaRPr>
              </a:p>
            </p:txBody>
          </p:sp>
          <p:sp>
            <p:nvSpPr>
              <p:cNvPr id="118" name="Freeform 283"/>
              <p:cNvSpPr>
                <a:spLocks noChangeAspect="1"/>
              </p:cNvSpPr>
              <p:nvPr/>
            </p:nvSpPr>
            <p:spPr bwMode="auto">
              <a:xfrm>
                <a:off x="3869" y="1627"/>
                <a:ext cx="972" cy="612"/>
              </a:xfrm>
              <a:custGeom>
                <a:avLst/>
                <a:gdLst/>
                <a:ahLst/>
                <a:cxnLst>
                  <a:cxn ang="0">
                    <a:pos x="108" y="176"/>
                  </a:cxn>
                  <a:cxn ang="0">
                    <a:pos x="170" y="134"/>
                  </a:cxn>
                  <a:cxn ang="0">
                    <a:pos x="210" y="104"/>
                  </a:cxn>
                  <a:cxn ang="0">
                    <a:pos x="258" y="116"/>
                  </a:cxn>
                  <a:cxn ang="0">
                    <a:pos x="278" y="170"/>
                  </a:cxn>
                  <a:cxn ang="0">
                    <a:pos x="358" y="212"/>
                  </a:cxn>
                  <a:cxn ang="0">
                    <a:pos x="506" y="240"/>
                  </a:cxn>
                  <a:cxn ang="0">
                    <a:pos x="608" y="200"/>
                  </a:cxn>
                  <a:cxn ang="0">
                    <a:pos x="654" y="164"/>
                  </a:cxn>
                  <a:cxn ang="0">
                    <a:pos x="736" y="144"/>
                  </a:cxn>
                  <a:cxn ang="0">
                    <a:pos x="668" y="116"/>
                  </a:cxn>
                  <a:cxn ang="0">
                    <a:pos x="714" y="76"/>
                  </a:cxn>
                  <a:cxn ang="0">
                    <a:pos x="750" y="20"/>
                  </a:cxn>
                  <a:cxn ang="0">
                    <a:pos x="798" y="0"/>
                  </a:cxn>
                  <a:cxn ang="0">
                    <a:pos x="856" y="68"/>
                  </a:cxn>
                  <a:cxn ang="0">
                    <a:pos x="908" y="100"/>
                  </a:cxn>
                  <a:cxn ang="0">
                    <a:pos x="970" y="110"/>
                  </a:cxn>
                  <a:cxn ang="0">
                    <a:pos x="934" y="174"/>
                  </a:cxn>
                  <a:cxn ang="0">
                    <a:pos x="896" y="216"/>
                  </a:cxn>
                  <a:cxn ang="0">
                    <a:pos x="848" y="238"/>
                  </a:cxn>
                  <a:cxn ang="0">
                    <a:pos x="798" y="274"/>
                  </a:cxn>
                  <a:cxn ang="0">
                    <a:pos x="772" y="266"/>
                  </a:cxn>
                  <a:cxn ang="0">
                    <a:pos x="724" y="286"/>
                  </a:cxn>
                  <a:cxn ang="0">
                    <a:pos x="720" y="316"/>
                  </a:cxn>
                  <a:cxn ang="0">
                    <a:pos x="758" y="316"/>
                  </a:cxn>
                  <a:cxn ang="0">
                    <a:pos x="752" y="334"/>
                  </a:cxn>
                  <a:cxn ang="0">
                    <a:pos x="736" y="372"/>
                  </a:cxn>
                  <a:cxn ang="0">
                    <a:pos x="766" y="422"/>
                  </a:cxn>
                  <a:cxn ang="0">
                    <a:pos x="760" y="438"/>
                  </a:cxn>
                  <a:cxn ang="0">
                    <a:pos x="766" y="450"/>
                  </a:cxn>
                  <a:cxn ang="0">
                    <a:pos x="714" y="542"/>
                  </a:cxn>
                  <a:cxn ang="0">
                    <a:pos x="638" y="568"/>
                  </a:cxn>
                  <a:cxn ang="0">
                    <a:pos x="586" y="596"/>
                  </a:cxn>
                  <a:cxn ang="0">
                    <a:pos x="576" y="594"/>
                  </a:cxn>
                  <a:cxn ang="0">
                    <a:pos x="528" y="590"/>
                  </a:cxn>
                  <a:cxn ang="0">
                    <a:pos x="492" y="576"/>
                  </a:cxn>
                  <a:cxn ang="0">
                    <a:pos x="450" y="590"/>
                  </a:cxn>
                  <a:cxn ang="0">
                    <a:pos x="420" y="594"/>
                  </a:cxn>
                  <a:cxn ang="0">
                    <a:pos x="402" y="552"/>
                  </a:cxn>
                  <a:cxn ang="0">
                    <a:pos x="392" y="490"/>
                  </a:cxn>
                  <a:cxn ang="0">
                    <a:pos x="352" y="464"/>
                  </a:cxn>
                  <a:cxn ang="0">
                    <a:pos x="292" y="488"/>
                  </a:cxn>
                  <a:cxn ang="0">
                    <a:pos x="230" y="488"/>
                  </a:cxn>
                  <a:cxn ang="0">
                    <a:pos x="146" y="456"/>
                  </a:cxn>
                  <a:cxn ang="0">
                    <a:pos x="80" y="418"/>
                  </a:cxn>
                  <a:cxn ang="0">
                    <a:pos x="84" y="380"/>
                  </a:cxn>
                  <a:cxn ang="0">
                    <a:pos x="70" y="352"/>
                  </a:cxn>
                  <a:cxn ang="0">
                    <a:pos x="20" y="318"/>
                  </a:cxn>
                  <a:cxn ang="0">
                    <a:pos x="2" y="284"/>
                  </a:cxn>
                  <a:cxn ang="0">
                    <a:pos x="32" y="266"/>
                  </a:cxn>
                  <a:cxn ang="0">
                    <a:pos x="102" y="232"/>
                  </a:cxn>
                </a:cxnLst>
                <a:rect l="0" t="0" r="r" b="b"/>
                <a:pathLst>
                  <a:path w="972" h="612">
                    <a:moveTo>
                      <a:pt x="108" y="228"/>
                    </a:moveTo>
                    <a:lnTo>
                      <a:pt x="108" y="218"/>
                    </a:lnTo>
                    <a:lnTo>
                      <a:pt x="116" y="210"/>
                    </a:lnTo>
                    <a:lnTo>
                      <a:pt x="110" y="194"/>
                    </a:lnTo>
                    <a:lnTo>
                      <a:pt x="108" y="176"/>
                    </a:lnTo>
                    <a:lnTo>
                      <a:pt x="120" y="170"/>
                    </a:lnTo>
                    <a:lnTo>
                      <a:pt x="138" y="170"/>
                    </a:lnTo>
                    <a:lnTo>
                      <a:pt x="142" y="156"/>
                    </a:lnTo>
                    <a:lnTo>
                      <a:pt x="152" y="132"/>
                    </a:lnTo>
                    <a:lnTo>
                      <a:pt x="170" y="134"/>
                    </a:lnTo>
                    <a:lnTo>
                      <a:pt x="184" y="134"/>
                    </a:lnTo>
                    <a:lnTo>
                      <a:pt x="194" y="132"/>
                    </a:lnTo>
                    <a:lnTo>
                      <a:pt x="194" y="118"/>
                    </a:lnTo>
                    <a:lnTo>
                      <a:pt x="198" y="104"/>
                    </a:lnTo>
                    <a:lnTo>
                      <a:pt x="210" y="104"/>
                    </a:lnTo>
                    <a:lnTo>
                      <a:pt x="212" y="94"/>
                    </a:lnTo>
                    <a:lnTo>
                      <a:pt x="228" y="94"/>
                    </a:lnTo>
                    <a:lnTo>
                      <a:pt x="232" y="104"/>
                    </a:lnTo>
                    <a:lnTo>
                      <a:pt x="242" y="114"/>
                    </a:lnTo>
                    <a:lnTo>
                      <a:pt x="258" y="116"/>
                    </a:lnTo>
                    <a:lnTo>
                      <a:pt x="272" y="130"/>
                    </a:lnTo>
                    <a:lnTo>
                      <a:pt x="280" y="142"/>
                    </a:lnTo>
                    <a:lnTo>
                      <a:pt x="280" y="150"/>
                    </a:lnTo>
                    <a:lnTo>
                      <a:pt x="274" y="158"/>
                    </a:lnTo>
                    <a:lnTo>
                      <a:pt x="278" y="170"/>
                    </a:lnTo>
                    <a:lnTo>
                      <a:pt x="286" y="174"/>
                    </a:lnTo>
                    <a:lnTo>
                      <a:pt x="320" y="176"/>
                    </a:lnTo>
                    <a:lnTo>
                      <a:pt x="330" y="186"/>
                    </a:lnTo>
                    <a:lnTo>
                      <a:pt x="352" y="198"/>
                    </a:lnTo>
                    <a:lnTo>
                      <a:pt x="358" y="212"/>
                    </a:lnTo>
                    <a:lnTo>
                      <a:pt x="364" y="220"/>
                    </a:lnTo>
                    <a:lnTo>
                      <a:pt x="418" y="222"/>
                    </a:lnTo>
                    <a:lnTo>
                      <a:pt x="446" y="224"/>
                    </a:lnTo>
                    <a:lnTo>
                      <a:pt x="470" y="236"/>
                    </a:lnTo>
                    <a:lnTo>
                      <a:pt x="506" y="240"/>
                    </a:lnTo>
                    <a:lnTo>
                      <a:pt x="528" y="226"/>
                    </a:lnTo>
                    <a:lnTo>
                      <a:pt x="572" y="226"/>
                    </a:lnTo>
                    <a:lnTo>
                      <a:pt x="590" y="216"/>
                    </a:lnTo>
                    <a:lnTo>
                      <a:pt x="590" y="210"/>
                    </a:lnTo>
                    <a:lnTo>
                      <a:pt x="608" y="200"/>
                    </a:lnTo>
                    <a:lnTo>
                      <a:pt x="602" y="188"/>
                    </a:lnTo>
                    <a:lnTo>
                      <a:pt x="608" y="176"/>
                    </a:lnTo>
                    <a:lnTo>
                      <a:pt x="622" y="176"/>
                    </a:lnTo>
                    <a:lnTo>
                      <a:pt x="640" y="178"/>
                    </a:lnTo>
                    <a:lnTo>
                      <a:pt x="654" y="164"/>
                    </a:lnTo>
                    <a:lnTo>
                      <a:pt x="670" y="164"/>
                    </a:lnTo>
                    <a:lnTo>
                      <a:pt x="688" y="150"/>
                    </a:lnTo>
                    <a:lnTo>
                      <a:pt x="708" y="142"/>
                    </a:lnTo>
                    <a:lnTo>
                      <a:pt x="720" y="142"/>
                    </a:lnTo>
                    <a:lnTo>
                      <a:pt x="736" y="144"/>
                    </a:lnTo>
                    <a:lnTo>
                      <a:pt x="734" y="134"/>
                    </a:lnTo>
                    <a:lnTo>
                      <a:pt x="714" y="114"/>
                    </a:lnTo>
                    <a:lnTo>
                      <a:pt x="704" y="112"/>
                    </a:lnTo>
                    <a:lnTo>
                      <a:pt x="696" y="118"/>
                    </a:lnTo>
                    <a:lnTo>
                      <a:pt x="668" y="116"/>
                    </a:lnTo>
                    <a:lnTo>
                      <a:pt x="672" y="102"/>
                    </a:lnTo>
                    <a:lnTo>
                      <a:pt x="680" y="84"/>
                    </a:lnTo>
                    <a:lnTo>
                      <a:pt x="686" y="76"/>
                    </a:lnTo>
                    <a:lnTo>
                      <a:pt x="704" y="86"/>
                    </a:lnTo>
                    <a:lnTo>
                      <a:pt x="714" y="76"/>
                    </a:lnTo>
                    <a:lnTo>
                      <a:pt x="726" y="74"/>
                    </a:lnTo>
                    <a:lnTo>
                      <a:pt x="730" y="58"/>
                    </a:lnTo>
                    <a:lnTo>
                      <a:pt x="740" y="40"/>
                    </a:lnTo>
                    <a:lnTo>
                      <a:pt x="750" y="34"/>
                    </a:lnTo>
                    <a:lnTo>
                      <a:pt x="750" y="20"/>
                    </a:lnTo>
                    <a:lnTo>
                      <a:pt x="738" y="18"/>
                    </a:lnTo>
                    <a:lnTo>
                      <a:pt x="740" y="10"/>
                    </a:lnTo>
                    <a:lnTo>
                      <a:pt x="754" y="4"/>
                    </a:lnTo>
                    <a:lnTo>
                      <a:pt x="780" y="2"/>
                    </a:lnTo>
                    <a:lnTo>
                      <a:pt x="798" y="0"/>
                    </a:lnTo>
                    <a:lnTo>
                      <a:pt x="814" y="6"/>
                    </a:lnTo>
                    <a:lnTo>
                      <a:pt x="828" y="12"/>
                    </a:lnTo>
                    <a:lnTo>
                      <a:pt x="840" y="32"/>
                    </a:lnTo>
                    <a:lnTo>
                      <a:pt x="848" y="52"/>
                    </a:lnTo>
                    <a:lnTo>
                      <a:pt x="856" y="68"/>
                    </a:lnTo>
                    <a:lnTo>
                      <a:pt x="862" y="84"/>
                    </a:lnTo>
                    <a:lnTo>
                      <a:pt x="878" y="84"/>
                    </a:lnTo>
                    <a:lnTo>
                      <a:pt x="888" y="90"/>
                    </a:lnTo>
                    <a:lnTo>
                      <a:pt x="902" y="98"/>
                    </a:lnTo>
                    <a:lnTo>
                      <a:pt x="908" y="100"/>
                    </a:lnTo>
                    <a:lnTo>
                      <a:pt x="912" y="120"/>
                    </a:lnTo>
                    <a:lnTo>
                      <a:pt x="934" y="122"/>
                    </a:lnTo>
                    <a:lnTo>
                      <a:pt x="940" y="114"/>
                    </a:lnTo>
                    <a:lnTo>
                      <a:pt x="954" y="112"/>
                    </a:lnTo>
                    <a:lnTo>
                      <a:pt x="970" y="110"/>
                    </a:lnTo>
                    <a:lnTo>
                      <a:pt x="972" y="124"/>
                    </a:lnTo>
                    <a:lnTo>
                      <a:pt x="964" y="128"/>
                    </a:lnTo>
                    <a:lnTo>
                      <a:pt x="958" y="150"/>
                    </a:lnTo>
                    <a:lnTo>
                      <a:pt x="946" y="172"/>
                    </a:lnTo>
                    <a:lnTo>
                      <a:pt x="934" y="174"/>
                    </a:lnTo>
                    <a:lnTo>
                      <a:pt x="928" y="168"/>
                    </a:lnTo>
                    <a:lnTo>
                      <a:pt x="914" y="178"/>
                    </a:lnTo>
                    <a:lnTo>
                      <a:pt x="914" y="214"/>
                    </a:lnTo>
                    <a:lnTo>
                      <a:pt x="906" y="224"/>
                    </a:lnTo>
                    <a:lnTo>
                      <a:pt x="896" y="216"/>
                    </a:lnTo>
                    <a:lnTo>
                      <a:pt x="880" y="232"/>
                    </a:lnTo>
                    <a:lnTo>
                      <a:pt x="870" y="232"/>
                    </a:lnTo>
                    <a:lnTo>
                      <a:pt x="868" y="240"/>
                    </a:lnTo>
                    <a:lnTo>
                      <a:pt x="858" y="242"/>
                    </a:lnTo>
                    <a:lnTo>
                      <a:pt x="848" y="238"/>
                    </a:lnTo>
                    <a:lnTo>
                      <a:pt x="844" y="240"/>
                    </a:lnTo>
                    <a:lnTo>
                      <a:pt x="830" y="254"/>
                    </a:lnTo>
                    <a:lnTo>
                      <a:pt x="818" y="262"/>
                    </a:lnTo>
                    <a:lnTo>
                      <a:pt x="808" y="272"/>
                    </a:lnTo>
                    <a:lnTo>
                      <a:pt x="798" y="274"/>
                    </a:lnTo>
                    <a:lnTo>
                      <a:pt x="788" y="276"/>
                    </a:lnTo>
                    <a:lnTo>
                      <a:pt x="760" y="294"/>
                    </a:lnTo>
                    <a:lnTo>
                      <a:pt x="758" y="282"/>
                    </a:lnTo>
                    <a:lnTo>
                      <a:pt x="762" y="272"/>
                    </a:lnTo>
                    <a:lnTo>
                      <a:pt x="772" y="266"/>
                    </a:lnTo>
                    <a:lnTo>
                      <a:pt x="770" y="256"/>
                    </a:lnTo>
                    <a:lnTo>
                      <a:pt x="762" y="256"/>
                    </a:lnTo>
                    <a:lnTo>
                      <a:pt x="750" y="258"/>
                    </a:lnTo>
                    <a:lnTo>
                      <a:pt x="728" y="276"/>
                    </a:lnTo>
                    <a:lnTo>
                      <a:pt x="724" y="286"/>
                    </a:lnTo>
                    <a:lnTo>
                      <a:pt x="704" y="286"/>
                    </a:lnTo>
                    <a:lnTo>
                      <a:pt x="700" y="294"/>
                    </a:lnTo>
                    <a:lnTo>
                      <a:pt x="706" y="308"/>
                    </a:lnTo>
                    <a:lnTo>
                      <a:pt x="720" y="310"/>
                    </a:lnTo>
                    <a:lnTo>
                      <a:pt x="720" y="316"/>
                    </a:lnTo>
                    <a:lnTo>
                      <a:pt x="722" y="324"/>
                    </a:lnTo>
                    <a:lnTo>
                      <a:pt x="734" y="322"/>
                    </a:lnTo>
                    <a:lnTo>
                      <a:pt x="742" y="314"/>
                    </a:lnTo>
                    <a:lnTo>
                      <a:pt x="750" y="312"/>
                    </a:lnTo>
                    <a:lnTo>
                      <a:pt x="758" y="316"/>
                    </a:lnTo>
                    <a:lnTo>
                      <a:pt x="774" y="320"/>
                    </a:lnTo>
                    <a:lnTo>
                      <a:pt x="778" y="328"/>
                    </a:lnTo>
                    <a:lnTo>
                      <a:pt x="772" y="330"/>
                    </a:lnTo>
                    <a:lnTo>
                      <a:pt x="760" y="330"/>
                    </a:lnTo>
                    <a:lnTo>
                      <a:pt x="752" y="334"/>
                    </a:lnTo>
                    <a:lnTo>
                      <a:pt x="750" y="340"/>
                    </a:lnTo>
                    <a:lnTo>
                      <a:pt x="740" y="344"/>
                    </a:lnTo>
                    <a:lnTo>
                      <a:pt x="730" y="358"/>
                    </a:lnTo>
                    <a:lnTo>
                      <a:pt x="726" y="368"/>
                    </a:lnTo>
                    <a:lnTo>
                      <a:pt x="736" y="372"/>
                    </a:lnTo>
                    <a:lnTo>
                      <a:pt x="742" y="378"/>
                    </a:lnTo>
                    <a:lnTo>
                      <a:pt x="750" y="398"/>
                    </a:lnTo>
                    <a:lnTo>
                      <a:pt x="752" y="406"/>
                    </a:lnTo>
                    <a:lnTo>
                      <a:pt x="768" y="418"/>
                    </a:lnTo>
                    <a:lnTo>
                      <a:pt x="766" y="422"/>
                    </a:lnTo>
                    <a:lnTo>
                      <a:pt x="756" y="418"/>
                    </a:lnTo>
                    <a:lnTo>
                      <a:pt x="752" y="426"/>
                    </a:lnTo>
                    <a:lnTo>
                      <a:pt x="764" y="430"/>
                    </a:lnTo>
                    <a:lnTo>
                      <a:pt x="768" y="436"/>
                    </a:lnTo>
                    <a:lnTo>
                      <a:pt x="760" y="438"/>
                    </a:lnTo>
                    <a:lnTo>
                      <a:pt x="750" y="440"/>
                    </a:lnTo>
                    <a:lnTo>
                      <a:pt x="744" y="444"/>
                    </a:lnTo>
                    <a:lnTo>
                      <a:pt x="742" y="446"/>
                    </a:lnTo>
                    <a:lnTo>
                      <a:pt x="756" y="448"/>
                    </a:lnTo>
                    <a:lnTo>
                      <a:pt x="766" y="450"/>
                    </a:lnTo>
                    <a:lnTo>
                      <a:pt x="766" y="462"/>
                    </a:lnTo>
                    <a:lnTo>
                      <a:pt x="758" y="480"/>
                    </a:lnTo>
                    <a:lnTo>
                      <a:pt x="738" y="504"/>
                    </a:lnTo>
                    <a:lnTo>
                      <a:pt x="724" y="524"/>
                    </a:lnTo>
                    <a:lnTo>
                      <a:pt x="714" y="542"/>
                    </a:lnTo>
                    <a:lnTo>
                      <a:pt x="692" y="560"/>
                    </a:lnTo>
                    <a:lnTo>
                      <a:pt x="678" y="572"/>
                    </a:lnTo>
                    <a:lnTo>
                      <a:pt x="656" y="576"/>
                    </a:lnTo>
                    <a:lnTo>
                      <a:pt x="644" y="576"/>
                    </a:lnTo>
                    <a:lnTo>
                      <a:pt x="638" y="568"/>
                    </a:lnTo>
                    <a:lnTo>
                      <a:pt x="632" y="570"/>
                    </a:lnTo>
                    <a:lnTo>
                      <a:pt x="632" y="584"/>
                    </a:lnTo>
                    <a:lnTo>
                      <a:pt x="618" y="588"/>
                    </a:lnTo>
                    <a:lnTo>
                      <a:pt x="598" y="594"/>
                    </a:lnTo>
                    <a:lnTo>
                      <a:pt x="586" y="596"/>
                    </a:lnTo>
                    <a:lnTo>
                      <a:pt x="582" y="604"/>
                    </a:lnTo>
                    <a:lnTo>
                      <a:pt x="584" y="612"/>
                    </a:lnTo>
                    <a:lnTo>
                      <a:pt x="576" y="608"/>
                    </a:lnTo>
                    <a:lnTo>
                      <a:pt x="576" y="600"/>
                    </a:lnTo>
                    <a:lnTo>
                      <a:pt x="576" y="594"/>
                    </a:lnTo>
                    <a:lnTo>
                      <a:pt x="566" y="594"/>
                    </a:lnTo>
                    <a:lnTo>
                      <a:pt x="556" y="590"/>
                    </a:lnTo>
                    <a:lnTo>
                      <a:pt x="546" y="594"/>
                    </a:lnTo>
                    <a:lnTo>
                      <a:pt x="536" y="594"/>
                    </a:lnTo>
                    <a:lnTo>
                      <a:pt x="528" y="590"/>
                    </a:lnTo>
                    <a:lnTo>
                      <a:pt x="526" y="574"/>
                    </a:lnTo>
                    <a:lnTo>
                      <a:pt x="514" y="572"/>
                    </a:lnTo>
                    <a:lnTo>
                      <a:pt x="508" y="568"/>
                    </a:lnTo>
                    <a:lnTo>
                      <a:pt x="500" y="568"/>
                    </a:lnTo>
                    <a:lnTo>
                      <a:pt x="492" y="576"/>
                    </a:lnTo>
                    <a:lnTo>
                      <a:pt x="458" y="576"/>
                    </a:lnTo>
                    <a:lnTo>
                      <a:pt x="456" y="580"/>
                    </a:lnTo>
                    <a:lnTo>
                      <a:pt x="444" y="580"/>
                    </a:lnTo>
                    <a:lnTo>
                      <a:pt x="444" y="588"/>
                    </a:lnTo>
                    <a:lnTo>
                      <a:pt x="450" y="590"/>
                    </a:lnTo>
                    <a:lnTo>
                      <a:pt x="448" y="598"/>
                    </a:lnTo>
                    <a:lnTo>
                      <a:pt x="440" y="598"/>
                    </a:lnTo>
                    <a:lnTo>
                      <a:pt x="436" y="594"/>
                    </a:lnTo>
                    <a:lnTo>
                      <a:pt x="428" y="594"/>
                    </a:lnTo>
                    <a:lnTo>
                      <a:pt x="420" y="594"/>
                    </a:lnTo>
                    <a:lnTo>
                      <a:pt x="420" y="588"/>
                    </a:lnTo>
                    <a:lnTo>
                      <a:pt x="412" y="586"/>
                    </a:lnTo>
                    <a:lnTo>
                      <a:pt x="412" y="570"/>
                    </a:lnTo>
                    <a:lnTo>
                      <a:pt x="402" y="566"/>
                    </a:lnTo>
                    <a:lnTo>
                      <a:pt x="402" y="552"/>
                    </a:lnTo>
                    <a:lnTo>
                      <a:pt x="382" y="546"/>
                    </a:lnTo>
                    <a:lnTo>
                      <a:pt x="382" y="542"/>
                    </a:lnTo>
                    <a:lnTo>
                      <a:pt x="398" y="520"/>
                    </a:lnTo>
                    <a:lnTo>
                      <a:pt x="400" y="496"/>
                    </a:lnTo>
                    <a:lnTo>
                      <a:pt x="392" y="490"/>
                    </a:lnTo>
                    <a:lnTo>
                      <a:pt x="386" y="480"/>
                    </a:lnTo>
                    <a:lnTo>
                      <a:pt x="378" y="478"/>
                    </a:lnTo>
                    <a:lnTo>
                      <a:pt x="362" y="476"/>
                    </a:lnTo>
                    <a:lnTo>
                      <a:pt x="362" y="462"/>
                    </a:lnTo>
                    <a:lnTo>
                      <a:pt x="352" y="464"/>
                    </a:lnTo>
                    <a:lnTo>
                      <a:pt x="330" y="464"/>
                    </a:lnTo>
                    <a:lnTo>
                      <a:pt x="324" y="472"/>
                    </a:lnTo>
                    <a:lnTo>
                      <a:pt x="312" y="472"/>
                    </a:lnTo>
                    <a:lnTo>
                      <a:pt x="302" y="486"/>
                    </a:lnTo>
                    <a:lnTo>
                      <a:pt x="292" y="488"/>
                    </a:lnTo>
                    <a:lnTo>
                      <a:pt x="278" y="486"/>
                    </a:lnTo>
                    <a:lnTo>
                      <a:pt x="266" y="482"/>
                    </a:lnTo>
                    <a:lnTo>
                      <a:pt x="256" y="482"/>
                    </a:lnTo>
                    <a:lnTo>
                      <a:pt x="250" y="488"/>
                    </a:lnTo>
                    <a:lnTo>
                      <a:pt x="230" y="488"/>
                    </a:lnTo>
                    <a:lnTo>
                      <a:pt x="208" y="486"/>
                    </a:lnTo>
                    <a:lnTo>
                      <a:pt x="192" y="484"/>
                    </a:lnTo>
                    <a:lnTo>
                      <a:pt x="174" y="472"/>
                    </a:lnTo>
                    <a:lnTo>
                      <a:pt x="162" y="464"/>
                    </a:lnTo>
                    <a:lnTo>
                      <a:pt x="146" y="456"/>
                    </a:lnTo>
                    <a:lnTo>
                      <a:pt x="132" y="442"/>
                    </a:lnTo>
                    <a:lnTo>
                      <a:pt x="118" y="448"/>
                    </a:lnTo>
                    <a:lnTo>
                      <a:pt x="106" y="438"/>
                    </a:lnTo>
                    <a:lnTo>
                      <a:pt x="80" y="426"/>
                    </a:lnTo>
                    <a:lnTo>
                      <a:pt x="80" y="418"/>
                    </a:lnTo>
                    <a:lnTo>
                      <a:pt x="84" y="408"/>
                    </a:lnTo>
                    <a:lnTo>
                      <a:pt x="94" y="406"/>
                    </a:lnTo>
                    <a:lnTo>
                      <a:pt x="96" y="398"/>
                    </a:lnTo>
                    <a:lnTo>
                      <a:pt x="84" y="390"/>
                    </a:lnTo>
                    <a:lnTo>
                      <a:pt x="84" y="380"/>
                    </a:lnTo>
                    <a:lnTo>
                      <a:pt x="100" y="372"/>
                    </a:lnTo>
                    <a:lnTo>
                      <a:pt x="108" y="364"/>
                    </a:lnTo>
                    <a:lnTo>
                      <a:pt x="108" y="356"/>
                    </a:lnTo>
                    <a:lnTo>
                      <a:pt x="90" y="344"/>
                    </a:lnTo>
                    <a:lnTo>
                      <a:pt x="70" y="352"/>
                    </a:lnTo>
                    <a:lnTo>
                      <a:pt x="58" y="350"/>
                    </a:lnTo>
                    <a:lnTo>
                      <a:pt x="38" y="342"/>
                    </a:lnTo>
                    <a:lnTo>
                      <a:pt x="38" y="332"/>
                    </a:lnTo>
                    <a:lnTo>
                      <a:pt x="20" y="326"/>
                    </a:lnTo>
                    <a:lnTo>
                      <a:pt x="20" y="318"/>
                    </a:lnTo>
                    <a:lnTo>
                      <a:pt x="20" y="298"/>
                    </a:lnTo>
                    <a:lnTo>
                      <a:pt x="8" y="300"/>
                    </a:lnTo>
                    <a:lnTo>
                      <a:pt x="2" y="298"/>
                    </a:lnTo>
                    <a:lnTo>
                      <a:pt x="0" y="290"/>
                    </a:lnTo>
                    <a:lnTo>
                      <a:pt x="2" y="284"/>
                    </a:lnTo>
                    <a:lnTo>
                      <a:pt x="4" y="274"/>
                    </a:lnTo>
                    <a:lnTo>
                      <a:pt x="16" y="266"/>
                    </a:lnTo>
                    <a:lnTo>
                      <a:pt x="18" y="260"/>
                    </a:lnTo>
                    <a:lnTo>
                      <a:pt x="32" y="260"/>
                    </a:lnTo>
                    <a:lnTo>
                      <a:pt x="32" y="266"/>
                    </a:lnTo>
                    <a:lnTo>
                      <a:pt x="48" y="262"/>
                    </a:lnTo>
                    <a:lnTo>
                      <a:pt x="52" y="252"/>
                    </a:lnTo>
                    <a:lnTo>
                      <a:pt x="72" y="252"/>
                    </a:lnTo>
                    <a:lnTo>
                      <a:pt x="76" y="244"/>
                    </a:lnTo>
                    <a:lnTo>
                      <a:pt x="102" y="232"/>
                    </a:lnTo>
                    <a:lnTo>
                      <a:pt x="108" y="228"/>
                    </a:lnTo>
                    <a:close/>
                  </a:path>
                </a:pathLst>
              </a:custGeom>
              <a:solidFill>
                <a:schemeClr val="accent3"/>
              </a:solidFill>
              <a:ln w="7938">
                <a:solidFill>
                  <a:schemeClr val="bg1"/>
                </a:solidFill>
                <a:prstDash val="solid"/>
                <a:round/>
                <a:headEnd/>
                <a:tailEnd/>
              </a:ln>
            </p:spPr>
            <p:txBody>
              <a:bodyPr/>
              <a:lstStyle/>
              <a:p>
                <a:endParaRPr lang="en-US">
                  <a:solidFill>
                    <a:srgbClr val="0F245F"/>
                  </a:solidFill>
                </a:endParaRPr>
              </a:p>
            </p:txBody>
          </p:sp>
          <p:sp>
            <p:nvSpPr>
              <p:cNvPr id="119" name="Freeform 284"/>
              <p:cNvSpPr>
                <a:spLocks noChangeAspect="1"/>
              </p:cNvSpPr>
              <p:nvPr/>
            </p:nvSpPr>
            <p:spPr bwMode="auto">
              <a:xfrm>
                <a:off x="4285" y="2207"/>
                <a:ext cx="124" cy="136"/>
              </a:xfrm>
              <a:custGeom>
                <a:avLst/>
                <a:gdLst/>
                <a:ahLst/>
                <a:cxnLst>
                  <a:cxn ang="0">
                    <a:pos x="12" y="14"/>
                  </a:cxn>
                  <a:cxn ang="0">
                    <a:pos x="20" y="14"/>
                  </a:cxn>
                  <a:cxn ang="0">
                    <a:pos x="24" y="18"/>
                  </a:cxn>
                  <a:cxn ang="0">
                    <a:pos x="32" y="18"/>
                  </a:cxn>
                  <a:cxn ang="0">
                    <a:pos x="34" y="10"/>
                  </a:cxn>
                  <a:cxn ang="0">
                    <a:pos x="28" y="8"/>
                  </a:cxn>
                  <a:cxn ang="0">
                    <a:pos x="28" y="0"/>
                  </a:cxn>
                  <a:cxn ang="0">
                    <a:pos x="40" y="0"/>
                  </a:cxn>
                  <a:cxn ang="0">
                    <a:pos x="40" y="4"/>
                  </a:cxn>
                  <a:cxn ang="0">
                    <a:pos x="50" y="14"/>
                  </a:cxn>
                  <a:cxn ang="0">
                    <a:pos x="52" y="24"/>
                  </a:cxn>
                  <a:cxn ang="0">
                    <a:pos x="52" y="28"/>
                  </a:cxn>
                  <a:cxn ang="0">
                    <a:pos x="74" y="26"/>
                  </a:cxn>
                  <a:cxn ang="0">
                    <a:pos x="80" y="36"/>
                  </a:cxn>
                  <a:cxn ang="0">
                    <a:pos x="82" y="46"/>
                  </a:cxn>
                  <a:cxn ang="0">
                    <a:pos x="68" y="46"/>
                  </a:cxn>
                  <a:cxn ang="0">
                    <a:pos x="68" y="56"/>
                  </a:cxn>
                  <a:cxn ang="0">
                    <a:pos x="76" y="60"/>
                  </a:cxn>
                  <a:cxn ang="0">
                    <a:pos x="100" y="84"/>
                  </a:cxn>
                  <a:cxn ang="0">
                    <a:pos x="120" y="106"/>
                  </a:cxn>
                  <a:cxn ang="0">
                    <a:pos x="124" y="120"/>
                  </a:cxn>
                  <a:cxn ang="0">
                    <a:pos x="122" y="134"/>
                  </a:cxn>
                  <a:cxn ang="0">
                    <a:pos x="112" y="134"/>
                  </a:cxn>
                  <a:cxn ang="0">
                    <a:pos x="110" y="128"/>
                  </a:cxn>
                  <a:cxn ang="0">
                    <a:pos x="104" y="128"/>
                  </a:cxn>
                  <a:cxn ang="0">
                    <a:pos x="102" y="136"/>
                  </a:cxn>
                  <a:cxn ang="0">
                    <a:pos x="90" y="136"/>
                  </a:cxn>
                  <a:cxn ang="0">
                    <a:pos x="90" y="130"/>
                  </a:cxn>
                  <a:cxn ang="0">
                    <a:pos x="94" y="118"/>
                  </a:cxn>
                  <a:cxn ang="0">
                    <a:pos x="94" y="108"/>
                  </a:cxn>
                  <a:cxn ang="0">
                    <a:pos x="84" y="98"/>
                  </a:cxn>
                  <a:cxn ang="0">
                    <a:pos x="80" y="82"/>
                  </a:cxn>
                  <a:cxn ang="0">
                    <a:pos x="64" y="64"/>
                  </a:cxn>
                  <a:cxn ang="0">
                    <a:pos x="52" y="72"/>
                  </a:cxn>
                  <a:cxn ang="0">
                    <a:pos x="40" y="68"/>
                  </a:cxn>
                  <a:cxn ang="0">
                    <a:pos x="20" y="80"/>
                  </a:cxn>
                  <a:cxn ang="0">
                    <a:pos x="20" y="66"/>
                  </a:cxn>
                  <a:cxn ang="0">
                    <a:pos x="24" y="62"/>
                  </a:cxn>
                  <a:cxn ang="0">
                    <a:pos x="20" y="48"/>
                  </a:cxn>
                  <a:cxn ang="0">
                    <a:pos x="12" y="46"/>
                  </a:cxn>
                  <a:cxn ang="0">
                    <a:pos x="12" y="38"/>
                  </a:cxn>
                  <a:cxn ang="0">
                    <a:pos x="0" y="32"/>
                  </a:cxn>
                  <a:cxn ang="0">
                    <a:pos x="14" y="24"/>
                  </a:cxn>
                  <a:cxn ang="0">
                    <a:pos x="12" y="14"/>
                  </a:cxn>
                </a:cxnLst>
                <a:rect l="0" t="0" r="r" b="b"/>
                <a:pathLst>
                  <a:path w="124" h="136">
                    <a:moveTo>
                      <a:pt x="12" y="14"/>
                    </a:moveTo>
                    <a:lnTo>
                      <a:pt x="20" y="14"/>
                    </a:lnTo>
                    <a:lnTo>
                      <a:pt x="24" y="18"/>
                    </a:lnTo>
                    <a:lnTo>
                      <a:pt x="32" y="18"/>
                    </a:lnTo>
                    <a:lnTo>
                      <a:pt x="34" y="10"/>
                    </a:lnTo>
                    <a:lnTo>
                      <a:pt x="28" y="8"/>
                    </a:lnTo>
                    <a:lnTo>
                      <a:pt x="28" y="0"/>
                    </a:lnTo>
                    <a:lnTo>
                      <a:pt x="40" y="0"/>
                    </a:lnTo>
                    <a:lnTo>
                      <a:pt x="40" y="4"/>
                    </a:lnTo>
                    <a:lnTo>
                      <a:pt x="50" y="14"/>
                    </a:lnTo>
                    <a:lnTo>
                      <a:pt x="52" y="24"/>
                    </a:lnTo>
                    <a:lnTo>
                      <a:pt x="52" y="28"/>
                    </a:lnTo>
                    <a:lnTo>
                      <a:pt x="74" y="26"/>
                    </a:lnTo>
                    <a:lnTo>
                      <a:pt x="80" y="36"/>
                    </a:lnTo>
                    <a:lnTo>
                      <a:pt x="82" y="46"/>
                    </a:lnTo>
                    <a:lnTo>
                      <a:pt x="68" y="46"/>
                    </a:lnTo>
                    <a:lnTo>
                      <a:pt x="68" y="56"/>
                    </a:lnTo>
                    <a:lnTo>
                      <a:pt x="76" y="60"/>
                    </a:lnTo>
                    <a:lnTo>
                      <a:pt x="100" y="84"/>
                    </a:lnTo>
                    <a:lnTo>
                      <a:pt x="120" y="106"/>
                    </a:lnTo>
                    <a:lnTo>
                      <a:pt x="124" y="120"/>
                    </a:lnTo>
                    <a:lnTo>
                      <a:pt x="122" y="134"/>
                    </a:lnTo>
                    <a:lnTo>
                      <a:pt x="112" y="134"/>
                    </a:lnTo>
                    <a:lnTo>
                      <a:pt x="110" y="128"/>
                    </a:lnTo>
                    <a:lnTo>
                      <a:pt x="104" y="128"/>
                    </a:lnTo>
                    <a:lnTo>
                      <a:pt x="102" y="136"/>
                    </a:lnTo>
                    <a:lnTo>
                      <a:pt x="90" y="136"/>
                    </a:lnTo>
                    <a:lnTo>
                      <a:pt x="90" y="130"/>
                    </a:lnTo>
                    <a:lnTo>
                      <a:pt x="94" y="118"/>
                    </a:lnTo>
                    <a:lnTo>
                      <a:pt x="94" y="108"/>
                    </a:lnTo>
                    <a:lnTo>
                      <a:pt x="84" y="98"/>
                    </a:lnTo>
                    <a:lnTo>
                      <a:pt x="80" y="82"/>
                    </a:lnTo>
                    <a:lnTo>
                      <a:pt x="64" y="64"/>
                    </a:lnTo>
                    <a:lnTo>
                      <a:pt x="52" y="72"/>
                    </a:lnTo>
                    <a:lnTo>
                      <a:pt x="40" y="68"/>
                    </a:lnTo>
                    <a:lnTo>
                      <a:pt x="20" y="80"/>
                    </a:lnTo>
                    <a:lnTo>
                      <a:pt x="20" y="66"/>
                    </a:lnTo>
                    <a:lnTo>
                      <a:pt x="24" y="62"/>
                    </a:lnTo>
                    <a:lnTo>
                      <a:pt x="20" y="48"/>
                    </a:lnTo>
                    <a:lnTo>
                      <a:pt x="12" y="46"/>
                    </a:lnTo>
                    <a:lnTo>
                      <a:pt x="12" y="38"/>
                    </a:lnTo>
                    <a:lnTo>
                      <a:pt x="0" y="32"/>
                    </a:lnTo>
                    <a:lnTo>
                      <a:pt x="14" y="24"/>
                    </a:lnTo>
                    <a:lnTo>
                      <a:pt x="12" y="14"/>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sp>
            <p:nvSpPr>
              <p:cNvPr id="120" name="Freeform 285"/>
              <p:cNvSpPr>
                <a:spLocks noChangeAspect="1"/>
              </p:cNvSpPr>
              <p:nvPr/>
            </p:nvSpPr>
            <p:spPr bwMode="auto">
              <a:xfrm>
                <a:off x="4097" y="1659"/>
                <a:ext cx="508" cy="208"/>
              </a:xfrm>
              <a:custGeom>
                <a:avLst/>
                <a:gdLst/>
                <a:ahLst/>
                <a:cxnLst>
                  <a:cxn ang="0">
                    <a:pos x="8" y="54"/>
                  </a:cxn>
                  <a:cxn ang="0">
                    <a:pos x="30" y="44"/>
                  </a:cxn>
                  <a:cxn ang="0">
                    <a:pos x="80" y="28"/>
                  </a:cxn>
                  <a:cxn ang="0">
                    <a:pos x="112" y="44"/>
                  </a:cxn>
                  <a:cxn ang="0">
                    <a:pos x="152" y="50"/>
                  </a:cxn>
                  <a:cxn ang="0">
                    <a:pos x="166" y="32"/>
                  </a:cxn>
                  <a:cxn ang="0">
                    <a:pos x="168" y="4"/>
                  </a:cxn>
                  <a:cxn ang="0">
                    <a:pos x="186" y="2"/>
                  </a:cxn>
                  <a:cxn ang="0">
                    <a:pos x="224" y="14"/>
                  </a:cxn>
                  <a:cxn ang="0">
                    <a:pos x="236" y="36"/>
                  </a:cxn>
                  <a:cxn ang="0">
                    <a:pos x="276" y="32"/>
                  </a:cxn>
                  <a:cxn ang="0">
                    <a:pos x="306" y="42"/>
                  </a:cxn>
                  <a:cxn ang="0">
                    <a:pos x="322" y="52"/>
                  </a:cxn>
                  <a:cxn ang="0">
                    <a:pos x="350" y="60"/>
                  </a:cxn>
                  <a:cxn ang="0">
                    <a:pos x="398" y="52"/>
                  </a:cxn>
                  <a:cxn ang="0">
                    <a:pos x="416" y="38"/>
                  </a:cxn>
                  <a:cxn ang="0">
                    <a:pos x="434" y="42"/>
                  </a:cxn>
                  <a:cxn ang="0">
                    <a:pos x="458" y="44"/>
                  </a:cxn>
                  <a:cxn ang="0">
                    <a:pos x="448" y="60"/>
                  </a:cxn>
                  <a:cxn ang="0">
                    <a:pos x="468" y="86"/>
                  </a:cxn>
                  <a:cxn ang="0">
                    <a:pos x="486" y="82"/>
                  </a:cxn>
                  <a:cxn ang="0">
                    <a:pos x="508" y="112"/>
                  </a:cxn>
                  <a:cxn ang="0">
                    <a:pos x="480" y="110"/>
                  </a:cxn>
                  <a:cxn ang="0">
                    <a:pos x="442" y="132"/>
                  </a:cxn>
                  <a:cxn ang="0">
                    <a:pos x="412" y="146"/>
                  </a:cxn>
                  <a:cxn ang="0">
                    <a:pos x="380" y="144"/>
                  </a:cxn>
                  <a:cxn ang="0">
                    <a:pos x="380" y="168"/>
                  </a:cxn>
                  <a:cxn ang="0">
                    <a:pos x="362" y="184"/>
                  </a:cxn>
                  <a:cxn ang="0">
                    <a:pos x="300" y="194"/>
                  </a:cxn>
                  <a:cxn ang="0">
                    <a:pos x="242" y="204"/>
                  </a:cxn>
                  <a:cxn ang="0">
                    <a:pos x="190" y="190"/>
                  </a:cxn>
                  <a:cxn ang="0">
                    <a:pos x="130" y="178"/>
                  </a:cxn>
                  <a:cxn ang="0">
                    <a:pos x="102" y="154"/>
                  </a:cxn>
                  <a:cxn ang="0">
                    <a:pos x="58" y="142"/>
                  </a:cxn>
                  <a:cxn ang="0">
                    <a:pos x="46" y="126"/>
                  </a:cxn>
                  <a:cxn ang="0">
                    <a:pos x="52" y="110"/>
                  </a:cxn>
                  <a:cxn ang="0">
                    <a:pos x="30" y="84"/>
                  </a:cxn>
                  <a:cxn ang="0">
                    <a:pos x="4" y="72"/>
                  </a:cxn>
                </a:cxnLst>
                <a:rect l="0" t="0" r="r" b="b"/>
                <a:pathLst>
                  <a:path w="508" h="208">
                    <a:moveTo>
                      <a:pt x="0" y="62"/>
                    </a:moveTo>
                    <a:lnTo>
                      <a:pt x="8" y="54"/>
                    </a:lnTo>
                    <a:lnTo>
                      <a:pt x="22" y="52"/>
                    </a:lnTo>
                    <a:lnTo>
                      <a:pt x="30" y="44"/>
                    </a:lnTo>
                    <a:lnTo>
                      <a:pt x="64" y="26"/>
                    </a:lnTo>
                    <a:lnTo>
                      <a:pt x="80" y="28"/>
                    </a:lnTo>
                    <a:lnTo>
                      <a:pt x="102" y="32"/>
                    </a:lnTo>
                    <a:lnTo>
                      <a:pt x="112" y="44"/>
                    </a:lnTo>
                    <a:lnTo>
                      <a:pt x="144" y="44"/>
                    </a:lnTo>
                    <a:lnTo>
                      <a:pt x="152" y="50"/>
                    </a:lnTo>
                    <a:lnTo>
                      <a:pt x="164" y="40"/>
                    </a:lnTo>
                    <a:lnTo>
                      <a:pt x="166" y="32"/>
                    </a:lnTo>
                    <a:lnTo>
                      <a:pt x="154" y="18"/>
                    </a:lnTo>
                    <a:lnTo>
                      <a:pt x="168" y="4"/>
                    </a:lnTo>
                    <a:lnTo>
                      <a:pt x="172" y="0"/>
                    </a:lnTo>
                    <a:lnTo>
                      <a:pt x="186" y="2"/>
                    </a:lnTo>
                    <a:lnTo>
                      <a:pt x="200" y="6"/>
                    </a:lnTo>
                    <a:lnTo>
                      <a:pt x="224" y="14"/>
                    </a:lnTo>
                    <a:lnTo>
                      <a:pt x="226" y="24"/>
                    </a:lnTo>
                    <a:lnTo>
                      <a:pt x="236" y="36"/>
                    </a:lnTo>
                    <a:lnTo>
                      <a:pt x="262" y="40"/>
                    </a:lnTo>
                    <a:lnTo>
                      <a:pt x="276" y="32"/>
                    </a:lnTo>
                    <a:lnTo>
                      <a:pt x="300" y="36"/>
                    </a:lnTo>
                    <a:lnTo>
                      <a:pt x="306" y="42"/>
                    </a:lnTo>
                    <a:lnTo>
                      <a:pt x="316" y="44"/>
                    </a:lnTo>
                    <a:lnTo>
                      <a:pt x="322" y="52"/>
                    </a:lnTo>
                    <a:lnTo>
                      <a:pt x="328" y="58"/>
                    </a:lnTo>
                    <a:lnTo>
                      <a:pt x="350" y="60"/>
                    </a:lnTo>
                    <a:lnTo>
                      <a:pt x="368" y="58"/>
                    </a:lnTo>
                    <a:lnTo>
                      <a:pt x="398" y="52"/>
                    </a:lnTo>
                    <a:lnTo>
                      <a:pt x="408" y="44"/>
                    </a:lnTo>
                    <a:lnTo>
                      <a:pt x="416" y="38"/>
                    </a:lnTo>
                    <a:lnTo>
                      <a:pt x="426" y="36"/>
                    </a:lnTo>
                    <a:lnTo>
                      <a:pt x="434" y="42"/>
                    </a:lnTo>
                    <a:lnTo>
                      <a:pt x="442" y="42"/>
                    </a:lnTo>
                    <a:lnTo>
                      <a:pt x="458" y="44"/>
                    </a:lnTo>
                    <a:lnTo>
                      <a:pt x="452" y="52"/>
                    </a:lnTo>
                    <a:lnTo>
                      <a:pt x="448" y="60"/>
                    </a:lnTo>
                    <a:lnTo>
                      <a:pt x="440" y="84"/>
                    </a:lnTo>
                    <a:lnTo>
                      <a:pt x="468" y="86"/>
                    </a:lnTo>
                    <a:lnTo>
                      <a:pt x="476" y="80"/>
                    </a:lnTo>
                    <a:lnTo>
                      <a:pt x="486" y="82"/>
                    </a:lnTo>
                    <a:lnTo>
                      <a:pt x="506" y="102"/>
                    </a:lnTo>
                    <a:lnTo>
                      <a:pt x="508" y="112"/>
                    </a:lnTo>
                    <a:lnTo>
                      <a:pt x="494" y="110"/>
                    </a:lnTo>
                    <a:lnTo>
                      <a:pt x="480" y="110"/>
                    </a:lnTo>
                    <a:lnTo>
                      <a:pt x="460" y="118"/>
                    </a:lnTo>
                    <a:lnTo>
                      <a:pt x="442" y="132"/>
                    </a:lnTo>
                    <a:lnTo>
                      <a:pt x="426" y="132"/>
                    </a:lnTo>
                    <a:lnTo>
                      <a:pt x="412" y="146"/>
                    </a:lnTo>
                    <a:lnTo>
                      <a:pt x="394" y="144"/>
                    </a:lnTo>
                    <a:lnTo>
                      <a:pt x="380" y="144"/>
                    </a:lnTo>
                    <a:lnTo>
                      <a:pt x="374" y="156"/>
                    </a:lnTo>
                    <a:lnTo>
                      <a:pt x="380" y="168"/>
                    </a:lnTo>
                    <a:lnTo>
                      <a:pt x="362" y="178"/>
                    </a:lnTo>
                    <a:lnTo>
                      <a:pt x="362" y="184"/>
                    </a:lnTo>
                    <a:lnTo>
                      <a:pt x="344" y="194"/>
                    </a:lnTo>
                    <a:lnTo>
                      <a:pt x="300" y="194"/>
                    </a:lnTo>
                    <a:lnTo>
                      <a:pt x="278" y="208"/>
                    </a:lnTo>
                    <a:lnTo>
                      <a:pt x="242" y="204"/>
                    </a:lnTo>
                    <a:lnTo>
                      <a:pt x="218" y="192"/>
                    </a:lnTo>
                    <a:lnTo>
                      <a:pt x="190" y="190"/>
                    </a:lnTo>
                    <a:lnTo>
                      <a:pt x="136" y="188"/>
                    </a:lnTo>
                    <a:lnTo>
                      <a:pt x="130" y="178"/>
                    </a:lnTo>
                    <a:lnTo>
                      <a:pt x="124" y="166"/>
                    </a:lnTo>
                    <a:lnTo>
                      <a:pt x="102" y="154"/>
                    </a:lnTo>
                    <a:lnTo>
                      <a:pt x="92" y="144"/>
                    </a:lnTo>
                    <a:lnTo>
                      <a:pt x="58" y="142"/>
                    </a:lnTo>
                    <a:lnTo>
                      <a:pt x="50" y="138"/>
                    </a:lnTo>
                    <a:lnTo>
                      <a:pt x="46" y="126"/>
                    </a:lnTo>
                    <a:lnTo>
                      <a:pt x="52" y="118"/>
                    </a:lnTo>
                    <a:lnTo>
                      <a:pt x="52" y="110"/>
                    </a:lnTo>
                    <a:lnTo>
                      <a:pt x="44" y="98"/>
                    </a:lnTo>
                    <a:lnTo>
                      <a:pt x="30" y="84"/>
                    </a:lnTo>
                    <a:lnTo>
                      <a:pt x="14" y="82"/>
                    </a:lnTo>
                    <a:lnTo>
                      <a:pt x="4" y="72"/>
                    </a:lnTo>
                    <a:lnTo>
                      <a:pt x="0" y="62"/>
                    </a:lnTo>
                    <a:close/>
                  </a:path>
                </a:pathLst>
              </a:custGeom>
              <a:solidFill>
                <a:srgbClr val="CECECE"/>
              </a:solidFill>
              <a:ln w="7938">
                <a:solidFill>
                  <a:schemeClr val="bg1"/>
                </a:solidFill>
                <a:prstDash val="solid"/>
                <a:round/>
                <a:headEnd/>
                <a:tailEnd/>
              </a:ln>
            </p:spPr>
            <p:txBody>
              <a:bodyPr/>
              <a:lstStyle/>
              <a:p>
                <a:endParaRPr lang="en-US">
                  <a:solidFill>
                    <a:srgbClr val="0F245F"/>
                  </a:solidFill>
                </a:endParaRPr>
              </a:p>
            </p:txBody>
          </p:sp>
        </p:grpSp>
        <p:grpSp>
          <p:nvGrpSpPr>
            <p:cNvPr id="21" name="Group 144"/>
            <p:cNvGrpSpPr>
              <a:grpSpLocks noChangeAspect="1"/>
            </p:cNvGrpSpPr>
            <p:nvPr userDrawn="1"/>
          </p:nvGrpSpPr>
          <p:grpSpPr bwMode="auto">
            <a:xfrm>
              <a:off x="4045964" y="2175623"/>
              <a:ext cx="1148347" cy="1342147"/>
              <a:chOff x="2538" y="1189"/>
              <a:chExt cx="799" cy="802"/>
            </a:xfrm>
          </p:grpSpPr>
          <p:sp>
            <p:nvSpPr>
              <p:cNvPr id="22" name="Freeform 145"/>
              <p:cNvSpPr>
                <a:spLocks noChangeAspect="1"/>
              </p:cNvSpPr>
              <p:nvPr/>
            </p:nvSpPr>
            <p:spPr bwMode="auto">
              <a:xfrm>
                <a:off x="3031" y="1219"/>
                <a:ext cx="170" cy="262"/>
              </a:xfrm>
              <a:custGeom>
                <a:avLst/>
                <a:gdLst/>
                <a:ahLst/>
                <a:cxnLst>
                  <a:cxn ang="0">
                    <a:pos x="106" y="250"/>
                  </a:cxn>
                  <a:cxn ang="0">
                    <a:pos x="88" y="250"/>
                  </a:cxn>
                  <a:cxn ang="0">
                    <a:pos x="64" y="258"/>
                  </a:cxn>
                  <a:cxn ang="0">
                    <a:pos x="40" y="262"/>
                  </a:cxn>
                  <a:cxn ang="0">
                    <a:pos x="10" y="246"/>
                  </a:cxn>
                  <a:cxn ang="0">
                    <a:pos x="12" y="226"/>
                  </a:cxn>
                  <a:cxn ang="0">
                    <a:pos x="6" y="204"/>
                  </a:cxn>
                  <a:cxn ang="0">
                    <a:pos x="10" y="188"/>
                  </a:cxn>
                  <a:cxn ang="0">
                    <a:pos x="22" y="182"/>
                  </a:cxn>
                  <a:cxn ang="0">
                    <a:pos x="28" y="170"/>
                  </a:cxn>
                  <a:cxn ang="0">
                    <a:pos x="64" y="142"/>
                  </a:cxn>
                  <a:cxn ang="0">
                    <a:pos x="72" y="140"/>
                  </a:cxn>
                  <a:cxn ang="0">
                    <a:pos x="70" y="124"/>
                  </a:cxn>
                  <a:cxn ang="0">
                    <a:pos x="54" y="116"/>
                  </a:cxn>
                  <a:cxn ang="0">
                    <a:pos x="44" y="102"/>
                  </a:cxn>
                  <a:cxn ang="0">
                    <a:pos x="50" y="86"/>
                  </a:cxn>
                  <a:cxn ang="0">
                    <a:pos x="42" y="82"/>
                  </a:cxn>
                  <a:cxn ang="0">
                    <a:pos x="44" y="62"/>
                  </a:cxn>
                  <a:cxn ang="0">
                    <a:pos x="34" y="48"/>
                  </a:cxn>
                  <a:cxn ang="0">
                    <a:pos x="20" y="48"/>
                  </a:cxn>
                  <a:cxn ang="0">
                    <a:pos x="0" y="30"/>
                  </a:cxn>
                  <a:cxn ang="0">
                    <a:pos x="10" y="22"/>
                  </a:cxn>
                  <a:cxn ang="0">
                    <a:pos x="24" y="38"/>
                  </a:cxn>
                  <a:cxn ang="0">
                    <a:pos x="66" y="42"/>
                  </a:cxn>
                  <a:cxn ang="0">
                    <a:pos x="76" y="32"/>
                  </a:cxn>
                  <a:cxn ang="0">
                    <a:pos x="84" y="12"/>
                  </a:cxn>
                  <a:cxn ang="0">
                    <a:pos x="104" y="0"/>
                  </a:cxn>
                  <a:cxn ang="0">
                    <a:pos x="126" y="8"/>
                  </a:cxn>
                  <a:cxn ang="0">
                    <a:pos x="136" y="22"/>
                  </a:cxn>
                  <a:cxn ang="0">
                    <a:pos x="126" y="32"/>
                  </a:cxn>
                  <a:cxn ang="0">
                    <a:pos x="122" y="54"/>
                  </a:cxn>
                  <a:cxn ang="0">
                    <a:pos x="146" y="68"/>
                  </a:cxn>
                  <a:cxn ang="0">
                    <a:pos x="130" y="84"/>
                  </a:cxn>
                  <a:cxn ang="0">
                    <a:pos x="140" y="102"/>
                  </a:cxn>
                  <a:cxn ang="0">
                    <a:pos x="146" y="118"/>
                  </a:cxn>
                  <a:cxn ang="0">
                    <a:pos x="138" y="138"/>
                  </a:cxn>
                  <a:cxn ang="0">
                    <a:pos x="148" y="148"/>
                  </a:cxn>
                  <a:cxn ang="0">
                    <a:pos x="156" y="162"/>
                  </a:cxn>
                  <a:cxn ang="0">
                    <a:pos x="146" y="172"/>
                  </a:cxn>
                  <a:cxn ang="0">
                    <a:pos x="170" y="190"/>
                  </a:cxn>
                  <a:cxn ang="0">
                    <a:pos x="162" y="204"/>
                  </a:cxn>
                  <a:cxn ang="0">
                    <a:pos x="136" y="228"/>
                  </a:cxn>
                  <a:cxn ang="0">
                    <a:pos x="106" y="250"/>
                  </a:cxn>
                </a:cxnLst>
                <a:rect l="0" t="0" r="r" b="b"/>
                <a:pathLst>
                  <a:path w="170" h="262">
                    <a:moveTo>
                      <a:pt x="106" y="250"/>
                    </a:moveTo>
                    <a:lnTo>
                      <a:pt x="88" y="250"/>
                    </a:lnTo>
                    <a:lnTo>
                      <a:pt x="64" y="258"/>
                    </a:lnTo>
                    <a:lnTo>
                      <a:pt x="40" y="262"/>
                    </a:lnTo>
                    <a:lnTo>
                      <a:pt x="10" y="246"/>
                    </a:lnTo>
                    <a:lnTo>
                      <a:pt x="12" y="226"/>
                    </a:lnTo>
                    <a:lnTo>
                      <a:pt x="6" y="204"/>
                    </a:lnTo>
                    <a:lnTo>
                      <a:pt x="10" y="188"/>
                    </a:lnTo>
                    <a:lnTo>
                      <a:pt x="22" y="182"/>
                    </a:lnTo>
                    <a:lnTo>
                      <a:pt x="28" y="170"/>
                    </a:lnTo>
                    <a:lnTo>
                      <a:pt x="64" y="142"/>
                    </a:lnTo>
                    <a:lnTo>
                      <a:pt x="72" y="140"/>
                    </a:lnTo>
                    <a:lnTo>
                      <a:pt x="70" y="124"/>
                    </a:lnTo>
                    <a:lnTo>
                      <a:pt x="54" y="116"/>
                    </a:lnTo>
                    <a:lnTo>
                      <a:pt x="44" y="102"/>
                    </a:lnTo>
                    <a:lnTo>
                      <a:pt x="50" y="86"/>
                    </a:lnTo>
                    <a:lnTo>
                      <a:pt x="42" y="82"/>
                    </a:lnTo>
                    <a:lnTo>
                      <a:pt x="44" y="62"/>
                    </a:lnTo>
                    <a:lnTo>
                      <a:pt x="34" y="48"/>
                    </a:lnTo>
                    <a:lnTo>
                      <a:pt x="20" y="48"/>
                    </a:lnTo>
                    <a:lnTo>
                      <a:pt x="0" y="30"/>
                    </a:lnTo>
                    <a:lnTo>
                      <a:pt x="10" y="22"/>
                    </a:lnTo>
                    <a:lnTo>
                      <a:pt x="24" y="38"/>
                    </a:lnTo>
                    <a:lnTo>
                      <a:pt x="66" y="42"/>
                    </a:lnTo>
                    <a:lnTo>
                      <a:pt x="76" y="32"/>
                    </a:lnTo>
                    <a:lnTo>
                      <a:pt x="84" y="12"/>
                    </a:lnTo>
                    <a:lnTo>
                      <a:pt x="104" y="0"/>
                    </a:lnTo>
                    <a:lnTo>
                      <a:pt x="126" y="8"/>
                    </a:lnTo>
                    <a:lnTo>
                      <a:pt x="136" y="22"/>
                    </a:lnTo>
                    <a:lnTo>
                      <a:pt x="126" y="32"/>
                    </a:lnTo>
                    <a:lnTo>
                      <a:pt x="122" y="54"/>
                    </a:lnTo>
                    <a:lnTo>
                      <a:pt x="146" y="68"/>
                    </a:lnTo>
                    <a:lnTo>
                      <a:pt x="130" y="84"/>
                    </a:lnTo>
                    <a:lnTo>
                      <a:pt x="140" y="102"/>
                    </a:lnTo>
                    <a:lnTo>
                      <a:pt x="146" y="118"/>
                    </a:lnTo>
                    <a:lnTo>
                      <a:pt x="138" y="138"/>
                    </a:lnTo>
                    <a:lnTo>
                      <a:pt x="148" y="148"/>
                    </a:lnTo>
                    <a:lnTo>
                      <a:pt x="156" y="162"/>
                    </a:lnTo>
                    <a:lnTo>
                      <a:pt x="146" y="172"/>
                    </a:lnTo>
                    <a:lnTo>
                      <a:pt x="170" y="190"/>
                    </a:lnTo>
                    <a:lnTo>
                      <a:pt x="162" y="204"/>
                    </a:lnTo>
                    <a:lnTo>
                      <a:pt x="136" y="228"/>
                    </a:lnTo>
                    <a:lnTo>
                      <a:pt x="106" y="250"/>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23" name="Freeform 146"/>
              <p:cNvSpPr>
                <a:spLocks noChangeAspect="1"/>
              </p:cNvSpPr>
              <p:nvPr/>
            </p:nvSpPr>
            <p:spPr bwMode="auto">
              <a:xfrm>
                <a:off x="2876" y="1249"/>
                <a:ext cx="209" cy="338"/>
              </a:xfrm>
              <a:custGeom>
                <a:avLst/>
                <a:gdLst/>
                <a:ahLst/>
                <a:cxnLst>
                  <a:cxn ang="0">
                    <a:pos x="167" y="10"/>
                  </a:cxn>
                  <a:cxn ang="0">
                    <a:pos x="189" y="18"/>
                  </a:cxn>
                  <a:cxn ang="0">
                    <a:pos x="199" y="40"/>
                  </a:cxn>
                  <a:cxn ang="0">
                    <a:pos x="205" y="56"/>
                  </a:cxn>
                  <a:cxn ang="0">
                    <a:pos x="209" y="86"/>
                  </a:cxn>
                  <a:cxn ang="0">
                    <a:pos x="181" y="90"/>
                  </a:cxn>
                  <a:cxn ang="0">
                    <a:pos x="161" y="114"/>
                  </a:cxn>
                  <a:cxn ang="0">
                    <a:pos x="153" y="138"/>
                  </a:cxn>
                  <a:cxn ang="0">
                    <a:pos x="121" y="152"/>
                  </a:cxn>
                  <a:cxn ang="0">
                    <a:pos x="103" y="178"/>
                  </a:cxn>
                  <a:cxn ang="0">
                    <a:pos x="101" y="216"/>
                  </a:cxn>
                  <a:cxn ang="0">
                    <a:pos x="125" y="236"/>
                  </a:cxn>
                  <a:cxn ang="0">
                    <a:pos x="111" y="256"/>
                  </a:cxn>
                  <a:cxn ang="0">
                    <a:pos x="91" y="278"/>
                  </a:cxn>
                  <a:cxn ang="0">
                    <a:pos x="87" y="304"/>
                  </a:cxn>
                  <a:cxn ang="0">
                    <a:pos x="69" y="322"/>
                  </a:cxn>
                  <a:cxn ang="0">
                    <a:pos x="51" y="336"/>
                  </a:cxn>
                  <a:cxn ang="0">
                    <a:pos x="33" y="324"/>
                  </a:cxn>
                  <a:cxn ang="0">
                    <a:pos x="29" y="308"/>
                  </a:cxn>
                  <a:cxn ang="0">
                    <a:pos x="11" y="274"/>
                  </a:cxn>
                  <a:cxn ang="0">
                    <a:pos x="17" y="252"/>
                  </a:cxn>
                  <a:cxn ang="0">
                    <a:pos x="25" y="228"/>
                  </a:cxn>
                  <a:cxn ang="0">
                    <a:pos x="17" y="208"/>
                  </a:cxn>
                  <a:cxn ang="0">
                    <a:pos x="29" y="194"/>
                  </a:cxn>
                  <a:cxn ang="0">
                    <a:pos x="17" y="168"/>
                  </a:cxn>
                  <a:cxn ang="0">
                    <a:pos x="33" y="134"/>
                  </a:cxn>
                  <a:cxn ang="0">
                    <a:pos x="53" y="124"/>
                  </a:cxn>
                  <a:cxn ang="0">
                    <a:pos x="57" y="94"/>
                  </a:cxn>
                  <a:cxn ang="0">
                    <a:pos x="73" y="76"/>
                  </a:cxn>
                  <a:cxn ang="0">
                    <a:pos x="87" y="54"/>
                  </a:cxn>
                  <a:cxn ang="0">
                    <a:pos x="99" y="26"/>
                  </a:cxn>
                  <a:cxn ang="0">
                    <a:pos x="117" y="12"/>
                  </a:cxn>
                  <a:cxn ang="0">
                    <a:pos x="131" y="18"/>
                  </a:cxn>
                  <a:cxn ang="0">
                    <a:pos x="145" y="2"/>
                  </a:cxn>
                </a:cxnLst>
                <a:rect l="0" t="0" r="r" b="b"/>
                <a:pathLst>
                  <a:path w="209" h="338">
                    <a:moveTo>
                      <a:pt x="155" y="0"/>
                    </a:moveTo>
                    <a:lnTo>
                      <a:pt x="167" y="10"/>
                    </a:lnTo>
                    <a:lnTo>
                      <a:pt x="175" y="18"/>
                    </a:lnTo>
                    <a:lnTo>
                      <a:pt x="189" y="18"/>
                    </a:lnTo>
                    <a:lnTo>
                      <a:pt x="199" y="32"/>
                    </a:lnTo>
                    <a:lnTo>
                      <a:pt x="199" y="40"/>
                    </a:lnTo>
                    <a:lnTo>
                      <a:pt x="197" y="52"/>
                    </a:lnTo>
                    <a:lnTo>
                      <a:pt x="205" y="56"/>
                    </a:lnTo>
                    <a:lnTo>
                      <a:pt x="199" y="72"/>
                    </a:lnTo>
                    <a:lnTo>
                      <a:pt x="209" y="86"/>
                    </a:lnTo>
                    <a:lnTo>
                      <a:pt x="191" y="88"/>
                    </a:lnTo>
                    <a:lnTo>
                      <a:pt x="181" y="90"/>
                    </a:lnTo>
                    <a:lnTo>
                      <a:pt x="167" y="100"/>
                    </a:lnTo>
                    <a:lnTo>
                      <a:pt x="161" y="114"/>
                    </a:lnTo>
                    <a:lnTo>
                      <a:pt x="165" y="124"/>
                    </a:lnTo>
                    <a:lnTo>
                      <a:pt x="153" y="138"/>
                    </a:lnTo>
                    <a:lnTo>
                      <a:pt x="137" y="150"/>
                    </a:lnTo>
                    <a:lnTo>
                      <a:pt x="121" y="152"/>
                    </a:lnTo>
                    <a:lnTo>
                      <a:pt x="111" y="166"/>
                    </a:lnTo>
                    <a:lnTo>
                      <a:pt x="103" y="178"/>
                    </a:lnTo>
                    <a:lnTo>
                      <a:pt x="99" y="194"/>
                    </a:lnTo>
                    <a:lnTo>
                      <a:pt x="101" y="216"/>
                    </a:lnTo>
                    <a:lnTo>
                      <a:pt x="115" y="222"/>
                    </a:lnTo>
                    <a:lnTo>
                      <a:pt x="125" y="236"/>
                    </a:lnTo>
                    <a:lnTo>
                      <a:pt x="123" y="248"/>
                    </a:lnTo>
                    <a:lnTo>
                      <a:pt x="111" y="256"/>
                    </a:lnTo>
                    <a:lnTo>
                      <a:pt x="93" y="266"/>
                    </a:lnTo>
                    <a:lnTo>
                      <a:pt x="91" y="278"/>
                    </a:lnTo>
                    <a:lnTo>
                      <a:pt x="91" y="292"/>
                    </a:lnTo>
                    <a:lnTo>
                      <a:pt x="87" y="304"/>
                    </a:lnTo>
                    <a:lnTo>
                      <a:pt x="81" y="316"/>
                    </a:lnTo>
                    <a:lnTo>
                      <a:pt x="69" y="322"/>
                    </a:lnTo>
                    <a:lnTo>
                      <a:pt x="55" y="324"/>
                    </a:lnTo>
                    <a:lnTo>
                      <a:pt x="51" y="336"/>
                    </a:lnTo>
                    <a:lnTo>
                      <a:pt x="37" y="338"/>
                    </a:lnTo>
                    <a:lnTo>
                      <a:pt x="33" y="324"/>
                    </a:lnTo>
                    <a:lnTo>
                      <a:pt x="29" y="316"/>
                    </a:lnTo>
                    <a:lnTo>
                      <a:pt x="29" y="308"/>
                    </a:lnTo>
                    <a:lnTo>
                      <a:pt x="17" y="290"/>
                    </a:lnTo>
                    <a:lnTo>
                      <a:pt x="11" y="274"/>
                    </a:lnTo>
                    <a:lnTo>
                      <a:pt x="0" y="254"/>
                    </a:lnTo>
                    <a:lnTo>
                      <a:pt x="17" y="252"/>
                    </a:lnTo>
                    <a:lnTo>
                      <a:pt x="17" y="236"/>
                    </a:lnTo>
                    <a:lnTo>
                      <a:pt x="25" y="228"/>
                    </a:lnTo>
                    <a:lnTo>
                      <a:pt x="29" y="216"/>
                    </a:lnTo>
                    <a:lnTo>
                      <a:pt x="17" y="208"/>
                    </a:lnTo>
                    <a:lnTo>
                      <a:pt x="31" y="206"/>
                    </a:lnTo>
                    <a:lnTo>
                      <a:pt x="29" y="194"/>
                    </a:lnTo>
                    <a:lnTo>
                      <a:pt x="17" y="188"/>
                    </a:lnTo>
                    <a:lnTo>
                      <a:pt x="17" y="168"/>
                    </a:lnTo>
                    <a:lnTo>
                      <a:pt x="17" y="138"/>
                    </a:lnTo>
                    <a:lnTo>
                      <a:pt x="33" y="134"/>
                    </a:lnTo>
                    <a:lnTo>
                      <a:pt x="49" y="128"/>
                    </a:lnTo>
                    <a:lnTo>
                      <a:pt x="53" y="124"/>
                    </a:lnTo>
                    <a:lnTo>
                      <a:pt x="47" y="110"/>
                    </a:lnTo>
                    <a:lnTo>
                      <a:pt x="57" y="94"/>
                    </a:lnTo>
                    <a:lnTo>
                      <a:pt x="59" y="80"/>
                    </a:lnTo>
                    <a:lnTo>
                      <a:pt x="73" y="76"/>
                    </a:lnTo>
                    <a:lnTo>
                      <a:pt x="75" y="64"/>
                    </a:lnTo>
                    <a:lnTo>
                      <a:pt x="87" y="54"/>
                    </a:lnTo>
                    <a:lnTo>
                      <a:pt x="87" y="42"/>
                    </a:lnTo>
                    <a:lnTo>
                      <a:pt x="99" y="26"/>
                    </a:lnTo>
                    <a:lnTo>
                      <a:pt x="117" y="24"/>
                    </a:lnTo>
                    <a:lnTo>
                      <a:pt x="117" y="12"/>
                    </a:lnTo>
                    <a:lnTo>
                      <a:pt x="131" y="10"/>
                    </a:lnTo>
                    <a:lnTo>
                      <a:pt x="131" y="18"/>
                    </a:lnTo>
                    <a:lnTo>
                      <a:pt x="145" y="18"/>
                    </a:lnTo>
                    <a:lnTo>
                      <a:pt x="145" y="2"/>
                    </a:lnTo>
                    <a:lnTo>
                      <a:pt x="155" y="0"/>
                    </a:lnTo>
                    <a:close/>
                  </a:path>
                </a:pathLst>
              </a:custGeom>
              <a:solidFill>
                <a:schemeClr val="accent5"/>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24" name="Freeform 147"/>
              <p:cNvSpPr>
                <a:spLocks noChangeAspect="1"/>
              </p:cNvSpPr>
              <p:nvPr/>
            </p:nvSpPr>
            <p:spPr bwMode="auto">
              <a:xfrm>
                <a:off x="2780" y="1189"/>
                <a:ext cx="411" cy="338"/>
              </a:xfrm>
              <a:custGeom>
                <a:avLst/>
                <a:gdLst/>
                <a:ahLst/>
                <a:cxnLst>
                  <a:cxn ang="0">
                    <a:pos x="92" y="310"/>
                  </a:cxn>
                  <a:cxn ang="0">
                    <a:pos x="82" y="312"/>
                  </a:cxn>
                  <a:cxn ang="0">
                    <a:pos x="62" y="328"/>
                  </a:cxn>
                  <a:cxn ang="0">
                    <a:pos x="24" y="334"/>
                  </a:cxn>
                  <a:cxn ang="0">
                    <a:pos x="10" y="316"/>
                  </a:cxn>
                  <a:cxn ang="0">
                    <a:pos x="16" y="302"/>
                  </a:cxn>
                  <a:cxn ang="0">
                    <a:pos x="4" y="296"/>
                  </a:cxn>
                  <a:cxn ang="0">
                    <a:pos x="8" y="280"/>
                  </a:cxn>
                  <a:cxn ang="0">
                    <a:pos x="0" y="250"/>
                  </a:cxn>
                  <a:cxn ang="0">
                    <a:pos x="26" y="230"/>
                  </a:cxn>
                  <a:cxn ang="0">
                    <a:pos x="56" y="220"/>
                  </a:cxn>
                  <a:cxn ang="0">
                    <a:pos x="70" y="208"/>
                  </a:cxn>
                  <a:cxn ang="0">
                    <a:pos x="98" y="202"/>
                  </a:cxn>
                  <a:cxn ang="0">
                    <a:pos x="84" y="204"/>
                  </a:cxn>
                  <a:cxn ang="0">
                    <a:pos x="92" y="184"/>
                  </a:cxn>
                  <a:cxn ang="0">
                    <a:pos x="113" y="164"/>
                  </a:cxn>
                  <a:cxn ang="0">
                    <a:pos x="137" y="134"/>
                  </a:cxn>
                  <a:cxn ang="0">
                    <a:pos x="157" y="106"/>
                  </a:cxn>
                  <a:cxn ang="0">
                    <a:pos x="175" y="86"/>
                  </a:cxn>
                  <a:cxn ang="0">
                    <a:pos x="185" y="72"/>
                  </a:cxn>
                  <a:cxn ang="0">
                    <a:pos x="163" y="78"/>
                  </a:cxn>
                  <a:cxn ang="0">
                    <a:pos x="165" y="62"/>
                  </a:cxn>
                  <a:cxn ang="0">
                    <a:pos x="183" y="64"/>
                  </a:cxn>
                  <a:cxn ang="0">
                    <a:pos x="203" y="60"/>
                  </a:cxn>
                  <a:cxn ang="0">
                    <a:pos x="199" y="44"/>
                  </a:cxn>
                  <a:cxn ang="0">
                    <a:pos x="225" y="30"/>
                  </a:cxn>
                  <a:cxn ang="0">
                    <a:pos x="243" y="40"/>
                  </a:cxn>
                  <a:cxn ang="0">
                    <a:pos x="267" y="38"/>
                  </a:cxn>
                  <a:cxn ang="0">
                    <a:pos x="285" y="24"/>
                  </a:cxn>
                  <a:cxn ang="0">
                    <a:pos x="291" y="36"/>
                  </a:cxn>
                  <a:cxn ang="0">
                    <a:pos x="309" y="16"/>
                  </a:cxn>
                  <a:cxn ang="0">
                    <a:pos x="337" y="4"/>
                  </a:cxn>
                  <a:cxn ang="0">
                    <a:pos x="319" y="32"/>
                  </a:cxn>
                  <a:cxn ang="0">
                    <a:pos x="343" y="22"/>
                  </a:cxn>
                  <a:cxn ang="0">
                    <a:pos x="373" y="6"/>
                  </a:cxn>
                  <a:cxn ang="0">
                    <a:pos x="387" y="10"/>
                  </a:cxn>
                  <a:cxn ang="0">
                    <a:pos x="401" y="32"/>
                  </a:cxn>
                  <a:cxn ang="0">
                    <a:pos x="397" y="44"/>
                  </a:cxn>
                  <a:cxn ang="0">
                    <a:pos x="387" y="52"/>
                  </a:cxn>
                  <a:cxn ang="0">
                    <a:pos x="355" y="30"/>
                  </a:cxn>
                  <a:cxn ang="0">
                    <a:pos x="333" y="44"/>
                  </a:cxn>
                  <a:cxn ang="0">
                    <a:pos x="317" y="72"/>
                  </a:cxn>
                  <a:cxn ang="0">
                    <a:pos x="275" y="68"/>
                  </a:cxn>
                  <a:cxn ang="0">
                    <a:pos x="261" y="52"/>
                  </a:cxn>
                  <a:cxn ang="0">
                    <a:pos x="241" y="62"/>
                  </a:cxn>
                  <a:cxn ang="0">
                    <a:pos x="227" y="78"/>
                  </a:cxn>
                  <a:cxn ang="0">
                    <a:pos x="213" y="72"/>
                  </a:cxn>
                  <a:cxn ang="0">
                    <a:pos x="195" y="86"/>
                  </a:cxn>
                  <a:cxn ang="0">
                    <a:pos x="183" y="114"/>
                  </a:cxn>
                  <a:cxn ang="0">
                    <a:pos x="169" y="136"/>
                  </a:cxn>
                  <a:cxn ang="0">
                    <a:pos x="153" y="154"/>
                  </a:cxn>
                  <a:cxn ang="0">
                    <a:pos x="149" y="184"/>
                  </a:cxn>
                  <a:cxn ang="0">
                    <a:pos x="113" y="198"/>
                  </a:cxn>
                  <a:cxn ang="0">
                    <a:pos x="125" y="254"/>
                  </a:cxn>
                  <a:cxn ang="0">
                    <a:pos x="113" y="268"/>
                  </a:cxn>
                  <a:cxn ang="0">
                    <a:pos x="121" y="288"/>
                  </a:cxn>
                  <a:cxn ang="0">
                    <a:pos x="113" y="312"/>
                  </a:cxn>
                </a:cxnLst>
                <a:rect l="0" t="0" r="r" b="b"/>
                <a:pathLst>
                  <a:path w="411" h="338">
                    <a:moveTo>
                      <a:pt x="96" y="314"/>
                    </a:moveTo>
                    <a:lnTo>
                      <a:pt x="92" y="310"/>
                    </a:lnTo>
                    <a:lnTo>
                      <a:pt x="88" y="300"/>
                    </a:lnTo>
                    <a:lnTo>
                      <a:pt x="82" y="312"/>
                    </a:lnTo>
                    <a:lnTo>
                      <a:pt x="74" y="316"/>
                    </a:lnTo>
                    <a:lnTo>
                      <a:pt x="62" y="328"/>
                    </a:lnTo>
                    <a:lnTo>
                      <a:pt x="42" y="338"/>
                    </a:lnTo>
                    <a:lnTo>
                      <a:pt x="24" y="334"/>
                    </a:lnTo>
                    <a:lnTo>
                      <a:pt x="12" y="324"/>
                    </a:lnTo>
                    <a:lnTo>
                      <a:pt x="10" y="316"/>
                    </a:lnTo>
                    <a:lnTo>
                      <a:pt x="18" y="306"/>
                    </a:lnTo>
                    <a:lnTo>
                      <a:pt x="16" y="302"/>
                    </a:lnTo>
                    <a:lnTo>
                      <a:pt x="6" y="304"/>
                    </a:lnTo>
                    <a:lnTo>
                      <a:pt x="4" y="296"/>
                    </a:lnTo>
                    <a:lnTo>
                      <a:pt x="18" y="286"/>
                    </a:lnTo>
                    <a:lnTo>
                      <a:pt x="8" y="280"/>
                    </a:lnTo>
                    <a:lnTo>
                      <a:pt x="4" y="272"/>
                    </a:lnTo>
                    <a:lnTo>
                      <a:pt x="0" y="250"/>
                    </a:lnTo>
                    <a:lnTo>
                      <a:pt x="4" y="240"/>
                    </a:lnTo>
                    <a:lnTo>
                      <a:pt x="26" y="230"/>
                    </a:lnTo>
                    <a:lnTo>
                      <a:pt x="42" y="226"/>
                    </a:lnTo>
                    <a:lnTo>
                      <a:pt x="56" y="220"/>
                    </a:lnTo>
                    <a:lnTo>
                      <a:pt x="62" y="208"/>
                    </a:lnTo>
                    <a:lnTo>
                      <a:pt x="70" y="208"/>
                    </a:lnTo>
                    <a:lnTo>
                      <a:pt x="84" y="210"/>
                    </a:lnTo>
                    <a:lnTo>
                      <a:pt x="98" y="202"/>
                    </a:lnTo>
                    <a:lnTo>
                      <a:pt x="94" y="194"/>
                    </a:lnTo>
                    <a:lnTo>
                      <a:pt x="84" y="204"/>
                    </a:lnTo>
                    <a:lnTo>
                      <a:pt x="74" y="202"/>
                    </a:lnTo>
                    <a:lnTo>
                      <a:pt x="92" y="184"/>
                    </a:lnTo>
                    <a:lnTo>
                      <a:pt x="103" y="178"/>
                    </a:lnTo>
                    <a:lnTo>
                      <a:pt x="113" y="164"/>
                    </a:lnTo>
                    <a:lnTo>
                      <a:pt x="127" y="140"/>
                    </a:lnTo>
                    <a:lnTo>
                      <a:pt x="137" y="134"/>
                    </a:lnTo>
                    <a:lnTo>
                      <a:pt x="137" y="122"/>
                    </a:lnTo>
                    <a:lnTo>
                      <a:pt x="157" y="106"/>
                    </a:lnTo>
                    <a:lnTo>
                      <a:pt x="167" y="100"/>
                    </a:lnTo>
                    <a:lnTo>
                      <a:pt x="175" y="86"/>
                    </a:lnTo>
                    <a:lnTo>
                      <a:pt x="183" y="86"/>
                    </a:lnTo>
                    <a:lnTo>
                      <a:pt x="185" y="72"/>
                    </a:lnTo>
                    <a:lnTo>
                      <a:pt x="175" y="78"/>
                    </a:lnTo>
                    <a:lnTo>
                      <a:pt x="163" y="78"/>
                    </a:lnTo>
                    <a:lnTo>
                      <a:pt x="161" y="72"/>
                    </a:lnTo>
                    <a:lnTo>
                      <a:pt x="165" y="62"/>
                    </a:lnTo>
                    <a:lnTo>
                      <a:pt x="175" y="56"/>
                    </a:lnTo>
                    <a:lnTo>
                      <a:pt x="183" y="64"/>
                    </a:lnTo>
                    <a:lnTo>
                      <a:pt x="201" y="68"/>
                    </a:lnTo>
                    <a:lnTo>
                      <a:pt x="203" y="60"/>
                    </a:lnTo>
                    <a:lnTo>
                      <a:pt x="193" y="54"/>
                    </a:lnTo>
                    <a:lnTo>
                      <a:pt x="199" y="44"/>
                    </a:lnTo>
                    <a:lnTo>
                      <a:pt x="217" y="48"/>
                    </a:lnTo>
                    <a:lnTo>
                      <a:pt x="225" y="30"/>
                    </a:lnTo>
                    <a:lnTo>
                      <a:pt x="237" y="30"/>
                    </a:lnTo>
                    <a:lnTo>
                      <a:pt x="243" y="40"/>
                    </a:lnTo>
                    <a:lnTo>
                      <a:pt x="257" y="32"/>
                    </a:lnTo>
                    <a:lnTo>
                      <a:pt x="267" y="38"/>
                    </a:lnTo>
                    <a:lnTo>
                      <a:pt x="273" y="26"/>
                    </a:lnTo>
                    <a:lnTo>
                      <a:pt x="285" y="24"/>
                    </a:lnTo>
                    <a:lnTo>
                      <a:pt x="285" y="34"/>
                    </a:lnTo>
                    <a:lnTo>
                      <a:pt x="291" y="36"/>
                    </a:lnTo>
                    <a:lnTo>
                      <a:pt x="295" y="16"/>
                    </a:lnTo>
                    <a:lnTo>
                      <a:pt x="309" y="16"/>
                    </a:lnTo>
                    <a:lnTo>
                      <a:pt x="329" y="0"/>
                    </a:lnTo>
                    <a:lnTo>
                      <a:pt x="337" y="4"/>
                    </a:lnTo>
                    <a:lnTo>
                      <a:pt x="319" y="22"/>
                    </a:lnTo>
                    <a:lnTo>
                      <a:pt x="319" y="32"/>
                    </a:lnTo>
                    <a:lnTo>
                      <a:pt x="343" y="10"/>
                    </a:lnTo>
                    <a:lnTo>
                      <a:pt x="343" y="22"/>
                    </a:lnTo>
                    <a:lnTo>
                      <a:pt x="359" y="4"/>
                    </a:lnTo>
                    <a:lnTo>
                      <a:pt x="373" y="6"/>
                    </a:lnTo>
                    <a:lnTo>
                      <a:pt x="369" y="20"/>
                    </a:lnTo>
                    <a:lnTo>
                      <a:pt x="387" y="10"/>
                    </a:lnTo>
                    <a:lnTo>
                      <a:pt x="411" y="20"/>
                    </a:lnTo>
                    <a:lnTo>
                      <a:pt x="401" y="32"/>
                    </a:lnTo>
                    <a:lnTo>
                      <a:pt x="381" y="30"/>
                    </a:lnTo>
                    <a:lnTo>
                      <a:pt x="397" y="44"/>
                    </a:lnTo>
                    <a:lnTo>
                      <a:pt x="397" y="50"/>
                    </a:lnTo>
                    <a:lnTo>
                      <a:pt x="387" y="52"/>
                    </a:lnTo>
                    <a:lnTo>
                      <a:pt x="377" y="38"/>
                    </a:lnTo>
                    <a:lnTo>
                      <a:pt x="355" y="30"/>
                    </a:lnTo>
                    <a:lnTo>
                      <a:pt x="335" y="42"/>
                    </a:lnTo>
                    <a:lnTo>
                      <a:pt x="333" y="44"/>
                    </a:lnTo>
                    <a:lnTo>
                      <a:pt x="329" y="60"/>
                    </a:lnTo>
                    <a:lnTo>
                      <a:pt x="317" y="72"/>
                    </a:lnTo>
                    <a:lnTo>
                      <a:pt x="303" y="70"/>
                    </a:lnTo>
                    <a:lnTo>
                      <a:pt x="275" y="68"/>
                    </a:lnTo>
                    <a:lnTo>
                      <a:pt x="267" y="58"/>
                    </a:lnTo>
                    <a:lnTo>
                      <a:pt x="261" y="52"/>
                    </a:lnTo>
                    <a:lnTo>
                      <a:pt x="251" y="60"/>
                    </a:lnTo>
                    <a:lnTo>
                      <a:pt x="241" y="62"/>
                    </a:lnTo>
                    <a:lnTo>
                      <a:pt x="241" y="78"/>
                    </a:lnTo>
                    <a:lnTo>
                      <a:pt x="227" y="78"/>
                    </a:lnTo>
                    <a:lnTo>
                      <a:pt x="227" y="70"/>
                    </a:lnTo>
                    <a:lnTo>
                      <a:pt x="213" y="72"/>
                    </a:lnTo>
                    <a:lnTo>
                      <a:pt x="213" y="84"/>
                    </a:lnTo>
                    <a:lnTo>
                      <a:pt x="195" y="86"/>
                    </a:lnTo>
                    <a:lnTo>
                      <a:pt x="183" y="102"/>
                    </a:lnTo>
                    <a:lnTo>
                      <a:pt x="183" y="114"/>
                    </a:lnTo>
                    <a:lnTo>
                      <a:pt x="171" y="124"/>
                    </a:lnTo>
                    <a:lnTo>
                      <a:pt x="169" y="136"/>
                    </a:lnTo>
                    <a:lnTo>
                      <a:pt x="155" y="140"/>
                    </a:lnTo>
                    <a:lnTo>
                      <a:pt x="153" y="154"/>
                    </a:lnTo>
                    <a:lnTo>
                      <a:pt x="143" y="170"/>
                    </a:lnTo>
                    <a:lnTo>
                      <a:pt x="149" y="184"/>
                    </a:lnTo>
                    <a:lnTo>
                      <a:pt x="145" y="188"/>
                    </a:lnTo>
                    <a:lnTo>
                      <a:pt x="113" y="198"/>
                    </a:lnTo>
                    <a:lnTo>
                      <a:pt x="113" y="248"/>
                    </a:lnTo>
                    <a:lnTo>
                      <a:pt x="125" y="254"/>
                    </a:lnTo>
                    <a:lnTo>
                      <a:pt x="127" y="266"/>
                    </a:lnTo>
                    <a:lnTo>
                      <a:pt x="113" y="268"/>
                    </a:lnTo>
                    <a:lnTo>
                      <a:pt x="125" y="276"/>
                    </a:lnTo>
                    <a:lnTo>
                      <a:pt x="121" y="288"/>
                    </a:lnTo>
                    <a:lnTo>
                      <a:pt x="113" y="296"/>
                    </a:lnTo>
                    <a:lnTo>
                      <a:pt x="113" y="312"/>
                    </a:lnTo>
                    <a:lnTo>
                      <a:pt x="96" y="314"/>
                    </a:lnTo>
                    <a:close/>
                  </a:path>
                </a:pathLst>
              </a:custGeom>
              <a:solidFill>
                <a:schemeClr val="accent5"/>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25" name="Freeform 148"/>
              <p:cNvSpPr>
                <a:spLocks noChangeAspect="1"/>
              </p:cNvSpPr>
              <p:nvPr/>
            </p:nvSpPr>
            <p:spPr bwMode="auto">
              <a:xfrm>
                <a:off x="3075" y="1491"/>
                <a:ext cx="70" cy="44"/>
              </a:xfrm>
              <a:custGeom>
                <a:avLst/>
                <a:gdLst/>
                <a:ahLst/>
                <a:cxnLst>
                  <a:cxn ang="0">
                    <a:pos x="16" y="36"/>
                  </a:cxn>
                  <a:cxn ang="0">
                    <a:pos x="28" y="36"/>
                  </a:cxn>
                  <a:cxn ang="0">
                    <a:pos x="40" y="40"/>
                  </a:cxn>
                  <a:cxn ang="0">
                    <a:pos x="52" y="44"/>
                  </a:cxn>
                  <a:cxn ang="0">
                    <a:pos x="62" y="44"/>
                  </a:cxn>
                  <a:cxn ang="0">
                    <a:pos x="64" y="32"/>
                  </a:cxn>
                  <a:cxn ang="0">
                    <a:pos x="64" y="16"/>
                  </a:cxn>
                  <a:cxn ang="0">
                    <a:pos x="70" y="4"/>
                  </a:cxn>
                  <a:cxn ang="0">
                    <a:pos x="54" y="6"/>
                  </a:cxn>
                  <a:cxn ang="0">
                    <a:pos x="40" y="0"/>
                  </a:cxn>
                  <a:cxn ang="0">
                    <a:pos x="18" y="4"/>
                  </a:cxn>
                  <a:cxn ang="0">
                    <a:pos x="2" y="8"/>
                  </a:cxn>
                  <a:cxn ang="0">
                    <a:pos x="0" y="20"/>
                  </a:cxn>
                  <a:cxn ang="0">
                    <a:pos x="6" y="30"/>
                  </a:cxn>
                  <a:cxn ang="0">
                    <a:pos x="14" y="30"/>
                  </a:cxn>
                  <a:cxn ang="0">
                    <a:pos x="16" y="36"/>
                  </a:cxn>
                </a:cxnLst>
                <a:rect l="0" t="0" r="r" b="b"/>
                <a:pathLst>
                  <a:path w="70" h="44">
                    <a:moveTo>
                      <a:pt x="16" y="36"/>
                    </a:moveTo>
                    <a:lnTo>
                      <a:pt x="28" y="36"/>
                    </a:lnTo>
                    <a:lnTo>
                      <a:pt x="40" y="40"/>
                    </a:lnTo>
                    <a:lnTo>
                      <a:pt x="52" y="44"/>
                    </a:lnTo>
                    <a:lnTo>
                      <a:pt x="62" y="44"/>
                    </a:lnTo>
                    <a:lnTo>
                      <a:pt x="64" y="32"/>
                    </a:lnTo>
                    <a:lnTo>
                      <a:pt x="64" y="16"/>
                    </a:lnTo>
                    <a:lnTo>
                      <a:pt x="70" y="4"/>
                    </a:lnTo>
                    <a:lnTo>
                      <a:pt x="54" y="6"/>
                    </a:lnTo>
                    <a:lnTo>
                      <a:pt x="40" y="0"/>
                    </a:lnTo>
                    <a:lnTo>
                      <a:pt x="18" y="4"/>
                    </a:lnTo>
                    <a:lnTo>
                      <a:pt x="2" y="8"/>
                    </a:lnTo>
                    <a:lnTo>
                      <a:pt x="0" y="20"/>
                    </a:lnTo>
                    <a:lnTo>
                      <a:pt x="6" y="30"/>
                    </a:lnTo>
                    <a:lnTo>
                      <a:pt x="14" y="30"/>
                    </a:lnTo>
                    <a:lnTo>
                      <a:pt x="16" y="36"/>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26" name="Freeform 149"/>
              <p:cNvSpPr>
                <a:spLocks noChangeAspect="1"/>
              </p:cNvSpPr>
              <p:nvPr/>
            </p:nvSpPr>
            <p:spPr bwMode="auto">
              <a:xfrm>
                <a:off x="3035" y="1527"/>
                <a:ext cx="116" cy="54"/>
              </a:xfrm>
              <a:custGeom>
                <a:avLst/>
                <a:gdLst/>
                <a:ahLst/>
                <a:cxnLst>
                  <a:cxn ang="0">
                    <a:pos x="26" y="12"/>
                  </a:cxn>
                  <a:cxn ang="0">
                    <a:pos x="36" y="18"/>
                  </a:cxn>
                  <a:cxn ang="0">
                    <a:pos x="46" y="24"/>
                  </a:cxn>
                  <a:cxn ang="0">
                    <a:pos x="54" y="18"/>
                  </a:cxn>
                  <a:cxn ang="0">
                    <a:pos x="56" y="8"/>
                  </a:cxn>
                  <a:cxn ang="0">
                    <a:pos x="56" y="0"/>
                  </a:cxn>
                  <a:cxn ang="0">
                    <a:pos x="68" y="0"/>
                  </a:cxn>
                  <a:cxn ang="0">
                    <a:pos x="80" y="4"/>
                  </a:cxn>
                  <a:cxn ang="0">
                    <a:pos x="88" y="6"/>
                  </a:cxn>
                  <a:cxn ang="0">
                    <a:pos x="102" y="8"/>
                  </a:cxn>
                  <a:cxn ang="0">
                    <a:pos x="104" y="12"/>
                  </a:cxn>
                  <a:cxn ang="0">
                    <a:pos x="108" y="20"/>
                  </a:cxn>
                  <a:cxn ang="0">
                    <a:pos x="112" y="36"/>
                  </a:cxn>
                  <a:cxn ang="0">
                    <a:pos x="116" y="42"/>
                  </a:cxn>
                  <a:cxn ang="0">
                    <a:pos x="104" y="50"/>
                  </a:cxn>
                  <a:cxn ang="0">
                    <a:pos x="90" y="54"/>
                  </a:cxn>
                  <a:cxn ang="0">
                    <a:pos x="62" y="36"/>
                  </a:cxn>
                  <a:cxn ang="0">
                    <a:pos x="10" y="38"/>
                  </a:cxn>
                  <a:cxn ang="0">
                    <a:pos x="0" y="40"/>
                  </a:cxn>
                  <a:cxn ang="0">
                    <a:pos x="0" y="30"/>
                  </a:cxn>
                  <a:cxn ang="0">
                    <a:pos x="8" y="20"/>
                  </a:cxn>
                  <a:cxn ang="0">
                    <a:pos x="14" y="10"/>
                  </a:cxn>
                  <a:cxn ang="0">
                    <a:pos x="26" y="12"/>
                  </a:cxn>
                </a:cxnLst>
                <a:rect l="0" t="0" r="r" b="b"/>
                <a:pathLst>
                  <a:path w="116" h="54">
                    <a:moveTo>
                      <a:pt x="26" y="12"/>
                    </a:moveTo>
                    <a:lnTo>
                      <a:pt x="36" y="18"/>
                    </a:lnTo>
                    <a:lnTo>
                      <a:pt x="46" y="24"/>
                    </a:lnTo>
                    <a:lnTo>
                      <a:pt x="54" y="18"/>
                    </a:lnTo>
                    <a:lnTo>
                      <a:pt x="56" y="8"/>
                    </a:lnTo>
                    <a:lnTo>
                      <a:pt x="56" y="0"/>
                    </a:lnTo>
                    <a:lnTo>
                      <a:pt x="68" y="0"/>
                    </a:lnTo>
                    <a:lnTo>
                      <a:pt x="80" y="4"/>
                    </a:lnTo>
                    <a:lnTo>
                      <a:pt x="88" y="6"/>
                    </a:lnTo>
                    <a:lnTo>
                      <a:pt x="102" y="8"/>
                    </a:lnTo>
                    <a:lnTo>
                      <a:pt x="104" y="12"/>
                    </a:lnTo>
                    <a:lnTo>
                      <a:pt x="108" y="20"/>
                    </a:lnTo>
                    <a:lnTo>
                      <a:pt x="112" y="36"/>
                    </a:lnTo>
                    <a:lnTo>
                      <a:pt x="116" y="42"/>
                    </a:lnTo>
                    <a:lnTo>
                      <a:pt x="104" y="50"/>
                    </a:lnTo>
                    <a:lnTo>
                      <a:pt x="90" y="54"/>
                    </a:lnTo>
                    <a:lnTo>
                      <a:pt x="62" y="36"/>
                    </a:lnTo>
                    <a:lnTo>
                      <a:pt x="10" y="38"/>
                    </a:lnTo>
                    <a:lnTo>
                      <a:pt x="0" y="40"/>
                    </a:lnTo>
                    <a:lnTo>
                      <a:pt x="0" y="30"/>
                    </a:lnTo>
                    <a:lnTo>
                      <a:pt x="8" y="20"/>
                    </a:lnTo>
                    <a:lnTo>
                      <a:pt x="14" y="10"/>
                    </a:lnTo>
                    <a:lnTo>
                      <a:pt x="26" y="12"/>
                    </a:lnTo>
                    <a:close/>
                  </a:path>
                </a:pathLst>
              </a:custGeom>
              <a:solidFill>
                <a:schemeClr val="accent5"/>
              </a:solidFill>
              <a:ln w="7938">
                <a:solidFill>
                  <a:srgbClr val="FFFFFF"/>
                </a:solidFill>
                <a:prstDash val="solid"/>
                <a:round/>
                <a:headEnd/>
                <a:tailEnd/>
              </a:ln>
            </p:spPr>
            <p:txBody>
              <a:bodyPr/>
              <a:lstStyle/>
              <a:p>
                <a:endParaRPr lang="en-US" kern="0">
                  <a:solidFill>
                    <a:srgbClr val="0F245F"/>
                  </a:solidFill>
                </a:endParaRPr>
              </a:p>
            </p:txBody>
          </p:sp>
          <p:sp>
            <p:nvSpPr>
              <p:cNvPr id="27" name="Freeform 150"/>
              <p:cNvSpPr>
                <a:spLocks noChangeAspect="1"/>
              </p:cNvSpPr>
              <p:nvPr/>
            </p:nvSpPr>
            <p:spPr bwMode="auto">
              <a:xfrm>
                <a:off x="3035" y="1563"/>
                <a:ext cx="90" cy="54"/>
              </a:xfrm>
              <a:custGeom>
                <a:avLst/>
                <a:gdLst/>
                <a:ahLst/>
                <a:cxnLst>
                  <a:cxn ang="0">
                    <a:pos x="0" y="4"/>
                  </a:cxn>
                  <a:cxn ang="0">
                    <a:pos x="10" y="2"/>
                  </a:cxn>
                  <a:cxn ang="0">
                    <a:pos x="62" y="0"/>
                  </a:cxn>
                  <a:cxn ang="0">
                    <a:pos x="90" y="18"/>
                  </a:cxn>
                  <a:cxn ang="0">
                    <a:pos x="90" y="30"/>
                  </a:cxn>
                  <a:cxn ang="0">
                    <a:pos x="76" y="34"/>
                  </a:cxn>
                  <a:cxn ang="0">
                    <a:pos x="74" y="50"/>
                  </a:cxn>
                  <a:cxn ang="0">
                    <a:pos x="58" y="52"/>
                  </a:cxn>
                  <a:cxn ang="0">
                    <a:pos x="38" y="54"/>
                  </a:cxn>
                  <a:cxn ang="0">
                    <a:pos x="28" y="44"/>
                  </a:cxn>
                  <a:cxn ang="0">
                    <a:pos x="30" y="34"/>
                  </a:cxn>
                  <a:cxn ang="0">
                    <a:pos x="20" y="30"/>
                  </a:cxn>
                  <a:cxn ang="0">
                    <a:pos x="4" y="26"/>
                  </a:cxn>
                  <a:cxn ang="0">
                    <a:pos x="0" y="4"/>
                  </a:cxn>
                </a:cxnLst>
                <a:rect l="0" t="0" r="r" b="b"/>
                <a:pathLst>
                  <a:path w="90" h="54">
                    <a:moveTo>
                      <a:pt x="0" y="4"/>
                    </a:moveTo>
                    <a:lnTo>
                      <a:pt x="10" y="2"/>
                    </a:lnTo>
                    <a:lnTo>
                      <a:pt x="62" y="0"/>
                    </a:lnTo>
                    <a:lnTo>
                      <a:pt x="90" y="18"/>
                    </a:lnTo>
                    <a:lnTo>
                      <a:pt x="90" y="30"/>
                    </a:lnTo>
                    <a:lnTo>
                      <a:pt x="76" y="34"/>
                    </a:lnTo>
                    <a:lnTo>
                      <a:pt x="74" y="50"/>
                    </a:lnTo>
                    <a:lnTo>
                      <a:pt x="58" y="52"/>
                    </a:lnTo>
                    <a:lnTo>
                      <a:pt x="38" y="54"/>
                    </a:lnTo>
                    <a:lnTo>
                      <a:pt x="28" y="44"/>
                    </a:lnTo>
                    <a:lnTo>
                      <a:pt x="30" y="34"/>
                    </a:lnTo>
                    <a:lnTo>
                      <a:pt x="20" y="30"/>
                    </a:lnTo>
                    <a:lnTo>
                      <a:pt x="4" y="26"/>
                    </a:lnTo>
                    <a:lnTo>
                      <a:pt x="0" y="4"/>
                    </a:lnTo>
                    <a:close/>
                  </a:path>
                </a:pathLst>
              </a:custGeom>
              <a:solidFill>
                <a:schemeClr val="accent5"/>
              </a:solidFill>
              <a:ln w="7938">
                <a:solidFill>
                  <a:srgbClr val="FFFFFF"/>
                </a:solidFill>
                <a:prstDash val="solid"/>
                <a:round/>
                <a:headEnd/>
                <a:tailEnd/>
              </a:ln>
            </p:spPr>
            <p:txBody>
              <a:bodyPr/>
              <a:lstStyle/>
              <a:p>
                <a:endParaRPr lang="en-US" kern="0">
                  <a:solidFill>
                    <a:srgbClr val="0F245F"/>
                  </a:solidFill>
                </a:endParaRPr>
              </a:p>
            </p:txBody>
          </p:sp>
          <p:sp>
            <p:nvSpPr>
              <p:cNvPr id="28" name="Freeform 151"/>
              <p:cNvSpPr>
                <a:spLocks noChangeAspect="1"/>
              </p:cNvSpPr>
              <p:nvPr/>
            </p:nvSpPr>
            <p:spPr bwMode="auto">
              <a:xfrm>
                <a:off x="3013" y="1589"/>
                <a:ext cx="52" cy="20"/>
              </a:xfrm>
              <a:custGeom>
                <a:avLst/>
                <a:gdLst/>
                <a:ahLst/>
                <a:cxnLst>
                  <a:cxn ang="0">
                    <a:pos x="0" y="12"/>
                  </a:cxn>
                  <a:cxn ang="0">
                    <a:pos x="4" y="20"/>
                  </a:cxn>
                  <a:cxn ang="0">
                    <a:pos x="50" y="18"/>
                  </a:cxn>
                  <a:cxn ang="0">
                    <a:pos x="52" y="8"/>
                  </a:cxn>
                  <a:cxn ang="0">
                    <a:pos x="30" y="0"/>
                  </a:cxn>
                  <a:cxn ang="0">
                    <a:pos x="24" y="8"/>
                  </a:cxn>
                  <a:cxn ang="0">
                    <a:pos x="8" y="6"/>
                  </a:cxn>
                  <a:cxn ang="0">
                    <a:pos x="6" y="12"/>
                  </a:cxn>
                  <a:cxn ang="0">
                    <a:pos x="0" y="12"/>
                  </a:cxn>
                </a:cxnLst>
                <a:rect l="0" t="0" r="r" b="b"/>
                <a:pathLst>
                  <a:path w="52" h="20">
                    <a:moveTo>
                      <a:pt x="0" y="12"/>
                    </a:moveTo>
                    <a:lnTo>
                      <a:pt x="4" y="20"/>
                    </a:lnTo>
                    <a:lnTo>
                      <a:pt x="50" y="18"/>
                    </a:lnTo>
                    <a:lnTo>
                      <a:pt x="52" y="8"/>
                    </a:lnTo>
                    <a:lnTo>
                      <a:pt x="30" y="0"/>
                    </a:lnTo>
                    <a:lnTo>
                      <a:pt x="24" y="8"/>
                    </a:lnTo>
                    <a:lnTo>
                      <a:pt x="8" y="6"/>
                    </a:lnTo>
                    <a:lnTo>
                      <a:pt x="6" y="12"/>
                    </a:lnTo>
                    <a:lnTo>
                      <a:pt x="0" y="12"/>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29" name="Freeform 152"/>
              <p:cNvSpPr>
                <a:spLocks noChangeAspect="1"/>
              </p:cNvSpPr>
              <p:nvPr/>
            </p:nvSpPr>
            <p:spPr bwMode="auto">
              <a:xfrm>
                <a:off x="3071" y="1569"/>
                <a:ext cx="150" cy="106"/>
              </a:xfrm>
              <a:custGeom>
                <a:avLst/>
                <a:gdLst/>
                <a:ahLst/>
                <a:cxnLst>
                  <a:cxn ang="0">
                    <a:pos x="2" y="48"/>
                  </a:cxn>
                  <a:cxn ang="0">
                    <a:pos x="24" y="44"/>
                  </a:cxn>
                  <a:cxn ang="0">
                    <a:pos x="38" y="44"/>
                  </a:cxn>
                  <a:cxn ang="0">
                    <a:pos x="40" y="28"/>
                  </a:cxn>
                  <a:cxn ang="0">
                    <a:pos x="54" y="24"/>
                  </a:cxn>
                  <a:cxn ang="0">
                    <a:pos x="54" y="12"/>
                  </a:cxn>
                  <a:cxn ang="0">
                    <a:pos x="68" y="8"/>
                  </a:cxn>
                  <a:cxn ang="0">
                    <a:pos x="80" y="0"/>
                  </a:cxn>
                  <a:cxn ang="0">
                    <a:pos x="98" y="4"/>
                  </a:cxn>
                  <a:cxn ang="0">
                    <a:pos x="98" y="10"/>
                  </a:cxn>
                  <a:cxn ang="0">
                    <a:pos x="118" y="12"/>
                  </a:cxn>
                  <a:cxn ang="0">
                    <a:pos x="122" y="34"/>
                  </a:cxn>
                  <a:cxn ang="0">
                    <a:pos x="150" y="64"/>
                  </a:cxn>
                  <a:cxn ang="0">
                    <a:pos x="148" y="66"/>
                  </a:cxn>
                  <a:cxn ang="0">
                    <a:pos x="130" y="66"/>
                  </a:cxn>
                  <a:cxn ang="0">
                    <a:pos x="130" y="86"/>
                  </a:cxn>
                  <a:cxn ang="0">
                    <a:pos x="118" y="88"/>
                  </a:cxn>
                  <a:cxn ang="0">
                    <a:pos x="114" y="106"/>
                  </a:cxn>
                  <a:cxn ang="0">
                    <a:pos x="94" y="104"/>
                  </a:cxn>
                  <a:cxn ang="0">
                    <a:pos x="92" y="98"/>
                  </a:cxn>
                  <a:cxn ang="0">
                    <a:pos x="64" y="98"/>
                  </a:cxn>
                  <a:cxn ang="0">
                    <a:pos x="46" y="94"/>
                  </a:cxn>
                  <a:cxn ang="0">
                    <a:pos x="16" y="88"/>
                  </a:cxn>
                  <a:cxn ang="0">
                    <a:pos x="6" y="102"/>
                  </a:cxn>
                  <a:cxn ang="0">
                    <a:pos x="6" y="88"/>
                  </a:cxn>
                  <a:cxn ang="0">
                    <a:pos x="0" y="84"/>
                  </a:cxn>
                  <a:cxn ang="0">
                    <a:pos x="2" y="78"/>
                  </a:cxn>
                  <a:cxn ang="0">
                    <a:pos x="10" y="78"/>
                  </a:cxn>
                  <a:cxn ang="0">
                    <a:pos x="10" y="64"/>
                  </a:cxn>
                  <a:cxn ang="0">
                    <a:pos x="6" y="60"/>
                  </a:cxn>
                  <a:cxn ang="0">
                    <a:pos x="2" y="48"/>
                  </a:cxn>
                </a:cxnLst>
                <a:rect l="0" t="0" r="r" b="b"/>
                <a:pathLst>
                  <a:path w="150" h="106">
                    <a:moveTo>
                      <a:pt x="2" y="48"/>
                    </a:moveTo>
                    <a:lnTo>
                      <a:pt x="24" y="44"/>
                    </a:lnTo>
                    <a:lnTo>
                      <a:pt x="38" y="44"/>
                    </a:lnTo>
                    <a:lnTo>
                      <a:pt x="40" y="28"/>
                    </a:lnTo>
                    <a:lnTo>
                      <a:pt x="54" y="24"/>
                    </a:lnTo>
                    <a:lnTo>
                      <a:pt x="54" y="12"/>
                    </a:lnTo>
                    <a:lnTo>
                      <a:pt x="68" y="8"/>
                    </a:lnTo>
                    <a:lnTo>
                      <a:pt x="80" y="0"/>
                    </a:lnTo>
                    <a:lnTo>
                      <a:pt x="98" y="4"/>
                    </a:lnTo>
                    <a:lnTo>
                      <a:pt x="98" y="10"/>
                    </a:lnTo>
                    <a:lnTo>
                      <a:pt x="118" y="12"/>
                    </a:lnTo>
                    <a:lnTo>
                      <a:pt x="122" y="34"/>
                    </a:lnTo>
                    <a:lnTo>
                      <a:pt x="150" y="64"/>
                    </a:lnTo>
                    <a:lnTo>
                      <a:pt x="148" y="66"/>
                    </a:lnTo>
                    <a:lnTo>
                      <a:pt x="130" y="66"/>
                    </a:lnTo>
                    <a:lnTo>
                      <a:pt x="130" y="86"/>
                    </a:lnTo>
                    <a:lnTo>
                      <a:pt x="118" y="88"/>
                    </a:lnTo>
                    <a:lnTo>
                      <a:pt x="114" y="106"/>
                    </a:lnTo>
                    <a:lnTo>
                      <a:pt x="94" y="104"/>
                    </a:lnTo>
                    <a:lnTo>
                      <a:pt x="92" y="98"/>
                    </a:lnTo>
                    <a:lnTo>
                      <a:pt x="64" y="98"/>
                    </a:lnTo>
                    <a:lnTo>
                      <a:pt x="46" y="94"/>
                    </a:lnTo>
                    <a:lnTo>
                      <a:pt x="16" y="88"/>
                    </a:lnTo>
                    <a:lnTo>
                      <a:pt x="6" y="102"/>
                    </a:lnTo>
                    <a:lnTo>
                      <a:pt x="6" y="88"/>
                    </a:lnTo>
                    <a:lnTo>
                      <a:pt x="0" y="84"/>
                    </a:lnTo>
                    <a:lnTo>
                      <a:pt x="2" y="78"/>
                    </a:lnTo>
                    <a:lnTo>
                      <a:pt x="10" y="78"/>
                    </a:lnTo>
                    <a:lnTo>
                      <a:pt x="10" y="64"/>
                    </a:lnTo>
                    <a:lnTo>
                      <a:pt x="6" y="60"/>
                    </a:lnTo>
                    <a:lnTo>
                      <a:pt x="2" y="48"/>
                    </a:lnTo>
                    <a:close/>
                  </a:path>
                </a:pathLst>
              </a:custGeom>
              <a:solidFill>
                <a:schemeClr val="accent5"/>
              </a:solidFill>
              <a:ln w="7938">
                <a:solidFill>
                  <a:srgbClr val="FFFFFF"/>
                </a:solidFill>
                <a:prstDash val="solid"/>
                <a:round/>
                <a:headEnd/>
                <a:tailEnd/>
              </a:ln>
            </p:spPr>
            <p:txBody>
              <a:bodyPr/>
              <a:lstStyle/>
              <a:p>
                <a:endParaRPr lang="en-US" kern="0">
                  <a:solidFill>
                    <a:srgbClr val="0F245F"/>
                  </a:solidFill>
                </a:endParaRPr>
              </a:p>
            </p:txBody>
          </p:sp>
          <p:sp>
            <p:nvSpPr>
              <p:cNvPr id="30" name="Freeform 153"/>
              <p:cNvSpPr>
                <a:spLocks noChangeAspect="1"/>
              </p:cNvSpPr>
              <p:nvPr/>
            </p:nvSpPr>
            <p:spPr bwMode="auto">
              <a:xfrm>
                <a:off x="2606" y="1511"/>
                <a:ext cx="126" cy="192"/>
              </a:xfrm>
              <a:custGeom>
                <a:avLst/>
                <a:gdLst/>
                <a:ahLst/>
                <a:cxnLst>
                  <a:cxn ang="0">
                    <a:pos x="38" y="84"/>
                  </a:cxn>
                  <a:cxn ang="0">
                    <a:pos x="16" y="90"/>
                  </a:cxn>
                  <a:cxn ang="0">
                    <a:pos x="20" y="76"/>
                  </a:cxn>
                  <a:cxn ang="0">
                    <a:pos x="14" y="60"/>
                  </a:cxn>
                  <a:cxn ang="0">
                    <a:pos x="0" y="60"/>
                  </a:cxn>
                  <a:cxn ang="0">
                    <a:pos x="4" y="44"/>
                  </a:cxn>
                  <a:cxn ang="0">
                    <a:pos x="2" y="20"/>
                  </a:cxn>
                  <a:cxn ang="0">
                    <a:pos x="16" y="0"/>
                  </a:cxn>
                  <a:cxn ang="0">
                    <a:pos x="28" y="26"/>
                  </a:cxn>
                  <a:cxn ang="0">
                    <a:pos x="60" y="38"/>
                  </a:cxn>
                  <a:cxn ang="0">
                    <a:pos x="40" y="58"/>
                  </a:cxn>
                  <a:cxn ang="0">
                    <a:pos x="42" y="70"/>
                  </a:cxn>
                  <a:cxn ang="0">
                    <a:pos x="66" y="68"/>
                  </a:cxn>
                  <a:cxn ang="0">
                    <a:pos x="72" y="90"/>
                  </a:cxn>
                  <a:cxn ang="0">
                    <a:pos x="92" y="110"/>
                  </a:cxn>
                  <a:cxn ang="0">
                    <a:pos x="98" y="130"/>
                  </a:cxn>
                  <a:cxn ang="0">
                    <a:pos x="116" y="130"/>
                  </a:cxn>
                  <a:cxn ang="0">
                    <a:pos x="120" y="148"/>
                  </a:cxn>
                  <a:cxn ang="0">
                    <a:pos x="102" y="160"/>
                  </a:cxn>
                  <a:cxn ang="0">
                    <a:pos x="116" y="166"/>
                  </a:cxn>
                  <a:cxn ang="0">
                    <a:pos x="96" y="176"/>
                  </a:cxn>
                  <a:cxn ang="0">
                    <a:pos x="38" y="176"/>
                  </a:cxn>
                  <a:cxn ang="0">
                    <a:pos x="22" y="184"/>
                  </a:cxn>
                  <a:cxn ang="0">
                    <a:pos x="6" y="188"/>
                  </a:cxn>
                  <a:cxn ang="0">
                    <a:pos x="34" y="164"/>
                  </a:cxn>
                  <a:cxn ang="0">
                    <a:pos x="54" y="162"/>
                  </a:cxn>
                  <a:cxn ang="0">
                    <a:pos x="48" y="160"/>
                  </a:cxn>
                  <a:cxn ang="0">
                    <a:pos x="30" y="158"/>
                  </a:cxn>
                  <a:cxn ang="0">
                    <a:pos x="14" y="158"/>
                  </a:cxn>
                  <a:cxn ang="0">
                    <a:pos x="18" y="148"/>
                  </a:cxn>
                  <a:cxn ang="0">
                    <a:pos x="34" y="136"/>
                  </a:cxn>
                  <a:cxn ang="0">
                    <a:pos x="24" y="128"/>
                  </a:cxn>
                  <a:cxn ang="0">
                    <a:pos x="48" y="122"/>
                  </a:cxn>
                  <a:cxn ang="0">
                    <a:pos x="52" y="102"/>
                  </a:cxn>
                  <a:cxn ang="0">
                    <a:pos x="44" y="86"/>
                  </a:cxn>
                </a:cxnLst>
                <a:rect l="0" t="0" r="r" b="b"/>
                <a:pathLst>
                  <a:path w="126" h="192">
                    <a:moveTo>
                      <a:pt x="44" y="86"/>
                    </a:moveTo>
                    <a:lnTo>
                      <a:pt x="38" y="84"/>
                    </a:lnTo>
                    <a:lnTo>
                      <a:pt x="32" y="92"/>
                    </a:lnTo>
                    <a:lnTo>
                      <a:pt x="16" y="90"/>
                    </a:lnTo>
                    <a:lnTo>
                      <a:pt x="14" y="82"/>
                    </a:lnTo>
                    <a:lnTo>
                      <a:pt x="20" y="76"/>
                    </a:lnTo>
                    <a:lnTo>
                      <a:pt x="18" y="62"/>
                    </a:lnTo>
                    <a:lnTo>
                      <a:pt x="14" y="60"/>
                    </a:lnTo>
                    <a:lnTo>
                      <a:pt x="6" y="64"/>
                    </a:lnTo>
                    <a:lnTo>
                      <a:pt x="0" y="60"/>
                    </a:lnTo>
                    <a:lnTo>
                      <a:pt x="10" y="48"/>
                    </a:lnTo>
                    <a:lnTo>
                      <a:pt x="4" y="44"/>
                    </a:lnTo>
                    <a:lnTo>
                      <a:pt x="0" y="36"/>
                    </a:lnTo>
                    <a:lnTo>
                      <a:pt x="2" y="20"/>
                    </a:lnTo>
                    <a:lnTo>
                      <a:pt x="12" y="20"/>
                    </a:lnTo>
                    <a:lnTo>
                      <a:pt x="16" y="0"/>
                    </a:lnTo>
                    <a:lnTo>
                      <a:pt x="44" y="2"/>
                    </a:lnTo>
                    <a:lnTo>
                      <a:pt x="28" y="26"/>
                    </a:lnTo>
                    <a:lnTo>
                      <a:pt x="64" y="26"/>
                    </a:lnTo>
                    <a:lnTo>
                      <a:pt x="60" y="38"/>
                    </a:lnTo>
                    <a:lnTo>
                      <a:pt x="48" y="50"/>
                    </a:lnTo>
                    <a:lnTo>
                      <a:pt x="40" y="58"/>
                    </a:lnTo>
                    <a:lnTo>
                      <a:pt x="36" y="66"/>
                    </a:lnTo>
                    <a:lnTo>
                      <a:pt x="42" y="70"/>
                    </a:lnTo>
                    <a:lnTo>
                      <a:pt x="52" y="66"/>
                    </a:lnTo>
                    <a:lnTo>
                      <a:pt x="66" y="68"/>
                    </a:lnTo>
                    <a:lnTo>
                      <a:pt x="70" y="78"/>
                    </a:lnTo>
                    <a:lnTo>
                      <a:pt x="72" y="90"/>
                    </a:lnTo>
                    <a:lnTo>
                      <a:pt x="84" y="98"/>
                    </a:lnTo>
                    <a:lnTo>
                      <a:pt x="92" y="110"/>
                    </a:lnTo>
                    <a:lnTo>
                      <a:pt x="94" y="118"/>
                    </a:lnTo>
                    <a:lnTo>
                      <a:pt x="98" y="130"/>
                    </a:lnTo>
                    <a:lnTo>
                      <a:pt x="106" y="132"/>
                    </a:lnTo>
                    <a:lnTo>
                      <a:pt x="116" y="130"/>
                    </a:lnTo>
                    <a:lnTo>
                      <a:pt x="126" y="138"/>
                    </a:lnTo>
                    <a:lnTo>
                      <a:pt x="120" y="148"/>
                    </a:lnTo>
                    <a:lnTo>
                      <a:pt x="110" y="154"/>
                    </a:lnTo>
                    <a:lnTo>
                      <a:pt x="102" y="160"/>
                    </a:lnTo>
                    <a:lnTo>
                      <a:pt x="108" y="162"/>
                    </a:lnTo>
                    <a:lnTo>
                      <a:pt x="116" y="166"/>
                    </a:lnTo>
                    <a:lnTo>
                      <a:pt x="108" y="172"/>
                    </a:lnTo>
                    <a:lnTo>
                      <a:pt x="96" y="176"/>
                    </a:lnTo>
                    <a:lnTo>
                      <a:pt x="46" y="176"/>
                    </a:lnTo>
                    <a:lnTo>
                      <a:pt x="38" y="176"/>
                    </a:lnTo>
                    <a:lnTo>
                      <a:pt x="38" y="184"/>
                    </a:lnTo>
                    <a:lnTo>
                      <a:pt x="22" y="184"/>
                    </a:lnTo>
                    <a:lnTo>
                      <a:pt x="10" y="192"/>
                    </a:lnTo>
                    <a:lnTo>
                      <a:pt x="6" y="188"/>
                    </a:lnTo>
                    <a:lnTo>
                      <a:pt x="24" y="172"/>
                    </a:lnTo>
                    <a:lnTo>
                      <a:pt x="34" y="164"/>
                    </a:lnTo>
                    <a:lnTo>
                      <a:pt x="46" y="164"/>
                    </a:lnTo>
                    <a:lnTo>
                      <a:pt x="54" y="162"/>
                    </a:lnTo>
                    <a:lnTo>
                      <a:pt x="56" y="154"/>
                    </a:lnTo>
                    <a:lnTo>
                      <a:pt x="48" y="160"/>
                    </a:lnTo>
                    <a:lnTo>
                      <a:pt x="38" y="158"/>
                    </a:lnTo>
                    <a:lnTo>
                      <a:pt x="30" y="158"/>
                    </a:lnTo>
                    <a:lnTo>
                      <a:pt x="24" y="154"/>
                    </a:lnTo>
                    <a:lnTo>
                      <a:pt x="14" y="158"/>
                    </a:lnTo>
                    <a:lnTo>
                      <a:pt x="10" y="154"/>
                    </a:lnTo>
                    <a:lnTo>
                      <a:pt x="18" y="148"/>
                    </a:lnTo>
                    <a:lnTo>
                      <a:pt x="26" y="142"/>
                    </a:lnTo>
                    <a:lnTo>
                      <a:pt x="34" y="136"/>
                    </a:lnTo>
                    <a:lnTo>
                      <a:pt x="34" y="130"/>
                    </a:lnTo>
                    <a:lnTo>
                      <a:pt x="24" y="128"/>
                    </a:lnTo>
                    <a:lnTo>
                      <a:pt x="24" y="120"/>
                    </a:lnTo>
                    <a:lnTo>
                      <a:pt x="48" y="122"/>
                    </a:lnTo>
                    <a:lnTo>
                      <a:pt x="48" y="112"/>
                    </a:lnTo>
                    <a:lnTo>
                      <a:pt x="52" y="102"/>
                    </a:lnTo>
                    <a:lnTo>
                      <a:pt x="38" y="94"/>
                    </a:lnTo>
                    <a:lnTo>
                      <a:pt x="44" y="86"/>
                    </a:lnTo>
                    <a:close/>
                  </a:path>
                </a:pathLst>
              </a:custGeom>
              <a:solidFill>
                <a:schemeClr val="accent5"/>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31" name="Freeform 154"/>
              <p:cNvSpPr>
                <a:spLocks noChangeAspect="1"/>
              </p:cNvSpPr>
              <p:nvPr/>
            </p:nvSpPr>
            <p:spPr bwMode="auto">
              <a:xfrm>
                <a:off x="2574" y="1591"/>
                <a:ext cx="38" cy="24"/>
              </a:xfrm>
              <a:custGeom>
                <a:avLst/>
                <a:gdLst/>
                <a:ahLst/>
                <a:cxnLst>
                  <a:cxn ang="0">
                    <a:pos x="12" y="0"/>
                  </a:cxn>
                  <a:cxn ang="0">
                    <a:pos x="30" y="2"/>
                  </a:cxn>
                  <a:cxn ang="0">
                    <a:pos x="34" y="8"/>
                  </a:cxn>
                  <a:cxn ang="0">
                    <a:pos x="38" y="16"/>
                  </a:cxn>
                  <a:cxn ang="0">
                    <a:pos x="34" y="24"/>
                  </a:cxn>
                  <a:cxn ang="0">
                    <a:pos x="22" y="24"/>
                  </a:cxn>
                  <a:cxn ang="0">
                    <a:pos x="16" y="18"/>
                  </a:cxn>
                  <a:cxn ang="0">
                    <a:pos x="8" y="22"/>
                  </a:cxn>
                  <a:cxn ang="0">
                    <a:pos x="0" y="18"/>
                  </a:cxn>
                  <a:cxn ang="0">
                    <a:pos x="4" y="8"/>
                  </a:cxn>
                  <a:cxn ang="0">
                    <a:pos x="12" y="0"/>
                  </a:cxn>
                </a:cxnLst>
                <a:rect l="0" t="0" r="r" b="b"/>
                <a:pathLst>
                  <a:path w="38" h="24">
                    <a:moveTo>
                      <a:pt x="12" y="0"/>
                    </a:moveTo>
                    <a:lnTo>
                      <a:pt x="30" y="2"/>
                    </a:lnTo>
                    <a:lnTo>
                      <a:pt x="34" y="8"/>
                    </a:lnTo>
                    <a:lnTo>
                      <a:pt x="38" y="16"/>
                    </a:lnTo>
                    <a:lnTo>
                      <a:pt x="34" y="24"/>
                    </a:lnTo>
                    <a:lnTo>
                      <a:pt x="22" y="24"/>
                    </a:lnTo>
                    <a:lnTo>
                      <a:pt x="16" y="18"/>
                    </a:lnTo>
                    <a:lnTo>
                      <a:pt x="8" y="22"/>
                    </a:lnTo>
                    <a:lnTo>
                      <a:pt x="0" y="18"/>
                    </a:lnTo>
                    <a:lnTo>
                      <a:pt x="4" y="8"/>
                    </a:lnTo>
                    <a:lnTo>
                      <a:pt x="12" y="0"/>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32" name="Freeform 155"/>
              <p:cNvSpPr>
                <a:spLocks noChangeAspect="1"/>
              </p:cNvSpPr>
              <p:nvPr/>
            </p:nvSpPr>
            <p:spPr bwMode="auto">
              <a:xfrm>
                <a:off x="2538" y="1609"/>
                <a:ext cx="66" cy="62"/>
              </a:xfrm>
              <a:custGeom>
                <a:avLst/>
                <a:gdLst/>
                <a:ahLst/>
                <a:cxnLst>
                  <a:cxn ang="0">
                    <a:pos x="66" y="26"/>
                  </a:cxn>
                  <a:cxn ang="0">
                    <a:pos x="64" y="44"/>
                  </a:cxn>
                  <a:cxn ang="0">
                    <a:pos x="48" y="48"/>
                  </a:cxn>
                  <a:cxn ang="0">
                    <a:pos x="36" y="52"/>
                  </a:cxn>
                  <a:cxn ang="0">
                    <a:pos x="26" y="58"/>
                  </a:cxn>
                  <a:cxn ang="0">
                    <a:pos x="18" y="62"/>
                  </a:cxn>
                  <a:cxn ang="0">
                    <a:pos x="8" y="58"/>
                  </a:cxn>
                  <a:cxn ang="0">
                    <a:pos x="0" y="48"/>
                  </a:cxn>
                  <a:cxn ang="0">
                    <a:pos x="10" y="40"/>
                  </a:cxn>
                  <a:cxn ang="0">
                    <a:pos x="12" y="30"/>
                  </a:cxn>
                  <a:cxn ang="0">
                    <a:pos x="20" y="26"/>
                  </a:cxn>
                  <a:cxn ang="0">
                    <a:pos x="14" y="22"/>
                  </a:cxn>
                  <a:cxn ang="0">
                    <a:pos x="4" y="24"/>
                  </a:cxn>
                  <a:cxn ang="0">
                    <a:pos x="2" y="16"/>
                  </a:cxn>
                  <a:cxn ang="0">
                    <a:pos x="6" y="12"/>
                  </a:cxn>
                  <a:cxn ang="0">
                    <a:pos x="4" y="6"/>
                  </a:cxn>
                  <a:cxn ang="0">
                    <a:pos x="10" y="0"/>
                  </a:cxn>
                  <a:cxn ang="0">
                    <a:pos x="20" y="4"/>
                  </a:cxn>
                  <a:cxn ang="0">
                    <a:pos x="28" y="2"/>
                  </a:cxn>
                  <a:cxn ang="0">
                    <a:pos x="36" y="0"/>
                  </a:cxn>
                  <a:cxn ang="0">
                    <a:pos x="44" y="4"/>
                  </a:cxn>
                  <a:cxn ang="0">
                    <a:pos x="52" y="0"/>
                  </a:cxn>
                  <a:cxn ang="0">
                    <a:pos x="58" y="6"/>
                  </a:cxn>
                  <a:cxn ang="0">
                    <a:pos x="64" y="12"/>
                  </a:cxn>
                  <a:cxn ang="0">
                    <a:pos x="66" y="26"/>
                  </a:cxn>
                </a:cxnLst>
                <a:rect l="0" t="0" r="r" b="b"/>
                <a:pathLst>
                  <a:path w="66" h="62">
                    <a:moveTo>
                      <a:pt x="66" y="26"/>
                    </a:moveTo>
                    <a:lnTo>
                      <a:pt x="64" y="44"/>
                    </a:lnTo>
                    <a:lnTo>
                      <a:pt x="48" y="48"/>
                    </a:lnTo>
                    <a:lnTo>
                      <a:pt x="36" y="52"/>
                    </a:lnTo>
                    <a:lnTo>
                      <a:pt x="26" y="58"/>
                    </a:lnTo>
                    <a:lnTo>
                      <a:pt x="18" y="62"/>
                    </a:lnTo>
                    <a:lnTo>
                      <a:pt x="8" y="58"/>
                    </a:lnTo>
                    <a:lnTo>
                      <a:pt x="0" y="48"/>
                    </a:lnTo>
                    <a:lnTo>
                      <a:pt x="10" y="40"/>
                    </a:lnTo>
                    <a:lnTo>
                      <a:pt x="12" y="30"/>
                    </a:lnTo>
                    <a:lnTo>
                      <a:pt x="20" y="26"/>
                    </a:lnTo>
                    <a:lnTo>
                      <a:pt x="14" y="22"/>
                    </a:lnTo>
                    <a:lnTo>
                      <a:pt x="4" y="24"/>
                    </a:lnTo>
                    <a:lnTo>
                      <a:pt x="2" y="16"/>
                    </a:lnTo>
                    <a:lnTo>
                      <a:pt x="6" y="12"/>
                    </a:lnTo>
                    <a:lnTo>
                      <a:pt x="4" y="6"/>
                    </a:lnTo>
                    <a:lnTo>
                      <a:pt x="10" y="0"/>
                    </a:lnTo>
                    <a:lnTo>
                      <a:pt x="20" y="4"/>
                    </a:lnTo>
                    <a:lnTo>
                      <a:pt x="28" y="2"/>
                    </a:lnTo>
                    <a:lnTo>
                      <a:pt x="36" y="0"/>
                    </a:lnTo>
                    <a:lnTo>
                      <a:pt x="44" y="4"/>
                    </a:lnTo>
                    <a:lnTo>
                      <a:pt x="52" y="0"/>
                    </a:lnTo>
                    <a:lnTo>
                      <a:pt x="58" y="6"/>
                    </a:lnTo>
                    <a:lnTo>
                      <a:pt x="64" y="12"/>
                    </a:lnTo>
                    <a:lnTo>
                      <a:pt x="66" y="26"/>
                    </a:lnTo>
                    <a:close/>
                  </a:path>
                </a:pathLst>
              </a:custGeom>
              <a:solidFill>
                <a:schemeClr val="accent5"/>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33" name="Freeform 156"/>
              <p:cNvSpPr>
                <a:spLocks noChangeAspect="1"/>
              </p:cNvSpPr>
              <p:nvPr/>
            </p:nvSpPr>
            <p:spPr bwMode="auto">
              <a:xfrm>
                <a:off x="2796" y="1747"/>
                <a:ext cx="70" cy="38"/>
              </a:xfrm>
              <a:custGeom>
                <a:avLst/>
                <a:gdLst/>
                <a:ahLst/>
                <a:cxnLst>
                  <a:cxn ang="0">
                    <a:pos x="24" y="2"/>
                  </a:cxn>
                  <a:cxn ang="0">
                    <a:pos x="40" y="2"/>
                  </a:cxn>
                  <a:cxn ang="0">
                    <a:pos x="50" y="0"/>
                  </a:cxn>
                  <a:cxn ang="0">
                    <a:pos x="58" y="2"/>
                  </a:cxn>
                  <a:cxn ang="0">
                    <a:pos x="60" y="4"/>
                  </a:cxn>
                  <a:cxn ang="0">
                    <a:pos x="58" y="8"/>
                  </a:cxn>
                  <a:cxn ang="0">
                    <a:pos x="56" y="14"/>
                  </a:cxn>
                  <a:cxn ang="0">
                    <a:pos x="64" y="16"/>
                  </a:cxn>
                  <a:cxn ang="0">
                    <a:pos x="68" y="16"/>
                  </a:cxn>
                  <a:cxn ang="0">
                    <a:pos x="70" y="20"/>
                  </a:cxn>
                  <a:cxn ang="0">
                    <a:pos x="66" y="28"/>
                  </a:cxn>
                  <a:cxn ang="0">
                    <a:pos x="56" y="30"/>
                  </a:cxn>
                  <a:cxn ang="0">
                    <a:pos x="50" y="24"/>
                  </a:cxn>
                  <a:cxn ang="0">
                    <a:pos x="50" y="34"/>
                  </a:cxn>
                  <a:cxn ang="0">
                    <a:pos x="46" y="36"/>
                  </a:cxn>
                  <a:cxn ang="0">
                    <a:pos x="40" y="34"/>
                  </a:cxn>
                  <a:cxn ang="0">
                    <a:pos x="34" y="30"/>
                  </a:cxn>
                  <a:cxn ang="0">
                    <a:pos x="30" y="32"/>
                  </a:cxn>
                  <a:cxn ang="0">
                    <a:pos x="30" y="36"/>
                  </a:cxn>
                  <a:cxn ang="0">
                    <a:pos x="16" y="38"/>
                  </a:cxn>
                  <a:cxn ang="0">
                    <a:pos x="16" y="28"/>
                  </a:cxn>
                  <a:cxn ang="0">
                    <a:pos x="0" y="28"/>
                  </a:cxn>
                  <a:cxn ang="0">
                    <a:pos x="8" y="16"/>
                  </a:cxn>
                  <a:cxn ang="0">
                    <a:pos x="18" y="6"/>
                  </a:cxn>
                  <a:cxn ang="0">
                    <a:pos x="22" y="6"/>
                  </a:cxn>
                  <a:cxn ang="0">
                    <a:pos x="24" y="2"/>
                  </a:cxn>
                </a:cxnLst>
                <a:rect l="0" t="0" r="r" b="b"/>
                <a:pathLst>
                  <a:path w="70" h="38">
                    <a:moveTo>
                      <a:pt x="24" y="2"/>
                    </a:moveTo>
                    <a:lnTo>
                      <a:pt x="40" y="2"/>
                    </a:lnTo>
                    <a:lnTo>
                      <a:pt x="50" y="0"/>
                    </a:lnTo>
                    <a:lnTo>
                      <a:pt x="58" y="2"/>
                    </a:lnTo>
                    <a:lnTo>
                      <a:pt x="60" y="4"/>
                    </a:lnTo>
                    <a:lnTo>
                      <a:pt x="58" y="8"/>
                    </a:lnTo>
                    <a:lnTo>
                      <a:pt x="56" y="14"/>
                    </a:lnTo>
                    <a:lnTo>
                      <a:pt x="64" y="16"/>
                    </a:lnTo>
                    <a:lnTo>
                      <a:pt x="68" y="16"/>
                    </a:lnTo>
                    <a:lnTo>
                      <a:pt x="70" y="20"/>
                    </a:lnTo>
                    <a:lnTo>
                      <a:pt x="66" y="28"/>
                    </a:lnTo>
                    <a:lnTo>
                      <a:pt x="56" y="30"/>
                    </a:lnTo>
                    <a:lnTo>
                      <a:pt x="50" y="24"/>
                    </a:lnTo>
                    <a:lnTo>
                      <a:pt x="50" y="34"/>
                    </a:lnTo>
                    <a:lnTo>
                      <a:pt x="46" y="36"/>
                    </a:lnTo>
                    <a:lnTo>
                      <a:pt x="40" y="34"/>
                    </a:lnTo>
                    <a:lnTo>
                      <a:pt x="34" y="30"/>
                    </a:lnTo>
                    <a:lnTo>
                      <a:pt x="30" y="32"/>
                    </a:lnTo>
                    <a:lnTo>
                      <a:pt x="30" y="36"/>
                    </a:lnTo>
                    <a:lnTo>
                      <a:pt x="16" y="38"/>
                    </a:lnTo>
                    <a:lnTo>
                      <a:pt x="16" y="28"/>
                    </a:lnTo>
                    <a:lnTo>
                      <a:pt x="0" y="28"/>
                    </a:lnTo>
                    <a:lnTo>
                      <a:pt x="8" y="16"/>
                    </a:lnTo>
                    <a:lnTo>
                      <a:pt x="18" y="6"/>
                    </a:lnTo>
                    <a:lnTo>
                      <a:pt x="22" y="6"/>
                    </a:lnTo>
                    <a:lnTo>
                      <a:pt x="24" y="2"/>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34" name="Freeform 157"/>
              <p:cNvSpPr>
                <a:spLocks noChangeAspect="1"/>
              </p:cNvSpPr>
              <p:nvPr/>
            </p:nvSpPr>
            <p:spPr bwMode="auto">
              <a:xfrm>
                <a:off x="2626" y="1679"/>
                <a:ext cx="204" cy="172"/>
              </a:xfrm>
              <a:custGeom>
                <a:avLst/>
                <a:gdLst/>
                <a:ahLst/>
                <a:cxnLst>
                  <a:cxn ang="0">
                    <a:pos x="126" y="8"/>
                  </a:cxn>
                  <a:cxn ang="0">
                    <a:pos x="152" y="24"/>
                  </a:cxn>
                  <a:cxn ang="0">
                    <a:pos x="162" y="32"/>
                  </a:cxn>
                  <a:cxn ang="0">
                    <a:pos x="180" y="36"/>
                  </a:cxn>
                  <a:cxn ang="0">
                    <a:pos x="202" y="40"/>
                  </a:cxn>
                  <a:cxn ang="0">
                    <a:pos x="198" y="56"/>
                  </a:cxn>
                  <a:cxn ang="0">
                    <a:pos x="194" y="70"/>
                  </a:cxn>
                  <a:cxn ang="0">
                    <a:pos x="188" y="74"/>
                  </a:cxn>
                  <a:cxn ang="0">
                    <a:pos x="170" y="96"/>
                  </a:cxn>
                  <a:cxn ang="0">
                    <a:pos x="186" y="106"/>
                  </a:cxn>
                  <a:cxn ang="0">
                    <a:pos x="188" y="116"/>
                  </a:cxn>
                  <a:cxn ang="0">
                    <a:pos x="186" y="140"/>
                  </a:cxn>
                  <a:cxn ang="0">
                    <a:pos x="194" y="148"/>
                  </a:cxn>
                  <a:cxn ang="0">
                    <a:pos x="182" y="158"/>
                  </a:cxn>
                  <a:cxn ang="0">
                    <a:pos x="160" y="156"/>
                  </a:cxn>
                  <a:cxn ang="0">
                    <a:pos x="138" y="152"/>
                  </a:cxn>
                  <a:cxn ang="0">
                    <a:pos x="122" y="162"/>
                  </a:cxn>
                  <a:cxn ang="0">
                    <a:pos x="106" y="172"/>
                  </a:cxn>
                  <a:cxn ang="0">
                    <a:pos x="80" y="168"/>
                  </a:cxn>
                  <a:cxn ang="0">
                    <a:pos x="50" y="156"/>
                  </a:cxn>
                  <a:cxn ang="0">
                    <a:pos x="56" y="128"/>
                  </a:cxn>
                  <a:cxn ang="0">
                    <a:pos x="64" y="116"/>
                  </a:cxn>
                  <a:cxn ang="0">
                    <a:pos x="44" y="90"/>
                  </a:cxn>
                  <a:cxn ang="0">
                    <a:pos x="36" y="76"/>
                  </a:cxn>
                  <a:cxn ang="0">
                    <a:pos x="18" y="66"/>
                  </a:cxn>
                  <a:cxn ang="0">
                    <a:pos x="0" y="60"/>
                  </a:cxn>
                  <a:cxn ang="0">
                    <a:pos x="8" y="50"/>
                  </a:cxn>
                  <a:cxn ang="0">
                    <a:pos x="26" y="48"/>
                  </a:cxn>
                  <a:cxn ang="0">
                    <a:pos x="40" y="50"/>
                  </a:cxn>
                  <a:cxn ang="0">
                    <a:pos x="54" y="46"/>
                  </a:cxn>
                  <a:cxn ang="0">
                    <a:pos x="48" y="30"/>
                  </a:cxn>
                  <a:cxn ang="0">
                    <a:pos x="62" y="36"/>
                  </a:cxn>
                  <a:cxn ang="0">
                    <a:pos x="84" y="28"/>
                  </a:cxn>
                  <a:cxn ang="0">
                    <a:pos x="106" y="18"/>
                  </a:cxn>
                  <a:cxn ang="0">
                    <a:pos x="116" y="0"/>
                  </a:cxn>
                </a:cxnLst>
                <a:rect l="0" t="0" r="r" b="b"/>
                <a:pathLst>
                  <a:path w="204" h="172">
                    <a:moveTo>
                      <a:pt x="116" y="0"/>
                    </a:moveTo>
                    <a:lnTo>
                      <a:pt x="126" y="8"/>
                    </a:lnTo>
                    <a:lnTo>
                      <a:pt x="140" y="20"/>
                    </a:lnTo>
                    <a:lnTo>
                      <a:pt x="152" y="24"/>
                    </a:lnTo>
                    <a:lnTo>
                      <a:pt x="154" y="28"/>
                    </a:lnTo>
                    <a:lnTo>
                      <a:pt x="162" y="32"/>
                    </a:lnTo>
                    <a:lnTo>
                      <a:pt x="174" y="32"/>
                    </a:lnTo>
                    <a:lnTo>
                      <a:pt x="180" y="36"/>
                    </a:lnTo>
                    <a:lnTo>
                      <a:pt x="184" y="40"/>
                    </a:lnTo>
                    <a:lnTo>
                      <a:pt x="202" y="40"/>
                    </a:lnTo>
                    <a:lnTo>
                      <a:pt x="204" y="44"/>
                    </a:lnTo>
                    <a:lnTo>
                      <a:pt x="198" y="56"/>
                    </a:lnTo>
                    <a:lnTo>
                      <a:pt x="194" y="64"/>
                    </a:lnTo>
                    <a:lnTo>
                      <a:pt x="194" y="70"/>
                    </a:lnTo>
                    <a:lnTo>
                      <a:pt x="192" y="74"/>
                    </a:lnTo>
                    <a:lnTo>
                      <a:pt x="188" y="74"/>
                    </a:lnTo>
                    <a:lnTo>
                      <a:pt x="178" y="84"/>
                    </a:lnTo>
                    <a:lnTo>
                      <a:pt x="170" y="96"/>
                    </a:lnTo>
                    <a:lnTo>
                      <a:pt x="186" y="96"/>
                    </a:lnTo>
                    <a:lnTo>
                      <a:pt x="186" y="106"/>
                    </a:lnTo>
                    <a:lnTo>
                      <a:pt x="186" y="112"/>
                    </a:lnTo>
                    <a:lnTo>
                      <a:pt x="188" y="116"/>
                    </a:lnTo>
                    <a:lnTo>
                      <a:pt x="184" y="124"/>
                    </a:lnTo>
                    <a:lnTo>
                      <a:pt x="186" y="140"/>
                    </a:lnTo>
                    <a:lnTo>
                      <a:pt x="194" y="140"/>
                    </a:lnTo>
                    <a:lnTo>
                      <a:pt x="194" y="148"/>
                    </a:lnTo>
                    <a:lnTo>
                      <a:pt x="186" y="150"/>
                    </a:lnTo>
                    <a:lnTo>
                      <a:pt x="182" y="158"/>
                    </a:lnTo>
                    <a:lnTo>
                      <a:pt x="172" y="162"/>
                    </a:lnTo>
                    <a:lnTo>
                      <a:pt x="160" y="156"/>
                    </a:lnTo>
                    <a:lnTo>
                      <a:pt x="150" y="154"/>
                    </a:lnTo>
                    <a:lnTo>
                      <a:pt x="138" y="152"/>
                    </a:lnTo>
                    <a:lnTo>
                      <a:pt x="128" y="156"/>
                    </a:lnTo>
                    <a:lnTo>
                      <a:pt x="122" y="162"/>
                    </a:lnTo>
                    <a:lnTo>
                      <a:pt x="122" y="172"/>
                    </a:lnTo>
                    <a:lnTo>
                      <a:pt x="106" y="172"/>
                    </a:lnTo>
                    <a:lnTo>
                      <a:pt x="92" y="166"/>
                    </a:lnTo>
                    <a:lnTo>
                      <a:pt x="80" y="168"/>
                    </a:lnTo>
                    <a:lnTo>
                      <a:pt x="64" y="162"/>
                    </a:lnTo>
                    <a:lnTo>
                      <a:pt x="50" y="156"/>
                    </a:lnTo>
                    <a:lnTo>
                      <a:pt x="50" y="144"/>
                    </a:lnTo>
                    <a:lnTo>
                      <a:pt x="56" y="128"/>
                    </a:lnTo>
                    <a:lnTo>
                      <a:pt x="56" y="116"/>
                    </a:lnTo>
                    <a:lnTo>
                      <a:pt x="64" y="116"/>
                    </a:lnTo>
                    <a:lnTo>
                      <a:pt x="56" y="98"/>
                    </a:lnTo>
                    <a:lnTo>
                      <a:pt x="44" y="90"/>
                    </a:lnTo>
                    <a:lnTo>
                      <a:pt x="42" y="82"/>
                    </a:lnTo>
                    <a:lnTo>
                      <a:pt x="36" y="76"/>
                    </a:lnTo>
                    <a:lnTo>
                      <a:pt x="26" y="70"/>
                    </a:lnTo>
                    <a:lnTo>
                      <a:pt x="18" y="66"/>
                    </a:lnTo>
                    <a:lnTo>
                      <a:pt x="6" y="66"/>
                    </a:lnTo>
                    <a:lnTo>
                      <a:pt x="0" y="60"/>
                    </a:lnTo>
                    <a:lnTo>
                      <a:pt x="2" y="52"/>
                    </a:lnTo>
                    <a:lnTo>
                      <a:pt x="8" y="50"/>
                    </a:lnTo>
                    <a:lnTo>
                      <a:pt x="18" y="48"/>
                    </a:lnTo>
                    <a:lnTo>
                      <a:pt x="26" y="48"/>
                    </a:lnTo>
                    <a:lnTo>
                      <a:pt x="32" y="54"/>
                    </a:lnTo>
                    <a:lnTo>
                      <a:pt x="40" y="50"/>
                    </a:lnTo>
                    <a:lnTo>
                      <a:pt x="48" y="52"/>
                    </a:lnTo>
                    <a:lnTo>
                      <a:pt x="54" y="46"/>
                    </a:lnTo>
                    <a:lnTo>
                      <a:pt x="50" y="36"/>
                    </a:lnTo>
                    <a:lnTo>
                      <a:pt x="48" y="30"/>
                    </a:lnTo>
                    <a:lnTo>
                      <a:pt x="54" y="30"/>
                    </a:lnTo>
                    <a:lnTo>
                      <a:pt x="62" y="36"/>
                    </a:lnTo>
                    <a:lnTo>
                      <a:pt x="76" y="34"/>
                    </a:lnTo>
                    <a:lnTo>
                      <a:pt x="84" y="28"/>
                    </a:lnTo>
                    <a:lnTo>
                      <a:pt x="96" y="22"/>
                    </a:lnTo>
                    <a:lnTo>
                      <a:pt x="106" y="18"/>
                    </a:lnTo>
                    <a:lnTo>
                      <a:pt x="106" y="4"/>
                    </a:lnTo>
                    <a:lnTo>
                      <a:pt x="116" y="0"/>
                    </a:lnTo>
                    <a:close/>
                  </a:path>
                </a:pathLst>
              </a:custGeom>
              <a:solidFill>
                <a:schemeClr val="accent5"/>
              </a:solidFill>
              <a:ln w="7938">
                <a:solidFill>
                  <a:srgbClr val="FFFFFF"/>
                </a:solidFill>
                <a:prstDash val="solid"/>
                <a:round/>
                <a:headEnd/>
                <a:tailEnd/>
              </a:ln>
            </p:spPr>
            <p:txBody>
              <a:bodyPr/>
              <a:lstStyle/>
              <a:p>
                <a:endParaRPr lang="en-US" kern="0">
                  <a:solidFill>
                    <a:srgbClr val="0F245F"/>
                  </a:solidFill>
                </a:endParaRPr>
              </a:p>
            </p:txBody>
          </p:sp>
          <p:sp>
            <p:nvSpPr>
              <p:cNvPr id="35" name="Freeform 158"/>
              <p:cNvSpPr>
                <a:spLocks noChangeAspect="1"/>
              </p:cNvSpPr>
              <p:nvPr/>
            </p:nvSpPr>
            <p:spPr bwMode="auto">
              <a:xfrm>
                <a:off x="2550" y="1855"/>
                <a:ext cx="54" cy="96"/>
              </a:xfrm>
              <a:custGeom>
                <a:avLst/>
                <a:gdLst/>
                <a:ahLst/>
                <a:cxnLst>
                  <a:cxn ang="0">
                    <a:pos x="36" y="96"/>
                  </a:cxn>
                  <a:cxn ang="0">
                    <a:pos x="24" y="96"/>
                  </a:cxn>
                  <a:cxn ang="0">
                    <a:pos x="12" y="96"/>
                  </a:cxn>
                  <a:cxn ang="0">
                    <a:pos x="12" y="88"/>
                  </a:cxn>
                  <a:cxn ang="0">
                    <a:pos x="12" y="72"/>
                  </a:cxn>
                  <a:cxn ang="0">
                    <a:pos x="8" y="70"/>
                  </a:cxn>
                  <a:cxn ang="0">
                    <a:pos x="0" y="60"/>
                  </a:cxn>
                  <a:cxn ang="0">
                    <a:pos x="8" y="50"/>
                  </a:cxn>
                  <a:cxn ang="0">
                    <a:pos x="10" y="40"/>
                  </a:cxn>
                  <a:cxn ang="0">
                    <a:pos x="14" y="26"/>
                  </a:cxn>
                  <a:cxn ang="0">
                    <a:pos x="12" y="14"/>
                  </a:cxn>
                  <a:cxn ang="0">
                    <a:pos x="14" y="0"/>
                  </a:cxn>
                  <a:cxn ang="0">
                    <a:pos x="20" y="2"/>
                  </a:cxn>
                  <a:cxn ang="0">
                    <a:pos x="26" y="8"/>
                  </a:cxn>
                  <a:cxn ang="0">
                    <a:pos x="38" y="6"/>
                  </a:cxn>
                  <a:cxn ang="0">
                    <a:pos x="48" y="6"/>
                  </a:cxn>
                  <a:cxn ang="0">
                    <a:pos x="54" y="14"/>
                  </a:cxn>
                  <a:cxn ang="0">
                    <a:pos x="52" y="20"/>
                  </a:cxn>
                  <a:cxn ang="0">
                    <a:pos x="42" y="22"/>
                  </a:cxn>
                  <a:cxn ang="0">
                    <a:pos x="42" y="36"/>
                  </a:cxn>
                  <a:cxn ang="0">
                    <a:pos x="42" y="46"/>
                  </a:cxn>
                  <a:cxn ang="0">
                    <a:pos x="40" y="50"/>
                  </a:cxn>
                  <a:cxn ang="0">
                    <a:pos x="34" y="54"/>
                  </a:cxn>
                  <a:cxn ang="0">
                    <a:pos x="34" y="58"/>
                  </a:cxn>
                  <a:cxn ang="0">
                    <a:pos x="40" y="66"/>
                  </a:cxn>
                  <a:cxn ang="0">
                    <a:pos x="34" y="70"/>
                  </a:cxn>
                  <a:cxn ang="0">
                    <a:pos x="36" y="76"/>
                  </a:cxn>
                  <a:cxn ang="0">
                    <a:pos x="38" y="82"/>
                  </a:cxn>
                  <a:cxn ang="0">
                    <a:pos x="32" y="86"/>
                  </a:cxn>
                  <a:cxn ang="0">
                    <a:pos x="36" y="96"/>
                  </a:cxn>
                </a:cxnLst>
                <a:rect l="0" t="0" r="r" b="b"/>
                <a:pathLst>
                  <a:path w="54" h="96">
                    <a:moveTo>
                      <a:pt x="36" y="96"/>
                    </a:moveTo>
                    <a:lnTo>
                      <a:pt x="24" y="96"/>
                    </a:lnTo>
                    <a:lnTo>
                      <a:pt x="12" y="96"/>
                    </a:lnTo>
                    <a:lnTo>
                      <a:pt x="12" y="88"/>
                    </a:lnTo>
                    <a:lnTo>
                      <a:pt x="12" y="72"/>
                    </a:lnTo>
                    <a:lnTo>
                      <a:pt x="8" y="70"/>
                    </a:lnTo>
                    <a:lnTo>
                      <a:pt x="0" y="60"/>
                    </a:lnTo>
                    <a:lnTo>
                      <a:pt x="8" y="50"/>
                    </a:lnTo>
                    <a:lnTo>
                      <a:pt x="10" y="40"/>
                    </a:lnTo>
                    <a:lnTo>
                      <a:pt x="14" y="26"/>
                    </a:lnTo>
                    <a:lnTo>
                      <a:pt x="12" y="14"/>
                    </a:lnTo>
                    <a:lnTo>
                      <a:pt x="14" y="0"/>
                    </a:lnTo>
                    <a:lnTo>
                      <a:pt x="20" y="2"/>
                    </a:lnTo>
                    <a:lnTo>
                      <a:pt x="26" y="8"/>
                    </a:lnTo>
                    <a:lnTo>
                      <a:pt x="38" y="6"/>
                    </a:lnTo>
                    <a:lnTo>
                      <a:pt x="48" y="6"/>
                    </a:lnTo>
                    <a:lnTo>
                      <a:pt x="54" y="14"/>
                    </a:lnTo>
                    <a:lnTo>
                      <a:pt x="52" y="20"/>
                    </a:lnTo>
                    <a:lnTo>
                      <a:pt x="42" y="22"/>
                    </a:lnTo>
                    <a:lnTo>
                      <a:pt x="42" y="36"/>
                    </a:lnTo>
                    <a:lnTo>
                      <a:pt x="42" y="46"/>
                    </a:lnTo>
                    <a:lnTo>
                      <a:pt x="40" y="50"/>
                    </a:lnTo>
                    <a:lnTo>
                      <a:pt x="34" y="54"/>
                    </a:lnTo>
                    <a:lnTo>
                      <a:pt x="34" y="58"/>
                    </a:lnTo>
                    <a:lnTo>
                      <a:pt x="40" y="66"/>
                    </a:lnTo>
                    <a:lnTo>
                      <a:pt x="34" y="70"/>
                    </a:lnTo>
                    <a:lnTo>
                      <a:pt x="36" y="76"/>
                    </a:lnTo>
                    <a:lnTo>
                      <a:pt x="38" y="82"/>
                    </a:lnTo>
                    <a:lnTo>
                      <a:pt x="32" y="86"/>
                    </a:lnTo>
                    <a:lnTo>
                      <a:pt x="36" y="96"/>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36" name="Freeform 159"/>
              <p:cNvSpPr>
                <a:spLocks noChangeAspect="1"/>
              </p:cNvSpPr>
              <p:nvPr/>
            </p:nvSpPr>
            <p:spPr bwMode="auto">
              <a:xfrm>
                <a:off x="2554" y="1827"/>
                <a:ext cx="196" cy="142"/>
              </a:xfrm>
              <a:custGeom>
                <a:avLst/>
                <a:gdLst/>
                <a:ahLst/>
                <a:cxnLst>
                  <a:cxn ang="0">
                    <a:pos x="10" y="28"/>
                  </a:cxn>
                  <a:cxn ang="0">
                    <a:pos x="6" y="22"/>
                  </a:cxn>
                  <a:cxn ang="0">
                    <a:pos x="0" y="12"/>
                  </a:cxn>
                  <a:cxn ang="0">
                    <a:pos x="4" y="8"/>
                  </a:cxn>
                  <a:cxn ang="0">
                    <a:pos x="16" y="4"/>
                  </a:cxn>
                  <a:cxn ang="0">
                    <a:pos x="24" y="0"/>
                  </a:cxn>
                  <a:cxn ang="0">
                    <a:pos x="46" y="2"/>
                  </a:cxn>
                  <a:cxn ang="0">
                    <a:pos x="66" y="4"/>
                  </a:cxn>
                  <a:cxn ang="0">
                    <a:pos x="78" y="8"/>
                  </a:cxn>
                  <a:cxn ang="0">
                    <a:pos x="96" y="6"/>
                  </a:cxn>
                  <a:cxn ang="0">
                    <a:pos x="114" y="8"/>
                  </a:cxn>
                  <a:cxn ang="0">
                    <a:pos x="122" y="8"/>
                  </a:cxn>
                  <a:cxn ang="0">
                    <a:pos x="136" y="14"/>
                  </a:cxn>
                  <a:cxn ang="0">
                    <a:pos x="152" y="20"/>
                  </a:cxn>
                  <a:cxn ang="0">
                    <a:pos x="164" y="18"/>
                  </a:cxn>
                  <a:cxn ang="0">
                    <a:pos x="178" y="24"/>
                  </a:cxn>
                  <a:cxn ang="0">
                    <a:pos x="194" y="24"/>
                  </a:cxn>
                  <a:cxn ang="0">
                    <a:pos x="196" y="28"/>
                  </a:cxn>
                  <a:cxn ang="0">
                    <a:pos x="194" y="38"/>
                  </a:cxn>
                  <a:cxn ang="0">
                    <a:pos x="188" y="42"/>
                  </a:cxn>
                  <a:cxn ang="0">
                    <a:pos x="178" y="48"/>
                  </a:cxn>
                  <a:cxn ang="0">
                    <a:pos x="166" y="48"/>
                  </a:cxn>
                  <a:cxn ang="0">
                    <a:pos x="160" y="58"/>
                  </a:cxn>
                  <a:cxn ang="0">
                    <a:pos x="150" y="68"/>
                  </a:cxn>
                  <a:cxn ang="0">
                    <a:pos x="144" y="76"/>
                  </a:cxn>
                  <a:cxn ang="0">
                    <a:pos x="142" y="86"/>
                  </a:cxn>
                  <a:cxn ang="0">
                    <a:pos x="146" y="96"/>
                  </a:cxn>
                  <a:cxn ang="0">
                    <a:pos x="140" y="102"/>
                  </a:cxn>
                  <a:cxn ang="0">
                    <a:pos x="132" y="114"/>
                  </a:cxn>
                  <a:cxn ang="0">
                    <a:pos x="122" y="116"/>
                  </a:cxn>
                  <a:cxn ang="0">
                    <a:pos x="116" y="126"/>
                  </a:cxn>
                  <a:cxn ang="0">
                    <a:pos x="102" y="132"/>
                  </a:cxn>
                  <a:cxn ang="0">
                    <a:pos x="86" y="132"/>
                  </a:cxn>
                  <a:cxn ang="0">
                    <a:pos x="74" y="134"/>
                  </a:cxn>
                  <a:cxn ang="0">
                    <a:pos x="62" y="140"/>
                  </a:cxn>
                  <a:cxn ang="0">
                    <a:pos x="56" y="142"/>
                  </a:cxn>
                  <a:cxn ang="0">
                    <a:pos x="46" y="136"/>
                  </a:cxn>
                  <a:cxn ang="0">
                    <a:pos x="44" y="128"/>
                  </a:cxn>
                  <a:cxn ang="0">
                    <a:pos x="38" y="124"/>
                  </a:cxn>
                  <a:cxn ang="0">
                    <a:pos x="32" y="124"/>
                  </a:cxn>
                  <a:cxn ang="0">
                    <a:pos x="28" y="114"/>
                  </a:cxn>
                  <a:cxn ang="0">
                    <a:pos x="34" y="110"/>
                  </a:cxn>
                  <a:cxn ang="0">
                    <a:pos x="30" y="98"/>
                  </a:cxn>
                  <a:cxn ang="0">
                    <a:pos x="36" y="94"/>
                  </a:cxn>
                  <a:cxn ang="0">
                    <a:pos x="30" y="86"/>
                  </a:cxn>
                  <a:cxn ang="0">
                    <a:pos x="30" y="82"/>
                  </a:cxn>
                  <a:cxn ang="0">
                    <a:pos x="36" y="78"/>
                  </a:cxn>
                  <a:cxn ang="0">
                    <a:pos x="38" y="74"/>
                  </a:cxn>
                  <a:cxn ang="0">
                    <a:pos x="38" y="50"/>
                  </a:cxn>
                  <a:cxn ang="0">
                    <a:pos x="48" y="48"/>
                  </a:cxn>
                  <a:cxn ang="0">
                    <a:pos x="50" y="42"/>
                  </a:cxn>
                  <a:cxn ang="0">
                    <a:pos x="44" y="34"/>
                  </a:cxn>
                  <a:cxn ang="0">
                    <a:pos x="22" y="36"/>
                  </a:cxn>
                  <a:cxn ang="0">
                    <a:pos x="16" y="30"/>
                  </a:cxn>
                  <a:cxn ang="0">
                    <a:pos x="10" y="28"/>
                  </a:cxn>
                </a:cxnLst>
                <a:rect l="0" t="0" r="r" b="b"/>
                <a:pathLst>
                  <a:path w="196" h="142">
                    <a:moveTo>
                      <a:pt x="10" y="28"/>
                    </a:moveTo>
                    <a:lnTo>
                      <a:pt x="6" y="22"/>
                    </a:lnTo>
                    <a:lnTo>
                      <a:pt x="0" y="12"/>
                    </a:lnTo>
                    <a:lnTo>
                      <a:pt x="4" y="8"/>
                    </a:lnTo>
                    <a:lnTo>
                      <a:pt x="16" y="4"/>
                    </a:lnTo>
                    <a:lnTo>
                      <a:pt x="24" y="0"/>
                    </a:lnTo>
                    <a:lnTo>
                      <a:pt x="46" y="2"/>
                    </a:lnTo>
                    <a:lnTo>
                      <a:pt x="66" y="4"/>
                    </a:lnTo>
                    <a:lnTo>
                      <a:pt x="78" y="8"/>
                    </a:lnTo>
                    <a:lnTo>
                      <a:pt x="96" y="6"/>
                    </a:lnTo>
                    <a:lnTo>
                      <a:pt x="114" y="8"/>
                    </a:lnTo>
                    <a:lnTo>
                      <a:pt x="122" y="8"/>
                    </a:lnTo>
                    <a:lnTo>
                      <a:pt x="136" y="14"/>
                    </a:lnTo>
                    <a:lnTo>
                      <a:pt x="152" y="20"/>
                    </a:lnTo>
                    <a:lnTo>
                      <a:pt x="164" y="18"/>
                    </a:lnTo>
                    <a:lnTo>
                      <a:pt x="178" y="24"/>
                    </a:lnTo>
                    <a:lnTo>
                      <a:pt x="194" y="24"/>
                    </a:lnTo>
                    <a:lnTo>
                      <a:pt x="196" y="28"/>
                    </a:lnTo>
                    <a:lnTo>
                      <a:pt x="194" y="38"/>
                    </a:lnTo>
                    <a:lnTo>
                      <a:pt x="188" y="42"/>
                    </a:lnTo>
                    <a:lnTo>
                      <a:pt x="178" y="48"/>
                    </a:lnTo>
                    <a:lnTo>
                      <a:pt x="166" y="48"/>
                    </a:lnTo>
                    <a:lnTo>
                      <a:pt x="160" y="58"/>
                    </a:lnTo>
                    <a:lnTo>
                      <a:pt x="150" y="68"/>
                    </a:lnTo>
                    <a:lnTo>
                      <a:pt x="144" y="76"/>
                    </a:lnTo>
                    <a:lnTo>
                      <a:pt x="142" y="86"/>
                    </a:lnTo>
                    <a:lnTo>
                      <a:pt x="146" y="96"/>
                    </a:lnTo>
                    <a:lnTo>
                      <a:pt x="140" y="102"/>
                    </a:lnTo>
                    <a:lnTo>
                      <a:pt x="132" y="114"/>
                    </a:lnTo>
                    <a:lnTo>
                      <a:pt x="122" y="116"/>
                    </a:lnTo>
                    <a:lnTo>
                      <a:pt x="116" y="126"/>
                    </a:lnTo>
                    <a:lnTo>
                      <a:pt x="102" y="132"/>
                    </a:lnTo>
                    <a:lnTo>
                      <a:pt x="86" y="132"/>
                    </a:lnTo>
                    <a:lnTo>
                      <a:pt x="74" y="134"/>
                    </a:lnTo>
                    <a:lnTo>
                      <a:pt x="62" y="140"/>
                    </a:lnTo>
                    <a:lnTo>
                      <a:pt x="56" y="142"/>
                    </a:lnTo>
                    <a:lnTo>
                      <a:pt x="46" y="136"/>
                    </a:lnTo>
                    <a:lnTo>
                      <a:pt x="44" y="128"/>
                    </a:lnTo>
                    <a:lnTo>
                      <a:pt x="38" y="124"/>
                    </a:lnTo>
                    <a:lnTo>
                      <a:pt x="32" y="124"/>
                    </a:lnTo>
                    <a:lnTo>
                      <a:pt x="28" y="114"/>
                    </a:lnTo>
                    <a:lnTo>
                      <a:pt x="34" y="110"/>
                    </a:lnTo>
                    <a:lnTo>
                      <a:pt x="30" y="98"/>
                    </a:lnTo>
                    <a:lnTo>
                      <a:pt x="36" y="94"/>
                    </a:lnTo>
                    <a:lnTo>
                      <a:pt x="30" y="86"/>
                    </a:lnTo>
                    <a:lnTo>
                      <a:pt x="30" y="82"/>
                    </a:lnTo>
                    <a:lnTo>
                      <a:pt x="36" y="78"/>
                    </a:lnTo>
                    <a:lnTo>
                      <a:pt x="38" y="74"/>
                    </a:lnTo>
                    <a:lnTo>
                      <a:pt x="38" y="50"/>
                    </a:lnTo>
                    <a:lnTo>
                      <a:pt x="48" y="48"/>
                    </a:lnTo>
                    <a:lnTo>
                      <a:pt x="50" y="42"/>
                    </a:lnTo>
                    <a:lnTo>
                      <a:pt x="44" y="34"/>
                    </a:lnTo>
                    <a:lnTo>
                      <a:pt x="22" y="36"/>
                    </a:lnTo>
                    <a:lnTo>
                      <a:pt x="16" y="30"/>
                    </a:lnTo>
                    <a:lnTo>
                      <a:pt x="10" y="28"/>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37" name="Freeform 160"/>
              <p:cNvSpPr>
                <a:spLocks noChangeAspect="1"/>
              </p:cNvSpPr>
              <p:nvPr/>
            </p:nvSpPr>
            <p:spPr bwMode="auto">
              <a:xfrm>
                <a:off x="2840" y="1845"/>
                <a:ext cx="14" cy="26"/>
              </a:xfrm>
              <a:custGeom>
                <a:avLst/>
                <a:gdLst/>
                <a:ahLst/>
                <a:cxnLst>
                  <a:cxn ang="0">
                    <a:pos x="10" y="0"/>
                  </a:cxn>
                  <a:cxn ang="0">
                    <a:pos x="4" y="2"/>
                  </a:cxn>
                  <a:cxn ang="0">
                    <a:pos x="0" y="6"/>
                  </a:cxn>
                  <a:cxn ang="0">
                    <a:pos x="0" y="14"/>
                  </a:cxn>
                  <a:cxn ang="0">
                    <a:pos x="0" y="22"/>
                  </a:cxn>
                  <a:cxn ang="0">
                    <a:pos x="6" y="26"/>
                  </a:cxn>
                  <a:cxn ang="0">
                    <a:pos x="10" y="18"/>
                  </a:cxn>
                  <a:cxn ang="0">
                    <a:pos x="8" y="12"/>
                  </a:cxn>
                  <a:cxn ang="0">
                    <a:pos x="14" y="10"/>
                  </a:cxn>
                  <a:cxn ang="0">
                    <a:pos x="10" y="0"/>
                  </a:cxn>
                </a:cxnLst>
                <a:rect l="0" t="0" r="r" b="b"/>
                <a:pathLst>
                  <a:path w="14" h="26">
                    <a:moveTo>
                      <a:pt x="10" y="0"/>
                    </a:moveTo>
                    <a:lnTo>
                      <a:pt x="4" y="2"/>
                    </a:lnTo>
                    <a:lnTo>
                      <a:pt x="0" y="6"/>
                    </a:lnTo>
                    <a:lnTo>
                      <a:pt x="0" y="14"/>
                    </a:lnTo>
                    <a:lnTo>
                      <a:pt x="0" y="22"/>
                    </a:lnTo>
                    <a:lnTo>
                      <a:pt x="6" y="26"/>
                    </a:lnTo>
                    <a:lnTo>
                      <a:pt x="10" y="18"/>
                    </a:lnTo>
                    <a:lnTo>
                      <a:pt x="8" y="12"/>
                    </a:lnTo>
                    <a:lnTo>
                      <a:pt x="14" y="10"/>
                    </a:lnTo>
                    <a:lnTo>
                      <a:pt x="10" y="0"/>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38" name="Freeform 161"/>
              <p:cNvSpPr>
                <a:spLocks noChangeAspect="1"/>
              </p:cNvSpPr>
              <p:nvPr/>
            </p:nvSpPr>
            <p:spPr bwMode="auto">
              <a:xfrm>
                <a:off x="2834" y="1879"/>
                <a:ext cx="20" cy="38"/>
              </a:xfrm>
              <a:custGeom>
                <a:avLst/>
                <a:gdLst/>
                <a:ahLst/>
                <a:cxnLst>
                  <a:cxn ang="0">
                    <a:pos x="10" y="0"/>
                  </a:cxn>
                  <a:cxn ang="0">
                    <a:pos x="8" y="4"/>
                  </a:cxn>
                  <a:cxn ang="0">
                    <a:pos x="2" y="4"/>
                  </a:cxn>
                  <a:cxn ang="0">
                    <a:pos x="0" y="12"/>
                  </a:cxn>
                  <a:cxn ang="0">
                    <a:pos x="4" y="16"/>
                  </a:cxn>
                  <a:cxn ang="0">
                    <a:pos x="4" y="26"/>
                  </a:cxn>
                  <a:cxn ang="0">
                    <a:pos x="4" y="36"/>
                  </a:cxn>
                  <a:cxn ang="0">
                    <a:pos x="10" y="38"/>
                  </a:cxn>
                  <a:cxn ang="0">
                    <a:pos x="14" y="34"/>
                  </a:cxn>
                  <a:cxn ang="0">
                    <a:pos x="20" y="28"/>
                  </a:cxn>
                  <a:cxn ang="0">
                    <a:pos x="18" y="14"/>
                  </a:cxn>
                  <a:cxn ang="0">
                    <a:pos x="20" y="6"/>
                  </a:cxn>
                  <a:cxn ang="0">
                    <a:pos x="18" y="2"/>
                  </a:cxn>
                  <a:cxn ang="0">
                    <a:pos x="10" y="0"/>
                  </a:cxn>
                </a:cxnLst>
                <a:rect l="0" t="0" r="r" b="b"/>
                <a:pathLst>
                  <a:path w="20" h="38">
                    <a:moveTo>
                      <a:pt x="10" y="0"/>
                    </a:moveTo>
                    <a:lnTo>
                      <a:pt x="8" y="4"/>
                    </a:lnTo>
                    <a:lnTo>
                      <a:pt x="2" y="4"/>
                    </a:lnTo>
                    <a:lnTo>
                      <a:pt x="0" y="12"/>
                    </a:lnTo>
                    <a:lnTo>
                      <a:pt x="4" y="16"/>
                    </a:lnTo>
                    <a:lnTo>
                      <a:pt x="4" y="26"/>
                    </a:lnTo>
                    <a:lnTo>
                      <a:pt x="4" y="36"/>
                    </a:lnTo>
                    <a:lnTo>
                      <a:pt x="10" y="38"/>
                    </a:lnTo>
                    <a:lnTo>
                      <a:pt x="14" y="34"/>
                    </a:lnTo>
                    <a:lnTo>
                      <a:pt x="20" y="28"/>
                    </a:lnTo>
                    <a:lnTo>
                      <a:pt x="18" y="14"/>
                    </a:lnTo>
                    <a:lnTo>
                      <a:pt x="20" y="6"/>
                    </a:lnTo>
                    <a:lnTo>
                      <a:pt x="18" y="2"/>
                    </a:lnTo>
                    <a:lnTo>
                      <a:pt x="10" y="0"/>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39" name="Freeform 162"/>
              <p:cNvSpPr>
                <a:spLocks noChangeAspect="1"/>
              </p:cNvSpPr>
              <p:nvPr/>
            </p:nvSpPr>
            <p:spPr bwMode="auto">
              <a:xfrm>
                <a:off x="2742" y="1673"/>
                <a:ext cx="60" cy="38"/>
              </a:xfrm>
              <a:custGeom>
                <a:avLst/>
                <a:gdLst/>
                <a:ahLst/>
                <a:cxnLst>
                  <a:cxn ang="0">
                    <a:pos x="0" y="6"/>
                  </a:cxn>
                  <a:cxn ang="0">
                    <a:pos x="12" y="2"/>
                  </a:cxn>
                  <a:cxn ang="0">
                    <a:pos x="26" y="2"/>
                  </a:cxn>
                  <a:cxn ang="0">
                    <a:pos x="38" y="0"/>
                  </a:cxn>
                  <a:cxn ang="0">
                    <a:pos x="46" y="2"/>
                  </a:cxn>
                  <a:cxn ang="0">
                    <a:pos x="50" y="4"/>
                  </a:cxn>
                  <a:cxn ang="0">
                    <a:pos x="56" y="12"/>
                  </a:cxn>
                  <a:cxn ang="0">
                    <a:pos x="60" y="20"/>
                  </a:cxn>
                  <a:cxn ang="0">
                    <a:pos x="58" y="26"/>
                  </a:cxn>
                  <a:cxn ang="0">
                    <a:pos x="52" y="26"/>
                  </a:cxn>
                  <a:cxn ang="0">
                    <a:pos x="52" y="38"/>
                  </a:cxn>
                  <a:cxn ang="0">
                    <a:pos x="46" y="38"/>
                  </a:cxn>
                  <a:cxn ang="0">
                    <a:pos x="38" y="34"/>
                  </a:cxn>
                  <a:cxn ang="0">
                    <a:pos x="36" y="30"/>
                  </a:cxn>
                  <a:cxn ang="0">
                    <a:pos x="24" y="26"/>
                  </a:cxn>
                  <a:cxn ang="0">
                    <a:pos x="10" y="14"/>
                  </a:cxn>
                  <a:cxn ang="0">
                    <a:pos x="0" y="6"/>
                  </a:cxn>
                </a:cxnLst>
                <a:rect l="0" t="0" r="r" b="b"/>
                <a:pathLst>
                  <a:path w="60" h="38">
                    <a:moveTo>
                      <a:pt x="0" y="6"/>
                    </a:moveTo>
                    <a:lnTo>
                      <a:pt x="12" y="2"/>
                    </a:lnTo>
                    <a:lnTo>
                      <a:pt x="26" y="2"/>
                    </a:lnTo>
                    <a:lnTo>
                      <a:pt x="38" y="0"/>
                    </a:lnTo>
                    <a:lnTo>
                      <a:pt x="46" y="2"/>
                    </a:lnTo>
                    <a:lnTo>
                      <a:pt x="50" y="4"/>
                    </a:lnTo>
                    <a:lnTo>
                      <a:pt x="56" y="12"/>
                    </a:lnTo>
                    <a:lnTo>
                      <a:pt x="60" y="20"/>
                    </a:lnTo>
                    <a:lnTo>
                      <a:pt x="58" y="26"/>
                    </a:lnTo>
                    <a:lnTo>
                      <a:pt x="52" y="26"/>
                    </a:lnTo>
                    <a:lnTo>
                      <a:pt x="52" y="38"/>
                    </a:lnTo>
                    <a:lnTo>
                      <a:pt x="46" y="38"/>
                    </a:lnTo>
                    <a:lnTo>
                      <a:pt x="38" y="34"/>
                    </a:lnTo>
                    <a:lnTo>
                      <a:pt x="36" y="30"/>
                    </a:lnTo>
                    <a:lnTo>
                      <a:pt x="24" y="26"/>
                    </a:lnTo>
                    <a:lnTo>
                      <a:pt x="10" y="14"/>
                    </a:lnTo>
                    <a:lnTo>
                      <a:pt x="0" y="6"/>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40" name="Freeform 163"/>
              <p:cNvSpPr>
                <a:spLocks noChangeAspect="1"/>
              </p:cNvSpPr>
              <p:nvPr/>
            </p:nvSpPr>
            <p:spPr bwMode="auto">
              <a:xfrm>
                <a:off x="2754" y="1627"/>
                <a:ext cx="60" cy="56"/>
              </a:xfrm>
              <a:custGeom>
                <a:avLst/>
                <a:gdLst/>
                <a:ahLst/>
                <a:cxnLst>
                  <a:cxn ang="0">
                    <a:pos x="44" y="56"/>
                  </a:cxn>
                  <a:cxn ang="0">
                    <a:pos x="38" y="50"/>
                  </a:cxn>
                  <a:cxn ang="0">
                    <a:pos x="26" y="46"/>
                  </a:cxn>
                  <a:cxn ang="0">
                    <a:pos x="14" y="48"/>
                  </a:cxn>
                  <a:cxn ang="0">
                    <a:pos x="0" y="48"/>
                  </a:cxn>
                  <a:cxn ang="0">
                    <a:pos x="10" y="40"/>
                  </a:cxn>
                  <a:cxn ang="0">
                    <a:pos x="16" y="32"/>
                  </a:cxn>
                  <a:cxn ang="0">
                    <a:pos x="16" y="22"/>
                  </a:cxn>
                  <a:cxn ang="0">
                    <a:pos x="18" y="16"/>
                  </a:cxn>
                  <a:cxn ang="0">
                    <a:pos x="26" y="12"/>
                  </a:cxn>
                  <a:cxn ang="0">
                    <a:pos x="30" y="18"/>
                  </a:cxn>
                  <a:cxn ang="0">
                    <a:pos x="32" y="24"/>
                  </a:cxn>
                  <a:cxn ang="0">
                    <a:pos x="38" y="20"/>
                  </a:cxn>
                  <a:cxn ang="0">
                    <a:pos x="34" y="8"/>
                  </a:cxn>
                  <a:cxn ang="0">
                    <a:pos x="42" y="2"/>
                  </a:cxn>
                  <a:cxn ang="0">
                    <a:pos x="54" y="0"/>
                  </a:cxn>
                  <a:cxn ang="0">
                    <a:pos x="60" y="14"/>
                  </a:cxn>
                  <a:cxn ang="0">
                    <a:pos x="56" y="20"/>
                  </a:cxn>
                  <a:cxn ang="0">
                    <a:pos x="56" y="30"/>
                  </a:cxn>
                  <a:cxn ang="0">
                    <a:pos x="50" y="34"/>
                  </a:cxn>
                  <a:cxn ang="0">
                    <a:pos x="44" y="38"/>
                  </a:cxn>
                  <a:cxn ang="0">
                    <a:pos x="44" y="46"/>
                  </a:cxn>
                  <a:cxn ang="0">
                    <a:pos x="44" y="56"/>
                  </a:cxn>
                </a:cxnLst>
                <a:rect l="0" t="0" r="r" b="b"/>
                <a:pathLst>
                  <a:path w="60" h="56">
                    <a:moveTo>
                      <a:pt x="44" y="56"/>
                    </a:moveTo>
                    <a:lnTo>
                      <a:pt x="38" y="50"/>
                    </a:lnTo>
                    <a:lnTo>
                      <a:pt x="26" y="46"/>
                    </a:lnTo>
                    <a:lnTo>
                      <a:pt x="14" y="48"/>
                    </a:lnTo>
                    <a:lnTo>
                      <a:pt x="0" y="48"/>
                    </a:lnTo>
                    <a:lnTo>
                      <a:pt x="10" y="40"/>
                    </a:lnTo>
                    <a:lnTo>
                      <a:pt x="16" y="32"/>
                    </a:lnTo>
                    <a:lnTo>
                      <a:pt x="16" y="22"/>
                    </a:lnTo>
                    <a:lnTo>
                      <a:pt x="18" y="16"/>
                    </a:lnTo>
                    <a:lnTo>
                      <a:pt x="26" y="12"/>
                    </a:lnTo>
                    <a:lnTo>
                      <a:pt x="30" y="18"/>
                    </a:lnTo>
                    <a:lnTo>
                      <a:pt x="32" y="24"/>
                    </a:lnTo>
                    <a:lnTo>
                      <a:pt x="38" y="20"/>
                    </a:lnTo>
                    <a:lnTo>
                      <a:pt x="34" y="8"/>
                    </a:lnTo>
                    <a:lnTo>
                      <a:pt x="42" y="2"/>
                    </a:lnTo>
                    <a:lnTo>
                      <a:pt x="54" y="0"/>
                    </a:lnTo>
                    <a:lnTo>
                      <a:pt x="60" y="14"/>
                    </a:lnTo>
                    <a:lnTo>
                      <a:pt x="56" y="20"/>
                    </a:lnTo>
                    <a:lnTo>
                      <a:pt x="56" y="30"/>
                    </a:lnTo>
                    <a:lnTo>
                      <a:pt x="50" y="34"/>
                    </a:lnTo>
                    <a:lnTo>
                      <a:pt x="44" y="38"/>
                    </a:lnTo>
                    <a:lnTo>
                      <a:pt x="44" y="46"/>
                    </a:lnTo>
                    <a:lnTo>
                      <a:pt x="44" y="56"/>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41" name="Freeform 164"/>
              <p:cNvSpPr>
                <a:spLocks noChangeAspect="1"/>
              </p:cNvSpPr>
              <p:nvPr/>
            </p:nvSpPr>
            <p:spPr bwMode="auto">
              <a:xfrm>
                <a:off x="2830" y="1537"/>
                <a:ext cx="42" cy="62"/>
              </a:xfrm>
              <a:custGeom>
                <a:avLst/>
                <a:gdLst/>
                <a:ahLst/>
                <a:cxnLst>
                  <a:cxn ang="0">
                    <a:pos x="24" y="60"/>
                  </a:cxn>
                  <a:cxn ang="0">
                    <a:pos x="14" y="62"/>
                  </a:cxn>
                  <a:cxn ang="0">
                    <a:pos x="8" y="54"/>
                  </a:cxn>
                  <a:cxn ang="0">
                    <a:pos x="4" y="46"/>
                  </a:cxn>
                  <a:cxn ang="0">
                    <a:pos x="0" y="34"/>
                  </a:cxn>
                  <a:cxn ang="0">
                    <a:pos x="0" y="20"/>
                  </a:cxn>
                  <a:cxn ang="0">
                    <a:pos x="8" y="12"/>
                  </a:cxn>
                  <a:cxn ang="0">
                    <a:pos x="14" y="18"/>
                  </a:cxn>
                  <a:cxn ang="0">
                    <a:pos x="22" y="12"/>
                  </a:cxn>
                  <a:cxn ang="0">
                    <a:pos x="26" y="6"/>
                  </a:cxn>
                  <a:cxn ang="0">
                    <a:pos x="34" y="0"/>
                  </a:cxn>
                  <a:cxn ang="0">
                    <a:pos x="38" y="4"/>
                  </a:cxn>
                  <a:cxn ang="0">
                    <a:pos x="36" y="12"/>
                  </a:cxn>
                  <a:cxn ang="0">
                    <a:pos x="32" y="16"/>
                  </a:cxn>
                  <a:cxn ang="0">
                    <a:pos x="34" y="22"/>
                  </a:cxn>
                  <a:cxn ang="0">
                    <a:pos x="42" y="26"/>
                  </a:cxn>
                  <a:cxn ang="0">
                    <a:pos x="42" y="32"/>
                  </a:cxn>
                  <a:cxn ang="0">
                    <a:pos x="32" y="34"/>
                  </a:cxn>
                  <a:cxn ang="0">
                    <a:pos x="24" y="38"/>
                  </a:cxn>
                  <a:cxn ang="0">
                    <a:pos x="22" y="44"/>
                  </a:cxn>
                  <a:cxn ang="0">
                    <a:pos x="20" y="52"/>
                  </a:cxn>
                  <a:cxn ang="0">
                    <a:pos x="24" y="60"/>
                  </a:cxn>
                </a:cxnLst>
                <a:rect l="0" t="0" r="r" b="b"/>
                <a:pathLst>
                  <a:path w="42" h="62">
                    <a:moveTo>
                      <a:pt x="24" y="60"/>
                    </a:moveTo>
                    <a:lnTo>
                      <a:pt x="14" y="62"/>
                    </a:lnTo>
                    <a:lnTo>
                      <a:pt x="8" y="54"/>
                    </a:lnTo>
                    <a:lnTo>
                      <a:pt x="4" y="46"/>
                    </a:lnTo>
                    <a:lnTo>
                      <a:pt x="0" y="34"/>
                    </a:lnTo>
                    <a:lnTo>
                      <a:pt x="0" y="20"/>
                    </a:lnTo>
                    <a:lnTo>
                      <a:pt x="8" y="12"/>
                    </a:lnTo>
                    <a:lnTo>
                      <a:pt x="14" y="18"/>
                    </a:lnTo>
                    <a:lnTo>
                      <a:pt x="22" y="12"/>
                    </a:lnTo>
                    <a:lnTo>
                      <a:pt x="26" y="6"/>
                    </a:lnTo>
                    <a:lnTo>
                      <a:pt x="34" y="0"/>
                    </a:lnTo>
                    <a:lnTo>
                      <a:pt x="38" y="4"/>
                    </a:lnTo>
                    <a:lnTo>
                      <a:pt x="36" y="12"/>
                    </a:lnTo>
                    <a:lnTo>
                      <a:pt x="32" y="16"/>
                    </a:lnTo>
                    <a:lnTo>
                      <a:pt x="34" y="22"/>
                    </a:lnTo>
                    <a:lnTo>
                      <a:pt x="42" y="26"/>
                    </a:lnTo>
                    <a:lnTo>
                      <a:pt x="42" y="32"/>
                    </a:lnTo>
                    <a:lnTo>
                      <a:pt x="32" y="34"/>
                    </a:lnTo>
                    <a:lnTo>
                      <a:pt x="24" y="38"/>
                    </a:lnTo>
                    <a:lnTo>
                      <a:pt x="22" y="44"/>
                    </a:lnTo>
                    <a:lnTo>
                      <a:pt x="20" y="52"/>
                    </a:lnTo>
                    <a:lnTo>
                      <a:pt x="24" y="60"/>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42" name="Freeform 165"/>
              <p:cNvSpPr>
                <a:spLocks noChangeAspect="1"/>
              </p:cNvSpPr>
              <p:nvPr/>
            </p:nvSpPr>
            <p:spPr bwMode="auto">
              <a:xfrm>
                <a:off x="2860" y="1581"/>
                <a:ext cx="12" cy="14"/>
              </a:xfrm>
              <a:custGeom>
                <a:avLst/>
                <a:gdLst/>
                <a:ahLst/>
                <a:cxnLst>
                  <a:cxn ang="0">
                    <a:pos x="2" y="0"/>
                  </a:cxn>
                  <a:cxn ang="0">
                    <a:pos x="12" y="0"/>
                  </a:cxn>
                  <a:cxn ang="0">
                    <a:pos x="12" y="8"/>
                  </a:cxn>
                  <a:cxn ang="0">
                    <a:pos x="12" y="14"/>
                  </a:cxn>
                  <a:cxn ang="0">
                    <a:pos x="4" y="14"/>
                  </a:cxn>
                  <a:cxn ang="0">
                    <a:pos x="0" y="8"/>
                  </a:cxn>
                  <a:cxn ang="0">
                    <a:pos x="2" y="0"/>
                  </a:cxn>
                </a:cxnLst>
                <a:rect l="0" t="0" r="r" b="b"/>
                <a:pathLst>
                  <a:path w="12" h="14">
                    <a:moveTo>
                      <a:pt x="2" y="0"/>
                    </a:moveTo>
                    <a:lnTo>
                      <a:pt x="12" y="0"/>
                    </a:lnTo>
                    <a:lnTo>
                      <a:pt x="12" y="8"/>
                    </a:lnTo>
                    <a:lnTo>
                      <a:pt x="12" y="14"/>
                    </a:lnTo>
                    <a:lnTo>
                      <a:pt x="4" y="14"/>
                    </a:lnTo>
                    <a:lnTo>
                      <a:pt x="0" y="8"/>
                    </a:lnTo>
                    <a:lnTo>
                      <a:pt x="2" y="0"/>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43" name="Freeform 166"/>
              <p:cNvSpPr>
                <a:spLocks noChangeAspect="1"/>
              </p:cNvSpPr>
              <p:nvPr/>
            </p:nvSpPr>
            <p:spPr bwMode="auto">
              <a:xfrm>
                <a:off x="2878" y="1571"/>
                <a:ext cx="25" cy="24"/>
              </a:xfrm>
              <a:custGeom>
                <a:avLst/>
                <a:gdLst/>
                <a:ahLst/>
                <a:cxnLst>
                  <a:cxn ang="0">
                    <a:pos x="0" y="6"/>
                  </a:cxn>
                  <a:cxn ang="0">
                    <a:pos x="7" y="6"/>
                  </a:cxn>
                  <a:cxn ang="0">
                    <a:pos x="15" y="8"/>
                  </a:cxn>
                  <a:cxn ang="0">
                    <a:pos x="15" y="2"/>
                  </a:cxn>
                  <a:cxn ang="0">
                    <a:pos x="23" y="0"/>
                  </a:cxn>
                  <a:cxn ang="0">
                    <a:pos x="25" y="4"/>
                  </a:cxn>
                  <a:cxn ang="0">
                    <a:pos x="21" y="10"/>
                  </a:cxn>
                  <a:cxn ang="0">
                    <a:pos x="15" y="12"/>
                  </a:cxn>
                  <a:cxn ang="0">
                    <a:pos x="15" y="18"/>
                  </a:cxn>
                  <a:cxn ang="0">
                    <a:pos x="15" y="24"/>
                  </a:cxn>
                  <a:cxn ang="0">
                    <a:pos x="3" y="20"/>
                  </a:cxn>
                  <a:cxn ang="0">
                    <a:pos x="0" y="14"/>
                  </a:cxn>
                  <a:cxn ang="0">
                    <a:pos x="0" y="6"/>
                  </a:cxn>
                </a:cxnLst>
                <a:rect l="0" t="0" r="r" b="b"/>
                <a:pathLst>
                  <a:path w="25" h="24">
                    <a:moveTo>
                      <a:pt x="0" y="6"/>
                    </a:moveTo>
                    <a:lnTo>
                      <a:pt x="7" y="6"/>
                    </a:lnTo>
                    <a:lnTo>
                      <a:pt x="15" y="8"/>
                    </a:lnTo>
                    <a:lnTo>
                      <a:pt x="15" y="2"/>
                    </a:lnTo>
                    <a:lnTo>
                      <a:pt x="23" y="0"/>
                    </a:lnTo>
                    <a:lnTo>
                      <a:pt x="25" y="4"/>
                    </a:lnTo>
                    <a:lnTo>
                      <a:pt x="21" y="10"/>
                    </a:lnTo>
                    <a:lnTo>
                      <a:pt x="15" y="12"/>
                    </a:lnTo>
                    <a:lnTo>
                      <a:pt x="15" y="18"/>
                    </a:lnTo>
                    <a:lnTo>
                      <a:pt x="15" y="24"/>
                    </a:lnTo>
                    <a:lnTo>
                      <a:pt x="3" y="20"/>
                    </a:lnTo>
                    <a:lnTo>
                      <a:pt x="0" y="14"/>
                    </a:lnTo>
                    <a:lnTo>
                      <a:pt x="0" y="6"/>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44" name="Freeform 167"/>
              <p:cNvSpPr>
                <a:spLocks noChangeAspect="1"/>
              </p:cNvSpPr>
              <p:nvPr/>
            </p:nvSpPr>
            <p:spPr bwMode="auto">
              <a:xfrm>
                <a:off x="2798" y="1597"/>
                <a:ext cx="143" cy="158"/>
              </a:xfrm>
              <a:custGeom>
                <a:avLst/>
                <a:gdLst/>
                <a:ahLst/>
                <a:cxnLst>
                  <a:cxn ang="0">
                    <a:pos x="10" y="30"/>
                  </a:cxn>
                  <a:cxn ang="0">
                    <a:pos x="18" y="28"/>
                  </a:cxn>
                  <a:cxn ang="0">
                    <a:pos x="26" y="28"/>
                  </a:cxn>
                  <a:cxn ang="0">
                    <a:pos x="36" y="32"/>
                  </a:cxn>
                  <a:cxn ang="0">
                    <a:pos x="40" y="26"/>
                  </a:cxn>
                  <a:cxn ang="0">
                    <a:pos x="48" y="22"/>
                  </a:cxn>
                  <a:cxn ang="0">
                    <a:pos x="46" y="16"/>
                  </a:cxn>
                  <a:cxn ang="0">
                    <a:pos x="44" y="8"/>
                  </a:cxn>
                  <a:cxn ang="0">
                    <a:pos x="46" y="2"/>
                  </a:cxn>
                  <a:cxn ang="0">
                    <a:pos x="56" y="0"/>
                  </a:cxn>
                  <a:cxn ang="0">
                    <a:pos x="62" y="6"/>
                  </a:cxn>
                  <a:cxn ang="0">
                    <a:pos x="64" y="12"/>
                  </a:cxn>
                  <a:cxn ang="0">
                    <a:pos x="74" y="16"/>
                  </a:cxn>
                  <a:cxn ang="0">
                    <a:pos x="80" y="20"/>
                  </a:cxn>
                  <a:cxn ang="0">
                    <a:pos x="89" y="22"/>
                  </a:cxn>
                  <a:cxn ang="0">
                    <a:pos x="95" y="16"/>
                  </a:cxn>
                  <a:cxn ang="0">
                    <a:pos x="109" y="12"/>
                  </a:cxn>
                  <a:cxn ang="0">
                    <a:pos x="117" y="10"/>
                  </a:cxn>
                  <a:cxn ang="0">
                    <a:pos x="119" y="16"/>
                  </a:cxn>
                  <a:cxn ang="0">
                    <a:pos x="131" y="24"/>
                  </a:cxn>
                  <a:cxn ang="0">
                    <a:pos x="135" y="34"/>
                  </a:cxn>
                  <a:cxn ang="0">
                    <a:pos x="131" y="46"/>
                  </a:cxn>
                  <a:cxn ang="0">
                    <a:pos x="139" y="50"/>
                  </a:cxn>
                  <a:cxn ang="0">
                    <a:pos x="137" y="60"/>
                  </a:cxn>
                  <a:cxn ang="0">
                    <a:pos x="139" y="74"/>
                  </a:cxn>
                  <a:cxn ang="0">
                    <a:pos x="143" y="82"/>
                  </a:cxn>
                  <a:cxn ang="0">
                    <a:pos x="137" y="84"/>
                  </a:cxn>
                  <a:cxn ang="0">
                    <a:pos x="129" y="86"/>
                  </a:cxn>
                  <a:cxn ang="0">
                    <a:pos x="119" y="90"/>
                  </a:cxn>
                  <a:cxn ang="0">
                    <a:pos x="107" y="94"/>
                  </a:cxn>
                  <a:cxn ang="0">
                    <a:pos x="95" y="100"/>
                  </a:cxn>
                  <a:cxn ang="0">
                    <a:pos x="103" y="110"/>
                  </a:cxn>
                  <a:cxn ang="0">
                    <a:pos x="111" y="120"/>
                  </a:cxn>
                  <a:cxn ang="0">
                    <a:pos x="123" y="128"/>
                  </a:cxn>
                  <a:cxn ang="0">
                    <a:pos x="123" y="134"/>
                  </a:cxn>
                  <a:cxn ang="0">
                    <a:pos x="115" y="138"/>
                  </a:cxn>
                  <a:cxn ang="0">
                    <a:pos x="107" y="142"/>
                  </a:cxn>
                  <a:cxn ang="0">
                    <a:pos x="107" y="150"/>
                  </a:cxn>
                  <a:cxn ang="0">
                    <a:pos x="95" y="150"/>
                  </a:cxn>
                  <a:cxn ang="0">
                    <a:pos x="85" y="156"/>
                  </a:cxn>
                  <a:cxn ang="0">
                    <a:pos x="56" y="158"/>
                  </a:cxn>
                  <a:cxn ang="0">
                    <a:pos x="58" y="154"/>
                  </a:cxn>
                  <a:cxn ang="0">
                    <a:pos x="56" y="152"/>
                  </a:cxn>
                  <a:cxn ang="0">
                    <a:pos x="48" y="150"/>
                  </a:cxn>
                  <a:cxn ang="0">
                    <a:pos x="38" y="152"/>
                  </a:cxn>
                  <a:cxn ang="0">
                    <a:pos x="28" y="152"/>
                  </a:cxn>
                  <a:cxn ang="0">
                    <a:pos x="22" y="152"/>
                  </a:cxn>
                  <a:cxn ang="0">
                    <a:pos x="22" y="146"/>
                  </a:cxn>
                  <a:cxn ang="0">
                    <a:pos x="32" y="126"/>
                  </a:cxn>
                  <a:cxn ang="0">
                    <a:pos x="30" y="122"/>
                  </a:cxn>
                  <a:cxn ang="0">
                    <a:pos x="12" y="122"/>
                  </a:cxn>
                  <a:cxn ang="0">
                    <a:pos x="8" y="118"/>
                  </a:cxn>
                  <a:cxn ang="0">
                    <a:pos x="2" y="114"/>
                  </a:cxn>
                  <a:cxn ang="0">
                    <a:pos x="4" y="106"/>
                  </a:cxn>
                  <a:cxn ang="0">
                    <a:pos x="2" y="102"/>
                  </a:cxn>
                  <a:cxn ang="0">
                    <a:pos x="4" y="96"/>
                  </a:cxn>
                  <a:cxn ang="0">
                    <a:pos x="0" y="86"/>
                  </a:cxn>
                  <a:cxn ang="0">
                    <a:pos x="0" y="68"/>
                  </a:cxn>
                  <a:cxn ang="0">
                    <a:pos x="12" y="60"/>
                  </a:cxn>
                  <a:cxn ang="0">
                    <a:pos x="12" y="50"/>
                  </a:cxn>
                  <a:cxn ang="0">
                    <a:pos x="16" y="44"/>
                  </a:cxn>
                  <a:cxn ang="0">
                    <a:pos x="10" y="30"/>
                  </a:cxn>
                </a:cxnLst>
                <a:rect l="0" t="0" r="r" b="b"/>
                <a:pathLst>
                  <a:path w="143" h="158">
                    <a:moveTo>
                      <a:pt x="10" y="30"/>
                    </a:moveTo>
                    <a:lnTo>
                      <a:pt x="18" y="28"/>
                    </a:lnTo>
                    <a:lnTo>
                      <a:pt x="26" y="28"/>
                    </a:lnTo>
                    <a:lnTo>
                      <a:pt x="36" y="32"/>
                    </a:lnTo>
                    <a:lnTo>
                      <a:pt x="40" y="26"/>
                    </a:lnTo>
                    <a:lnTo>
                      <a:pt x="48" y="22"/>
                    </a:lnTo>
                    <a:lnTo>
                      <a:pt x="46" y="16"/>
                    </a:lnTo>
                    <a:lnTo>
                      <a:pt x="44" y="8"/>
                    </a:lnTo>
                    <a:lnTo>
                      <a:pt x="46" y="2"/>
                    </a:lnTo>
                    <a:lnTo>
                      <a:pt x="56" y="0"/>
                    </a:lnTo>
                    <a:lnTo>
                      <a:pt x="62" y="6"/>
                    </a:lnTo>
                    <a:lnTo>
                      <a:pt x="64" y="12"/>
                    </a:lnTo>
                    <a:lnTo>
                      <a:pt x="74" y="16"/>
                    </a:lnTo>
                    <a:lnTo>
                      <a:pt x="80" y="20"/>
                    </a:lnTo>
                    <a:lnTo>
                      <a:pt x="89" y="22"/>
                    </a:lnTo>
                    <a:lnTo>
                      <a:pt x="95" y="16"/>
                    </a:lnTo>
                    <a:lnTo>
                      <a:pt x="109" y="12"/>
                    </a:lnTo>
                    <a:lnTo>
                      <a:pt x="117" y="10"/>
                    </a:lnTo>
                    <a:lnTo>
                      <a:pt x="119" y="16"/>
                    </a:lnTo>
                    <a:lnTo>
                      <a:pt x="131" y="24"/>
                    </a:lnTo>
                    <a:lnTo>
                      <a:pt x="135" y="34"/>
                    </a:lnTo>
                    <a:lnTo>
                      <a:pt x="131" y="46"/>
                    </a:lnTo>
                    <a:lnTo>
                      <a:pt x="139" y="50"/>
                    </a:lnTo>
                    <a:lnTo>
                      <a:pt x="137" y="60"/>
                    </a:lnTo>
                    <a:lnTo>
                      <a:pt x="139" y="74"/>
                    </a:lnTo>
                    <a:lnTo>
                      <a:pt x="143" y="82"/>
                    </a:lnTo>
                    <a:lnTo>
                      <a:pt x="137" y="84"/>
                    </a:lnTo>
                    <a:lnTo>
                      <a:pt x="129" y="86"/>
                    </a:lnTo>
                    <a:lnTo>
                      <a:pt x="119" y="90"/>
                    </a:lnTo>
                    <a:lnTo>
                      <a:pt x="107" y="94"/>
                    </a:lnTo>
                    <a:lnTo>
                      <a:pt x="95" y="100"/>
                    </a:lnTo>
                    <a:lnTo>
                      <a:pt x="103" y="110"/>
                    </a:lnTo>
                    <a:lnTo>
                      <a:pt x="111" y="120"/>
                    </a:lnTo>
                    <a:lnTo>
                      <a:pt x="123" y="128"/>
                    </a:lnTo>
                    <a:lnTo>
                      <a:pt x="123" y="134"/>
                    </a:lnTo>
                    <a:lnTo>
                      <a:pt x="115" y="138"/>
                    </a:lnTo>
                    <a:lnTo>
                      <a:pt x="107" y="142"/>
                    </a:lnTo>
                    <a:lnTo>
                      <a:pt x="107" y="150"/>
                    </a:lnTo>
                    <a:lnTo>
                      <a:pt x="95" y="150"/>
                    </a:lnTo>
                    <a:lnTo>
                      <a:pt x="85" y="156"/>
                    </a:lnTo>
                    <a:lnTo>
                      <a:pt x="56" y="158"/>
                    </a:lnTo>
                    <a:lnTo>
                      <a:pt x="58" y="154"/>
                    </a:lnTo>
                    <a:lnTo>
                      <a:pt x="56" y="152"/>
                    </a:lnTo>
                    <a:lnTo>
                      <a:pt x="48" y="150"/>
                    </a:lnTo>
                    <a:lnTo>
                      <a:pt x="38" y="152"/>
                    </a:lnTo>
                    <a:lnTo>
                      <a:pt x="28" y="152"/>
                    </a:lnTo>
                    <a:lnTo>
                      <a:pt x="22" y="152"/>
                    </a:lnTo>
                    <a:lnTo>
                      <a:pt x="22" y="146"/>
                    </a:lnTo>
                    <a:lnTo>
                      <a:pt x="32" y="126"/>
                    </a:lnTo>
                    <a:lnTo>
                      <a:pt x="30" y="122"/>
                    </a:lnTo>
                    <a:lnTo>
                      <a:pt x="12" y="122"/>
                    </a:lnTo>
                    <a:lnTo>
                      <a:pt x="8" y="118"/>
                    </a:lnTo>
                    <a:lnTo>
                      <a:pt x="2" y="114"/>
                    </a:lnTo>
                    <a:lnTo>
                      <a:pt x="4" y="106"/>
                    </a:lnTo>
                    <a:lnTo>
                      <a:pt x="2" y="102"/>
                    </a:lnTo>
                    <a:lnTo>
                      <a:pt x="4" y="96"/>
                    </a:lnTo>
                    <a:lnTo>
                      <a:pt x="0" y="86"/>
                    </a:lnTo>
                    <a:lnTo>
                      <a:pt x="0" y="68"/>
                    </a:lnTo>
                    <a:lnTo>
                      <a:pt x="12" y="60"/>
                    </a:lnTo>
                    <a:lnTo>
                      <a:pt x="12" y="50"/>
                    </a:lnTo>
                    <a:lnTo>
                      <a:pt x="16" y="44"/>
                    </a:lnTo>
                    <a:lnTo>
                      <a:pt x="10" y="30"/>
                    </a:lnTo>
                    <a:close/>
                  </a:path>
                </a:pathLst>
              </a:custGeom>
              <a:solidFill>
                <a:schemeClr val="accent5"/>
              </a:solidFill>
              <a:ln w="7938">
                <a:solidFill>
                  <a:srgbClr val="FFFFFF"/>
                </a:solidFill>
                <a:prstDash val="solid"/>
                <a:round/>
                <a:headEnd/>
                <a:tailEnd/>
              </a:ln>
            </p:spPr>
            <p:txBody>
              <a:bodyPr/>
              <a:lstStyle/>
              <a:p>
                <a:endParaRPr lang="en-US" kern="0">
                  <a:solidFill>
                    <a:srgbClr val="0F245F"/>
                  </a:solidFill>
                </a:endParaRPr>
              </a:p>
            </p:txBody>
          </p:sp>
          <p:sp>
            <p:nvSpPr>
              <p:cNvPr id="45" name="Freeform 168"/>
              <p:cNvSpPr>
                <a:spLocks noChangeAspect="1"/>
              </p:cNvSpPr>
              <p:nvPr/>
            </p:nvSpPr>
            <p:spPr bwMode="auto">
              <a:xfrm>
                <a:off x="2893" y="1679"/>
                <a:ext cx="110" cy="50"/>
              </a:xfrm>
              <a:custGeom>
                <a:avLst/>
                <a:gdLst/>
                <a:ahLst/>
                <a:cxnLst>
                  <a:cxn ang="0">
                    <a:pos x="48" y="0"/>
                  </a:cxn>
                  <a:cxn ang="0">
                    <a:pos x="56" y="4"/>
                  </a:cxn>
                  <a:cxn ang="0">
                    <a:pos x="68" y="8"/>
                  </a:cxn>
                  <a:cxn ang="0">
                    <a:pos x="70" y="16"/>
                  </a:cxn>
                  <a:cxn ang="0">
                    <a:pos x="78" y="18"/>
                  </a:cxn>
                  <a:cxn ang="0">
                    <a:pos x="80" y="14"/>
                  </a:cxn>
                  <a:cxn ang="0">
                    <a:pos x="88" y="16"/>
                  </a:cxn>
                  <a:cxn ang="0">
                    <a:pos x="94" y="20"/>
                  </a:cxn>
                  <a:cxn ang="0">
                    <a:pos x="102" y="24"/>
                  </a:cxn>
                  <a:cxn ang="0">
                    <a:pos x="110" y="30"/>
                  </a:cxn>
                  <a:cxn ang="0">
                    <a:pos x="100" y="36"/>
                  </a:cxn>
                  <a:cxn ang="0">
                    <a:pos x="92" y="44"/>
                  </a:cxn>
                  <a:cxn ang="0">
                    <a:pos x="82" y="46"/>
                  </a:cxn>
                  <a:cxn ang="0">
                    <a:pos x="76" y="50"/>
                  </a:cxn>
                  <a:cxn ang="0">
                    <a:pos x="66" y="50"/>
                  </a:cxn>
                  <a:cxn ang="0">
                    <a:pos x="46" y="42"/>
                  </a:cxn>
                  <a:cxn ang="0">
                    <a:pos x="44" y="48"/>
                  </a:cxn>
                  <a:cxn ang="0">
                    <a:pos x="28" y="46"/>
                  </a:cxn>
                  <a:cxn ang="0">
                    <a:pos x="20" y="40"/>
                  </a:cxn>
                  <a:cxn ang="0">
                    <a:pos x="14" y="34"/>
                  </a:cxn>
                  <a:cxn ang="0">
                    <a:pos x="0" y="18"/>
                  </a:cxn>
                  <a:cxn ang="0">
                    <a:pos x="12" y="12"/>
                  </a:cxn>
                  <a:cxn ang="0">
                    <a:pos x="24" y="8"/>
                  </a:cxn>
                  <a:cxn ang="0">
                    <a:pos x="34" y="4"/>
                  </a:cxn>
                  <a:cxn ang="0">
                    <a:pos x="42" y="2"/>
                  </a:cxn>
                  <a:cxn ang="0">
                    <a:pos x="48" y="0"/>
                  </a:cxn>
                </a:cxnLst>
                <a:rect l="0" t="0" r="r" b="b"/>
                <a:pathLst>
                  <a:path w="110" h="50">
                    <a:moveTo>
                      <a:pt x="48" y="0"/>
                    </a:moveTo>
                    <a:lnTo>
                      <a:pt x="56" y="4"/>
                    </a:lnTo>
                    <a:lnTo>
                      <a:pt x="68" y="8"/>
                    </a:lnTo>
                    <a:lnTo>
                      <a:pt x="70" y="16"/>
                    </a:lnTo>
                    <a:lnTo>
                      <a:pt x="78" y="18"/>
                    </a:lnTo>
                    <a:lnTo>
                      <a:pt x="80" y="14"/>
                    </a:lnTo>
                    <a:lnTo>
                      <a:pt x="88" y="16"/>
                    </a:lnTo>
                    <a:lnTo>
                      <a:pt x="94" y="20"/>
                    </a:lnTo>
                    <a:lnTo>
                      <a:pt x="102" y="24"/>
                    </a:lnTo>
                    <a:lnTo>
                      <a:pt x="110" y="30"/>
                    </a:lnTo>
                    <a:lnTo>
                      <a:pt x="100" y="36"/>
                    </a:lnTo>
                    <a:lnTo>
                      <a:pt x="92" y="44"/>
                    </a:lnTo>
                    <a:lnTo>
                      <a:pt x="82" y="46"/>
                    </a:lnTo>
                    <a:lnTo>
                      <a:pt x="76" y="50"/>
                    </a:lnTo>
                    <a:lnTo>
                      <a:pt x="66" y="50"/>
                    </a:lnTo>
                    <a:lnTo>
                      <a:pt x="46" y="42"/>
                    </a:lnTo>
                    <a:lnTo>
                      <a:pt x="44" y="48"/>
                    </a:lnTo>
                    <a:lnTo>
                      <a:pt x="28" y="46"/>
                    </a:lnTo>
                    <a:lnTo>
                      <a:pt x="20" y="40"/>
                    </a:lnTo>
                    <a:lnTo>
                      <a:pt x="14" y="34"/>
                    </a:lnTo>
                    <a:lnTo>
                      <a:pt x="0" y="18"/>
                    </a:lnTo>
                    <a:lnTo>
                      <a:pt x="12" y="12"/>
                    </a:lnTo>
                    <a:lnTo>
                      <a:pt x="24" y="8"/>
                    </a:lnTo>
                    <a:lnTo>
                      <a:pt x="34" y="4"/>
                    </a:lnTo>
                    <a:lnTo>
                      <a:pt x="42" y="2"/>
                    </a:lnTo>
                    <a:lnTo>
                      <a:pt x="48" y="0"/>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46" name="Freeform 169"/>
              <p:cNvSpPr>
                <a:spLocks noChangeAspect="1"/>
              </p:cNvSpPr>
              <p:nvPr/>
            </p:nvSpPr>
            <p:spPr bwMode="auto">
              <a:xfrm>
                <a:off x="2969" y="1709"/>
                <a:ext cx="90" cy="38"/>
              </a:xfrm>
              <a:custGeom>
                <a:avLst/>
                <a:gdLst/>
                <a:ahLst/>
                <a:cxnLst>
                  <a:cxn ang="0">
                    <a:pos x="44" y="2"/>
                  </a:cxn>
                  <a:cxn ang="0">
                    <a:pos x="48" y="10"/>
                  </a:cxn>
                  <a:cxn ang="0">
                    <a:pos x="58" y="8"/>
                  </a:cxn>
                  <a:cxn ang="0">
                    <a:pos x="68" y="4"/>
                  </a:cxn>
                  <a:cxn ang="0">
                    <a:pos x="76" y="4"/>
                  </a:cxn>
                  <a:cxn ang="0">
                    <a:pos x="86" y="8"/>
                  </a:cxn>
                  <a:cxn ang="0">
                    <a:pos x="90" y="12"/>
                  </a:cxn>
                  <a:cxn ang="0">
                    <a:pos x="86" y="20"/>
                  </a:cxn>
                  <a:cxn ang="0">
                    <a:pos x="82" y="26"/>
                  </a:cxn>
                  <a:cxn ang="0">
                    <a:pos x="72" y="24"/>
                  </a:cxn>
                  <a:cxn ang="0">
                    <a:pos x="62" y="22"/>
                  </a:cxn>
                  <a:cxn ang="0">
                    <a:pos x="56" y="26"/>
                  </a:cxn>
                  <a:cxn ang="0">
                    <a:pos x="54" y="28"/>
                  </a:cxn>
                  <a:cxn ang="0">
                    <a:pos x="44" y="28"/>
                  </a:cxn>
                  <a:cxn ang="0">
                    <a:pos x="38" y="32"/>
                  </a:cxn>
                  <a:cxn ang="0">
                    <a:pos x="30" y="32"/>
                  </a:cxn>
                  <a:cxn ang="0">
                    <a:pos x="26" y="38"/>
                  </a:cxn>
                  <a:cxn ang="0">
                    <a:pos x="18" y="38"/>
                  </a:cxn>
                  <a:cxn ang="0">
                    <a:pos x="10" y="36"/>
                  </a:cxn>
                  <a:cxn ang="0">
                    <a:pos x="4" y="32"/>
                  </a:cxn>
                  <a:cxn ang="0">
                    <a:pos x="2" y="24"/>
                  </a:cxn>
                  <a:cxn ang="0">
                    <a:pos x="0" y="20"/>
                  </a:cxn>
                  <a:cxn ang="0">
                    <a:pos x="6" y="16"/>
                  </a:cxn>
                  <a:cxn ang="0">
                    <a:pos x="16" y="14"/>
                  </a:cxn>
                  <a:cxn ang="0">
                    <a:pos x="24" y="6"/>
                  </a:cxn>
                  <a:cxn ang="0">
                    <a:pos x="34" y="0"/>
                  </a:cxn>
                  <a:cxn ang="0">
                    <a:pos x="44" y="2"/>
                  </a:cxn>
                </a:cxnLst>
                <a:rect l="0" t="0" r="r" b="b"/>
                <a:pathLst>
                  <a:path w="90" h="38">
                    <a:moveTo>
                      <a:pt x="44" y="2"/>
                    </a:moveTo>
                    <a:lnTo>
                      <a:pt x="48" y="10"/>
                    </a:lnTo>
                    <a:lnTo>
                      <a:pt x="58" y="8"/>
                    </a:lnTo>
                    <a:lnTo>
                      <a:pt x="68" y="4"/>
                    </a:lnTo>
                    <a:lnTo>
                      <a:pt x="76" y="4"/>
                    </a:lnTo>
                    <a:lnTo>
                      <a:pt x="86" y="8"/>
                    </a:lnTo>
                    <a:lnTo>
                      <a:pt x="90" y="12"/>
                    </a:lnTo>
                    <a:lnTo>
                      <a:pt x="86" y="20"/>
                    </a:lnTo>
                    <a:lnTo>
                      <a:pt x="82" y="26"/>
                    </a:lnTo>
                    <a:lnTo>
                      <a:pt x="72" y="24"/>
                    </a:lnTo>
                    <a:lnTo>
                      <a:pt x="62" y="22"/>
                    </a:lnTo>
                    <a:lnTo>
                      <a:pt x="56" y="26"/>
                    </a:lnTo>
                    <a:lnTo>
                      <a:pt x="54" y="28"/>
                    </a:lnTo>
                    <a:lnTo>
                      <a:pt x="44" y="28"/>
                    </a:lnTo>
                    <a:lnTo>
                      <a:pt x="38" y="32"/>
                    </a:lnTo>
                    <a:lnTo>
                      <a:pt x="30" y="32"/>
                    </a:lnTo>
                    <a:lnTo>
                      <a:pt x="26" y="38"/>
                    </a:lnTo>
                    <a:lnTo>
                      <a:pt x="18" y="38"/>
                    </a:lnTo>
                    <a:lnTo>
                      <a:pt x="10" y="36"/>
                    </a:lnTo>
                    <a:lnTo>
                      <a:pt x="4" y="32"/>
                    </a:lnTo>
                    <a:lnTo>
                      <a:pt x="2" y="24"/>
                    </a:lnTo>
                    <a:lnTo>
                      <a:pt x="0" y="20"/>
                    </a:lnTo>
                    <a:lnTo>
                      <a:pt x="6" y="16"/>
                    </a:lnTo>
                    <a:lnTo>
                      <a:pt x="16" y="14"/>
                    </a:lnTo>
                    <a:lnTo>
                      <a:pt x="24" y="6"/>
                    </a:lnTo>
                    <a:lnTo>
                      <a:pt x="34" y="0"/>
                    </a:lnTo>
                    <a:lnTo>
                      <a:pt x="44" y="2"/>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47" name="Freeform 170"/>
              <p:cNvSpPr>
                <a:spLocks noChangeAspect="1"/>
              </p:cNvSpPr>
              <p:nvPr/>
            </p:nvSpPr>
            <p:spPr bwMode="auto">
              <a:xfrm>
                <a:off x="2852" y="1721"/>
                <a:ext cx="127" cy="52"/>
              </a:xfrm>
              <a:custGeom>
                <a:avLst/>
                <a:gdLst/>
                <a:ahLst/>
                <a:cxnLst>
                  <a:cxn ang="0">
                    <a:pos x="14" y="46"/>
                  </a:cxn>
                  <a:cxn ang="0">
                    <a:pos x="12" y="42"/>
                  </a:cxn>
                  <a:cxn ang="0">
                    <a:pos x="8" y="42"/>
                  </a:cxn>
                  <a:cxn ang="0">
                    <a:pos x="0" y="40"/>
                  </a:cxn>
                  <a:cxn ang="0">
                    <a:pos x="2" y="34"/>
                  </a:cxn>
                  <a:cxn ang="0">
                    <a:pos x="18" y="34"/>
                  </a:cxn>
                  <a:cxn ang="0">
                    <a:pos x="31" y="32"/>
                  </a:cxn>
                  <a:cxn ang="0">
                    <a:pos x="41" y="26"/>
                  </a:cxn>
                  <a:cxn ang="0">
                    <a:pos x="53" y="26"/>
                  </a:cxn>
                  <a:cxn ang="0">
                    <a:pos x="53" y="18"/>
                  </a:cxn>
                  <a:cxn ang="0">
                    <a:pos x="69" y="10"/>
                  </a:cxn>
                  <a:cxn ang="0">
                    <a:pos x="69" y="4"/>
                  </a:cxn>
                  <a:cxn ang="0">
                    <a:pos x="85" y="6"/>
                  </a:cxn>
                  <a:cxn ang="0">
                    <a:pos x="87" y="0"/>
                  </a:cxn>
                  <a:cxn ang="0">
                    <a:pos x="107" y="8"/>
                  </a:cxn>
                  <a:cxn ang="0">
                    <a:pos x="117" y="8"/>
                  </a:cxn>
                  <a:cxn ang="0">
                    <a:pos x="119" y="12"/>
                  </a:cxn>
                  <a:cxn ang="0">
                    <a:pos x="121" y="20"/>
                  </a:cxn>
                  <a:cxn ang="0">
                    <a:pos x="127" y="24"/>
                  </a:cxn>
                  <a:cxn ang="0">
                    <a:pos x="117" y="28"/>
                  </a:cxn>
                  <a:cxn ang="0">
                    <a:pos x="111" y="34"/>
                  </a:cxn>
                  <a:cxn ang="0">
                    <a:pos x="109" y="40"/>
                  </a:cxn>
                  <a:cxn ang="0">
                    <a:pos x="103" y="44"/>
                  </a:cxn>
                  <a:cxn ang="0">
                    <a:pos x="89" y="50"/>
                  </a:cxn>
                  <a:cxn ang="0">
                    <a:pos x="77" y="52"/>
                  </a:cxn>
                  <a:cxn ang="0">
                    <a:pos x="67" y="48"/>
                  </a:cxn>
                  <a:cxn ang="0">
                    <a:pos x="51" y="50"/>
                  </a:cxn>
                  <a:cxn ang="0">
                    <a:pos x="41" y="46"/>
                  </a:cxn>
                  <a:cxn ang="0">
                    <a:pos x="41" y="40"/>
                  </a:cxn>
                  <a:cxn ang="0">
                    <a:pos x="26" y="40"/>
                  </a:cxn>
                  <a:cxn ang="0">
                    <a:pos x="24" y="46"/>
                  </a:cxn>
                  <a:cxn ang="0">
                    <a:pos x="14" y="46"/>
                  </a:cxn>
                </a:cxnLst>
                <a:rect l="0" t="0" r="r" b="b"/>
                <a:pathLst>
                  <a:path w="127" h="52">
                    <a:moveTo>
                      <a:pt x="14" y="46"/>
                    </a:moveTo>
                    <a:lnTo>
                      <a:pt x="12" y="42"/>
                    </a:lnTo>
                    <a:lnTo>
                      <a:pt x="8" y="42"/>
                    </a:lnTo>
                    <a:lnTo>
                      <a:pt x="0" y="40"/>
                    </a:lnTo>
                    <a:lnTo>
                      <a:pt x="2" y="34"/>
                    </a:lnTo>
                    <a:lnTo>
                      <a:pt x="18" y="34"/>
                    </a:lnTo>
                    <a:lnTo>
                      <a:pt x="31" y="32"/>
                    </a:lnTo>
                    <a:lnTo>
                      <a:pt x="41" y="26"/>
                    </a:lnTo>
                    <a:lnTo>
                      <a:pt x="53" y="26"/>
                    </a:lnTo>
                    <a:lnTo>
                      <a:pt x="53" y="18"/>
                    </a:lnTo>
                    <a:lnTo>
                      <a:pt x="69" y="10"/>
                    </a:lnTo>
                    <a:lnTo>
                      <a:pt x="69" y="4"/>
                    </a:lnTo>
                    <a:lnTo>
                      <a:pt x="85" y="6"/>
                    </a:lnTo>
                    <a:lnTo>
                      <a:pt x="87" y="0"/>
                    </a:lnTo>
                    <a:lnTo>
                      <a:pt x="107" y="8"/>
                    </a:lnTo>
                    <a:lnTo>
                      <a:pt x="117" y="8"/>
                    </a:lnTo>
                    <a:lnTo>
                      <a:pt x="119" y="12"/>
                    </a:lnTo>
                    <a:lnTo>
                      <a:pt x="121" y="20"/>
                    </a:lnTo>
                    <a:lnTo>
                      <a:pt x="127" y="24"/>
                    </a:lnTo>
                    <a:lnTo>
                      <a:pt x="117" y="28"/>
                    </a:lnTo>
                    <a:lnTo>
                      <a:pt x="111" y="34"/>
                    </a:lnTo>
                    <a:lnTo>
                      <a:pt x="109" y="40"/>
                    </a:lnTo>
                    <a:lnTo>
                      <a:pt x="103" y="44"/>
                    </a:lnTo>
                    <a:lnTo>
                      <a:pt x="89" y="50"/>
                    </a:lnTo>
                    <a:lnTo>
                      <a:pt x="77" y="52"/>
                    </a:lnTo>
                    <a:lnTo>
                      <a:pt x="67" y="48"/>
                    </a:lnTo>
                    <a:lnTo>
                      <a:pt x="51" y="50"/>
                    </a:lnTo>
                    <a:lnTo>
                      <a:pt x="41" y="46"/>
                    </a:lnTo>
                    <a:lnTo>
                      <a:pt x="41" y="40"/>
                    </a:lnTo>
                    <a:lnTo>
                      <a:pt x="26" y="40"/>
                    </a:lnTo>
                    <a:lnTo>
                      <a:pt x="24" y="46"/>
                    </a:lnTo>
                    <a:lnTo>
                      <a:pt x="14" y="46"/>
                    </a:lnTo>
                    <a:close/>
                  </a:path>
                </a:pathLst>
              </a:custGeom>
              <a:solidFill>
                <a:schemeClr val="accent5"/>
              </a:solidFill>
              <a:ln w="7938">
                <a:solidFill>
                  <a:srgbClr val="FFFFFF"/>
                </a:solidFill>
                <a:prstDash val="solid"/>
                <a:round/>
                <a:headEnd/>
                <a:tailEnd/>
              </a:ln>
            </p:spPr>
            <p:txBody>
              <a:bodyPr/>
              <a:lstStyle/>
              <a:p>
                <a:endParaRPr lang="en-US" kern="0">
                  <a:solidFill>
                    <a:srgbClr val="0F245F"/>
                  </a:solidFill>
                </a:endParaRPr>
              </a:p>
            </p:txBody>
          </p:sp>
          <p:sp>
            <p:nvSpPr>
              <p:cNvPr id="48" name="Freeform 171"/>
              <p:cNvSpPr>
                <a:spLocks noChangeAspect="1"/>
              </p:cNvSpPr>
              <p:nvPr/>
            </p:nvSpPr>
            <p:spPr bwMode="auto">
              <a:xfrm>
                <a:off x="2929" y="1601"/>
                <a:ext cx="154" cy="120"/>
              </a:xfrm>
              <a:custGeom>
                <a:avLst/>
                <a:gdLst/>
                <a:ahLst/>
                <a:cxnLst>
                  <a:cxn ang="0">
                    <a:pos x="0" y="20"/>
                  </a:cxn>
                  <a:cxn ang="0">
                    <a:pos x="16" y="16"/>
                  </a:cxn>
                  <a:cxn ang="0">
                    <a:pos x="32" y="10"/>
                  </a:cxn>
                  <a:cxn ang="0">
                    <a:pos x="48" y="0"/>
                  </a:cxn>
                  <a:cxn ang="0">
                    <a:pos x="66" y="0"/>
                  </a:cxn>
                  <a:cxn ang="0">
                    <a:pos x="70" y="8"/>
                  </a:cxn>
                  <a:cxn ang="0">
                    <a:pos x="88" y="8"/>
                  </a:cxn>
                  <a:cxn ang="0">
                    <a:pos x="108" y="8"/>
                  </a:cxn>
                  <a:cxn ang="0">
                    <a:pos x="134" y="6"/>
                  </a:cxn>
                  <a:cxn ang="0">
                    <a:pos x="140" y="12"/>
                  </a:cxn>
                  <a:cxn ang="0">
                    <a:pos x="144" y="16"/>
                  </a:cxn>
                  <a:cxn ang="0">
                    <a:pos x="148" y="28"/>
                  </a:cxn>
                  <a:cxn ang="0">
                    <a:pos x="152" y="32"/>
                  </a:cxn>
                  <a:cxn ang="0">
                    <a:pos x="152" y="46"/>
                  </a:cxn>
                  <a:cxn ang="0">
                    <a:pos x="144" y="46"/>
                  </a:cxn>
                  <a:cxn ang="0">
                    <a:pos x="142" y="52"/>
                  </a:cxn>
                  <a:cxn ang="0">
                    <a:pos x="148" y="56"/>
                  </a:cxn>
                  <a:cxn ang="0">
                    <a:pos x="148" y="70"/>
                  </a:cxn>
                  <a:cxn ang="0">
                    <a:pos x="150" y="76"/>
                  </a:cxn>
                  <a:cxn ang="0">
                    <a:pos x="152" y="84"/>
                  </a:cxn>
                  <a:cxn ang="0">
                    <a:pos x="154" y="88"/>
                  </a:cxn>
                  <a:cxn ang="0">
                    <a:pos x="144" y="94"/>
                  </a:cxn>
                  <a:cxn ang="0">
                    <a:pos x="136" y="102"/>
                  </a:cxn>
                  <a:cxn ang="0">
                    <a:pos x="132" y="110"/>
                  </a:cxn>
                  <a:cxn ang="0">
                    <a:pos x="130" y="120"/>
                  </a:cxn>
                  <a:cxn ang="0">
                    <a:pos x="126" y="116"/>
                  </a:cxn>
                  <a:cxn ang="0">
                    <a:pos x="116" y="112"/>
                  </a:cxn>
                  <a:cxn ang="0">
                    <a:pos x="108" y="112"/>
                  </a:cxn>
                  <a:cxn ang="0">
                    <a:pos x="98" y="116"/>
                  </a:cxn>
                  <a:cxn ang="0">
                    <a:pos x="88" y="118"/>
                  </a:cxn>
                  <a:cxn ang="0">
                    <a:pos x="84" y="110"/>
                  </a:cxn>
                  <a:cxn ang="0">
                    <a:pos x="74" y="108"/>
                  </a:cxn>
                  <a:cxn ang="0">
                    <a:pos x="66" y="102"/>
                  </a:cxn>
                  <a:cxn ang="0">
                    <a:pos x="58" y="98"/>
                  </a:cxn>
                  <a:cxn ang="0">
                    <a:pos x="52" y="94"/>
                  </a:cxn>
                  <a:cxn ang="0">
                    <a:pos x="44" y="92"/>
                  </a:cxn>
                  <a:cxn ang="0">
                    <a:pos x="42" y="96"/>
                  </a:cxn>
                  <a:cxn ang="0">
                    <a:pos x="34" y="94"/>
                  </a:cxn>
                  <a:cxn ang="0">
                    <a:pos x="32" y="86"/>
                  </a:cxn>
                  <a:cxn ang="0">
                    <a:pos x="24" y="84"/>
                  </a:cxn>
                  <a:cxn ang="0">
                    <a:pos x="12" y="78"/>
                  </a:cxn>
                  <a:cxn ang="0">
                    <a:pos x="8" y="70"/>
                  </a:cxn>
                  <a:cxn ang="0">
                    <a:pos x="8" y="46"/>
                  </a:cxn>
                  <a:cxn ang="0">
                    <a:pos x="0" y="42"/>
                  </a:cxn>
                  <a:cxn ang="0">
                    <a:pos x="4" y="30"/>
                  </a:cxn>
                  <a:cxn ang="0">
                    <a:pos x="0" y="20"/>
                  </a:cxn>
                </a:cxnLst>
                <a:rect l="0" t="0" r="r" b="b"/>
                <a:pathLst>
                  <a:path w="154" h="120">
                    <a:moveTo>
                      <a:pt x="0" y="20"/>
                    </a:moveTo>
                    <a:lnTo>
                      <a:pt x="16" y="16"/>
                    </a:lnTo>
                    <a:lnTo>
                      <a:pt x="32" y="10"/>
                    </a:lnTo>
                    <a:lnTo>
                      <a:pt x="48" y="0"/>
                    </a:lnTo>
                    <a:lnTo>
                      <a:pt x="66" y="0"/>
                    </a:lnTo>
                    <a:lnTo>
                      <a:pt x="70" y="8"/>
                    </a:lnTo>
                    <a:lnTo>
                      <a:pt x="88" y="8"/>
                    </a:lnTo>
                    <a:lnTo>
                      <a:pt x="108" y="8"/>
                    </a:lnTo>
                    <a:lnTo>
                      <a:pt x="134" y="6"/>
                    </a:lnTo>
                    <a:lnTo>
                      <a:pt x="140" y="12"/>
                    </a:lnTo>
                    <a:lnTo>
                      <a:pt x="144" y="16"/>
                    </a:lnTo>
                    <a:lnTo>
                      <a:pt x="148" y="28"/>
                    </a:lnTo>
                    <a:lnTo>
                      <a:pt x="152" y="32"/>
                    </a:lnTo>
                    <a:lnTo>
                      <a:pt x="152" y="46"/>
                    </a:lnTo>
                    <a:lnTo>
                      <a:pt x="144" y="46"/>
                    </a:lnTo>
                    <a:lnTo>
                      <a:pt x="142" y="52"/>
                    </a:lnTo>
                    <a:lnTo>
                      <a:pt x="148" y="56"/>
                    </a:lnTo>
                    <a:lnTo>
                      <a:pt x="148" y="70"/>
                    </a:lnTo>
                    <a:lnTo>
                      <a:pt x="150" y="76"/>
                    </a:lnTo>
                    <a:lnTo>
                      <a:pt x="152" y="84"/>
                    </a:lnTo>
                    <a:lnTo>
                      <a:pt x="154" y="88"/>
                    </a:lnTo>
                    <a:lnTo>
                      <a:pt x="144" y="94"/>
                    </a:lnTo>
                    <a:lnTo>
                      <a:pt x="136" y="102"/>
                    </a:lnTo>
                    <a:lnTo>
                      <a:pt x="132" y="110"/>
                    </a:lnTo>
                    <a:lnTo>
                      <a:pt x="130" y="120"/>
                    </a:lnTo>
                    <a:lnTo>
                      <a:pt x="126" y="116"/>
                    </a:lnTo>
                    <a:lnTo>
                      <a:pt x="116" y="112"/>
                    </a:lnTo>
                    <a:lnTo>
                      <a:pt x="108" y="112"/>
                    </a:lnTo>
                    <a:lnTo>
                      <a:pt x="98" y="116"/>
                    </a:lnTo>
                    <a:lnTo>
                      <a:pt x="88" y="118"/>
                    </a:lnTo>
                    <a:lnTo>
                      <a:pt x="84" y="110"/>
                    </a:lnTo>
                    <a:lnTo>
                      <a:pt x="74" y="108"/>
                    </a:lnTo>
                    <a:lnTo>
                      <a:pt x="66" y="102"/>
                    </a:lnTo>
                    <a:lnTo>
                      <a:pt x="58" y="98"/>
                    </a:lnTo>
                    <a:lnTo>
                      <a:pt x="52" y="94"/>
                    </a:lnTo>
                    <a:lnTo>
                      <a:pt x="44" y="92"/>
                    </a:lnTo>
                    <a:lnTo>
                      <a:pt x="42" y="96"/>
                    </a:lnTo>
                    <a:lnTo>
                      <a:pt x="34" y="94"/>
                    </a:lnTo>
                    <a:lnTo>
                      <a:pt x="32" y="86"/>
                    </a:lnTo>
                    <a:lnTo>
                      <a:pt x="24" y="84"/>
                    </a:lnTo>
                    <a:lnTo>
                      <a:pt x="12" y="78"/>
                    </a:lnTo>
                    <a:lnTo>
                      <a:pt x="8" y="70"/>
                    </a:lnTo>
                    <a:lnTo>
                      <a:pt x="8" y="46"/>
                    </a:lnTo>
                    <a:lnTo>
                      <a:pt x="0" y="42"/>
                    </a:lnTo>
                    <a:lnTo>
                      <a:pt x="4" y="30"/>
                    </a:lnTo>
                    <a:lnTo>
                      <a:pt x="0" y="20"/>
                    </a:lnTo>
                    <a:close/>
                  </a:path>
                </a:pathLst>
              </a:custGeom>
              <a:solidFill>
                <a:schemeClr val="accent5"/>
              </a:solidFill>
              <a:ln w="7938">
                <a:solidFill>
                  <a:srgbClr val="FFFFFF"/>
                </a:solidFill>
                <a:prstDash val="solid"/>
                <a:round/>
                <a:headEnd/>
                <a:tailEnd/>
              </a:ln>
            </p:spPr>
            <p:txBody>
              <a:bodyPr/>
              <a:lstStyle/>
              <a:p>
                <a:endParaRPr lang="en-US" kern="0">
                  <a:solidFill>
                    <a:srgbClr val="0F245F"/>
                  </a:solidFill>
                </a:endParaRPr>
              </a:p>
            </p:txBody>
          </p:sp>
          <p:sp>
            <p:nvSpPr>
              <p:cNvPr id="49" name="Freeform 172"/>
              <p:cNvSpPr>
                <a:spLocks noChangeAspect="1"/>
              </p:cNvSpPr>
              <p:nvPr/>
            </p:nvSpPr>
            <p:spPr bwMode="auto">
              <a:xfrm>
                <a:off x="2961" y="1731"/>
                <a:ext cx="100" cy="56"/>
              </a:xfrm>
              <a:custGeom>
                <a:avLst/>
                <a:gdLst/>
                <a:ahLst/>
                <a:cxnLst>
                  <a:cxn ang="0">
                    <a:pos x="0" y="30"/>
                  </a:cxn>
                  <a:cxn ang="0">
                    <a:pos x="2" y="24"/>
                  </a:cxn>
                  <a:cxn ang="0">
                    <a:pos x="8" y="18"/>
                  </a:cxn>
                  <a:cxn ang="0">
                    <a:pos x="18" y="14"/>
                  </a:cxn>
                  <a:cxn ang="0">
                    <a:pos x="34" y="16"/>
                  </a:cxn>
                  <a:cxn ang="0">
                    <a:pos x="38" y="10"/>
                  </a:cxn>
                  <a:cxn ang="0">
                    <a:pos x="46" y="10"/>
                  </a:cxn>
                  <a:cxn ang="0">
                    <a:pos x="52" y="6"/>
                  </a:cxn>
                  <a:cxn ang="0">
                    <a:pos x="62" y="6"/>
                  </a:cxn>
                  <a:cxn ang="0">
                    <a:pos x="64" y="4"/>
                  </a:cxn>
                  <a:cxn ang="0">
                    <a:pos x="70" y="0"/>
                  </a:cxn>
                  <a:cxn ang="0">
                    <a:pos x="90" y="4"/>
                  </a:cxn>
                  <a:cxn ang="0">
                    <a:pos x="96" y="8"/>
                  </a:cxn>
                  <a:cxn ang="0">
                    <a:pos x="100" y="14"/>
                  </a:cxn>
                  <a:cxn ang="0">
                    <a:pos x="92" y="22"/>
                  </a:cxn>
                  <a:cxn ang="0">
                    <a:pos x="82" y="36"/>
                  </a:cxn>
                  <a:cxn ang="0">
                    <a:pos x="68" y="50"/>
                  </a:cxn>
                  <a:cxn ang="0">
                    <a:pos x="48" y="50"/>
                  </a:cxn>
                  <a:cxn ang="0">
                    <a:pos x="40" y="54"/>
                  </a:cxn>
                  <a:cxn ang="0">
                    <a:pos x="22" y="56"/>
                  </a:cxn>
                  <a:cxn ang="0">
                    <a:pos x="10" y="46"/>
                  </a:cxn>
                  <a:cxn ang="0">
                    <a:pos x="2" y="38"/>
                  </a:cxn>
                  <a:cxn ang="0">
                    <a:pos x="0" y="30"/>
                  </a:cxn>
                </a:cxnLst>
                <a:rect l="0" t="0" r="r" b="b"/>
                <a:pathLst>
                  <a:path w="100" h="56">
                    <a:moveTo>
                      <a:pt x="0" y="30"/>
                    </a:moveTo>
                    <a:lnTo>
                      <a:pt x="2" y="24"/>
                    </a:lnTo>
                    <a:lnTo>
                      <a:pt x="8" y="18"/>
                    </a:lnTo>
                    <a:lnTo>
                      <a:pt x="18" y="14"/>
                    </a:lnTo>
                    <a:lnTo>
                      <a:pt x="34" y="16"/>
                    </a:lnTo>
                    <a:lnTo>
                      <a:pt x="38" y="10"/>
                    </a:lnTo>
                    <a:lnTo>
                      <a:pt x="46" y="10"/>
                    </a:lnTo>
                    <a:lnTo>
                      <a:pt x="52" y="6"/>
                    </a:lnTo>
                    <a:lnTo>
                      <a:pt x="62" y="6"/>
                    </a:lnTo>
                    <a:lnTo>
                      <a:pt x="64" y="4"/>
                    </a:lnTo>
                    <a:lnTo>
                      <a:pt x="70" y="0"/>
                    </a:lnTo>
                    <a:lnTo>
                      <a:pt x="90" y="4"/>
                    </a:lnTo>
                    <a:lnTo>
                      <a:pt x="96" y="8"/>
                    </a:lnTo>
                    <a:lnTo>
                      <a:pt x="100" y="14"/>
                    </a:lnTo>
                    <a:lnTo>
                      <a:pt x="92" y="22"/>
                    </a:lnTo>
                    <a:lnTo>
                      <a:pt x="82" y="36"/>
                    </a:lnTo>
                    <a:lnTo>
                      <a:pt x="68" y="50"/>
                    </a:lnTo>
                    <a:lnTo>
                      <a:pt x="48" y="50"/>
                    </a:lnTo>
                    <a:lnTo>
                      <a:pt x="40" y="54"/>
                    </a:lnTo>
                    <a:lnTo>
                      <a:pt x="22" y="56"/>
                    </a:lnTo>
                    <a:lnTo>
                      <a:pt x="10" y="46"/>
                    </a:lnTo>
                    <a:lnTo>
                      <a:pt x="2" y="38"/>
                    </a:lnTo>
                    <a:lnTo>
                      <a:pt x="0" y="30"/>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50" name="Freeform 173"/>
              <p:cNvSpPr>
                <a:spLocks noChangeAspect="1"/>
              </p:cNvSpPr>
              <p:nvPr/>
            </p:nvSpPr>
            <p:spPr bwMode="auto">
              <a:xfrm>
                <a:off x="2911" y="1761"/>
                <a:ext cx="52" cy="30"/>
              </a:xfrm>
              <a:custGeom>
                <a:avLst/>
                <a:gdLst/>
                <a:ahLst/>
                <a:cxnLst>
                  <a:cxn ang="0">
                    <a:pos x="10" y="28"/>
                  </a:cxn>
                  <a:cxn ang="0">
                    <a:pos x="20" y="30"/>
                  </a:cxn>
                  <a:cxn ang="0">
                    <a:pos x="32" y="28"/>
                  </a:cxn>
                  <a:cxn ang="0">
                    <a:pos x="38" y="22"/>
                  </a:cxn>
                  <a:cxn ang="0">
                    <a:pos x="44" y="16"/>
                  </a:cxn>
                  <a:cxn ang="0">
                    <a:pos x="52" y="8"/>
                  </a:cxn>
                  <a:cxn ang="0">
                    <a:pos x="50" y="0"/>
                  </a:cxn>
                  <a:cxn ang="0">
                    <a:pos x="44" y="4"/>
                  </a:cxn>
                  <a:cxn ang="0">
                    <a:pos x="30" y="10"/>
                  </a:cxn>
                  <a:cxn ang="0">
                    <a:pos x="18" y="12"/>
                  </a:cxn>
                  <a:cxn ang="0">
                    <a:pos x="8" y="8"/>
                  </a:cxn>
                  <a:cxn ang="0">
                    <a:pos x="2" y="16"/>
                  </a:cxn>
                  <a:cxn ang="0">
                    <a:pos x="0" y="24"/>
                  </a:cxn>
                  <a:cxn ang="0">
                    <a:pos x="10" y="28"/>
                  </a:cxn>
                </a:cxnLst>
                <a:rect l="0" t="0" r="r" b="b"/>
                <a:pathLst>
                  <a:path w="52" h="30">
                    <a:moveTo>
                      <a:pt x="10" y="28"/>
                    </a:moveTo>
                    <a:lnTo>
                      <a:pt x="20" y="30"/>
                    </a:lnTo>
                    <a:lnTo>
                      <a:pt x="32" y="28"/>
                    </a:lnTo>
                    <a:lnTo>
                      <a:pt x="38" y="22"/>
                    </a:lnTo>
                    <a:lnTo>
                      <a:pt x="44" y="16"/>
                    </a:lnTo>
                    <a:lnTo>
                      <a:pt x="52" y="8"/>
                    </a:lnTo>
                    <a:lnTo>
                      <a:pt x="50" y="0"/>
                    </a:lnTo>
                    <a:lnTo>
                      <a:pt x="44" y="4"/>
                    </a:lnTo>
                    <a:lnTo>
                      <a:pt x="30" y="10"/>
                    </a:lnTo>
                    <a:lnTo>
                      <a:pt x="18" y="12"/>
                    </a:lnTo>
                    <a:lnTo>
                      <a:pt x="8" y="8"/>
                    </a:lnTo>
                    <a:lnTo>
                      <a:pt x="2" y="16"/>
                    </a:lnTo>
                    <a:lnTo>
                      <a:pt x="0" y="24"/>
                    </a:lnTo>
                    <a:lnTo>
                      <a:pt x="10" y="28"/>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51" name="Freeform 174"/>
              <p:cNvSpPr>
                <a:spLocks noChangeAspect="1"/>
              </p:cNvSpPr>
              <p:nvPr/>
            </p:nvSpPr>
            <p:spPr bwMode="auto">
              <a:xfrm>
                <a:off x="2917" y="1769"/>
                <a:ext cx="90" cy="74"/>
              </a:xfrm>
              <a:custGeom>
                <a:avLst/>
                <a:gdLst/>
                <a:ahLst/>
                <a:cxnLst>
                  <a:cxn ang="0">
                    <a:pos x="84" y="16"/>
                  </a:cxn>
                  <a:cxn ang="0">
                    <a:pos x="86" y="24"/>
                  </a:cxn>
                  <a:cxn ang="0">
                    <a:pos x="90" y="30"/>
                  </a:cxn>
                  <a:cxn ang="0">
                    <a:pos x="86" y="34"/>
                  </a:cxn>
                  <a:cxn ang="0">
                    <a:pos x="70" y="32"/>
                  </a:cxn>
                  <a:cxn ang="0">
                    <a:pos x="54" y="30"/>
                  </a:cxn>
                  <a:cxn ang="0">
                    <a:pos x="48" y="28"/>
                  </a:cxn>
                  <a:cxn ang="0">
                    <a:pos x="36" y="30"/>
                  </a:cxn>
                  <a:cxn ang="0">
                    <a:pos x="38" y="38"/>
                  </a:cxn>
                  <a:cxn ang="0">
                    <a:pos x="42" y="50"/>
                  </a:cxn>
                  <a:cxn ang="0">
                    <a:pos x="46" y="56"/>
                  </a:cxn>
                  <a:cxn ang="0">
                    <a:pos x="56" y="64"/>
                  </a:cxn>
                  <a:cxn ang="0">
                    <a:pos x="62" y="68"/>
                  </a:cxn>
                  <a:cxn ang="0">
                    <a:pos x="60" y="74"/>
                  </a:cxn>
                  <a:cxn ang="0">
                    <a:pos x="48" y="64"/>
                  </a:cxn>
                  <a:cxn ang="0">
                    <a:pos x="36" y="56"/>
                  </a:cxn>
                  <a:cxn ang="0">
                    <a:pos x="28" y="48"/>
                  </a:cxn>
                  <a:cxn ang="0">
                    <a:pos x="24" y="40"/>
                  </a:cxn>
                  <a:cxn ang="0">
                    <a:pos x="22" y="32"/>
                  </a:cxn>
                  <a:cxn ang="0">
                    <a:pos x="16" y="32"/>
                  </a:cxn>
                  <a:cxn ang="0">
                    <a:pos x="8" y="36"/>
                  </a:cxn>
                  <a:cxn ang="0">
                    <a:pos x="0" y="32"/>
                  </a:cxn>
                  <a:cxn ang="0">
                    <a:pos x="0" y="24"/>
                  </a:cxn>
                  <a:cxn ang="0">
                    <a:pos x="4" y="20"/>
                  </a:cxn>
                  <a:cxn ang="0">
                    <a:pos x="8" y="22"/>
                  </a:cxn>
                  <a:cxn ang="0">
                    <a:pos x="14" y="22"/>
                  </a:cxn>
                  <a:cxn ang="0">
                    <a:pos x="26" y="20"/>
                  </a:cxn>
                  <a:cxn ang="0">
                    <a:pos x="32" y="14"/>
                  </a:cxn>
                  <a:cxn ang="0">
                    <a:pos x="38" y="8"/>
                  </a:cxn>
                  <a:cxn ang="0">
                    <a:pos x="46" y="0"/>
                  </a:cxn>
                  <a:cxn ang="0">
                    <a:pos x="54" y="8"/>
                  </a:cxn>
                  <a:cxn ang="0">
                    <a:pos x="66" y="18"/>
                  </a:cxn>
                  <a:cxn ang="0">
                    <a:pos x="74" y="18"/>
                  </a:cxn>
                  <a:cxn ang="0">
                    <a:pos x="84" y="16"/>
                  </a:cxn>
                </a:cxnLst>
                <a:rect l="0" t="0" r="r" b="b"/>
                <a:pathLst>
                  <a:path w="90" h="74">
                    <a:moveTo>
                      <a:pt x="84" y="16"/>
                    </a:moveTo>
                    <a:lnTo>
                      <a:pt x="86" y="24"/>
                    </a:lnTo>
                    <a:lnTo>
                      <a:pt x="90" y="30"/>
                    </a:lnTo>
                    <a:lnTo>
                      <a:pt x="86" y="34"/>
                    </a:lnTo>
                    <a:lnTo>
                      <a:pt x="70" y="32"/>
                    </a:lnTo>
                    <a:lnTo>
                      <a:pt x="54" y="30"/>
                    </a:lnTo>
                    <a:lnTo>
                      <a:pt x="48" y="28"/>
                    </a:lnTo>
                    <a:lnTo>
                      <a:pt x="36" y="30"/>
                    </a:lnTo>
                    <a:lnTo>
                      <a:pt x="38" y="38"/>
                    </a:lnTo>
                    <a:lnTo>
                      <a:pt x="42" y="50"/>
                    </a:lnTo>
                    <a:lnTo>
                      <a:pt x="46" y="56"/>
                    </a:lnTo>
                    <a:lnTo>
                      <a:pt x="56" y="64"/>
                    </a:lnTo>
                    <a:lnTo>
                      <a:pt x="62" y="68"/>
                    </a:lnTo>
                    <a:lnTo>
                      <a:pt x="60" y="74"/>
                    </a:lnTo>
                    <a:lnTo>
                      <a:pt x="48" y="64"/>
                    </a:lnTo>
                    <a:lnTo>
                      <a:pt x="36" y="56"/>
                    </a:lnTo>
                    <a:lnTo>
                      <a:pt x="28" y="48"/>
                    </a:lnTo>
                    <a:lnTo>
                      <a:pt x="24" y="40"/>
                    </a:lnTo>
                    <a:lnTo>
                      <a:pt x="22" y="32"/>
                    </a:lnTo>
                    <a:lnTo>
                      <a:pt x="16" y="32"/>
                    </a:lnTo>
                    <a:lnTo>
                      <a:pt x="8" y="36"/>
                    </a:lnTo>
                    <a:lnTo>
                      <a:pt x="0" y="32"/>
                    </a:lnTo>
                    <a:lnTo>
                      <a:pt x="0" y="24"/>
                    </a:lnTo>
                    <a:lnTo>
                      <a:pt x="4" y="20"/>
                    </a:lnTo>
                    <a:lnTo>
                      <a:pt x="8" y="22"/>
                    </a:lnTo>
                    <a:lnTo>
                      <a:pt x="14" y="22"/>
                    </a:lnTo>
                    <a:lnTo>
                      <a:pt x="26" y="20"/>
                    </a:lnTo>
                    <a:lnTo>
                      <a:pt x="32" y="14"/>
                    </a:lnTo>
                    <a:lnTo>
                      <a:pt x="38" y="8"/>
                    </a:lnTo>
                    <a:lnTo>
                      <a:pt x="46" y="0"/>
                    </a:lnTo>
                    <a:lnTo>
                      <a:pt x="54" y="8"/>
                    </a:lnTo>
                    <a:lnTo>
                      <a:pt x="66" y="18"/>
                    </a:lnTo>
                    <a:lnTo>
                      <a:pt x="74" y="18"/>
                    </a:lnTo>
                    <a:lnTo>
                      <a:pt x="84" y="16"/>
                    </a:lnTo>
                    <a:close/>
                  </a:path>
                </a:pathLst>
              </a:custGeom>
              <a:solidFill>
                <a:schemeClr val="accent5"/>
              </a:solidFill>
              <a:ln w="7938">
                <a:solidFill>
                  <a:srgbClr val="FFFFFF"/>
                </a:solidFill>
                <a:prstDash val="solid"/>
                <a:round/>
                <a:headEnd/>
                <a:tailEnd/>
              </a:ln>
            </p:spPr>
            <p:txBody>
              <a:bodyPr/>
              <a:lstStyle/>
              <a:p>
                <a:endParaRPr lang="en-US" kern="0">
                  <a:solidFill>
                    <a:srgbClr val="0F245F"/>
                  </a:solidFill>
                </a:endParaRPr>
              </a:p>
            </p:txBody>
          </p:sp>
          <p:sp>
            <p:nvSpPr>
              <p:cNvPr id="52" name="Freeform 175"/>
              <p:cNvSpPr>
                <a:spLocks noChangeAspect="1"/>
              </p:cNvSpPr>
              <p:nvPr/>
            </p:nvSpPr>
            <p:spPr bwMode="auto">
              <a:xfrm>
                <a:off x="2953" y="1797"/>
                <a:ext cx="60" cy="52"/>
              </a:xfrm>
              <a:custGeom>
                <a:avLst/>
                <a:gdLst/>
                <a:ahLst/>
                <a:cxnLst>
                  <a:cxn ang="0">
                    <a:pos x="0" y="2"/>
                  </a:cxn>
                  <a:cxn ang="0">
                    <a:pos x="12" y="0"/>
                  </a:cxn>
                  <a:cxn ang="0">
                    <a:pos x="26" y="2"/>
                  </a:cxn>
                  <a:cxn ang="0">
                    <a:pos x="50" y="6"/>
                  </a:cxn>
                  <a:cxn ang="0">
                    <a:pos x="56" y="6"/>
                  </a:cxn>
                  <a:cxn ang="0">
                    <a:pos x="58" y="14"/>
                  </a:cxn>
                  <a:cxn ang="0">
                    <a:pos x="54" y="18"/>
                  </a:cxn>
                  <a:cxn ang="0">
                    <a:pos x="60" y="26"/>
                  </a:cxn>
                  <a:cxn ang="0">
                    <a:pos x="52" y="32"/>
                  </a:cxn>
                  <a:cxn ang="0">
                    <a:pos x="50" y="40"/>
                  </a:cxn>
                  <a:cxn ang="0">
                    <a:pos x="44" y="40"/>
                  </a:cxn>
                  <a:cxn ang="0">
                    <a:pos x="42" y="52"/>
                  </a:cxn>
                  <a:cxn ang="0">
                    <a:pos x="34" y="46"/>
                  </a:cxn>
                  <a:cxn ang="0">
                    <a:pos x="26" y="40"/>
                  </a:cxn>
                  <a:cxn ang="0">
                    <a:pos x="16" y="32"/>
                  </a:cxn>
                  <a:cxn ang="0">
                    <a:pos x="10" y="28"/>
                  </a:cxn>
                  <a:cxn ang="0">
                    <a:pos x="6" y="22"/>
                  </a:cxn>
                  <a:cxn ang="0">
                    <a:pos x="2" y="10"/>
                  </a:cxn>
                  <a:cxn ang="0">
                    <a:pos x="0" y="2"/>
                  </a:cxn>
                </a:cxnLst>
                <a:rect l="0" t="0" r="r" b="b"/>
                <a:pathLst>
                  <a:path w="60" h="52">
                    <a:moveTo>
                      <a:pt x="0" y="2"/>
                    </a:moveTo>
                    <a:lnTo>
                      <a:pt x="12" y="0"/>
                    </a:lnTo>
                    <a:lnTo>
                      <a:pt x="26" y="2"/>
                    </a:lnTo>
                    <a:lnTo>
                      <a:pt x="50" y="6"/>
                    </a:lnTo>
                    <a:lnTo>
                      <a:pt x="56" y="6"/>
                    </a:lnTo>
                    <a:lnTo>
                      <a:pt x="58" y="14"/>
                    </a:lnTo>
                    <a:lnTo>
                      <a:pt x="54" y="18"/>
                    </a:lnTo>
                    <a:lnTo>
                      <a:pt x="60" y="26"/>
                    </a:lnTo>
                    <a:lnTo>
                      <a:pt x="52" y="32"/>
                    </a:lnTo>
                    <a:lnTo>
                      <a:pt x="50" y="40"/>
                    </a:lnTo>
                    <a:lnTo>
                      <a:pt x="44" y="40"/>
                    </a:lnTo>
                    <a:lnTo>
                      <a:pt x="42" y="52"/>
                    </a:lnTo>
                    <a:lnTo>
                      <a:pt x="34" y="46"/>
                    </a:lnTo>
                    <a:lnTo>
                      <a:pt x="26" y="40"/>
                    </a:lnTo>
                    <a:lnTo>
                      <a:pt x="16" y="32"/>
                    </a:lnTo>
                    <a:lnTo>
                      <a:pt x="10" y="28"/>
                    </a:lnTo>
                    <a:lnTo>
                      <a:pt x="6" y="22"/>
                    </a:lnTo>
                    <a:lnTo>
                      <a:pt x="2" y="10"/>
                    </a:lnTo>
                    <a:lnTo>
                      <a:pt x="0" y="2"/>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53" name="Freeform 176"/>
              <p:cNvSpPr>
                <a:spLocks noChangeAspect="1"/>
              </p:cNvSpPr>
              <p:nvPr/>
            </p:nvSpPr>
            <p:spPr bwMode="auto">
              <a:xfrm>
                <a:off x="2995" y="1781"/>
                <a:ext cx="70" cy="78"/>
              </a:xfrm>
              <a:custGeom>
                <a:avLst/>
                <a:gdLst/>
                <a:ahLst/>
                <a:cxnLst>
                  <a:cxn ang="0">
                    <a:pos x="14" y="78"/>
                  </a:cxn>
                  <a:cxn ang="0">
                    <a:pos x="6" y="72"/>
                  </a:cxn>
                  <a:cxn ang="0">
                    <a:pos x="0" y="68"/>
                  </a:cxn>
                  <a:cxn ang="0">
                    <a:pos x="2" y="56"/>
                  </a:cxn>
                  <a:cxn ang="0">
                    <a:pos x="8" y="56"/>
                  </a:cxn>
                  <a:cxn ang="0">
                    <a:pos x="10" y="48"/>
                  </a:cxn>
                  <a:cxn ang="0">
                    <a:pos x="18" y="42"/>
                  </a:cxn>
                  <a:cxn ang="0">
                    <a:pos x="12" y="34"/>
                  </a:cxn>
                  <a:cxn ang="0">
                    <a:pos x="16" y="30"/>
                  </a:cxn>
                  <a:cxn ang="0">
                    <a:pos x="14" y="22"/>
                  </a:cxn>
                  <a:cxn ang="0">
                    <a:pos x="8" y="22"/>
                  </a:cxn>
                  <a:cxn ang="0">
                    <a:pos x="12" y="18"/>
                  </a:cxn>
                  <a:cxn ang="0">
                    <a:pos x="6" y="4"/>
                  </a:cxn>
                  <a:cxn ang="0">
                    <a:pos x="14" y="0"/>
                  </a:cxn>
                  <a:cxn ang="0">
                    <a:pos x="34" y="0"/>
                  </a:cxn>
                  <a:cxn ang="0">
                    <a:pos x="36" y="8"/>
                  </a:cxn>
                  <a:cxn ang="0">
                    <a:pos x="42" y="16"/>
                  </a:cxn>
                  <a:cxn ang="0">
                    <a:pos x="50" y="28"/>
                  </a:cxn>
                  <a:cxn ang="0">
                    <a:pos x="66" y="30"/>
                  </a:cxn>
                  <a:cxn ang="0">
                    <a:pos x="66" y="40"/>
                  </a:cxn>
                  <a:cxn ang="0">
                    <a:pos x="60" y="44"/>
                  </a:cxn>
                  <a:cxn ang="0">
                    <a:pos x="66" y="52"/>
                  </a:cxn>
                  <a:cxn ang="0">
                    <a:pos x="70" y="58"/>
                  </a:cxn>
                  <a:cxn ang="0">
                    <a:pos x="64" y="70"/>
                  </a:cxn>
                  <a:cxn ang="0">
                    <a:pos x="54" y="72"/>
                  </a:cxn>
                  <a:cxn ang="0">
                    <a:pos x="44" y="76"/>
                  </a:cxn>
                  <a:cxn ang="0">
                    <a:pos x="36" y="76"/>
                  </a:cxn>
                  <a:cxn ang="0">
                    <a:pos x="28" y="70"/>
                  </a:cxn>
                  <a:cxn ang="0">
                    <a:pos x="20" y="68"/>
                  </a:cxn>
                  <a:cxn ang="0">
                    <a:pos x="16" y="72"/>
                  </a:cxn>
                  <a:cxn ang="0">
                    <a:pos x="14" y="78"/>
                  </a:cxn>
                </a:cxnLst>
                <a:rect l="0" t="0" r="r" b="b"/>
                <a:pathLst>
                  <a:path w="70" h="78">
                    <a:moveTo>
                      <a:pt x="14" y="78"/>
                    </a:moveTo>
                    <a:lnTo>
                      <a:pt x="6" y="72"/>
                    </a:lnTo>
                    <a:lnTo>
                      <a:pt x="0" y="68"/>
                    </a:lnTo>
                    <a:lnTo>
                      <a:pt x="2" y="56"/>
                    </a:lnTo>
                    <a:lnTo>
                      <a:pt x="8" y="56"/>
                    </a:lnTo>
                    <a:lnTo>
                      <a:pt x="10" y="48"/>
                    </a:lnTo>
                    <a:lnTo>
                      <a:pt x="18" y="42"/>
                    </a:lnTo>
                    <a:lnTo>
                      <a:pt x="12" y="34"/>
                    </a:lnTo>
                    <a:lnTo>
                      <a:pt x="16" y="30"/>
                    </a:lnTo>
                    <a:lnTo>
                      <a:pt x="14" y="22"/>
                    </a:lnTo>
                    <a:lnTo>
                      <a:pt x="8" y="22"/>
                    </a:lnTo>
                    <a:lnTo>
                      <a:pt x="12" y="18"/>
                    </a:lnTo>
                    <a:lnTo>
                      <a:pt x="6" y="4"/>
                    </a:lnTo>
                    <a:lnTo>
                      <a:pt x="14" y="0"/>
                    </a:lnTo>
                    <a:lnTo>
                      <a:pt x="34" y="0"/>
                    </a:lnTo>
                    <a:lnTo>
                      <a:pt x="36" y="8"/>
                    </a:lnTo>
                    <a:lnTo>
                      <a:pt x="42" y="16"/>
                    </a:lnTo>
                    <a:lnTo>
                      <a:pt x="50" y="28"/>
                    </a:lnTo>
                    <a:lnTo>
                      <a:pt x="66" y="30"/>
                    </a:lnTo>
                    <a:lnTo>
                      <a:pt x="66" y="40"/>
                    </a:lnTo>
                    <a:lnTo>
                      <a:pt x="60" y="44"/>
                    </a:lnTo>
                    <a:lnTo>
                      <a:pt x="66" y="52"/>
                    </a:lnTo>
                    <a:lnTo>
                      <a:pt x="70" y="58"/>
                    </a:lnTo>
                    <a:lnTo>
                      <a:pt x="64" y="70"/>
                    </a:lnTo>
                    <a:lnTo>
                      <a:pt x="54" y="72"/>
                    </a:lnTo>
                    <a:lnTo>
                      <a:pt x="44" y="76"/>
                    </a:lnTo>
                    <a:lnTo>
                      <a:pt x="36" y="76"/>
                    </a:lnTo>
                    <a:lnTo>
                      <a:pt x="28" y="70"/>
                    </a:lnTo>
                    <a:lnTo>
                      <a:pt x="20" y="68"/>
                    </a:lnTo>
                    <a:lnTo>
                      <a:pt x="16" y="72"/>
                    </a:lnTo>
                    <a:lnTo>
                      <a:pt x="14" y="78"/>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54" name="Freeform 177"/>
              <p:cNvSpPr>
                <a:spLocks noChangeAspect="1"/>
              </p:cNvSpPr>
              <p:nvPr/>
            </p:nvSpPr>
            <p:spPr bwMode="auto">
              <a:xfrm>
                <a:off x="3029" y="1851"/>
                <a:ext cx="40" cy="32"/>
              </a:xfrm>
              <a:custGeom>
                <a:avLst/>
                <a:gdLst/>
                <a:ahLst/>
                <a:cxnLst>
                  <a:cxn ang="0">
                    <a:pos x="30" y="0"/>
                  </a:cxn>
                  <a:cxn ang="0">
                    <a:pos x="32" y="8"/>
                  </a:cxn>
                  <a:cxn ang="0">
                    <a:pos x="38" y="14"/>
                  </a:cxn>
                  <a:cxn ang="0">
                    <a:pos x="40" y="20"/>
                  </a:cxn>
                  <a:cxn ang="0">
                    <a:pos x="32" y="26"/>
                  </a:cxn>
                  <a:cxn ang="0">
                    <a:pos x="20" y="28"/>
                  </a:cxn>
                  <a:cxn ang="0">
                    <a:pos x="6" y="32"/>
                  </a:cxn>
                  <a:cxn ang="0">
                    <a:pos x="0" y="20"/>
                  </a:cxn>
                  <a:cxn ang="0">
                    <a:pos x="2" y="6"/>
                  </a:cxn>
                  <a:cxn ang="0">
                    <a:pos x="10" y="6"/>
                  </a:cxn>
                  <a:cxn ang="0">
                    <a:pos x="20" y="2"/>
                  </a:cxn>
                  <a:cxn ang="0">
                    <a:pos x="30" y="0"/>
                  </a:cxn>
                </a:cxnLst>
                <a:rect l="0" t="0" r="r" b="b"/>
                <a:pathLst>
                  <a:path w="40" h="32">
                    <a:moveTo>
                      <a:pt x="30" y="0"/>
                    </a:moveTo>
                    <a:lnTo>
                      <a:pt x="32" y="8"/>
                    </a:lnTo>
                    <a:lnTo>
                      <a:pt x="38" y="14"/>
                    </a:lnTo>
                    <a:lnTo>
                      <a:pt x="40" y="20"/>
                    </a:lnTo>
                    <a:lnTo>
                      <a:pt x="32" y="26"/>
                    </a:lnTo>
                    <a:lnTo>
                      <a:pt x="20" y="28"/>
                    </a:lnTo>
                    <a:lnTo>
                      <a:pt x="6" y="32"/>
                    </a:lnTo>
                    <a:lnTo>
                      <a:pt x="0" y="20"/>
                    </a:lnTo>
                    <a:lnTo>
                      <a:pt x="2" y="6"/>
                    </a:lnTo>
                    <a:lnTo>
                      <a:pt x="10" y="6"/>
                    </a:lnTo>
                    <a:lnTo>
                      <a:pt x="20" y="2"/>
                    </a:lnTo>
                    <a:lnTo>
                      <a:pt x="30" y="0"/>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55" name="Freeform 178"/>
              <p:cNvSpPr>
                <a:spLocks noChangeAspect="1"/>
              </p:cNvSpPr>
              <p:nvPr/>
            </p:nvSpPr>
            <p:spPr bwMode="auto">
              <a:xfrm>
                <a:off x="2903" y="1935"/>
                <a:ext cx="42" cy="24"/>
              </a:xfrm>
              <a:custGeom>
                <a:avLst/>
                <a:gdLst/>
                <a:ahLst/>
                <a:cxnLst>
                  <a:cxn ang="0">
                    <a:pos x="2" y="0"/>
                  </a:cxn>
                  <a:cxn ang="0">
                    <a:pos x="16" y="0"/>
                  </a:cxn>
                  <a:cxn ang="0">
                    <a:pos x="26" y="0"/>
                  </a:cxn>
                  <a:cxn ang="0">
                    <a:pos x="42" y="0"/>
                  </a:cxn>
                  <a:cxn ang="0">
                    <a:pos x="42" y="4"/>
                  </a:cxn>
                  <a:cxn ang="0">
                    <a:pos x="36" y="10"/>
                  </a:cxn>
                  <a:cxn ang="0">
                    <a:pos x="38" y="18"/>
                  </a:cxn>
                  <a:cxn ang="0">
                    <a:pos x="34" y="24"/>
                  </a:cxn>
                  <a:cxn ang="0">
                    <a:pos x="26" y="16"/>
                  </a:cxn>
                  <a:cxn ang="0">
                    <a:pos x="16" y="16"/>
                  </a:cxn>
                  <a:cxn ang="0">
                    <a:pos x="10" y="10"/>
                  </a:cxn>
                  <a:cxn ang="0">
                    <a:pos x="0" y="8"/>
                  </a:cxn>
                  <a:cxn ang="0">
                    <a:pos x="2" y="0"/>
                  </a:cxn>
                </a:cxnLst>
                <a:rect l="0" t="0" r="r" b="b"/>
                <a:pathLst>
                  <a:path w="42" h="24">
                    <a:moveTo>
                      <a:pt x="2" y="0"/>
                    </a:moveTo>
                    <a:lnTo>
                      <a:pt x="16" y="0"/>
                    </a:lnTo>
                    <a:lnTo>
                      <a:pt x="26" y="0"/>
                    </a:lnTo>
                    <a:lnTo>
                      <a:pt x="42" y="0"/>
                    </a:lnTo>
                    <a:lnTo>
                      <a:pt x="42" y="4"/>
                    </a:lnTo>
                    <a:lnTo>
                      <a:pt x="36" y="10"/>
                    </a:lnTo>
                    <a:lnTo>
                      <a:pt x="38" y="18"/>
                    </a:lnTo>
                    <a:lnTo>
                      <a:pt x="34" y="24"/>
                    </a:lnTo>
                    <a:lnTo>
                      <a:pt x="26" y="16"/>
                    </a:lnTo>
                    <a:lnTo>
                      <a:pt x="16" y="16"/>
                    </a:lnTo>
                    <a:lnTo>
                      <a:pt x="10" y="10"/>
                    </a:lnTo>
                    <a:lnTo>
                      <a:pt x="0" y="8"/>
                    </a:lnTo>
                    <a:lnTo>
                      <a:pt x="2" y="0"/>
                    </a:lnTo>
                    <a:close/>
                  </a:path>
                </a:pathLst>
              </a:custGeom>
              <a:solidFill>
                <a:schemeClr val="accent5"/>
              </a:solidFill>
              <a:ln w="7938">
                <a:solidFill>
                  <a:srgbClr val="FFFFFF"/>
                </a:solidFill>
                <a:prstDash val="solid"/>
                <a:round/>
                <a:headEnd/>
                <a:tailEnd/>
              </a:ln>
            </p:spPr>
            <p:txBody>
              <a:bodyPr/>
              <a:lstStyle/>
              <a:p>
                <a:endParaRPr lang="en-US" kern="0">
                  <a:solidFill>
                    <a:srgbClr val="0F245F"/>
                  </a:solidFill>
                </a:endParaRPr>
              </a:p>
            </p:txBody>
          </p:sp>
          <p:sp>
            <p:nvSpPr>
              <p:cNvPr id="56" name="Freeform 179"/>
              <p:cNvSpPr>
                <a:spLocks noChangeAspect="1"/>
              </p:cNvSpPr>
              <p:nvPr/>
            </p:nvSpPr>
            <p:spPr bwMode="auto">
              <a:xfrm>
                <a:off x="2810" y="1761"/>
                <a:ext cx="187" cy="176"/>
              </a:xfrm>
              <a:custGeom>
                <a:avLst/>
                <a:gdLst/>
                <a:ahLst/>
                <a:cxnLst>
                  <a:cxn ang="0">
                    <a:pos x="10" y="58"/>
                  </a:cxn>
                  <a:cxn ang="0">
                    <a:pos x="0" y="42"/>
                  </a:cxn>
                  <a:cxn ang="0">
                    <a:pos x="2" y="30"/>
                  </a:cxn>
                  <a:cxn ang="0">
                    <a:pos x="16" y="22"/>
                  </a:cxn>
                  <a:cxn ang="0">
                    <a:pos x="20" y="16"/>
                  </a:cxn>
                  <a:cxn ang="0">
                    <a:pos x="32" y="22"/>
                  </a:cxn>
                  <a:cxn ang="0">
                    <a:pos x="36" y="10"/>
                  </a:cxn>
                  <a:cxn ang="0">
                    <a:pos x="52" y="14"/>
                  </a:cxn>
                  <a:cxn ang="0">
                    <a:pos x="66" y="6"/>
                  </a:cxn>
                  <a:cxn ang="0">
                    <a:pos x="83" y="0"/>
                  </a:cxn>
                  <a:cxn ang="0">
                    <a:pos x="93" y="10"/>
                  </a:cxn>
                  <a:cxn ang="0">
                    <a:pos x="103" y="16"/>
                  </a:cxn>
                  <a:cxn ang="0">
                    <a:pos x="95" y="26"/>
                  </a:cxn>
                  <a:cxn ang="0">
                    <a:pos x="83" y="42"/>
                  </a:cxn>
                  <a:cxn ang="0">
                    <a:pos x="91" y="60"/>
                  </a:cxn>
                  <a:cxn ang="0">
                    <a:pos x="111" y="72"/>
                  </a:cxn>
                  <a:cxn ang="0">
                    <a:pos x="119" y="94"/>
                  </a:cxn>
                  <a:cxn ang="0">
                    <a:pos x="145" y="102"/>
                  </a:cxn>
                  <a:cxn ang="0">
                    <a:pos x="145" y="108"/>
                  </a:cxn>
                  <a:cxn ang="0">
                    <a:pos x="161" y="118"/>
                  </a:cxn>
                  <a:cxn ang="0">
                    <a:pos x="183" y="132"/>
                  </a:cxn>
                  <a:cxn ang="0">
                    <a:pos x="181" y="142"/>
                  </a:cxn>
                  <a:cxn ang="0">
                    <a:pos x="167" y="130"/>
                  </a:cxn>
                  <a:cxn ang="0">
                    <a:pos x="155" y="140"/>
                  </a:cxn>
                  <a:cxn ang="0">
                    <a:pos x="165" y="152"/>
                  </a:cxn>
                  <a:cxn ang="0">
                    <a:pos x="159" y="158"/>
                  </a:cxn>
                  <a:cxn ang="0">
                    <a:pos x="151" y="172"/>
                  </a:cxn>
                  <a:cxn ang="0">
                    <a:pos x="141" y="170"/>
                  </a:cxn>
                  <a:cxn ang="0">
                    <a:pos x="147" y="148"/>
                  </a:cxn>
                  <a:cxn ang="0">
                    <a:pos x="131" y="132"/>
                  </a:cxn>
                  <a:cxn ang="0">
                    <a:pos x="119" y="126"/>
                  </a:cxn>
                  <a:cxn ang="0">
                    <a:pos x="95" y="112"/>
                  </a:cxn>
                  <a:cxn ang="0">
                    <a:pos x="75" y="92"/>
                  </a:cxn>
                  <a:cxn ang="0">
                    <a:pos x="54" y="68"/>
                  </a:cxn>
                  <a:cxn ang="0">
                    <a:pos x="40" y="56"/>
                  </a:cxn>
                  <a:cxn ang="0">
                    <a:pos x="20" y="58"/>
                  </a:cxn>
                  <a:cxn ang="0">
                    <a:pos x="10" y="66"/>
                  </a:cxn>
                </a:cxnLst>
                <a:rect l="0" t="0" r="r" b="b"/>
                <a:pathLst>
                  <a:path w="187" h="176">
                    <a:moveTo>
                      <a:pt x="10" y="66"/>
                    </a:moveTo>
                    <a:lnTo>
                      <a:pt x="10" y="58"/>
                    </a:lnTo>
                    <a:lnTo>
                      <a:pt x="2" y="58"/>
                    </a:lnTo>
                    <a:lnTo>
                      <a:pt x="0" y="42"/>
                    </a:lnTo>
                    <a:lnTo>
                      <a:pt x="4" y="34"/>
                    </a:lnTo>
                    <a:lnTo>
                      <a:pt x="2" y="30"/>
                    </a:lnTo>
                    <a:lnTo>
                      <a:pt x="2" y="24"/>
                    </a:lnTo>
                    <a:lnTo>
                      <a:pt x="16" y="22"/>
                    </a:lnTo>
                    <a:lnTo>
                      <a:pt x="16" y="18"/>
                    </a:lnTo>
                    <a:lnTo>
                      <a:pt x="20" y="16"/>
                    </a:lnTo>
                    <a:lnTo>
                      <a:pt x="26" y="20"/>
                    </a:lnTo>
                    <a:lnTo>
                      <a:pt x="32" y="22"/>
                    </a:lnTo>
                    <a:lnTo>
                      <a:pt x="36" y="20"/>
                    </a:lnTo>
                    <a:lnTo>
                      <a:pt x="36" y="10"/>
                    </a:lnTo>
                    <a:lnTo>
                      <a:pt x="42" y="16"/>
                    </a:lnTo>
                    <a:lnTo>
                      <a:pt x="52" y="14"/>
                    </a:lnTo>
                    <a:lnTo>
                      <a:pt x="56" y="6"/>
                    </a:lnTo>
                    <a:lnTo>
                      <a:pt x="66" y="6"/>
                    </a:lnTo>
                    <a:lnTo>
                      <a:pt x="68" y="0"/>
                    </a:lnTo>
                    <a:lnTo>
                      <a:pt x="83" y="0"/>
                    </a:lnTo>
                    <a:lnTo>
                      <a:pt x="83" y="6"/>
                    </a:lnTo>
                    <a:lnTo>
                      <a:pt x="93" y="10"/>
                    </a:lnTo>
                    <a:lnTo>
                      <a:pt x="109" y="8"/>
                    </a:lnTo>
                    <a:lnTo>
                      <a:pt x="103" y="16"/>
                    </a:lnTo>
                    <a:lnTo>
                      <a:pt x="101" y="24"/>
                    </a:lnTo>
                    <a:lnTo>
                      <a:pt x="95" y="26"/>
                    </a:lnTo>
                    <a:lnTo>
                      <a:pt x="83" y="32"/>
                    </a:lnTo>
                    <a:lnTo>
                      <a:pt x="83" y="42"/>
                    </a:lnTo>
                    <a:lnTo>
                      <a:pt x="83" y="52"/>
                    </a:lnTo>
                    <a:lnTo>
                      <a:pt x="91" y="60"/>
                    </a:lnTo>
                    <a:lnTo>
                      <a:pt x="101" y="66"/>
                    </a:lnTo>
                    <a:lnTo>
                      <a:pt x="111" y="72"/>
                    </a:lnTo>
                    <a:lnTo>
                      <a:pt x="113" y="84"/>
                    </a:lnTo>
                    <a:lnTo>
                      <a:pt x="119" y="94"/>
                    </a:lnTo>
                    <a:lnTo>
                      <a:pt x="129" y="102"/>
                    </a:lnTo>
                    <a:lnTo>
                      <a:pt x="145" y="102"/>
                    </a:lnTo>
                    <a:lnTo>
                      <a:pt x="149" y="106"/>
                    </a:lnTo>
                    <a:lnTo>
                      <a:pt x="145" y="108"/>
                    </a:lnTo>
                    <a:lnTo>
                      <a:pt x="151" y="114"/>
                    </a:lnTo>
                    <a:lnTo>
                      <a:pt x="161" y="118"/>
                    </a:lnTo>
                    <a:lnTo>
                      <a:pt x="175" y="124"/>
                    </a:lnTo>
                    <a:lnTo>
                      <a:pt x="183" y="132"/>
                    </a:lnTo>
                    <a:lnTo>
                      <a:pt x="187" y="138"/>
                    </a:lnTo>
                    <a:lnTo>
                      <a:pt x="181" y="142"/>
                    </a:lnTo>
                    <a:lnTo>
                      <a:pt x="175" y="136"/>
                    </a:lnTo>
                    <a:lnTo>
                      <a:pt x="167" y="130"/>
                    </a:lnTo>
                    <a:lnTo>
                      <a:pt x="159" y="132"/>
                    </a:lnTo>
                    <a:lnTo>
                      <a:pt x="155" y="140"/>
                    </a:lnTo>
                    <a:lnTo>
                      <a:pt x="161" y="148"/>
                    </a:lnTo>
                    <a:lnTo>
                      <a:pt x="165" y="152"/>
                    </a:lnTo>
                    <a:lnTo>
                      <a:pt x="167" y="156"/>
                    </a:lnTo>
                    <a:lnTo>
                      <a:pt x="159" y="158"/>
                    </a:lnTo>
                    <a:lnTo>
                      <a:pt x="157" y="164"/>
                    </a:lnTo>
                    <a:lnTo>
                      <a:pt x="151" y="172"/>
                    </a:lnTo>
                    <a:lnTo>
                      <a:pt x="145" y="176"/>
                    </a:lnTo>
                    <a:lnTo>
                      <a:pt x="141" y="170"/>
                    </a:lnTo>
                    <a:lnTo>
                      <a:pt x="143" y="162"/>
                    </a:lnTo>
                    <a:lnTo>
                      <a:pt x="147" y="148"/>
                    </a:lnTo>
                    <a:lnTo>
                      <a:pt x="143" y="136"/>
                    </a:lnTo>
                    <a:lnTo>
                      <a:pt x="131" y="132"/>
                    </a:lnTo>
                    <a:lnTo>
                      <a:pt x="129" y="126"/>
                    </a:lnTo>
                    <a:lnTo>
                      <a:pt x="119" y="126"/>
                    </a:lnTo>
                    <a:lnTo>
                      <a:pt x="109" y="112"/>
                    </a:lnTo>
                    <a:lnTo>
                      <a:pt x="95" y="112"/>
                    </a:lnTo>
                    <a:lnTo>
                      <a:pt x="83" y="96"/>
                    </a:lnTo>
                    <a:lnTo>
                      <a:pt x="75" y="92"/>
                    </a:lnTo>
                    <a:lnTo>
                      <a:pt x="56" y="84"/>
                    </a:lnTo>
                    <a:lnTo>
                      <a:pt x="54" y="68"/>
                    </a:lnTo>
                    <a:lnTo>
                      <a:pt x="52" y="60"/>
                    </a:lnTo>
                    <a:lnTo>
                      <a:pt x="40" y="56"/>
                    </a:lnTo>
                    <a:lnTo>
                      <a:pt x="26" y="52"/>
                    </a:lnTo>
                    <a:lnTo>
                      <a:pt x="20" y="58"/>
                    </a:lnTo>
                    <a:lnTo>
                      <a:pt x="18" y="64"/>
                    </a:lnTo>
                    <a:lnTo>
                      <a:pt x="10" y="66"/>
                    </a:lnTo>
                    <a:close/>
                  </a:path>
                </a:pathLst>
              </a:custGeom>
              <a:solidFill>
                <a:schemeClr val="accent5"/>
              </a:solidFill>
              <a:ln w="7938">
                <a:solidFill>
                  <a:srgbClr val="FFFFFF"/>
                </a:solidFill>
                <a:prstDash val="solid"/>
                <a:round/>
                <a:headEnd/>
                <a:tailEnd/>
              </a:ln>
            </p:spPr>
            <p:txBody>
              <a:bodyPr/>
              <a:lstStyle/>
              <a:p>
                <a:endParaRPr lang="en-US" kern="0">
                  <a:solidFill>
                    <a:srgbClr val="0F245F"/>
                  </a:solidFill>
                </a:endParaRPr>
              </a:p>
            </p:txBody>
          </p:sp>
          <p:sp>
            <p:nvSpPr>
              <p:cNvPr id="57" name="Freeform 180"/>
              <p:cNvSpPr>
                <a:spLocks noChangeAspect="1"/>
              </p:cNvSpPr>
              <p:nvPr/>
            </p:nvSpPr>
            <p:spPr bwMode="auto">
              <a:xfrm>
                <a:off x="3131" y="1733"/>
                <a:ext cx="52" cy="60"/>
              </a:xfrm>
              <a:custGeom>
                <a:avLst/>
                <a:gdLst/>
                <a:ahLst/>
                <a:cxnLst>
                  <a:cxn ang="0">
                    <a:pos x="20" y="60"/>
                  </a:cxn>
                  <a:cxn ang="0">
                    <a:pos x="16" y="48"/>
                  </a:cxn>
                  <a:cxn ang="0">
                    <a:pos x="20" y="36"/>
                  </a:cxn>
                  <a:cxn ang="0">
                    <a:pos x="18" y="32"/>
                  </a:cxn>
                  <a:cxn ang="0">
                    <a:pos x="14" y="26"/>
                  </a:cxn>
                  <a:cxn ang="0">
                    <a:pos x="4" y="18"/>
                  </a:cxn>
                  <a:cxn ang="0">
                    <a:pos x="2" y="10"/>
                  </a:cxn>
                  <a:cxn ang="0">
                    <a:pos x="0" y="4"/>
                  </a:cxn>
                  <a:cxn ang="0">
                    <a:pos x="4" y="0"/>
                  </a:cxn>
                  <a:cxn ang="0">
                    <a:pos x="18" y="2"/>
                  </a:cxn>
                  <a:cxn ang="0">
                    <a:pos x="30" y="6"/>
                  </a:cxn>
                  <a:cxn ang="0">
                    <a:pos x="34" y="14"/>
                  </a:cxn>
                  <a:cxn ang="0">
                    <a:pos x="38" y="22"/>
                  </a:cxn>
                  <a:cxn ang="0">
                    <a:pos x="48" y="28"/>
                  </a:cxn>
                  <a:cxn ang="0">
                    <a:pos x="52" y="36"/>
                  </a:cxn>
                  <a:cxn ang="0">
                    <a:pos x="48" y="42"/>
                  </a:cxn>
                  <a:cxn ang="0">
                    <a:pos x="40" y="42"/>
                  </a:cxn>
                  <a:cxn ang="0">
                    <a:pos x="30" y="40"/>
                  </a:cxn>
                  <a:cxn ang="0">
                    <a:pos x="30" y="48"/>
                  </a:cxn>
                  <a:cxn ang="0">
                    <a:pos x="24" y="56"/>
                  </a:cxn>
                  <a:cxn ang="0">
                    <a:pos x="20" y="60"/>
                  </a:cxn>
                </a:cxnLst>
                <a:rect l="0" t="0" r="r" b="b"/>
                <a:pathLst>
                  <a:path w="52" h="60">
                    <a:moveTo>
                      <a:pt x="20" y="60"/>
                    </a:moveTo>
                    <a:lnTo>
                      <a:pt x="16" y="48"/>
                    </a:lnTo>
                    <a:lnTo>
                      <a:pt x="20" y="36"/>
                    </a:lnTo>
                    <a:lnTo>
                      <a:pt x="18" y="32"/>
                    </a:lnTo>
                    <a:lnTo>
                      <a:pt x="14" y="26"/>
                    </a:lnTo>
                    <a:lnTo>
                      <a:pt x="4" y="18"/>
                    </a:lnTo>
                    <a:lnTo>
                      <a:pt x="2" y="10"/>
                    </a:lnTo>
                    <a:lnTo>
                      <a:pt x="0" y="4"/>
                    </a:lnTo>
                    <a:lnTo>
                      <a:pt x="4" y="0"/>
                    </a:lnTo>
                    <a:lnTo>
                      <a:pt x="18" y="2"/>
                    </a:lnTo>
                    <a:lnTo>
                      <a:pt x="30" y="6"/>
                    </a:lnTo>
                    <a:lnTo>
                      <a:pt x="34" y="14"/>
                    </a:lnTo>
                    <a:lnTo>
                      <a:pt x="38" y="22"/>
                    </a:lnTo>
                    <a:lnTo>
                      <a:pt x="48" y="28"/>
                    </a:lnTo>
                    <a:lnTo>
                      <a:pt x="52" y="36"/>
                    </a:lnTo>
                    <a:lnTo>
                      <a:pt x="48" y="42"/>
                    </a:lnTo>
                    <a:lnTo>
                      <a:pt x="40" y="42"/>
                    </a:lnTo>
                    <a:lnTo>
                      <a:pt x="30" y="40"/>
                    </a:lnTo>
                    <a:lnTo>
                      <a:pt x="30" y="48"/>
                    </a:lnTo>
                    <a:lnTo>
                      <a:pt x="24" y="56"/>
                    </a:lnTo>
                    <a:lnTo>
                      <a:pt x="20" y="60"/>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58" name="Freeform 181"/>
              <p:cNvSpPr>
                <a:spLocks noChangeAspect="1"/>
              </p:cNvSpPr>
              <p:nvPr/>
            </p:nvSpPr>
            <p:spPr bwMode="auto">
              <a:xfrm>
                <a:off x="3051" y="1653"/>
                <a:ext cx="286" cy="160"/>
              </a:xfrm>
              <a:custGeom>
                <a:avLst/>
                <a:gdLst/>
                <a:ahLst/>
                <a:cxnLst>
                  <a:cxn ang="0">
                    <a:pos x="158" y="6"/>
                  </a:cxn>
                  <a:cxn ang="0">
                    <a:pos x="168" y="0"/>
                  </a:cxn>
                  <a:cxn ang="0">
                    <a:pos x="192" y="0"/>
                  </a:cxn>
                  <a:cxn ang="0">
                    <a:pos x="194" y="22"/>
                  </a:cxn>
                  <a:cxn ang="0">
                    <a:pos x="216" y="40"/>
                  </a:cxn>
                  <a:cxn ang="0">
                    <a:pos x="250" y="48"/>
                  </a:cxn>
                  <a:cxn ang="0">
                    <a:pos x="286" y="58"/>
                  </a:cxn>
                  <a:cxn ang="0">
                    <a:pos x="284" y="90"/>
                  </a:cxn>
                  <a:cxn ang="0">
                    <a:pos x="258" y="98"/>
                  </a:cxn>
                  <a:cxn ang="0">
                    <a:pos x="242" y="112"/>
                  </a:cxn>
                  <a:cxn ang="0">
                    <a:pos x="208" y="124"/>
                  </a:cxn>
                  <a:cxn ang="0">
                    <a:pos x="190" y="132"/>
                  </a:cxn>
                  <a:cxn ang="0">
                    <a:pos x="206" y="140"/>
                  </a:cxn>
                  <a:cxn ang="0">
                    <a:pos x="216" y="144"/>
                  </a:cxn>
                  <a:cxn ang="0">
                    <a:pos x="238" y="144"/>
                  </a:cxn>
                  <a:cxn ang="0">
                    <a:pos x="234" y="150"/>
                  </a:cxn>
                  <a:cxn ang="0">
                    <a:pos x="210" y="150"/>
                  </a:cxn>
                  <a:cxn ang="0">
                    <a:pos x="194" y="160"/>
                  </a:cxn>
                  <a:cxn ang="0">
                    <a:pos x="184" y="152"/>
                  </a:cxn>
                  <a:cxn ang="0">
                    <a:pos x="170" y="140"/>
                  </a:cxn>
                  <a:cxn ang="0">
                    <a:pos x="184" y="132"/>
                  </a:cxn>
                  <a:cxn ang="0">
                    <a:pos x="162" y="128"/>
                  </a:cxn>
                  <a:cxn ang="0">
                    <a:pos x="146" y="116"/>
                  </a:cxn>
                  <a:cxn ang="0">
                    <a:pos x="138" y="126"/>
                  </a:cxn>
                  <a:cxn ang="0">
                    <a:pos x="120" y="146"/>
                  </a:cxn>
                  <a:cxn ang="0">
                    <a:pos x="110" y="144"/>
                  </a:cxn>
                  <a:cxn ang="0">
                    <a:pos x="100" y="140"/>
                  </a:cxn>
                  <a:cxn ang="0">
                    <a:pos x="110" y="120"/>
                  </a:cxn>
                  <a:cxn ang="0">
                    <a:pos x="132" y="116"/>
                  </a:cxn>
                  <a:cxn ang="0">
                    <a:pos x="118" y="102"/>
                  </a:cxn>
                  <a:cxn ang="0">
                    <a:pos x="98" y="82"/>
                  </a:cxn>
                  <a:cxn ang="0">
                    <a:pos x="84" y="80"/>
                  </a:cxn>
                  <a:cxn ang="0">
                    <a:pos x="68" y="84"/>
                  </a:cxn>
                  <a:cxn ang="0">
                    <a:pos x="44" y="92"/>
                  </a:cxn>
                  <a:cxn ang="0">
                    <a:pos x="10" y="94"/>
                  </a:cxn>
                  <a:cxn ang="0">
                    <a:pos x="0" y="82"/>
                  </a:cxn>
                  <a:cxn ang="0">
                    <a:pos x="8" y="66"/>
                  </a:cxn>
                  <a:cxn ang="0">
                    <a:pos x="18" y="46"/>
                  </a:cxn>
                  <a:cxn ang="0">
                    <a:pos x="32" y="36"/>
                  </a:cxn>
                  <a:cxn ang="0">
                    <a:pos x="28" y="16"/>
                  </a:cxn>
                  <a:cxn ang="0">
                    <a:pos x="84" y="14"/>
                  </a:cxn>
                  <a:cxn ang="0">
                    <a:pos x="114" y="20"/>
                  </a:cxn>
                  <a:cxn ang="0">
                    <a:pos x="138" y="4"/>
                  </a:cxn>
                </a:cxnLst>
                <a:rect l="0" t="0" r="r" b="b"/>
                <a:pathLst>
                  <a:path w="286" h="160">
                    <a:moveTo>
                      <a:pt x="150" y="2"/>
                    </a:moveTo>
                    <a:lnTo>
                      <a:pt x="158" y="6"/>
                    </a:lnTo>
                    <a:lnTo>
                      <a:pt x="164" y="4"/>
                    </a:lnTo>
                    <a:lnTo>
                      <a:pt x="168" y="0"/>
                    </a:lnTo>
                    <a:lnTo>
                      <a:pt x="176" y="0"/>
                    </a:lnTo>
                    <a:lnTo>
                      <a:pt x="192" y="0"/>
                    </a:lnTo>
                    <a:lnTo>
                      <a:pt x="196" y="10"/>
                    </a:lnTo>
                    <a:lnTo>
                      <a:pt x="194" y="22"/>
                    </a:lnTo>
                    <a:lnTo>
                      <a:pt x="212" y="26"/>
                    </a:lnTo>
                    <a:lnTo>
                      <a:pt x="216" y="40"/>
                    </a:lnTo>
                    <a:lnTo>
                      <a:pt x="248" y="42"/>
                    </a:lnTo>
                    <a:lnTo>
                      <a:pt x="250" y="48"/>
                    </a:lnTo>
                    <a:lnTo>
                      <a:pt x="270" y="48"/>
                    </a:lnTo>
                    <a:lnTo>
                      <a:pt x="286" y="58"/>
                    </a:lnTo>
                    <a:lnTo>
                      <a:pt x="286" y="78"/>
                    </a:lnTo>
                    <a:lnTo>
                      <a:pt x="284" y="90"/>
                    </a:lnTo>
                    <a:lnTo>
                      <a:pt x="268" y="94"/>
                    </a:lnTo>
                    <a:lnTo>
                      <a:pt x="258" y="98"/>
                    </a:lnTo>
                    <a:lnTo>
                      <a:pt x="256" y="106"/>
                    </a:lnTo>
                    <a:lnTo>
                      <a:pt x="242" y="112"/>
                    </a:lnTo>
                    <a:lnTo>
                      <a:pt x="224" y="116"/>
                    </a:lnTo>
                    <a:lnTo>
                      <a:pt x="208" y="124"/>
                    </a:lnTo>
                    <a:lnTo>
                      <a:pt x="192" y="128"/>
                    </a:lnTo>
                    <a:lnTo>
                      <a:pt x="190" y="132"/>
                    </a:lnTo>
                    <a:lnTo>
                      <a:pt x="200" y="134"/>
                    </a:lnTo>
                    <a:lnTo>
                      <a:pt x="206" y="140"/>
                    </a:lnTo>
                    <a:lnTo>
                      <a:pt x="210" y="142"/>
                    </a:lnTo>
                    <a:lnTo>
                      <a:pt x="216" y="144"/>
                    </a:lnTo>
                    <a:lnTo>
                      <a:pt x="232" y="142"/>
                    </a:lnTo>
                    <a:lnTo>
                      <a:pt x="238" y="144"/>
                    </a:lnTo>
                    <a:lnTo>
                      <a:pt x="240" y="150"/>
                    </a:lnTo>
                    <a:lnTo>
                      <a:pt x="234" y="150"/>
                    </a:lnTo>
                    <a:lnTo>
                      <a:pt x="220" y="150"/>
                    </a:lnTo>
                    <a:lnTo>
                      <a:pt x="210" y="150"/>
                    </a:lnTo>
                    <a:lnTo>
                      <a:pt x="202" y="154"/>
                    </a:lnTo>
                    <a:lnTo>
                      <a:pt x="194" y="160"/>
                    </a:lnTo>
                    <a:lnTo>
                      <a:pt x="184" y="160"/>
                    </a:lnTo>
                    <a:lnTo>
                      <a:pt x="184" y="152"/>
                    </a:lnTo>
                    <a:lnTo>
                      <a:pt x="180" y="146"/>
                    </a:lnTo>
                    <a:lnTo>
                      <a:pt x="170" y="140"/>
                    </a:lnTo>
                    <a:lnTo>
                      <a:pt x="176" y="136"/>
                    </a:lnTo>
                    <a:lnTo>
                      <a:pt x="184" y="132"/>
                    </a:lnTo>
                    <a:lnTo>
                      <a:pt x="184" y="128"/>
                    </a:lnTo>
                    <a:lnTo>
                      <a:pt x="162" y="128"/>
                    </a:lnTo>
                    <a:lnTo>
                      <a:pt x="158" y="116"/>
                    </a:lnTo>
                    <a:lnTo>
                      <a:pt x="146" y="116"/>
                    </a:lnTo>
                    <a:lnTo>
                      <a:pt x="138" y="118"/>
                    </a:lnTo>
                    <a:lnTo>
                      <a:pt x="138" y="126"/>
                    </a:lnTo>
                    <a:lnTo>
                      <a:pt x="126" y="134"/>
                    </a:lnTo>
                    <a:lnTo>
                      <a:pt x="120" y="146"/>
                    </a:lnTo>
                    <a:lnTo>
                      <a:pt x="114" y="140"/>
                    </a:lnTo>
                    <a:lnTo>
                      <a:pt x="110" y="144"/>
                    </a:lnTo>
                    <a:lnTo>
                      <a:pt x="100" y="142"/>
                    </a:lnTo>
                    <a:lnTo>
                      <a:pt x="100" y="140"/>
                    </a:lnTo>
                    <a:lnTo>
                      <a:pt x="110" y="128"/>
                    </a:lnTo>
                    <a:lnTo>
                      <a:pt x="110" y="120"/>
                    </a:lnTo>
                    <a:lnTo>
                      <a:pt x="128" y="122"/>
                    </a:lnTo>
                    <a:lnTo>
                      <a:pt x="132" y="116"/>
                    </a:lnTo>
                    <a:lnTo>
                      <a:pt x="128" y="108"/>
                    </a:lnTo>
                    <a:lnTo>
                      <a:pt x="118" y="102"/>
                    </a:lnTo>
                    <a:lnTo>
                      <a:pt x="110" y="86"/>
                    </a:lnTo>
                    <a:lnTo>
                      <a:pt x="98" y="82"/>
                    </a:lnTo>
                    <a:lnTo>
                      <a:pt x="88" y="80"/>
                    </a:lnTo>
                    <a:lnTo>
                      <a:pt x="84" y="80"/>
                    </a:lnTo>
                    <a:lnTo>
                      <a:pt x="80" y="84"/>
                    </a:lnTo>
                    <a:lnTo>
                      <a:pt x="68" y="84"/>
                    </a:lnTo>
                    <a:lnTo>
                      <a:pt x="64" y="92"/>
                    </a:lnTo>
                    <a:lnTo>
                      <a:pt x="44" y="92"/>
                    </a:lnTo>
                    <a:lnTo>
                      <a:pt x="32" y="86"/>
                    </a:lnTo>
                    <a:lnTo>
                      <a:pt x="10" y="94"/>
                    </a:lnTo>
                    <a:lnTo>
                      <a:pt x="6" y="86"/>
                    </a:lnTo>
                    <a:lnTo>
                      <a:pt x="0" y="82"/>
                    </a:lnTo>
                    <a:lnTo>
                      <a:pt x="4" y="76"/>
                    </a:lnTo>
                    <a:lnTo>
                      <a:pt x="8" y="66"/>
                    </a:lnTo>
                    <a:lnTo>
                      <a:pt x="10" y="58"/>
                    </a:lnTo>
                    <a:lnTo>
                      <a:pt x="18" y="46"/>
                    </a:lnTo>
                    <a:lnTo>
                      <a:pt x="22" y="42"/>
                    </a:lnTo>
                    <a:lnTo>
                      <a:pt x="32" y="36"/>
                    </a:lnTo>
                    <a:lnTo>
                      <a:pt x="28" y="24"/>
                    </a:lnTo>
                    <a:lnTo>
                      <a:pt x="28" y="16"/>
                    </a:lnTo>
                    <a:lnTo>
                      <a:pt x="36" y="4"/>
                    </a:lnTo>
                    <a:lnTo>
                      <a:pt x="84" y="14"/>
                    </a:lnTo>
                    <a:lnTo>
                      <a:pt x="112" y="14"/>
                    </a:lnTo>
                    <a:lnTo>
                      <a:pt x="114" y="20"/>
                    </a:lnTo>
                    <a:lnTo>
                      <a:pt x="134" y="22"/>
                    </a:lnTo>
                    <a:lnTo>
                      <a:pt x="138" y="4"/>
                    </a:lnTo>
                    <a:lnTo>
                      <a:pt x="150" y="2"/>
                    </a:lnTo>
                    <a:close/>
                  </a:path>
                </a:pathLst>
              </a:custGeom>
              <a:solidFill>
                <a:schemeClr val="accent5"/>
              </a:solidFill>
              <a:ln w="7938">
                <a:solidFill>
                  <a:srgbClr val="FFFFFF"/>
                </a:solidFill>
                <a:prstDash val="solid"/>
                <a:round/>
                <a:headEnd/>
                <a:tailEnd/>
              </a:ln>
            </p:spPr>
            <p:txBody>
              <a:bodyPr/>
              <a:lstStyle/>
              <a:p>
                <a:endParaRPr lang="en-US" kern="0">
                  <a:solidFill>
                    <a:srgbClr val="0F245F"/>
                  </a:solidFill>
                </a:endParaRPr>
              </a:p>
            </p:txBody>
          </p:sp>
          <p:sp>
            <p:nvSpPr>
              <p:cNvPr id="59" name="Freeform 182"/>
              <p:cNvSpPr>
                <a:spLocks noChangeAspect="1"/>
              </p:cNvSpPr>
              <p:nvPr/>
            </p:nvSpPr>
            <p:spPr bwMode="auto">
              <a:xfrm>
                <a:off x="3029" y="1737"/>
                <a:ext cx="142" cy="90"/>
              </a:xfrm>
              <a:custGeom>
                <a:avLst/>
                <a:gdLst/>
                <a:ahLst/>
                <a:cxnLst>
                  <a:cxn ang="0">
                    <a:pos x="32" y="10"/>
                  </a:cxn>
                  <a:cxn ang="0">
                    <a:pos x="46" y="4"/>
                  </a:cxn>
                  <a:cxn ang="0">
                    <a:pos x="54" y="2"/>
                  </a:cxn>
                  <a:cxn ang="0">
                    <a:pos x="66" y="8"/>
                  </a:cxn>
                  <a:cxn ang="0">
                    <a:pos x="86" y="8"/>
                  </a:cxn>
                  <a:cxn ang="0">
                    <a:pos x="90" y="0"/>
                  </a:cxn>
                  <a:cxn ang="0">
                    <a:pos x="102" y="0"/>
                  </a:cxn>
                  <a:cxn ang="0">
                    <a:pos x="106" y="10"/>
                  </a:cxn>
                  <a:cxn ang="0">
                    <a:pos x="108" y="16"/>
                  </a:cxn>
                  <a:cxn ang="0">
                    <a:pos x="120" y="28"/>
                  </a:cxn>
                  <a:cxn ang="0">
                    <a:pos x="122" y="32"/>
                  </a:cxn>
                  <a:cxn ang="0">
                    <a:pos x="118" y="42"/>
                  </a:cxn>
                  <a:cxn ang="0">
                    <a:pos x="120" y="52"/>
                  </a:cxn>
                  <a:cxn ang="0">
                    <a:pos x="122" y="58"/>
                  </a:cxn>
                  <a:cxn ang="0">
                    <a:pos x="132" y="60"/>
                  </a:cxn>
                  <a:cxn ang="0">
                    <a:pos x="136" y="56"/>
                  </a:cxn>
                  <a:cxn ang="0">
                    <a:pos x="142" y="62"/>
                  </a:cxn>
                  <a:cxn ang="0">
                    <a:pos x="138" y="68"/>
                  </a:cxn>
                  <a:cxn ang="0">
                    <a:pos x="130" y="72"/>
                  </a:cxn>
                  <a:cxn ang="0">
                    <a:pos x="126" y="78"/>
                  </a:cxn>
                  <a:cxn ang="0">
                    <a:pos x="124" y="90"/>
                  </a:cxn>
                  <a:cxn ang="0">
                    <a:pos x="118" y="90"/>
                  </a:cxn>
                  <a:cxn ang="0">
                    <a:pos x="106" y="84"/>
                  </a:cxn>
                  <a:cxn ang="0">
                    <a:pos x="92" y="80"/>
                  </a:cxn>
                  <a:cxn ang="0">
                    <a:pos x="84" y="88"/>
                  </a:cxn>
                  <a:cxn ang="0">
                    <a:pos x="72" y="88"/>
                  </a:cxn>
                  <a:cxn ang="0">
                    <a:pos x="44" y="88"/>
                  </a:cxn>
                  <a:cxn ang="0">
                    <a:pos x="32" y="84"/>
                  </a:cxn>
                  <a:cxn ang="0">
                    <a:pos x="32" y="74"/>
                  </a:cxn>
                  <a:cxn ang="0">
                    <a:pos x="16" y="72"/>
                  </a:cxn>
                  <a:cxn ang="0">
                    <a:pos x="8" y="60"/>
                  </a:cxn>
                  <a:cxn ang="0">
                    <a:pos x="2" y="52"/>
                  </a:cxn>
                  <a:cxn ang="0">
                    <a:pos x="0" y="44"/>
                  </a:cxn>
                  <a:cxn ang="0">
                    <a:pos x="14" y="30"/>
                  </a:cxn>
                  <a:cxn ang="0">
                    <a:pos x="24" y="16"/>
                  </a:cxn>
                  <a:cxn ang="0">
                    <a:pos x="32" y="10"/>
                  </a:cxn>
                </a:cxnLst>
                <a:rect l="0" t="0" r="r" b="b"/>
                <a:pathLst>
                  <a:path w="142" h="90">
                    <a:moveTo>
                      <a:pt x="32" y="10"/>
                    </a:moveTo>
                    <a:lnTo>
                      <a:pt x="46" y="4"/>
                    </a:lnTo>
                    <a:lnTo>
                      <a:pt x="54" y="2"/>
                    </a:lnTo>
                    <a:lnTo>
                      <a:pt x="66" y="8"/>
                    </a:lnTo>
                    <a:lnTo>
                      <a:pt x="86" y="8"/>
                    </a:lnTo>
                    <a:lnTo>
                      <a:pt x="90" y="0"/>
                    </a:lnTo>
                    <a:lnTo>
                      <a:pt x="102" y="0"/>
                    </a:lnTo>
                    <a:lnTo>
                      <a:pt x="106" y="10"/>
                    </a:lnTo>
                    <a:lnTo>
                      <a:pt x="108" y="16"/>
                    </a:lnTo>
                    <a:lnTo>
                      <a:pt x="120" y="28"/>
                    </a:lnTo>
                    <a:lnTo>
                      <a:pt x="122" y="32"/>
                    </a:lnTo>
                    <a:lnTo>
                      <a:pt x="118" y="42"/>
                    </a:lnTo>
                    <a:lnTo>
                      <a:pt x="120" y="52"/>
                    </a:lnTo>
                    <a:lnTo>
                      <a:pt x="122" y="58"/>
                    </a:lnTo>
                    <a:lnTo>
                      <a:pt x="132" y="60"/>
                    </a:lnTo>
                    <a:lnTo>
                      <a:pt x="136" y="56"/>
                    </a:lnTo>
                    <a:lnTo>
                      <a:pt x="142" y="62"/>
                    </a:lnTo>
                    <a:lnTo>
                      <a:pt x="138" y="68"/>
                    </a:lnTo>
                    <a:lnTo>
                      <a:pt x="130" y="72"/>
                    </a:lnTo>
                    <a:lnTo>
                      <a:pt x="126" y="78"/>
                    </a:lnTo>
                    <a:lnTo>
                      <a:pt x="124" y="90"/>
                    </a:lnTo>
                    <a:lnTo>
                      <a:pt x="118" y="90"/>
                    </a:lnTo>
                    <a:lnTo>
                      <a:pt x="106" y="84"/>
                    </a:lnTo>
                    <a:lnTo>
                      <a:pt x="92" y="80"/>
                    </a:lnTo>
                    <a:lnTo>
                      <a:pt x="84" y="88"/>
                    </a:lnTo>
                    <a:lnTo>
                      <a:pt x="72" y="88"/>
                    </a:lnTo>
                    <a:lnTo>
                      <a:pt x="44" y="88"/>
                    </a:lnTo>
                    <a:lnTo>
                      <a:pt x="32" y="84"/>
                    </a:lnTo>
                    <a:lnTo>
                      <a:pt x="32" y="74"/>
                    </a:lnTo>
                    <a:lnTo>
                      <a:pt x="16" y="72"/>
                    </a:lnTo>
                    <a:lnTo>
                      <a:pt x="8" y="60"/>
                    </a:lnTo>
                    <a:lnTo>
                      <a:pt x="2" y="52"/>
                    </a:lnTo>
                    <a:lnTo>
                      <a:pt x="0" y="44"/>
                    </a:lnTo>
                    <a:lnTo>
                      <a:pt x="14" y="30"/>
                    </a:lnTo>
                    <a:lnTo>
                      <a:pt x="24" y="16"/>
                    </a:lnTo>
                    <a:lnTo>
                      <a:pt x="32" y="10"/>
                    </a:lnTo>
                    <a:close/>
                  </a:path>
                </a:pathLst>
              </a:custGeom>
              <a:solidFill>
                <a:schemeClr val="accent5"/>
              </a:solidFill>
              <a:ln w="7938">
                <a:solidFill>
                  <a:srgbClr val="FFFFFF"/>
                </a:solidFill>
                <a:prstDash val="solid"/>
                <a:round/>
                <a:headEnd/>
                <a:tailEnd/>
              </a:ln>
            </p:spPr>
            <p:txBody>
              <a:bodyPr/>
              <a:lstStyle/>
              <a:p>
                <a:endParaRPr lang="en-US" kern="0">
                  <a:solidFill>
                    <a:srgbClr val="0F245F"/>
                  </a:solidFill>
                </a:endParaRPr>
              </a:p>
            </p:txBody>
          </p:sp>
          <p:sp>
            <p:nvSpPr>
              <p:cNvPr id="60" name="Freeform 183"/>
              <p:cNvSpPr>
                <a:spLocks noChangeAspect="1"/>
              </p:cNvSpPr>
              <p:nvPr/>
            </p:nvSpPr>
            <p:spPr bwMode="auto">
              <a:xfrm>
                <a:off x="3055" y="1817"/>
                <a:ext cx="98" cy="56"/>
              </a:xfrm>
              <a:custGeom>
                <a:avLst/>
                <a:gdLst/>
                <a:ahLst/>
                <a:cxnLst>
                  <a:cxn ang="0">
                    <a:pos x="18" y="8"/>
                  </a:cxn>
                  <a:cxn ang="0">
                    <a:pos x="46" y="8"/>
                  </a:cxn>
                  <a:cxn ang="0">
                    <a:pos x="58" y="8"/>
                  </a:cxn>
                  <a:cxn ang="0">
                    <a:pos x="66" y="0"/>
                  </a:cxn>
                  <a:cxn ang="0">
                    <a:pos x="80" y="4"/>
                  </a:cxn>
                  <a:cxn ang="0">
                    <a:pos x="92" y="10"/>
                  </a:cxn>
                  <a:cxn ang="0">
                    <a:pos x="98" y="10"/>
                  </a:cxn>
                  <a:cxn ang="0">
                    <a:pos x="98" y="14"/>
                  </a:cxn>
                  <a:cxn ang="0">
                    <a:pos x="90" y="16"/>
                  </a:cxn>
                  <a:cxn ang="0">
                    <a:pos x="90" y="28"/>
                  </a:cxn>
                  <a:cxn ang="0">
                    <a:pos x="82" y="36"/>
                  </a:cxn>
                  <a:cxn ang="0">
                    <a:pos x="84" y="38"/>
                  </a:cxn>
                  <a:cxn ang="0">
                    <a:pos x="92" y="42"/>
                  </a:cxn>
                  <a:cxn ang="0">
                    <a:pos x="90" y="46"/>
                  </a:cxn>
                  <a:cxn ang="0">
                    <a:pos x="80" y="44"/>
                  </a:cxn>
                  <a:cxn ang="0">
                    <a:pos x="72" y="42"/>
                  </a:cxn>
                  <a:cxn ang="0">
                    <a:pos x="64" y="46"/>
                  </a:cxn>
                  <a:cxn ang="0">
                    <a:pos x="60" y="52"/>
                  </a:cxn>
                  <a:cxn ang="0">
                    <a:pos x="60" y="56"/>
                  </a:cxn>
                  <a:cxn ang="0">
                    <a:pos x="52" y="56"/>
                  </a:cxn>
                  <a:cxn ang="0">
                    <a:pos x="40" y="56"/>
                  </a:cxn>
                  <a:cxn ang="0">
                    <a:pos x="30" y="52"/>
                  </a:cxn>
                  <a:cxn ang="0">
                    <a:pos x="24" y="52"/>
                  </a:cxn>
                  <a:cxn ang="0">
                    <a:pos x="14" y="54"/>
                  </a:cxn>
                  <a:cxn ang="0">
                    <a:pos x="12" y="48"/>
                  </a:cxn>
                  <a:cxn ang="0">
                    <a:pos x="6" y="42"/>
                  </a:cxn>
                  <a:cxn ang="0">
                    <a:pos x="4" y="34"/>
                  </a:cxn>
                  <a:cxn ang="0">
                    <a:pos x="10" y="22"/>
                  </a:cxn>
                  <a:cxn ang="0">
                    <a:pos x="4" y="14"/>
                  </a:cxn>
                  <a:cxn ang="0">
                    <a:pos x="0" y="8"/>
                  </a:cxn>
                  <a:cxn ang="0">
                    <a:pos x="6" y="4"/>
                  </a:cxn>
                  <a:cxn ang="0">
                    <a:pos x="18" y="8"/>
                  </a:cxn>
                </a:cxnLst>
                <a:rect l="0" t="0" r="r" b="b"/>
                <a:pathLst>
                  <a:path w="98" h="56">
                    <a:moveTo>
                      <a:pt x="18" y="8"/>
                    </a:moveTo>
                    <a:lnTo>
                      <a:pt x="46" y="8"/>
                    </a:lnTo>
                    <a:lnTo>
                      <a:pt x="58" y="8"/>
                    </a:lnTo>
                    <a:lnTo>
                      <a:pt x="66" y="0"/>
                    </a:lnTo>
                    <a:lnTo>
                      <a:pt x="80" y="4"/>
                    </a:lnTo>
                    <a:lnTo>
                      <a:pt x="92" y="10"/>
                    </a:lnTo>
                    <a:lnTo>
                      <a:pt x="98" y="10"/>
                    </a:lnTo>
                    <a:lnTo>
                      <a:pt x="98" y="14"/>
                    </a:lnTo>
                    <a:lnTo>
                      <a:pt x="90" y="16"/>
                    </a:lnTo>
                    <a:lnTo>
                      <a:pt x="90" y="28"/>
                    </a:lnTo>
                    <a:lnTo>
                      <a:pt x="82" y="36"/>
                    </a:lnTo>
                    <a:lnTo>
                      <a:pt x="84" y="38"/>
                    </a:lnTo>
                    <a:lnTo>
                      <a:pt x="92" y="42"/>
                    </a:lnTo>
                    <a:lnTo>
                      <a:pt x="90" y="46"/>
                    </a:lnTo>
                    <a:lnTo>
                      <a:pt x="80" y="44"/>
                    </a:lnTo>
                    <a:lnTo>
                      <a:pt x="72" y="42"/>
                    </a:lnTo>
                    <a:lnTo>
                      <a:pt x="64" y="46"/>
                    </a:lnTo>
                    <a:lnTo>
                      <a:pt x="60" y="52"/>
                    </a:lnTo>
                    <a:lnTo>
                      <a:pt x="60" y="56"/>
                    </a:lnTo>
                    <a:lnTo>
                      <a:pt x="52" y="56"/>
                    </a:lnTo>
                    <a:lnTo>
                      <a:pt x="40" y="56"/>
                    </a:lnTo>
                    <a:lnTo>
                      <a:pt x="30" y="52"/>
                    </a:lnTo>
                    <a:lnTo>
                      <a:pt x="24" y="52"/>
                    </a:lnTo>
                    <a:lnTo>
                      <a:pt x="14" y="54"/>
                    </a:lnTo>
                    <a:lnTo>
                      <a:pt x="12" y="48"/>
                    </a:lnTo>
                    <a:lnTo>
                      <a:pt x="6" y="42"/>
                    </a:lnTo>
                    <a:lnTo>
                      <a:pt x="4" y="34"/>
                    </a:lnTo>
                    <a:lnTo>
                      <a:pt x="10" y="22"/>
                    </a:lnTo>
                    <a:lnTo>
                      <a:pt x="4" y="14"/>
                    </a:lnTo>
                    <a:lnTo>
                      <a:pt x="0" y="8"/>
                    </a:lnTo>
                    <a:lnTo>
                      <a:pt x="6" y="4"/>
                    </a:lnTo>
                    <a:lnTo>
                      <a:pt x="18" y="8"/>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61" name="Freeform 184"/>
              <p:cNvSpPr>
                <a:spLocks noChangeAspect="1"/>
              </p:cNvSpPr>
              <p:nvPr/>
            </p:nvSpPr>
            <p:spPr bwMode="auto">
              <a:xfrm>
                <a:off x="3115" y="1859"/>
                <a:ext cx="42" cy="30"/>
              </a:xfrm>
              <a:custGeom>
                <a:avLst/>
                <a:gdLst/>
                <a:ahLst/>
                <a:cxnLst>
                  <a:cxn ang="0">
                    <a:pos x="0" y="14"/>
                  </a:cxn>
                  <a:cxn ang="0">
                    <a:pos x="0" y="20"/>
                  </a:cxn>
                  <a:cxn ang="0">
                    <a:pos x="2" y="26"/>
                  </a:cxn>
                  <a:cxn ang="0">
                    <a:pos x="10" y="26"/>
                  </a:cxn>
                  <a:cxn ang="0">
                    <a:pos x="4" y="30"/>
                  </a:cxn>
                  <a:cxn ang="0">
                    <a:pos x="14" y="28"/>
                  </a:cxn>
                  <a:cxn ang="0">
                    <a:pos x="26" y="20"/>
                  </a:cxn>
                  <a:cxn ang="0">
                    <a:pos x="34" y="16"/>
                  </a:cxn>
                  <a:cxn ang="0">
                    <a:pos x="42" y="18"/>
                  </a:cxn>
                  <a:cxn ang="0">
                    <a:pos x="38" y="14"/>
                  </a:cxn>
                  <a:cxn ang="0">
                    <a:pos x="32" y="10"/>
                  </a:cxn>
                  <a:cxn ang="0">
                    <a:pos x="30" y="4"/>
                  </a:cxn>
                  <a:cxn ang="0">
                    <a:pos x="22" y="4"/>
                  </a:cxn>
                  <a:cxn ang="0">
                    <a:pos x="12" y="0"/>
                  </a:cxn>
                  <a:cxn ang="0">
                    <a:pos x="4" y="4"/>
                  </a:cxn>
                  <a:cxn ang="0">
                    <a:pos x="0" y="10"/>
                  </a:cxn>
                  <a:cxn ang="0">
                    <a:pos x="0" y="14"/>
                  </a:cxn>
                </a:cxnLst>
                <a:rect l="0" t="0" r="r" b="b"/>
                <a:pathLst>
                  <a:path w="42" h="30">
                    <a:moveTo>
                      <a:pt x="0" y="14"/>
                    </a:moveTo>
                    <a:lnTo>
                      <a:pt x="0" y="20"/>
                    </a:lnTo>
                    <a:lnTo>
                      <a:pt x="2" y="26"/>
                    </a:lnTo>
                    <a:lnTo>
                      <a:pt x="10" y="26"/>
                    </a:lnTo>
                    <a:lnTo>
                      <a:pt x="4" y="30"/>
                    </a:lnTo>
                    <a:lnTo>
                      <a:pt x="14" y="28"/>
                    </a:lnTo>
                    <a:lnTo>
                      <a:pt x="26" y="20"/>
                    </a:lnTo>
                    <a:lnTo>
                      <a:pt x="34" y="16"/>
                    </a:lnTo>
                    <a:lnTo>
                      <a:pt x="42" y="18"/>
                    </a:lnTo>
                    <a:lnTo>
                      <a:pt x="38" y="14"/>
                    </a:lnTo>
                    <a:lnTo>
                      <a:pt x="32" y="10"/>
                    </a:lnTo>
                    <a:lnTo>
                      <a:pt x="30" y="4"/>
                    </a:lnTo>
                    <a:lnTo>
                      <a:pt x="22" y="4"/>
                    </a:lnTo>
                    <a:lnTo>
                      <a:pt x="12" y="0"/>
                    </a:lnTo>
                    <a:lnTo>
                      <a:pt x="4" y="4"/>
                    </a:lnTo>
                    <a:lnTo>
                      <a:pt x="0" y="10"/>
                    </a:lnTo>
                    <a:lnTo>
                      <a:pt x="0" y="14"/>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62" name="Freeform 185"/>
              <p:cNvSpPr>
                <a:spLocks noChangeAspect="1"/>
              </p:cNvSpPr>
              <p:nvPr/>
            </p:nvSpPr>
            <p:spPr bwMode="auto">
              <a:xfrm>
                <a:off x="3075" y="1981"/>
                <a:ext cx="44" cy="10"/>
              </a:xfrm>
              <a:custGeom>
                <a:avLst/>
                <a:gdLst/>
                <a:ahLst/>
                <a:cxnLst>
                  <a:cxn ang="0">
                    <a:pos x="4" y="0"/>
                  </a:cxn>
                  <a:cxn ang="0">
                    <a:pos x="10" y="0"/>
                  </a:cxn>
                  <a:cxn ang="0">
                    <a:pos x="16" y="2"/>
                  </a:cxn>
                  <a:cxn ang="0">
                    <a:pos x="22" y="2"/>
                  </a:cxn>
                  <a:cxn ang="0">
                    <a:pos x="30" y="2"/>
                  </a:cxn>
                  <a:cxn ang="0">
                    <a:pos x="34" y="2"/>
                  </a:cxn>
                  <a:cxn ang="0">
                    <a:pos x="42" y="4"/>
                  </a:cxn>
                  <a:cxn ang="0">
                    <a:pos x="44" y="8"/>
                  </a:cxn>
                  <a:cxn ang="0">
                    <a:pos x="40" y="10"/>
                  </a:cxn>
                  <a:cxn ang="0">
                    <a:pos x="32" y="8"/>
                  </a:cxn>
                  <a:cxn ang="0">
                    <a:pos x="24" y="8"/>
                  </a:cxn>
                  <a:cxn ang="0">
                    <a:pos x="18" y="10"/>
                  </a:cxn>
                  <a:cxn ang="0">
                    <a:pos x="16" y="6"/>
                  </a:cxn>
                  <a:cxn ang="0">
                    <a:pos x="8" y="6"/>
                  </a:cxn>
                  <a:cxn ang="0">
                    <a:pos x="0" y="4"/>
                  </a:cxn>
                  <a:cxn ang="0">
                    <a:pos x="4" y="0"/>
                  </a:cxn>
                </a:cxnLst>
                <a:rect l="0" t="0" r="r" b="b"/>
                <a:pathLst>
                  <a:path w="44" h="10">
                    <a:moveTo>
                      <a:pt x="4" y="0"/>
                    </a:moveTo>
                    <a:lnTo>
                      <a:pt x="10" y="0"/>
                    </a:lnTo>
                    <a:lnTo>
                      <a:pt x="16" y="2"/>
                    </a:lnTo>
                    <a:lnTo>
                      <a:pt x="22" y="2"/>
                    </a:lnTo>
                    <a:lnTo>
                      <a:pt x="30" y="2"/>
                    </a:lnTo>
                    <a:lnTo>
                      <a:pt x="34" y="2"/>
                    </a:lnTo>
                    <a:lnTo>
                      <a:pt x="42" y="4"/>
                    </a:lnTo>
                    <a:lnTo>
                      <a:pt x="44" y="8"/>
                    </a:lnTo>
                    <a:lnTo>
                      <a:pt x="40" y="10"/>
                    </a:lnTo>
                    <a:lnTo>
                      <a:pt x="32" y="8"/>
                    </a:lnTo>
                    <a:lnTo>
                      <a:pt x="24" y="8"/>
                    </a:lnTo>
                    <a:lnTo>
                      <a:pt x="18" y="10"/>
                    </a:lnTo>
                    <a:lnTo>
                      <a:pt x="16" y="6"/>
                    </a:lnTo>
                    <a:lnTo>
                      <a:pt x="8" y="6"/>
                    </a:lnTo>
                    <a:lnTo>
                      <a:pt x="0" y="4"/>
                    </a:lnTo>
                    <a:lnTo>
                      <a:pt x="4" y="0"/>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sp>
            <p:nvSpPr>
              <p:cNvPr id="63" name="Freeform 186"/>
              <p:cNvSpPr>
                <a:spLocks noChangeAspect="1"/>
              </p:cNvSpPr>
              <p:nvPr/>
            </p:nvSpPr>
            <p:spPr bwMode="auto">
              <a:xfrm>
                <a:off x="3021" y="1867"/>
                <a:ext cx="94" cy="98"/>
              </a:xfrm>
              <a:custGeom>
                <a:avLst/>
                <a:gdLst/>
                <a:ahLst/>
                <a:cxnLst>
                  <a:cxn ang="0">
                    <a:pos x="46" y="64"/>
                  </a:cxn>
                  <a:cxn ang="0">
                    <a:pos x="38" y="68"/>
                  </a:cxn>
                  <a:cxn ang="0">
                    <a:pos x="24" y="66"/>
                  </a:cxn>
                  <a:cxn ang="0">
                    <a:pos x="20" y="78"/>
                  </a:cxn>
                  <a:cxn ang="0">
                    <a:pos x="26" y="88"/>
                  </a:cxn>
                  <a:cxn ang="0">
                    <a:pos x="32" y="86"/>
                  </a:cxn>
                  <a:cxn ang="0">
                    <a:pos x="36" y="98"/>
                  </a:cxn>
                  <a:cxn ang="0">
                    <a:pos x="42" y="92"/>
                  </a:cxn>
                  <a:cxn ang="0">
                    <a:pos x="48" y="94"/>
                  </a:cxn>
                  <a:cxn ang="0">
                    <a:pos x="44" y="86"/>
                  </a:cxn>
                  <a:cxn ang="0">
                    <a:pos x="42" y="76"/>
                  </a:cxn>
                  <a:cxn ang="0">
                    <a:pos x="52" y="74"/>
                  </a:cxn>
                  <a:cxn ang="0">
                    <a:pos x="48" y="64"/>
                  </a:cxn>
                  <a:cxn ang="0">
                    <a:pos x="58" y="70"/>
                  </a:cxn>
                  <a:cxn ang="0">
                    <a:pos x="62" y="60"/>
                  </a:cxn>
                  <a:cxn ang="0">
                    <a:pos x="50" y="54"/>
                  </a:cxn>
                  <a:cxn ang="0">
                    <a:pos x="44" y="44"/>
                  </a:cxn>
                  <a:cxn ang="0">
                    <a:pos x="38" y="32"/>
                  </a:cxn>
                  <a:cxn ang="0">
                    <a:pos x="38" y="22"/>
                  </a:cxn>
                  <a:cxn ang="0">
                    <a:pos x="48" y="26"/>
                  </a:cxn>
                  <a:cxn ang="0">
                    <a:pos x="58" y="26"/>
                  </a:cxn>
                  <a:cxn ang="0">
                    <a:pos x="58" y="16"/>
                  </a:cxn>
                  <a:cxn ang="0">
                    <a:pos x="70" y="14"/>
                  </a:cxn>
                  <a:cxn ang="0">
                    <a:pos x="84" y="14"/>
                  </a:cxn>
                  <a:cxn ang="0">
                    <a:pos x="94" y="12"/>
                  </a:cxn>
                  <a:cxn ang="0">
                    <a:pos x="86" y="6"/>
                  </a:cxn>
                  <a:cxn ang="0">
                    <a:pos x="70" y="4"/>
                  </a:cxn>
                  <a:cxn ang="0">
                    <a:pos x="58" y="0"/>
                  </a:cxn>
                  <a:cxn ang="0">
                    <a:pos x="40" y="10"/>
                  </a:cxn>
                  <a:cxn ang="0">
                    <a:pos x="26" y="12"/>
                  </a:cxn>
                  <a:cxn ang="0">
                    <a:pos x="14" y="16"/>
                  </a:cxn>
                  <a:cxn ang="0">
                    <a:pos x="10" y="26"/>
                  </a:cxn>
                  <a:cxn ang="0">
                    <a:pos x="0" y="38"/>
                  </a:cxn>
                  <a:cxn ang="0">
                    <a:pos x="10" y="46"/>
                  </a:cxn>
                  <a:cxn ang="0">
                    <a:pos x="20" y="48"/>
                  </a:cxn>
                  <a:cxn ang="0">
                    <a:pos x="14" y="58"/>
                  </a:cxn>
                  <a:cxn ang="0">
                    <a:pos x="26" y="58"/>
                  </a:cxn>
                  <a:cxn ang="0">
                    <a:pos x="42" y="62"/>
                  </a:cxn>
                </a:cxnLst>
                <a:rect l="0" t="0" r="r" b="b"/>
                <a:pathLst>
                  <a:path w="94" h="98">
                    <a:moveTo>
                      <a:pt x="42" y="62"/>
                    </a:moveTo>
                    <a:lnTo>
                      <a:pt x="46" y="64"/>
                    </a:lnTo>
                    <a:lnTo>
                      <a:pt x="44" y="68"/>
                    </a:lnTo>
                    <a:lnTo>
                      <a:pt x="38" y="68"/>
                    </a:lnTo>
                    <a:lnTo>
                      <a:pt x="30" y="66"/>
                    </a:lnTo>
                    <a:lnTo>
                      <a:pt x="24" y="66"/>
                    </a:lnTo>
                    <a:lnTo>
                      <a:pt x="20" y="70"/>
                    </a:lnTo>
                    <a:lnTo>
                      <a:pt x="20" y="78"/>
                    </a:lnTo>
                    <a:lnTo>
                      <a:pt x="26" y="82"/>
                    </a:lnTo>
                    <a:lnTo>
                      <a:pt x="26" y="88"/>
                    </a:lnTo>
                    <a:lnTo>
                      <a:pt x="28" y="92"/>
                    </a:lnTo>
                    <a:lnTo>
                      <a:pt x="32" y="86"/>
                    </a:lnTo>
                    <a:lnTo>
                      <a:pt x="34" y="90"/>
                    </a:lnTo>
                    <a:lnTo>
                      <a:pt x="36" y="98"/>
                    </a:lnTo>
                    <a:lnTo>
                      <a:pt x="42" y="96"/>
                    </a:lnTo>
                    <a:lnTo>
                      <a:pt x="42" y="92"/>
                    </a:lnTo>
                    <a:lnTo>
                      <a:pt x="46" y="98"/>
                    </a:lnTo>
                    <a:lnTo>
                      <a:pt x="48" y="94"/>
                    </a:lnTo>
                    <a:lnTo>
                      <a:pt x="48" y="90"/>
                    </a:lnTo>
                    <a:lnTo>
                      <a:pt x="44" y="86"/>
                    </a:lnTo>
                    <a:lnTo>
                      <a:pt x="40" y="80"/>
                    </a:lnTo>
                    <a:lnTo>
                      <a:pt x="42" y="76"/>
                    </a:lnTo>
                    <a:lnTo>
                      <a:pt x="46" y="76"/>
                    </a:lnTo>
                    <a:lnTo>
                      <a:pt x="52" y="74"/>
                    </a:lnTo>
                    <a:lnTo>
                      <a:pt x="48" y="70"/>
                    </a:lnTo>
                    <a:lnTo>
                      <a:pt x="48" y="64"/>
                    </a:lnTo>
                    <a:lnTo>
                      <a:pt x="52" y="68"/>
                    </a:lnTo>
                    <a:lnTo>
                      <a:pt x="58" y="70"/>
                    </a:lnTo>
                    <a:lnTo>
                      <a:pt x="64" y="66"/>
                    </a:lnTo>
                    <a:lnTo>
                      <a:pt x="62" y="60"/>
                    </a:lnTo>
                    <a:lnTo>
                      <a:pt x="58" y="56"/>
                    </a:lnTo>
                    <a:lnTo>
                      <a:pt x="50" y="54"/>
                    </a:lnTo>
                    <a:lnTo>
                      <a:pt x="46" y="50"/>
                    </a:lnTo>
                    <a:lnTo>
                      <a:pt x="44" y="44"/>
                    </a:lnTo>
                    <a:lnTo>
                      <a:pt x="44" y="40"/>
                    </a:lnTo>
                    <a:lnTo>
                      <a:pt x="38" y="32"/>
                    </a:lnTo>
                    <a:lnTo>
                      <a:pt x="36" y="28"/>
                    </a:lnTo>
                    <a:lnTo>
                      <a:pt x="38" y="22"/>
                    </a:lnTo>
                    <a:lnTo>
                      <a:pt x="44" y="20"/>
                    </a:lnTo>
                    <a:lnTo>
                      <a:pt x="48" y="26"/>
                    </a:lnTo>
                    <a:lnTo>
                      <a:pt x="56" y="28"/>
                    </a:lnTo>
                    <a:lnTo>
                      <a:pt x="58" y="26"/>
                    </a:lnTo>
                    <a:lnTo>
                      <a:pt x="60" y="22"/>
                    </a:lnTo>
                    <a:lnTo>
                      <a:pt x="58" y="16"/>
                    </a:lnTo>
                    <a:lnTo>
                      <a:pt x="64" y="16"/>
                    </a:lnTo>
                    <a:lnTo>
                      <a:pt x="70" y="14"/>
                    </a:lnTo>
                    <a:lnTo>
                      <a:pt x="78" y="14"/>
                    </a:lnTo>
                    <a:lnTo>
                      <a:pt x="84" y="14"/>
                    </a:lnTo>
                    <a:lnTo>
                      <a:pt x="90" y="14"/>
                    </a:lnTo>
                    <a:lnTo>
                      <a:pt x="94" y="12"/>
                    </a:lnTo>
                    <a:lnTo>
                      <a:pt x="94" y="6"/>
                    </a:lnTo>
                    <a:lnTo>
                      <a:pt x="86" y="6"/>
                    </a:lnTo>
                    <a:lnTo>
                      <a:pt x="74" y="6"/>
                    </a:lnTo>
                    <a:lnTo>
                      <a:pt x="70" y="4"/>
                    </a:lnTo>
                    <a:lnTo>
                      <a:pt x="64" y="2"/>
                    </a:lnTo>
                    <a:lnTo>
                      <a:pt x="58" y="0"/>
                    </a:lnTo>
                    <a:lnTo>
                      <a:pt x="48" y="4"/>
                    </a:lnTo>
                    <a:lnTo>
                      <a:pt x="40" y="10"/>
                    </a:lnTo>
                    <a:lnTo>
                      <a:pt x="34" y="10"/>
                    </a:lnTo>
                    <a:lnTo>
                      <a:pt x="26" y="12"/>
                    </a:lnTo>
                    <a:lnTo>
                      <a:pt x="18" y="14"/>
                    </a:lnTo>
                    <a:lnTo>
                      <a:pt x="14" y="16"/>
                    </a:lnTo>
                    <a:lnTo>
                      <a:pt x="14" y="20"/>
                    </a:lnTo>
                    <a:lnTo>
                      <a:pt x="10" y="26"/>
                    </a:lnTo>
                    <a:lnTo>
                      <a:pt x="2" y="34"/>
                    </a:lnTo>
                    <a:lnTo>
                      <a:pt x="0" y="38"/>
                    </a:lnTo>
                    <a:lnTo>
                      <a:pt x="4" y="42"/>
                    </a:lnTo>
                    <a:lnTo>
                      <a:pt x="10" y="46"/>
                    </a:lnTo>
                    <a:lnTo>
                      <a:pt x="16" y="46"/>
                    </a:lnTo>
                    <a:lnTo>
                      <a:pt x="20" y="48"/>
                    </a:lnTo>
                    <a:lnTo>
                      <a:pt x="14" y="52"/>
                    </a:lnTo>
                    <a:lnTo>
                      <a:pt x="14" y="58"/>
                    </a:lnTo>
                    <a:lnTo>
                      <a:pt x="18" y="60"/>
                    </a:lnTo>
                    <a:lnTo>
                      <a:pt x="26" y="58"/>
                    </a:lnTo>
                    <a:lnTo>
                      <a:pt x="32" y="60"/>
                    </a:lnTo>
                    <a:lnTo>
                      <a:pt x="42" y="62"/>
                    </a:lnTo>
                    <a:close/>
                  </a:path>
                </a:pathLst>
              </a:custGeom>
              <a:solidFill>
                <a:schemeClr val="accent5"/>
              </a:solidFill>
              <a:ln w="7938">
                <a:solidFill>
                  <a:srgbClr val="FFFFFF"/>
                </a:solidFill>
                <a:prstDash val="solid"/>
                <a:round/>
                <a:headEnd/>
                <a:tailEnd/>
              </a:ln>
            </p:spPr>
            <p:txBody>
              <a:bodyPr/>
              <a:lstStyle/>
              <a:p>
                <a:endParaRPr lang="en-US" kern="0">
                  <a:solidFill>
                    <a:srgbClr val="0F245F"/>
                  </a:solidFill>
                </a:endParaRPr>
              </a:p>
            </p:txBody>
          </p:sp>
          <p:sp>
            <p:nvSpPr>
              <p:cNvPr id="64" name="Freeform 187"/>
              <p:cNvSpPr>
                <a:spLocks noChangeAspect="1"/>
              </p:cNvSpPr>
              <p:nvPr/>
            </p:nvSpPr>
            <p:spPr bwMode="auto">
              <a:xfrm>
                <a:off x="3009" y="1849"/>
                <a:ext cx="26" cy="56"/>
              </a:xfrm>
              <a:custGeom>
                <a:avLst/>
                <a:gdLst/>
                <a:ahLst/>
                <a:cxnLst>
                  <a:cxn ang="0">
                    <a:pos x="0" y="12"/>
                  </a:cxn>
                  <a:cxn ang="0">
                    <a:pos x="2" y="4"/>
                  </a:cxn>
                  <a:cxn ang="0">
                    <a:pos x="6" y="0"/>
                  </a:cxn>
                  <a:cxn ang="0">
                    <a:pos x="14" y="2"/>
                  </a:cxn>
                  <a:cxn ang="0">
                    <a:pos x="22" y="8"/>
                  </a:cxn>
                  <a:cxn ang="0">
                    <a:pos x="20" y="16"/>
                  </a:cxn>
                  <a:cxn ang="0">
                    <a:pos x="20" y="22"/>
                  </a:cxn>
                  <a:cxn ang="0">
                    <a:pos x="24" y="30"/>
                  </a:cxn>
                  <a:cxn ang="0">
                    <a:pos x="26" y="34"/>
                  </a:cxn>
                  <a:cxn ang="0">
                    <a:pos x="26" y="38"/>
                  </a:cxn>
                  <a:cxn ang="0">
                    <a:pos x="22" y="44"/>
                  </a:cxn>
                  <a:cxn ang="0">
                    <a:pos x="12" y="56"/>
                  </a:cxn>
                  <a:cxn ang="0">
                    <a:pos x="2" y="40"/>
                  </a:cxn>
                  <a:cxn ang="0">
                    <a:pos x="4" y="28"/>
                  </a:cxn>
                  <a:cxn ang="0">
                    <a:pos x="2" y="18"/>
                  </a:cxn>
                  <a:cxn ang="0">
                    <a:pos x="0" y="12"/>
                  </a:cxn>
                </a:cxnLst>
                <a:rect l="0" t="0" r="r" b="b"/>
                <a:pathLst>
                  <a:path w="26" h="56">
                    <a:moveTo>
                      <a:pt x="0" y="12"/>
                    </a:moveTo>
                    <a:lnTo>
                      <a:pt x="2" y="4"/>
                    </a:lnTo>
                    <a:lnTo>
                      <a:pt x="6" y="0"/>
                    </a:lnTo>
                    <a:lnTo>
                      <a:pt x="14" y="2"/>
                    </a:lnTo>
                    <a:lnTo>
                      <a:pt x="22" y="8"/>
                    </a:lnTo>
                    <a:lnTo>
                      <a:pt x="20" y="16"/>
                    </a:lnTo>
                    <a:lnTo>
                      <a:pt x="20" y="22"/>
                    </a:lnTo>
                    <a:lnTo>
                      <a:pt x="24" y="30"/>
                    </a:lnTo>
                    <a:lnTo>
                      <a:pt x="26" y="34"/>
                    </a:lnTo>
                    <a:lnTo>
                      <a:pt x="26" y="38"/>
                    </a:lnTo>
                    <a:lnTo>
                      <a:pt x="22" y="44"/>
                    </a:lnTo>
                    <a:lnTo>
                      <a:pt x="12" y="56"/>
                    </a:lnTo>
                    <a:lnTo>
                      <a:pt x="2" y="40"/>
                    </a:lnTo>
                    <a:lnTo>
                      <a:pt x="4" y="28"/>
                    </a:lnTo>
                    <a:lnTo>
                      <a:pt x="2" y="18"/>
                    </a:lnTo>
                    <a:lnTo>
                      <a:pt x="0" y="12"/>
                    </a:lnTo>
                    <a:close/>
                  </a:path>
                </a:pathLst>
              </a:custGeom>
              <a:solidFill>
                <a:srgbClr val="CECECE"/>
              </a:solidFill>
              <a:ln w="7938">
                <a:solidFill>
                  <a:srgbClr val="FFFFFF"/>
                </a:solidFill>
                <a:prstDash val="solid"/>
                <a:round/>
                <a:headEnd/>
                <a:tailEnd/>
              </a:ln>
            </p:spPr>
            <p:txBody>
              <a:bodyPr/>
              <a:lstStyle/>
              <a:p>
                <a:pPr>
                  <a:defRPr/>
                </a:pPr>
                <a:endParaRPr lang="en-US" kern="0">
                  <a:solidFill>
                    <a:srgbClr val="0F245F"/>
                  </a:solidFill>
                </a:endParaRPr>
              </a:p>
            </p:txBody>
          </p:sp>
        </p:grpSp>
      </p:grpSp>
      <p:sp>
        <p:nvSpPr>
          <p:cNvPr id="2" name="Title 1"/>
          <p:cNvSpPr>
            <a:spLocks noGrp="1"/>
          </p:cNvSpPr>
          <p:nvPr>
            <p:ph type="title" hasCustomPrompt="1"/>
          </p:nvPr>
        </p:nvSpPr>
        <p:spPr/>
        <p:txBody>
          <a:bodyPr/>
          <a:lstStyle>
            <a:lvl1pPr>
              <a:defRPr/>
            </a:lvl1pPr>
          </a:lstStyle>
          <a:p>
            <a:r>
              <a:rPr lang="en-US"/>
              <a:t>Sample Map with Call Outs to Copy/Paste</a:t>
            </a:r>
          </a:p>
        </p:txBody>
      </p:sp>
      <p:graphicFrame>
        <p:nvGraphicFramePr>
          <p:cNvPr id="5" name="Table 4"/>
          <p:cNvGraphicFramePr>
            <a:graphicFrameLocks noGrp="1"/>
          </p:cNvGraphicFramePr>
          <p:nvPr userDrawn="1">
            <p:extLst>
              <p:ext uri="{D42A27DB-BD31-4B8C-83A1-F6EECF244321}">
                <p14:modId xmlns:p14="http://schemas.microsoft.com/office/powerpoint/2010/main" val="1308682239"/>
              </p:ext>
            </p:extLst>
          </p:nvPr>
        </p:nvGraphicFramePr>
        <p:xfrm>
          <a:off x="1654139" y="4577458"/>
          <a:ext cx="1837986" cy="713232"/>
        </p:xfrm>
        <a:graphic>
          <a:graphicData uri="http://schemas.openxmlformats.org/drawingml/2006/table">
            <a:tbl>
              <a:tblPr firstRow="1" bandRow="1">
                <a:tableStyleId>{5C22544A-7EE6-4342-B048-85BDC9FD1C3A}</a:tableStyleId>
              </a:tblPr>
              <a:tblGrid>
                <a:gridCol w="1837986">
                  <a:extLst>
                    <a:ext uri="{9D8B030D-6E8A-4147-A177-3AD203B41FA5}">
                      <a16:colId xmlns:a16="http://schemas.microsoft.com/office/drawing/2014/main" val="20000"/>
                    </a:ext>
                  </a:extLst>
                </a:gridCol>
              </a:tblGrid>
              <a:tr h="3657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a:solidFill>
                            <a:schemeClr val="tx1"/>
                          </a:solidFill>
                        </a:rPr>
                        <a:t>North America</a:t>
                      </a:r>
                    </a:p>
                  </a:txBody>
                  <a:tcPr>
                    <a:lnL w="76200" cap="flat" cmpd="sng" algn="ctr">
                      <a:solidFill>
                        <a:schemeClr val="accent1"/>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0"/>
                  </a:ext>
                </a:extLst>
              </a:tr>
              <a:tr h="3474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a:solidFill>
                            <a:schemeClr val="tx1"/>
                          </a:solidFill>
                        </a:rPr>
                        <a:t>Sites: 15</a:t>
                      </a:r>
                    </a:p>
                  </a:txBody>
                  <a:tcPr>
                    <a:lnL w="76200" cap="flat" cmpd="sng" algn="ctr">
                      <a:solidFill>
                        <a:schemeClr val="accent1"/>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1"/>
                  </a:ext>
                </a:extLst>
              </a:tr>
            </a:tbl>
          </a:graphicData>
        </a:graphic>
      </p:graphicFrame>
      <p:graphicFrame>
        <p:nvGraphicFramePr>
          <p:cNvPr id="6" name="Table 5"/>
          <p:cNvGraphicFramePr>
            <a:graphicFrameLocks noGrp="1"/>
          </p:cNvGraphicFramePr>
          <p:nvPr userDrawn="1">
            <p:extLst>
              <p:ext uri="{D42A27DB-BD31-4B8C-83A1-F6EECF244321}">
                <p14:modId xmlns:p14="http://schemas.microsoft.com/office/powerpoint/2010/main" val="2023568527"/>
              </p:ext>
            </p:extLst>
          </p:nvPr>
        </p:nvGraphicFramePr>
        <p:xfrm>
          <a:off x="2712378" y="6396734"/>
          <a:ext cx="1837944" cy="713232"/>
        </p:xfrm>
        <a:graphic>
          <a:graphicData uri="http://schemas.openxmlformats.org/drawingml/2006/table">
            <a:tbl>
              <a:tblPr firstRow="1" bandRow="1">
                <a:tableStyleId>{5C22544A-7EE6-4342-B048-85BDC9FD1C3A}</a:tableStyleId>
              </a:tblPr>
              <a:tblGrid>
                <a:gridCol w="1837944">
                  <a:extLst>
                    <a:ext uri="{9D8B030D-6E8A-4147-A177-3AD203B41FA5}">
                      <a16:colId xmlns:a16="http://schemas.microsoft.com/office/drawing/2014/main" val="20000"/>
                    </a:ext>
                  </a:extLst>
                </a:gridCol>
              </a:tblGrid>
              <a:tr h="3657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a:solidFill>
                            <a:schemeClr val="tx1"/>
                          </a:solidFill>
                        </a:rPr>
                        <a:t>Latin America</a:t>
                      </a:r>
                    </a:p>
                  </a:txBody>
                  <a:tcPr>
                    <a:lnL w="76200" cap="flat" cmpd="sng" algn="ctr">
                      <a:solidFill>
                        <a:schemeClr val="accent2"/>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0"/>
                  </a:ext>
                </a:extLst>
              </a:tr>
              <a:tr h="3474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a:solidFill>
                            <a:schemeClr val="tx1"/>
                          </a:solidFill>
                        </a:rPr>
                        <a:t>Sites: 2</a:t>
                      </a:r>
                    </a:p>
                  </a:txBody>
                  <a:tcPr>
                    <a:lnL w="76200" cap="flat" cmpd="sng" algn="ctr">
                      <a:solidFill>
                        <a:schemeClr val="accent2"/>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1"/>
                  </a:ext>
                </a:extLst>
              </a:tr>
            </a:tbl>
          </a:graphicData>
        </a:graphic>
      </p:graphicFrame>
      <p:graphicFrame>
        <p:nvGraphicFramePr>
          <p:cNvPr id="7" name="Table 6"/>
          <p:cNvGraphicFramePr>
            <a:graphicFrameLocks noGrp="1"/>
          </p:cNvGraphicFramePr>
          <p:nvPr userDrawn="1">
            <p:extLst>
              <p:ext uri="{D42A27DB-BD31-4B8C-83A1-F6EECF244321}">
                <p14:modId xmlns:p14="http://schemas.microsoft.com/office/powerpoint/2010/main" val="638368441"/>
              </p:ext>
            </p:extLst>
          </p:nvPr>
        </p:nvGraphicFramePr>
        <p:xfrm>
          <a:off x="11116137" y="4580291"/>
          <a:ext cx="1837944" cy="713232"/>
        </p:xfrm>
        <a:graphic>
          <a:graphicData uri="http://schemas.openxmlformats.org/drawingml/2006/table">
            <a:tbl>
              <a:tblPr firstRow="1" bandRow="1">
                <a:tableStyleId>{5C22544A-7EE6-4342-B048-85BDC9FD1C3A}</a:tableStyleId>
              </a:tblPr>
              <a:tblGrid>
                <a:gridCol w="1837944">
                  <a:extLst>
                    <a:ext uri="{9D8B030D-6E8A-4147-A177-3AD203B41FA5}">
                      <a16:colId xmlns:a16="http://schemas.microsoft.com/office/drawing/2014/main" val="20000"/>
                    </a:ext>
                  </a:extLst>
                </a:gridCol>
              </a:tblGrid>
              <a:tr h="3657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a:solidFill>
                            <a:schemeClr val="tx1"/>
                          </a:solidFill>
                        </a:rPr>
                        <a:t>Asia-Pacific</a:t>
                      </a:r>
                    </a:p>
                  </a:txBody>
                  <a:tcPr>
                    <a:lnL w="76200" cap="flat" cmpd="sng" algn="ctr">
                      <a:solidFill>
                        <a:schemeClr val="accent3"/>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0"/>
                  </a:ext>
                </a:extLst>
              </a:tr>
              <a:tr h="3474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a:solidFill>
                            <a:schemeClr val="tx1"/>
                          </a:solidFill>
                        </a:rPr>
                        <a:t>Sites: 21</a:t>
                      </a:r>
                    </a:p>
                  </a:txBody>
                  <a:tcPr>
                    <a:lnL w="76200" cap="flat" cmpd="sng" algn="ctr">
                      <a:solidFill>
                        <a:schemeClr val="accent3"/>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1"/>
                  </a:ext>
                </a:extLst>
              </a:tr>
            </a:tbl>
          </a:graphicData>
        </a:graphic>
      </p:graphicFrame>
      <p:graphicFrame>
        <p:nvGraphicFramePr>
          <p:cNvPr id="8" name="Table 7"/>
          <p:cNvGraphicFramePr>
            <a:graphicFrameLocks noGrp="1"/>
          </p:cNvGraphicFramePr>
          <p:nvPr userDrawn="1">
            <p:extLst>
              <p:ext uri="{D42A27DB-BD31-4B8C-83A1-F6EECF244321}">
                <p14:modId xmlns:p14="http://schemas.microsoft.com/office/powerpoint/2010/main" val="3080222927"/>
              </p:ext>
            </p:extLst>
          </p:nvPr>
        </p:nvGraphicFramePr>
        <p:xfrm>
          <a:off x="8131465" y="6463320"/>
          <a:ext cx="1837944" cy="713232"/>
        </p:xfrm>
        <a:graphic>
          <a:graphicData uri="http://schemas.openxmlformats.org/drawingml/2006/table">
            <a:tbl>
              <a:tblPr firstRow="1" bandRow="1">
                <a:tableStyleId>{5C22544A-7EE6-4342-B048-85BDC9FD1C3A}</a:tableStyleId>
              </a:tblPr>
              <a:tblGrid>
                <a:gridCol w="1837944">
                  <a:extLst>
                    <a:ext uri="{9D8B030D-6E8A-4147-A177-3AD203B41FA5}">
                      <a16:colId xmlns:a16="http://schemas.microsoft.com/office/drawing/2014/main" val="20000"/>
                    </a:ext>
                  </a:extLst>
                </a:gridCol>
              </a:tblGrid>
              <a:tr h="3657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a:solidFill>
                            <a:schemeClr val="tx1"/>
                          </a:solidFill>
                        </a:rPr>
                        <a:t>Africa</a:t>
                      </a:r>
                    </a:p>
                  </a:txBody>
                  <a:tcPr>
                    <a:lnL w="76200" cap="flat" cmpd="sng" algn="ctr">
                      <a:solidFill>
                        <a:schemeClr val="accent4"/>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0"/>
                  </a:ext>
                </a:extLst>
              </a:tr>
              <a:tr h="3474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a:solidFill>
                            <a:schemeClr val="tx1"/>
                          </a:solidFill>
                        </a:rPr>
                        <a:t>Sites: 2</a:t>
                      </a:r>
                    </a:p>
                  </a:txBody>
                  <a:tcPr>
                    <a:lnL w="76200" cap="flat" cmpd="sng" algn="ctr">
                      <a:solidFill>
                        <a:schemeClr val="accent4"/>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1"/>
                  </a:ext>
                </a:extLst>
              </a:tr>
            </a:tbl>
          </a:graphicData>
        </a:graphic>
      </p:graphicFrame>
      <p:graphicFrame>
        <p:nvGraphicFramePr>
          <p:cNvPr id="295" name="Table 294"/>
          <p:cNvGraphicFramePr>
            <a:graphicFrameLocks noGrp="1"/>
          </p:cNvGraphicFramePr>
          <p:nvPr userDrawn="1">
            <p:extLst>
              <p:ext uri="{D42A27DB-BD31-4B8C-83A1-F6EECF244321}">
                <p14:modId xmlns:p14="http://schemas.microsoft.com/office/powerpoint/2010/main" val="2417220188"/>
              </p:ext>
            </p:extLst>
          </p:nvPr>
        </p:nvGraphicFramePr>
        <p:xfrm>
          <a:off x="7199060" y="1718704"/>
          <a:ext cx="1837944" cy="713232"/>
        </p:xfrm>
        <a:graphic>
          <a:graphicData uri="http://schemas.openxmlformats.org/drawingml/2006/table">
            <a:tbl>
              <a:tblPr firstRow="1" bandRow="1">
                <a:tableStyleId>{5C22544A-7EE6-4342-B048-85BDC9FD1C3A}</a:tableStyleId>
              </a:tblPr>
              <a:tblGrid>
                <a:gridCol w="1837944">
                  <a:extLst>
                    <a:ext uri="{9D8B030D-6E8A-4147-A177-3AD203B41FA5}">
                      <a16:colId xmlns:a16="http://schemas.microsoft.com/office/drawing/2014/main" val="20000"/>
                    </a:ext>
                  </a:extLst>
                </a:gridCol>
              </a:tblGrid>
              <a:tr h="3657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a:solidFill>
                            <a:schemeClr val="tx1"/>
                          </a:solidFill>
                        </a:rPr>
                        <a:t>Europe</a:t>
                      </a:r>
                    </a:p>
                  </a:txBody>
                  <a:tcPr>
                    <a:lnL w="76200" cap="flat" cmpd="sng" algn="ctr">
                      <a:solidFill>
                        <a:schemeClr val="accent5"/>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0"/>
                  </a:ext>
                </a:extLst>
              </a:tr>
              <a:tr h="3474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a:solidFill>
                            <a:schemeClr val="tx1"/>
                          </a:solidFill>
                        </a:rPr>
                        <a:t>Sites: 68</a:t>
                      </a:r>
                    </a:p>
                  </a:txBody>
                  <a:tcPr>
                    <a:lnL w="76200" cap="flat" cmpd="sng" algn="ctr">
                      <a:solidFill>
                        <a:schemeClr val="accent5"/>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68286603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Angle Heading ">
    <p:spTree>
      <p:nvGrpSpPr>
        <p:cNvPr id="1" name=""/>
        <p:cNvGrpSpPr/>
        <p:nvPr/>
      </p:nvGrpSpPr>
      <p:grpSpPr>
        <a:xfrm>
          <a:off x="0" y="0"/>
          <a:ext cx="0" cy="0"/>
          <a:chOff x="0" y="0"/>
          <a:chExt cx="0" cy="0"/>
        </a:xfrm>
      </p:grpSpPr>
      <p:grpSp>
        <p:nvGrpSpPr>
          <p:cNvPr id="42" name="Group 41"/>
          <p:cNvGrpSpPr/>
          <p:nvPr userDrawn="1"/>
        </p:nvGrpSpPr>
        <p:grpSpPr>
          <a:xfrm>
            <a:off x="6541333" y="4612722"/>
            <a:ext cx="8089067" cy="548640"/>
            <a:chOff x="2981161" y="1156893"/>
            <a:chExt cx="5775106" cy="458346"/>
          </a:xfrm>
          <a:solidFill>
            <a:schemeClr val="accent2"/>
          </a:solidFill>
        </p:grpSpPr>
        <p:sp>
          <p:nvSpPr>
            <p:cNvPr id="43" name="Parallelogram 42"/>
            <p:cNvSpPr/>
            <p:nvPr/>
          </p:nvSpPr>
          <p:spPr bwMode="auto">
            <a:xfrm flipH="1">
              <a:off x="2981161" y="1156893"/>
              <a:ext cx="1464268" cy="458346"/>
            </a:xfrm>
            <a:prstGeom prst="parallelogram">
              <a:avLst>
                <a:gd name="adj" fmla="val 61054"/>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3F4040"/>
                </a:solidFill>
                <a:latin typeface="Times" charset="0"/>
              </a:endParaRPr>
            </a:p>
          </p:txBody>
        </p:sp>
        <p:sp>
          <p:nvSpPr>
            <p:cNvPr id="44" name="Rectangle 43"/>
            <p:cNvSpPr/>
            <p:nvPr/>
          </p:nvSpPr>
          <p:spPr bwMode="auto">
            <a:xfrm>
              <a:off x="4041409" y="1156893"/>
              <a:ext cx="4714858" cy="458346"/>
            </a:xfrm>
            <a:prstGeom prst="rect">
              <a:avLst/>
            </a:prstGeom>
            <a:solidFill>
              <a:schemeClr val="accent1"/>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eaLnBrk="0" fontAlgn="base" hangingPunct="0">
                <a:spcBef>
                  <a:spcPct val="0"/>
                </a:spcBef>
                <a:spcAft>
                  <a:spcPct val="0"/>
                </a:spcAft>
              </a:pPr>
              <a:endParaRPr lang="en-US" sz="2400">
                <a:solidFill>
                  <a:srgbClr val="3F4040"/>
                </a:solidFill>
                <a:latin typeface="Times" charset="0"/>
              </a:endParaRPr>
            </a:p>
          </p:txBody>
        </p:sp>
      </p:grpSp>
      <p:sp>
        <p:nvSpPr>
          <p:cNvPr id="2" name="Title 1"/>
          <p:cNvSpPr>
            <a:spLocks noGrp="1"/>
          </p:cNvSpPr>
          <p:nvPr>
            <p:ph type="title" hasCustomPrompt="1"/>
          </p:nvPr>
        </p:nvSpPr>
        <p:spPr/>
        <p:txBody>
          <a:bodyPr/>
          <a:lstStyle>
            <a:lvl1pPr>
              <a:defRPr/>
            </a:lvl1pPr>
          </a:lstStyle>
          <a:p>
            <a:r>
              <a:rPr lang="en-US"/>
              <a:t>Angle Heading or Call Out Graphic to Copy/Paste</a:t>
            </a:r>
          </a:p>
        </p:txBody>
      </p:sp>
      <p:sp>
        <p:nvSpPr>
          <p:cNvPr id="5" name="Rectangle 4"/>
          <p:cNvSpPr/>
          <p:nvPr userDrawn="1"/>
        </p:nvSpPr>
        <p:spPr>
          <a:xfrm>
            <a:off x="7315200" y="5807116"/>
            <a:ext cx="6811963" cy="1421928"/>
          </a:xfrm>
          <a:prstGeom prst="rect">
            <a:avLst/>
          </a:prstGeom>
        </p:spPr>
        <p:txBody>
          <a:bodyPr wrap="square">
            <a:spAutoFit/>
          </a:bodyPr>
          <a:lstStyle/>
          <a:p>
            <a:pPr lvl="0" eaLnBrk="0" fontAlgn="base" hangingPunct="0">
              <a:lnSpc>
                <a:spcPct val="90000"/>
              </a:lnSpc>
              <a:spcBef>
                <a:spcPts val="300"/>
              </a:spcBef>
              <a:spcAft>
                <a:spcPts val="300"/>
              </a:spcAft>
              <a:buClr>
                <a:srgbClr val="FFFFFF">
                  <a:lumMod val="50000"/>
                </a:srgbClr>
              </a:buClr>
              <a:buSzPct val="85000"/>
            </a:pPr>
            <a:r>
              <a:rPr lang="en-US" sz="2400" kern="0">
                <a:solidFill>
                  <a:srgbClr val="3F4040"/>
                </a:solidFill>
              </a:rPr>
              <a:t>The angle graphic element can be used above or below a column, as a heading or as a call out to add color and draw attention to a key point. It should be used for short statements only. </a:t>
            </a:r>
          </a:p>
        </p:txBody>
      </p:sp>
      <p:cxnSp>
        <p:nvCxnSpPr>
          <p:cNvPr id="6" name="Straight Connector 5"/>
          <p:cNvCxnSpPr/>
          <p:nvPr userDrawn="1"/>
        </p:nvCxnSpPr>
        <p:spPr bwMode="auto">
          <a:xfrm>
            <a:off x="503238" y="4581367"/>
            <a:ext cx="14127162" cy="0"/>
          </a:xfrm>
          <a:prstGeom prst="line">
            <a:avLst/>
          </a:prstGeom>
          <a:solidFill>
            <a:schemeClr val="accent1"/>
          </a:solidFill>
          <a:ln w="57150" cap="flat" cmpd="sng" algn="ctr">
            <a:solidFill>
              <a:schemeClr val="accent3"/>
            </a:solidFill>
            <a:prstDash val="solid"/>
            <a:round/>
            <a:headEnd type="none" w="med" len="med"/>
            <a:tailEnd type="none" w="med" len="med"/>
          </a:ln>
          <a:effectLst/>
        </p:spPr>
      </p:cxnSp>
      <p:grpSp>
        <p:nvGrpSpPr>
          <p:cNvPr id="7" name="Group 6"/>
          <p:cNvGrpSpPr/>
          <p:nvPr userDrawn="1"/>
        </p:nvGrpSpPr>
        <p:grpSpPr>
          <a:xfrm flipH="1">
            <a:off x="503232" y="5666870"/>
            <a:ext cx="4373734" cy="548640"/>
            <a:chOff x="4193455" y="1156893"/>
            <a:chExt cx="5020447" cy="458346"/>
          </a:xfrm>
          <a:solidFill>
            <a:schemeClr val="accent1"/>
          </a:solidFill>
        </p:grpSpPr>
        <p:sp>
          <p:nvSpPr>
            <p:cNvPr id="8" name="Parallelogram 7"/>
            <p:cNvSpPr/>
            <p:nvPr/>
          </p:nvSpPr>
          <p:spPr bwMode="auto">
            <a:xfrm flipH="1">
              <a:off x="4193455" y="1156893"/>
              <a:ext cx="1464268" cy="458346"/>
            </a:xfrm>
            <a:prstGeom prst="parallelogram">
              <a:avLst>
                <a:gd name="adj" fmla="val 61054"/>
              </a:avLst>
            </a:prstGeom>
            <a:gr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3F4040"/>
                </a:solidFill>
                <a:latin typeface="Times" charset="0"/>
              </a:endParaRPr>
            </a:p>
          </p:txBody>
        </p:sp>
        <p:sp>
          <p:nvSpPr>
            <p:cNvPr id="9" name="Rectangle 8"/>
            <p:cNvSpPr/>
            <p:nvPr/>
          </p:nvSpPr>
          <p:spPr bwMode="auto">
            <a:xfrm>
              <a:off x="5272409" y="1156893"/>
              <a:ext cx="3941493" cy="458346"/>
            </a:xfrm>
            <a:prstGeom prst="rect">
              <a:avLst/>
            </a:prstGeom>
            <a:grp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eaLnBrk="0" fontAlgn="base" hangingPunct="0">
                <a:spcBef>
                  <a:spcPct val="0"/>
                </a:spcBef>
                <a:spcAft>
                  <a:spcPct val="0"/>
                </a:spcAft>
              </a:pPr>
              <a:endParaRPr lang="en-US" sz="2400">
                <a:solidFill>
                  <a:srgbClr val="3F4040"/>
                </a:solidFill>
                <a:latin typeface="Times" charset="0"/>
              </a:endParaRPr>
            </a:p>
          </p:txBody>
        </p:sp>
      </p:grpSp>
      <p:sp>
        <p:nvSpPr>
          <p:cNvPr id="10" name="TextBox 9"/>
          <p:cNvSpPr txBox="1"/>
          <p:nvPr userDrawn="1"/>
        </p:nvSpPr>
        <p:spPr bwMode="white">
          <a:xfrm>
            <a:off x="503238" y="5712016"/>
            <a:ext cx="4027143" cy="458347"/>
          </a:xfrm>
          <a:prstGeom prst="rect">
            <a:avLst/>
          </a:prstGeom>
          <a:noFill/>
          <a:ln w="9525">
            <a:noFill/>
            <a:miter lim="800000"/>
            <a:headEnd/>
            <a:tailEnd/>
          </a:ln>
        </p:spPr>
        <p:txBody>
          <a:bodyPr wrap="square" lIns="182880" rtlCol="0">
            <a:noAutofit/>
          </a:bodyPr>
          <a:lstStyle/>
          <a:p>
            <a:pPr eaLnBrk="0" hangingPunct="0">
              <a:lnSpc>
                <a:spcPct val="105000"/>
              </a:lnSpc>
            </a:pPr>
            <a:r>
              <a:rPr lang="en-US" sz="2400" b="1">
                <a:solidFill>
                  <a:srgbClr val="FFFFFF"/>
                </a:solidFill>
              </a:rPr>
              <a:t>Two Column Blue Angle</a:t>
            </a:r>
          </a:p>
        </p:txBody>
      </p:sp>
      <p:grpSp>
        <p:nvGrpSpPr>
          <p:cNvPr id="11" name="Group 10"/>
          <p:cNvGrpSpPr/>
          <p:nvPr userDrawn="1"/>
        </p:nvGrpSpPr>
        <p:grpSpPr>
          <a:xfrm flipH="1">
            <a:off x="-1" y="2074271"/>
            <a:ext cx="8026401" cy="548640"/>
            <a:chOff x="3025901" y="1156893"/>
            <a:chExt cx="5730366" cy="458346"/>
          </a:xfrm>
          <a:solidFill>
            <a:schemeClr val="accent2"/>
          </a:solidFill>
        </p:grpSpPr>
        <p:sp>
          <p:nvSpPr>
            <p:cNvPr id="13" name="Rectangle 12"/>
            <p:cNvSpPr/>
            <p:nvPr/>
          </p:nvSpPr>
          <p:spPr bwMode="auto">
            <a:xfrm>
              <a:off x="4042860" y="1156893"/>
              <a:ext cx="4713407" cy="458346"/>
            </a:xfrm>
            <a:prstGeom prst="rect">
              <a:avLst/>
            </a:prstGeom>
            <a:grp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eaLnBrk="0" fontAlgn="base" hangingPunct="0">
                <a:spcBef>
                  <a:spcPct val="0"/>
                </a:spcBef>
                <a:spcAft>
                  <a:spcPct val="0"/>
                </a:spcAft>
              </a:pPr>
              <a:endParaRPr lang="en-US" sz="2400">
                <a:solidFill>
                  <a:srgbClr val="3F4040"/>
                </a:solidFill>
                <a:latin typeface="Times" charset="0"/>
              </a:endParaRPr>
            </a:p>
          </p:txBody>
        </p:sp>
        <p:sp>
          <p:nvSpPr>
            <p:cNvPr id="12" name="Parallelogram 11"/>
            <p:cNvSpPr/>
            <p:nvPr/>
          </p:nvSpPr>
          <p:spPr bwMode="auto">
            <a:xfrm flipH="1">
              <a:off x="3025901" y="1156893"/>
              <a:ext cx="1464268" cy="458346"/>
            </a:xfrm>
            <a:prstGeom prst="parallelogram">
              <a:avLst>
                <a:gd name="adj" fmla="val 61054"/>
              </a:avLst>
            </a:prstGeom>
            <a:gr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3F4040"/>
                </a:solidFill>
                <a:latin typeface="Times" charset="0"/>
              </a:endParaRPr>
            </a:p>
          </p:txBody>
        </p:sp>
      </p:grpSp>
      <p:sp>
        <p:nvSpPr>
          <p:cNvPr id="14" name="TextBox 13"/>
          <p:cNvSpPr txBox="1"/>
          <p:nvPr userDrawn="1"/>
        </p:nvSpPr>
        <p:spPr bwMode="white">
          <a:xfrm>
            <a:off x="-1" y="2074271"/>
            <a:ext cx="7470477" cy="525813"/>
          </a:xfrm>
          <a:prstGeom prst="rect">
            <a:avLst/>
          </a:prstGeom>
          <a:noFill/>
          <a:ln w="9525">
            <a:noFill/>
            <a:miter lim="800000"/>
            <a:headEnd/>
            <a:tailEnd/>
          </a:ln>
        </p:spPr>
        <p:txBody>
          <a:bodyPr wrap="square" lIns="457200" rtlCol="0" anchor="ctr">
            <a:noAutofit/>
          </a:bodyPr>
          <a:lstStyle>
            <a:defPPr>
              <a:defRPr lang="en-US"/>
            </a:defPPr>
            <a:lvl1pPr eaLnBrk="0" hangingPunct="0">
              <a:lnSpc>
                <a:spcPct val="105000"/>
              </a:lnSpc>
              <a:defRPr b="1">
                <a:solidFill>
                  <a:srgbClr val="FFFFFF"/>
                </a:solidFill>
              </a:defRPr>
            </a:lvl1pPr>
          </a:lstStyle>
          <a:p>
            <a:r>
              <a:rPr lang="en-US" sz="2400"/>
              <a:t>One Column Left Side Green Angle </a:t>
            </a:r>
          </a:p>
        </p:txBody>
      </p:sp>
      <p:cxnSp>
        <p:nvCxnSpPr>
          <p:cNvPr id="19" name="Straight Connector 18"/>
          <p:cNvCxnSpPr/>
          <p:nvPr userDrawn="1"/>
        </p:nvCxnSpPr>
        <p:spPr bwMode="auto">
          <a:xfrm>
            <a:off x="503238" y="5682112"/>
            <a:ext cx="5605462" cy="0"/>
          </a:xfrm>
          <a:prstGeom prst="line">
            <a:avLst/>
          </a:prstGeom>
          <a:solidFill>
            <a:schemeClr val="accent1"/>
          </a:solidFill>
          <a:ln w="57150" cap="flat" cmpd="sng" algn="ctr">
            <a:solidFill>
              <a:schemeClr val="accent3"/>
            </a:solidFill>
            <a:prstDash val="solid"/>
            <a:round/>
            <a:headEnd type="none" w="med" len="med"/>
            <a:tailEnd type="none" w="med" len="med"/>
          </a:ln>
          <a:effectLst/>
        </p:spPr>
      </p:cxnSp>
      <p:grpSp>
        <p:nvGrpSpPr>
          <p:cNvPr id="25" name="Group 24"/>
          <p:cNvGrpSpPr/>
          <p:nvPr userDrawn="1"/>
        </p:nvGrpSpPr>
        <p:grpSpPr>
          <a:xfrm>
            <a:off x="6541333" y="3911682"/>
            <a:ext cx="8089067" cy="548640"/>
            <a:chOff x="2981161" y="1156893"/>
            <a:chExt cx="5775106" cy="458346"/>
          </a:xfrm>
          <a:solidFill>
            <a:schemeClr val="accent2"/>
          </a:solidFill>
        </p:grpSpPr>
        <p:sp>
          <p:nvSpPr>
            <p:cNvPr id="26" name="Parallelogram 25"/>
            <p:cNvSpPr/>
            <p:nvPr/>
          </p:nvSpPr>
          <p:spPr bwMode="auto">
            <a:xfrm flipH="1">
              <a:off x="2981161" y="1156893"/>
              <a:ext cx="1464268" cy="458346"/>
            </a:xfrm>
            <a:prstGeom prst="parallelogram">
              <a:avLst>
                <a:gd name="adj" fmla="val 61054"/>
              </a:avLst>
            </a:prstGeom>
            <a:gr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3F4040"/>
                </a:solidFill>
                <a:latin typeface="Times" charset="0"/>
              </a:endParaRPr>
            </a:p>
          </p:txBody>
        </p:sp>
        <p:sp>
          <p:nvSpPr>
            <p:cNvPr id="27" name="Rectangle 26"/>
            <p:cNvSpPr/>
            <p:nvPr/>
          </p:nvSpPr>
          <p:spPr bwMode="auto">
            <a:xfrm>
              <a:off x="4041409" y="1156893"/>
              <a:ext cx="4714858" cy="458346"/>
            </a:xfrm>
            <a:prstGeom prst="rect">
              <a:avLst/>
            </a:prstGeom>
            <a:grp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eaLnBrk="0" fontAlgn="base" hangingPunct="0">
                <a:spcBef>
                  <a:spcPct val="0"/>
                </a:spcBef>
                <a:spcAft>
                  <a:spcPct val="0"/>
                </a:spcAft>
              </a:pPr>
              <a:endParaRPr lang="en-US" sz="2400">
                <a:solidFill>
                  <a:srgbClr val="3F4040"/>
                </a:solidFill>
                <a:latin typeface="Times" charset="0"/>
              </a:endParaRPr>
            </a:p>
          </p:txBody>
        </p:sp>
      </p:grpSp>
      <p:cxnSp>
        <p:nvCxnSpPr>
          <p:cNvPr id="28" name="Straight Connector 27"/>
          <p:cNvCxnSpPr/>
          <p:nvPr userDrawn="1"/>
        </p:nvCxnSpPr>
        <p:spPr bwMode="auto">
          <a:xfrm>
            <a:off x="503237" y="3895567"/>
            <a:ext cx="14127163" cy="0"/>
          </a:xfrm>
          <a:prstGeom prst="line">
            <a:avLst/>
          </a:prstGeom>
          <a:solidFill>
            <a:schemeClr val="accent1"/>
          </a:solidFill>
          <a:ln w="57150" cap="flat" cmpd="sng" algn="ctr">
            <a:solidFill>
              <a:schemeClr val="accent2">
                <a:lumMod val="75000"/>
              </a:schemeClr>
            </a:solidFill>
            <a:prstDash val="solid"/>
            <a:round/>
            <a:headEnd type="none" w="med" len="med"/>
            <a:tailEnd type="none" w="med" len="med"/>
          </a:ln>
          <a:effectLst/>
        </p:spPr>
      </p:cxnSp>
      <p:sp>
        <p:nvSpPr>
          <p:cNvPr id="29" name="TextBox 28"/>
          <p:cNvSpPr txBox="1"/>
          <p:nvPr userDrawn="1"/>
        </p:nvSpPr>
        <p:spPr bwMode="white">
          <a:xfrm>
            <a:off x="7315200" y="3911682"/>
            <a:ext cx="7185659" cy="548639"/>
          </a:xfrm>
          <a:prstGeom prst="rect">
            <a:avLst/>
          </a:prstGeom>
          <a:noFill/>
          <a:ln w="9525">
            <a:noFill/>
            <a:miter lim="800000"/>
            <a:headEnd/>
            <a:tailEnd/>
          </a:ln>
        </p:spPr>
        <p:txBody>
          <a:bodyPr wrap="square" lIns="91440" rIns="457200" rtlCol="0" anchor="ctr">
            <a:noAutofit/>
          </a:bodyPr>
          <a:lstStyle>
            <a:defPPr>
              <a:defRPr lang="en-US"/>
            </a:defPPr>
            <a:lvl1pPr eaLnBrk="0" hangingPunct="0">
              <a:lnSpc>
                <a:spcPct val="105000"/>
              </a:lnSpc>
              <a:defRPr b="1">
                <a:solidFill>
                  <a:srgbClr val="FFFFFF"/>
                </a:solidFill>
              </a:defRPr>
            </a:lvl1pPr>
          </a:lstStyle>
          <a:p>
            <a:pPr algn="r"/>
            <a:r>
              <a:rPr lang="en-US" sz="2400"/>
              <a:t>One Column Right Side Green Angle </a:t>
            </a:r>
          </a:p>
        </p:txBody>
      </p:sp>
      <p:sp>
        <p:nvSpPr>
          <p:cNvPr id="33" name="TextBox 32"/>
          <p:cNvSpPr txBox="1"/>
          <p:nvPr userDrawn="1"/>
        </p:nvSpPr>
        <p:spPr bwMode="white">
          <a:xfrm>
            <a:off x="7315200" y="4612722"/>
            <a:ext cx="7185659" cy="548640"/>
          </a:xfrm>
          <a:prstGeom prst="rect">
            <a:avLst/>
          </a:prstGeom>
          <a:noFill/>
          <a:ln w="9525">
            <a:noFill/>
            <a:miter lim="800000"/>
            <a:headEnd/>
            <a:tailEnd/>
          </a:ln>
        </p:spPr>
        <p:txBody>
          <a:bodyPr wrap="square" lIns="91440" rIns="457200" rtlCol="0" anchor="ctr">
            <a:noAutofit/>
          </a:bodyPr>
          <a:lstStyle>
            <a:defPPr>
              <a:defRPr lang="en-US"/>
            </a:defPPr>
            <a:lvl1pPr eaLnBrk="0" hangingPunct="0">
              <a:lnSpc>
                <a:spcPct val="105000"/>
              </a:lnSpc>
              <a:defRPr b="1">
                <a:solidFill>
                  <a:srgbClr val="FFFFFF"/>
                </a:solidFill>
              </a:defRPr>
            </a:lvl1pPr>
          </a:lstStyle>
          <a:p>
            <a:pPr algn="r"/>
            <a:r>
              <a:rPr lang="en-US" sz="2400"/>
              <a:t>One Column Right Side Blue Angle </a:t>
            </a:r>
          </a:p>
        </p:txBody>
      </p:sp>
      <p:cxnSp>
        <p:nvCxnSpPr>
          <p:cNvPr id="35" name="Straight Connector 34"/>
          <p:cNvCxnSpPr/>
          <p:nvPr userDrawn="1"/>
        </p:nvCxnSpPr>
        <p:spPr bwMode="auto">
          <a:xfrm>
            <a:off x="0" y="2058156"/>
            <a:ext cx="14127162" cy="0"/>
          </a:xfrm>
          <a:prstGeom prst="line">
            <a:avLst/>
          </a:prstGeom>
          <a:solidFill>
            <a:schemeClr val="accent1"/>
          </a:solidFill>
          <a:ln w="57150" cap="flat" cmpd="sng" algn="ctr">
            <a:solidFill>
              <a:schemeClr val="accent2">
                <a:lumMod val="75000"/>
              </a:schemeClr>
            </a:solidFill>
            <a:prstDash val="solid"/>
            <a:round/>
            <a:headEnd type="none" w="med" len="med"/>
            <a:tailEnd type="none" w="med" len="med"/>
          </a:ln>
          <a:effectLst/>
        </p:spPr>
      </p:cxnSp>
      <p:grpSp>
        <p:nvGrpSpPr>
          <p:cNvPr id="54" name="Group 53"/>
          <p:cNvGrpSpPr/>
          <p:nvPr userDrawn="1"/>
        </p:nvGrpSpPr>
        <p:grpSpPr>
          <a:xfrm flipH="1">
            <a:off x="503232" y="6342133"/>
            <a:ext cx="4373734" cy="548640"/>
            <a:chOff x="4193455" y="1156893"/>
            <a:chExt cx="5020447" cy="458346"/>
          </a:xfrm>
          <a:solidFill>
            <a:schemeClr val="accent1"/>
          </a:solidFill>
        </p:grpSpPr>
        <p:sp>
          <p:nvSpPr>
            <p:cNvPr id="55" name="Parallelogram 54"/>
            <p:cNvSpPr/>
            <p:nvPr/>
          </p:nvSpPr>
          <p:spPr bwMode="auto">
            <a:xfrm flipH="1">
              <a:off x="4193455" y="1156893"/>
              <a:ext cx="1464268" cy="458346"/>
            </a:xfrm>
            <a:prstGeom prst="parallelogram">
              <a:avLst>
                <a:gd name="adj" fmla="val 61054"/>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lvl="0" eaLnBrk="0" fontAlgn="base" hangingPunct="0">
                <a:spcBef>
                  <a:spcPct val="0"/>
                </a:spcBef>
                <a:spcAft>
                  <a:spcPct val="0"/>
                </a:spcAft>
              </a:pPr>
              <a:endParaRPr lang="en-US" sz="2400">
                <a:solidFill>
                  <a:srgbClr val="3F4040"/>
                </a:solidFill>
                <a:latin typeface="Times" charset="0"/>
              </a:endParaRPr>
            </a:p>
          </p:txBody>
        </p:sp>
        <p:sp>
          <p:nvSpPr>
            <p:cNvPr id="56" name="Rectangle 55"/>
            <p:cNvSpPr/>
            <p:nvPr/>
          </p:nvSpPr>
          <p:spPr bwMode="auto">
            <a:xfrm>
              <a:off x="5272409" y="1156893"/>
              <a:ext cx="3941493" cy="458346"/>
            </a:xfrm>
            <a:prstGeom prst="rect">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lvl="0" eaLnBrk="0" fontAlgn="base" hangingPunct="0">
                <a:spcBef>
                  <a:spcPct val="0"/>
                </a:spcBef>
                <a:spcAft>
                  <a:spcPct val="0"/>
                </a:spcAft>
              </a:pPr>
              <a:endParaRPr lang="en-US" sz="2400">
                <a:solidFill>
                  <a:srgbClr val="3F4040"/>
                </a:solidFill>
                <a:latin typeface="Times" charset="0"/>
              </a:endParaRPr>
            </a:p>
          </p:txBody>
        </p:sp>
      </p:grpSp>
      <p:sp>
        <p:nvSpPr>
          <p:cNvPr id="57" name="TextBox 56"/>
          <p:cNvSpPr txBox="1"/>
          <p:nvPr userDrawn="1"/>
        </p:nvSpPr>
        <p:spPr bwMode="white">
          <a:xfrm>
            <a:off x="503238" y="6387279"/>
            <a:ext cx="4027143" cy="458347"/>
          </a:xfrm>
          <a:prstGeom prst="rect">
            <a:avLst/>
          </a:prstGeom>
          <a:noFill/>
          <a:ln w="9525">
            <a:noFill/>
            <a:miter lim="800000"/>
            <a:headEnd/>
            <a:tailEnd/>
          </a:ln>
        </p:spPr>
        <p:txBody>
          <a:bodyPr wrap="square" lIns="182880" rtlCol="0">
            <a:noAutofit/>
          </a:bodyPr>
          <a:lstStyle/>
          <a:p>
            <a:pPr eaLnBrk="0" hangingPunct="0">
              <a:lnSpc>
                <a:spcPct val="105000"/>
              </a:lnSpc>
            </a:pPr>
            <a:r>
              <a:rPr lang="en-US" sz="2400" b="1">
                <a:solidFill>
                  <a:srgbClr val="FFFFFF"/>
                </a:solidFill>
              </a:rPr>
              <a:t>Two Column Green Angle</a:t>
            </a:r>
          </a:p>
        </p:txBody>
      </p:sp>
      <p:cxnSp>
        <p:nvCxnSpPr>
          <p:cNvPr id="58" name="Straight Connector 57"/>
          <p:cNvCxnSpPr/>
          <p:nvPr userDrawn="1"/>
        </p:nvCxnSpPr>
        <p:spPr bwMode="auto">
          <a:xfrm>
            <a:off x="503238" y="6357375"/>
            <a:ext cx="5605462" cy="0"/>
          </a:xfrm>
          <a:prstGeom prst="line">
            <a:avLst/>
          </a:prstGeom>
          <a:solidFill>
            <a:schemeClr val="accent1"/>
          </a:solidFill>
          <a:ln w="57150" cap="flat" cmpd="sng" algn="ctr">
            <a:solidFill>
              <a:schemeClr val="accent2">
                <a:lumMod val="75000"/>
              </a:schemeClr>
            </a:solidFill>
            <a:prstDash val="solid"/>
            <a:round/>
            <a:headEnd type="none" w="med" len="med"/>
            <a:tailEnd type="none" w="med" len="med"/>
          </a:ln>
          <a:effectLst/>
        </p:spPr>
      </p:cxnSp>
      <p:grpSp>
        <p:nvGrpSpPr>
          <p:cNvPr id="59" name="Group 58"/>
          <p:cNvGrpSpPr/>
          <p:nvPr userDrawn="1"/>
        </p:nvGrpSpPr>
        <p:grpSpPr>
          <a:xfrm flipH="1">
            <a:off x="-1" y="2794509"/>
            <a:ext cx="8026401" cy="548640"/>
            <a:chOff x="3025901" y="1156893"/>
            <a:chExt cx="5730366" cy="458346"/>
          </a:xfrm>
          <a:solidFill>
            <a:schemeClr val="accent1"/>
          </a:solidFill>
        </p:grpSpPr>
        <p:sp>
          <p:nvSpPr>
            <p:cNvPr id="60" name="Rectangle 59"/>
            <p:cNvSpPr/>
            <p:nvPr/>
          </p:nvSpPr>
          <p:spPr bwMode="auto">
            <a:xfrm>
              <a:off x="4042860" y="1156893"/>
              <a:ext cx="4713407" cy="458346"/>
            </a:xfrm>
            <a:prstGeom prst="rect">
              <a:avLst/>
            </a:prstGeom>
            <a:grp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eaLnBrk="0" fontAlgn="base" hangingPunct="0">
                <a:spcBef>
                  <a:spcPct val="0"/>
                </a:spcBef>
                <a:spcAft>
                  <a:spcPct val="0"/>
                </a:spcAft>
              </a:pPr>
              <a:endParaRPr lang="en-US" sz="2400">
                <a:solidFill>
                  <a:srgbClr val="3F4040"/>
                </a:solidFill>
                <a:latin typeface="Times" charset="0"/>
              </a:endParaRPr>
            </a:p>
          </p:txBody>
        </p:sp>
        <p:sp>
          <p:nvSpPr>
            <p:cNvPr id="61" name="Parallelogram 60"/>
            <p:cNvSpPr/>
            <p:nvPr/>
          </p:nvSpPr>
          <p:spPr bwMode="auto">
            <a:xfrm flipH="1">
              <a:off x="3025901" y="1156893"/>
              <a:ext cx="1464268" cy="458346"/>
            </a:xfrm>
            <a:prstGeom prst="parallelogram">
              <a:avLst>
                <a:gd name="adj" fmla="val 61054"/>
              </a:avLst>
            </a:prstGeom>
            <a:gr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3F4040"/>
                </a:solidFill>
                <a:latin typeface="Times" charset="0"/>
              </a:endParaRPr>
            </a:p>
          </p:txBody>
        </p:sp>
      </p:grpSp>
      <p:sp>
        <p:nvSpPr>
          <p:cNvPr id="62" name="TextBox 61"/>
          <p:cNvSpPr txBox="1"/>
          <p:nvPr userDrawn="1"/>
        </p:nvSpPr>
        <p:spPr bwMode="white">
          <a:xfrm>
            <a:off x="-1" y="2794509"/>
            <a:ext cx="7470477" cy="525813"/>
          </a:xfrm>
          <a:prstGeom prst="rect">
            <a:avLst/>
          </a:prstGeom>
          <a:noFill/>
          <a:ln w="9525">
            <a:noFill/>
            <a:miter lim="800000"/>
            <a:headEnd/>
            <a:tailEnd/>
          </a:ln>
        </p:spPr>
        <p:txBody>
          <a:bodyPr wrap="square" lIns="457200" rtlCol="0" anchor="ctr">
            <a:noAutofit/>
          </a:bodyPr>
          <a:lstStyle>
            <a:defPPr>
              <a:defRPr lang="en-US"/>
            </a:defPPr>
            <a:lvl1pPr eaLnBrk="0" hangingPunct="0">
              <a:lnSpc>
                <a:spcPct val="105000"/>
              </a:lnSpc>
              <a:defRPr b="1">
                <a:solidFill>
                  <a:srgbClr val="FFFFFF"/>
                </a:solidFill>
              </a:defRPr>
            </a:lvl1pPr>
          </a:lstStyle>
          <a:p>
            <a:r>
              <a:rPr lang="en-US" sz="2400"/>
              <a:t>One Column Left Side Blue Angle </a:t>
            </a:r>
          </a:p>
        </p:txBody>
      </p:sp>
      <p:cxnSp>
        <p:nvCxnSpPr>
          <p:cNvPr id="64" name="Straight Connector 63"/>
          <p:cNvCxnSpPr/>
          <p:nvPr userDrawn="1"/>
        </p:nvCxnSpPr>
        <p:spPr bwMode="auto">
          <a:xfrm>
            <a:off x="0" y="2778394"/>
            <a:ext cx="14127162" cy="0"/>
          </a:xfrm>
          <a:prstGeom prst="line">
            <a:avLst/>
          </a:prstGeom>
          <a:solidFill>
            <a:schemeClr val="accent1"/>
          </a:solidFill>
          <a:ln w="57150" cap="flat" cmpd="sng" algn="ctr">
            <a:solidFill>
              <a:schemeClr val="accent3"/>
            </a:solidFill>
            <a:prstDash val="solid"/>
            <a:round/>
            <a:headEnd type="none" w="med" len="med"/>
            <a:tailEnd type="none" w="med" len="med"/>
          </a:ln>
          <a:effectLst/>
        </p:spPr>
      </p:cxnSp>
    </p:spTree>
    <p:extLst>
      <p:ext uri="{BB962C8B-B14F-4D97-AF65-F5344CB8AC3E}">
        <p14:creationId xmlns:p14="http://schemas.microsoft.com/office/powerpoint/2010/main" val="144145940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LAST SLIDE OF TEMPLATE">
    <p:spTree>
      <p:nvGrpSpPr>
        <p:cNvPr id="1" name=""/>
        <p:cNvGrpSpPr/>
        <p:nvPr/>
      </p:nvGrpSpPr>
      <p:grpSpPr>
        <a:xfrm>
          <a:off x="0" y="0"/>
          <a:ext cx="0" cy="0"/>
          <a:chOff x="0" y="0"/>
          <a:chExt cx="0" cy="0"/>
        </a:xfrm>
      </p:grpSpPr>
      <p:sp>
        <p:nvSpPr>
          <p:cNvPr id="6" name="Text Placeholder 5"/>
          <p:cNvSpPr>
            <a:spLocks noGrp="1"/>
          </p:cNvSpPr>
          <p:nvPr>
            <p:ph type="body" sz="quarter" idx="12" hasCustomPrompt="1"/>
          </p:nvPr>
        </p:nvSpPr>
        <p:spPr>
          <a:xfrm>
            <a:off x="801688" y="1604963"/>
            <a:ext cx="13195300" cy="5597525"/>
          </a:xfrm>
        </p:spPr>
        <p:txBody>
          <a:bodyPr>
            <a:normAutofit/>
          </a:bodyPr>
          <a:lstStyle>
            <a:lvl1pPr marL="0" indent="0" algn="ctr">
              <a:buNone/>
              <a:defRPr sz="4400"/>
            </a:lvl1pPr>
          </a:lstStyle>
          <a:p>
            <a:pPr lvl="0"/>
            <a:r>
              <a:rPr lang="en-US" sz="3600">
                <a:solidFill>
                  <a:srgbClr val="FF0000"/>
                </a:solidFill>
              </a:rPr>
              <a:t>Last Slide of Template</a:t>
            </a:r>
            <a:br>
              <a:rPr lang="en-US" sz="3600">
                <a:solidFill>
                  <a:srgbClr val="FF0000"/>
                </a:solidFill>
              </a:rPr>
            </a:br>
            <a:br>
              <a:rPr lang="en-US" sz="3600">
                <a:solidFill>
                  <a:srgbClr val="FF0000"/>
                </a:solidFill>
              </a:rPr>
            </a:br>
            <a:r>
              <a:rPr lang="en-US" sz="3600">
                <a:solidFill>
                  <a:srgbClr val="FF0000"/>
                </a:solidFill>
              </a:rPr>
              <a:t>Any SLIDE LAYOUTS AFTER these are from other </a:t>
            </a:r>
            <a:br>
              <a:rPr lang="en-US" sz="3600">
                <a:solidFill>
                  <a:srgbClr val="FF0000"/>
                </a:solidFill>
              </a:rPr>
            </a:br>
            <a:r>
              <a:rPr lang="en-US" sz="3600">
                <a:solidFill>
                  <a:srgbClr val="FF0000"/>
                </a:solidFill>
              </a:rPr>
              <a:t>templates and should not be used</a:t>
            </a:r>
            <a:endParaRPr lang="en-US"/>
          </a:p>
        </p:txBody>
      </p:sp>
    </p:spTree>
    <p:extLst>
      <p:ext uri="{BB962C8B-B14F-4D97-AF65-F5344CB8AC3E}">
        <p14:creationId xmlns:p14="http://schemas.microsoft.com/office/powerpoint/2010/main" val="417923482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3_1 Column 1 Line Internal Tombsto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p>
        </p:txBody>
      </p:sp>
      <p:sp>
        <p:nvSpPr>
          <p:cNvPr id="4" name="Line 20"/>
          <p:cNvSpPr>
            <a:spLocks noChangeShapeType="1"/>
          </p:cNvSpPr>
          <p:nvPr userDrawn="1"/>
        </p:nvSpPr>
        <p:spPr bwMode="auto">
          <a:xfrm>
            <a:off x="0" y="1320166"/>
            <a:ext cx="13980160" cy="0"/>
          </a:xfrm>
          <a:prstGeom prst="line">
            <a:avLst/>
          </a:prstGeom>
          <a:noFill/>
          <a:ln w="9525">
            <a:solidFill>
              <a:schemeClr val="accent1"/>
            </a:solidFill>
            <a:round/>
            <a:headEnd/>
            <a:tailEnd/>
          </a:ln>
          <a:effectLst/>
        </p:spPr>
        <p:txBody>
          <a:bodyPr wrap="none" anchor="ctr"/>
          <a:lstStyle/>
          <a:p>
            <a:pPr eaLnBrk="0" fontAlgn="base" hangingPunct="0">
              <a:spcBef>
                <a:spcPct val="0"/>
              </a:spcBef>
              <a:spcAft>
                <a:spcPct val="0"/>
              </a:spcAft>
              <a:defRPr/>
            </a:pPr>
            <a:endParaRPr lang="en-US" sz="2880">
              <a:solidFill>
                <a:srgbClr val="0F245F"/>
              </a:solidFill>
              <a:latin typeface="Times" charset="0"/>
            </a:endParaRPr>
          </a:p>
        </p:txBody>
      </p:sp>
      <p:grpSp>
        <p:nvGrpSpPr>
          <p:cNvPr id="6" name="Group 5"/>
          <p:cNvGrpSpPr/>
          <p:nvPr userDrawn="1"/>
        </p:nvGrpSpPr>
        <p:grpSpPr>
          <a:xfrm>
            <a:off x="0" y="7366567"/>
            <a:ext cx="14630400" cy="867910"/>
            <a:chOff x="0" y="5686691"/>
            <a:chExt cx="8306602" cy="731521"/>
          </a:xfrm>
        </p:grpSpPr>
        <p:sp>
          <p:nvSpPr>
            <p:cNvPr id="7" name="Rectangle 6"/>
            <p:cNvSpPr/>
            <p:nvPr/>
          </p:nvSpPr>
          <p:spPr bwMode="auto">
            <a:xfrm>
              <a:off x="0" y="5686692"/>
              <a:ext cx="8306602" cy="731520"/>
            </a:xfrm>
            <a:prstGeom prst="rect">
              <a:avLst/>
            </a:prstGeom>
            <a:solidFill>
              <a:srgbClr val="FFFF99"/>
            </a:solidFill>
            <a:ln w="9525" cap="flat" cmpd="sng" algn="ctr">
              <a:noFill/>
              <a:prstDash val="solid"/>
              <a:round/>
              <a:headEnd type="none" w="med" len="med"/>
              <a:tailEnd type="none" w="med" len="med"/>
            </a:ln>
            <a:effectLst/>
          </p:spPr>
          <p:txBody>
            <a:bodyPr vert="horz" wrap="square" lIns="457200" tIns="0" rIns="365760" bIns="0" numCol="1" rtlCol="0" anchor="ctr" anchorCtr="0" compatLnSpc="1">
              <a:prstTxWarp prst="textNoShape">
                <a:avLst/>
              </a:prstTxWarp>
            </a:bodyPr>
            <a:lstStyle/>
            <a:p>
              <a:pPr eaLnBrk="0" fontAlgn="base" hangingPunct="0">
                <a:spcBef>
                  <a:spcPct val="0"/>
                </a:spcBef>
                <a:spcAft>
                  <a:spcPct val="0"/>
                </a:spcAft>
              </a:pPr>
              <a:endParaRPr lang="en-US" sz="3480" b="1">
                <a:solidFill>
                  <a:srgbClr val="FFFFFF"/>
                </a:solidFill>
              </a:endParaRPr>
            </a:p>
          </p:txBody>
        </p:sp>
        <p:cxnSp>
          <p:nvCxnSpPr>
            <p:cNvPr id="8" name="Straight Connector 7"/>
            <p:cNvCxnSpPr/>
            <p:nvPr/>
          </p:nvCxnSpPr>
          <p:spPr bwMode="auto">
            <a:xfrm>
              <a:off x="0" y="5686691"/>
              <a:ext cx="8306602" cy="0"/>
            </a:xfrm>
            <a:prstGeom prst="line">
              <a:avLst/>
            </a:prstGeom>
            <a:solidFill>
              <a:schemeClr val="accent1"/>
            </a:solidFill>
            <a:ln w="57150" cap="flat" cmpd="sng" algn="ctr">
              <a:solidFill>
                <a:schemeClr val="tx2"/>
              </a:solidFill>
              <a:prstDash val="solid"/>
              <a:miter lim="800000"/>
              <a:headEnd type="none" w="med" len="med"/>
              <a:tailEnd type="none" w="med" len="med"/>
            </a:ln>
            <a:effectLst/>
          </p:spPr>
        </p:cxnSp>
      </p:grpSp>
      <p:sp>
        <p:nvSpPr>
          <p:cNvPr id="16" name="Text Placeholder 15"/>
          <p:cNvSpPr>
            <a:spLocks noGrp="1"/>
          </p:cNvSpPr>
          <p:nvPr>
            <p:ph type="body" sz="quarter" idx="17"/>
          </p:nvPr>
        </p:nvSpPr>
        <p:spPr>
          <a:xfrm>
            <a:off x="180341" y="7498080"/>
            <a:ext cx="14295120" cy="425011"/>
          </a:xfrm>
        </p:spPr>
        <p:txBody>
          <a:bodyPr tIns="0"/>
          <a:lstStyle>
            <a:lvl1pPr marL="0" indent="0" algn="ctr">
              <a:spcBef>
                <a:spcPts val="0"/>
              </a:spcBef>
              <a:spcAft>
                <a:spcPts val="0"/>
              </a:spcAft>
              <a:buNone/>
              <a:defRPr sz="2160" b="0"/>
            </a:lvl1pPr>
          </a:lstStyle>
          <a:p>
            <a:pPr lvl="0"/>
            <a:r>
              <a:rPr lang="en-US"/>
              <a:t>Edit Master text styles</a:t>
            </a:r>
          </a:p>
        </p:txBody>
      </p:sp>
      <p:sp>
        <p:nvSpPr>
          <p:cNvPr id="20" name="Content Placeholder 19"/>
          <p:cNvSpPr>
            <a:spLocks noGrp="1"/>
          </p:cNvSpPr>
          <p:nvPr>
            <p:ph sz="quarter" idx="19" hasCustomPrompt="1"/>
          </p:nvPr>
        </p:nvSpPr>
        <p:spPr>
          <a:xfrm>
            <a:off x="655321" y="1607820"/>
            <a:ext cx="13324840" cy="5524500"/>
          </a:xfrm>
        </p:spPr>
        <p:txBody>
          <a:bodyPr/>
          <a:lstStyle>
            <a:lvl1pPr>
              <a:buClr>
                <a:srgbClr val="FFFFFF">
                  <a:lumMod val="50000"/>
                </a:srgbClr>
              </a:buClr>
              <a:defRPr/>
            </a:lvl1pPr>
          </a:lstStyle>
          <a:p>
            <a:pPr>
              <a:buClr>
                <a:srgbClr val="FFFFFF">
                  <a:lumMod val="50000"/>
                </a:srgbClr>
              </a:buClr>
            </a:pPr>
            <a:r>
              <a:rPr lang="en-US">
                <a:solidFill>
                  <a:srgbClr val="3F4040"/>
                </a:solidFill>
              </a:rPr>
              <a:t>The yellow tombstone layout options are for internal presentations and specifically for planning conferences, as this is the standard that Emerson corporate uses</a:t>
            </a:r>
          </a:p>
          <a:p>
            <a:pPr lvl="1"/>
            <a:r>
              <a:rPr lang="en-US"/>
              <a:t>Second level</a:t>
            </a:r>
          </a:p>
          <a:p>
            <a:pPr lvl="2"/>
            <a:r>
              <a:rPr lang="en-US"/>
              <a:t>Third level</a:t>
            </a:r>
          </a:p>
          <a:p>
            <a:pPr lvl="3"/>
            <a:r>
              <a:rPr lang="en-US"/>
              <a:t>Fourth level</a:t>
            </a:r>
          </a:p>
          <a:p>
            <a:pPr lvl="4"/>
            <a:r>
              <a:rPr lang="en-US"/>
              <a:t>Fifth level</a:t>
            </a:r>
          </a:p>
        </p:txBody>
      </p:sp>
      <p:sp>
        <p:nvSpPr>
          <p:cNvPr id="12" name="Footer Placeholder 15"/>
          <p:cNvSpPr txBox="1">
            <a:spLocks/>
          </p:cNvSpPr>
          <p:nvPr userDrawn="1"/>
        </p:nvSpPr>
        <p:spPr>
          <a:xfrm>
            <a:off x="319532" y="7933627"/>
            <a:ext cx="1935429" cy="295974"/>
          </a:xfrm>
          <a:prstGeom prst="rect">
            <a:avLst/>
          </a:prstGeom>
        </p:spPr>
        <p:txBody>
          <a:bodyPr vert="horz" lIns="109728" tIns="54864" rIns="109728" bIns="54864" rtlCol="0" anchor="t" anchorCtr="0">
            <a:normAutofit/>
          </a:bodyPr>
          <a:lstStyle>
            <a:defPPr>
              <a:defRPr lang="en-US"/>
            </a:defPPr>
            <a:lvl1pPr marL="0" algn="l" defTabSz="914400" rtl="0" eaLnBrk="0" fontAlgn="base" latinLnBrk="0" hangingPunct="0">
              <a:spcBef>
                <a:spcPct val="0"/>
              </a:spcBef>
              <a:spcAft>
                <a:spcPct val="0"/>
              </a:spcAft>
              <a:defRPr lang="en-US" sz="800" kern="1200" dirty="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sz="960"/>
              <a:t>Emerson Confidential</a:t>
            </a:r>
          </a:p>
        </p:txBody>
      </p:sp>
      <p:sp>
        <p:nvSpPr>
          <p:cNvPr id="11" name="Slide Number Placeholder 5"/>
          <p:cNvSpPr txBox="1">
            <a:spLocks/>
          </p:cNvSpPr>
          <p:nvPr userDrawn="1"/>
        </p:nvSpPr>
        <p:spPr>
          <a:xfrm>
            <a:off x="13601979" y="7982712"/>
            <a:ext cx="910845" cy="246888"/>
          </a:xfrm>
          <a:prstGeom prst="rect">
            <a:avLst/>
          </a:prstGeom>
        </p:spPr>
        <p:txBody>
          <a:bodyPr vert="horz" lIns="76810" tIns="38405" rIns="76810" bIns="38405" rtlCol="0" anchor="ctr"/>
          <a:lstStyle>
            <a:defPPr>
              <a:defRPr lang="en-US"/>
            </a:defPPr>
            <a:lvl1pPr marL="0" algn="r" defTabSz="914400" rtl="0" eaLnBrk="1" latinLnBrk="0" hangingPunct="1">
              <a:defRPr sz="7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3618E82-2635-4133-8350-4252D6B2AEF7}" type="slidenum">
              <a:rPr lang="en-US" sz="840" smtClean="0"/>
              <a:pPr/>
              <a:t>‹#›</a:t>
            </a:fld>
            <a:endParaRPr lang="en-US" sz="840"/>
          </a:p>
        </p:txBody>
      </p:sp>
    </p:spTree>
    <p:extLst>
      <p:ext uri="{BB962C8B-B14F-4D97-AF65-F5344CB8AC3E}">
        <p14:creationId xmlns:p14="http://schemas.microsoft.com/office/powerpoint/2010/main" val="3935376019"/>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 Column 1 Line Internal Tombstone">
    <p:spTree>
      <p:nvGrpSpPr>
        <p:cNvPr id="1" name=""/>
        <p:cNvGrpSpPr/>
        <p:nvPr/>
      </p:nvGrpSpPr>
      <p:grpSpPr>
        <a:xfrm>
          <a:off x="0" y="0"/>
          <a:ext cx="0" cy="0"/>
          <a:chOff x="0" y="0"/>
          <a:chExt cx="0" cy="0"/>
        </a:xfrm>
      </p:grpSpPr>
      <p:grpSp>
        <p:nvGrpSpPr>
          <p:cNvPr id="6" name="Group 5"/>
          <p:cNvGrpSpPr/>
          <p:nvPr userDrawn="1"/>
        </p:nvGrpSpPr>
        <p:grpSpPr>
          <a:xfrm>
            <a:off x="0" y="7218363"/>
            <a:ext cx="14630400" cy="1011237"/>
            <a:chOff x="0" y="5686691"/>
            <a:chExt cx="8306602" cy="731521"/>
          </a:xfrm>
        </p:grpSpPr>
        <p:sp>
          <p:nvSpPr>
            <p:cNvPr id="7" name="Rectangle 6"/>
            <p:cNvSpPr/>
            <p:nvPr/>
          </p:nvSpPr>
          <p:spPr bwMode="auto">
            <a:xfrm>
              <a:off x="0" y="5686692"/>
              <a:ext cx="8306602" cy="731520"/>
            </a:xfrm>
            <a:prstGeom prst="rect">
              <a:avLst/>
            </a:prstGeom>
            <a:solidFill>
              <a:srgbClr val="FFFF99"/>
            </a:solidFill>
            <a:ln w="9525" cap="flat" cmpd="sng" algn="ctr">
              <a:noFill/>
              <a:prstDash val="solid"/>
              <a:round/>
              <a:headEnd type="none" w="med" len="med"/>
              <a:tailEnd type="none" w="med" len="med"/>
            </a:ln>
            <a:effectLst/>
          </p:spPr>
          <p:txBody>
            <a:bodyPr vert="horz" wrap="square" lIns="457200" tIns="0" rIns="365760" bIns="0" numCol="1" rtlCol="0" anchor="ctr" anchorCtr="0" compatLnSpc="1">
              <a:prstTxWarp prst="textNoShape">
                <a:avLst/>
              </a:prstTxWarp>
            </a:bodyPr>
            <a:lstStyle/>
            <a:p>
              <a:pPr lvl="0" defTabSz="914400" eaLnBrk="0" fontAlgn="base" hangingPunct="0">
                <a:spcBef>
                  <a:spcPct val="0"/>
                </a:spcBef>
                <a:spcAft>
                  <a:spcPct val="0"/>
                </a:spcAft>
              </a:pPr>
              <a:endParaRPr lang="en-US" sz="1800" b="1">
                <a:solidFill>
                  <a:srgbClr val="FFFFFF"/>
                </a:solidFill>
              </a:endParaRPr>
            </a:p>
          </p:txBody>
        </p:sp>
        <p:cxnSp>
          <p:nvCxnSpPr>
            <p:cNvPr id="8" name="Straight Connector 7"/>
            <p:cNvCxnSpPr/>
            <p:nvPr/>
          </p:nvCxnSpPr>
          <p:spPr bwMode="auto">
            <a:xfrm>
              <a:off x="0" y="5686691"/>
              <a:ext cx="8306602" cy="0"/>
            </a:xfrm>
            <a:prstGeom prst="line">
              <a:avLst/>
            </a:prstGeom>
            <a:solidFill>
              <a:schemeClr val="accent1"/>
            </a:solidFill>
            <a:ln w="57150" cap="flat" cmpd="sng" algn="ctr">
              <a:solidFill>
                <a:schemeClr val="accent1"/>
              </a:solidFill>
              <a:prstDash val="solid"/>
              <a:miter lim="800000"/>
              <a:headEnd type="none" w="med" len="med"/>
              <a:tailEnd type="none" w="med" len="med"/>
            </a:ln>
            <a:effectLst/>
          </p:spPr>
        </p:cxnSp>
      </p:grpSp>
      <p:sp>
        <p:nvSpPr>
          <p:cNvPr id="2" name="Title 1"/>
          <p:cNvSpPr>
            <a:spLocks noGrp="1"/>
          </p:cNvSpPr>
          <p:nvPr>
            <p:ph type="title"/>
          </p:nvPr>
        </p:nvSpPr>
        <p:spPr>
          <a:xfrm>
            <a:off x="503238" y="329565"/>
            <a:ext cx="13623925" cy="1016350"/>
          </a:xfrm>
        </p:spPr>
        <p:txBody>
          <a:bodyPr/>
          <a:lstStyle/>
          <a:p>
            <a:r>
              <a:rPr lang="en-US"/>
              <a:t>Click to edit Master title style</a:t>
            </a:r>
          </a:p>
        </p:txBody>
      </p:sp>
      <p:sp>
        <p:nvSpPr>
          <p:cNvPr id="9" name="Text Placeholder 9"/>
          <p:cNvSpPr>
            <a:spLocks noGrp="1"/>
          </p:cNvSpPr>
          <p:nvPr>
            <p:ph type="body" sz="quarter" idx="12"/>
          </p:nvPr>
        </p:nvSpPr>
        <p:spPr>
          <a:xfrm>
            <a:off x="503238" y="7378700"/>
            <a:ext cx="13623925" cy="481013"/>
          </a:xfrm>
        </p:spPr>
        <p:txBody>
          <a:bodyPr>
            <a:noAutofit/>
          </a:bodyPr>
          <a:lstStyle>
            <a:lvl1pPr marL="0" indent="0" algn="ctr">
              <a:buNone/>
              <a:defRPr b="1">
                <a:solidFill>
                  <a:schemeClr val="tx1"/>
                </a:solidFill>
              </a:defRPr>
            </a:lvl1pPr>
          </a:lstStyle>
          <a:p>
            <a:pPr lvl="0"/>
            <a:r>
              <a:rPr lang="en-US"/>
              <a:t>Edit Master text styles</a:t>
            </a:r>
          </a:p>
        </p:txBody>
      </p:sp>
      <p:sp>
        <p:nvSpPr>
          <p:cNvPr id="24" name="Content Placeholder 2"/>
          <p:cNvSpPr>
            <a:spLocks noGrp="1"/>
          </p:cNvSpPr>
          <p:nvPr>
            <p:ph idx="1"/>
          </p:nvPr>
        </p:nvSpPr>
        <p:spPr>
          <a:xfrm>
            <a:off x="503237" y="1587500"/>
            <a:ext cx="13623926" cy="53340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Footer Placeholder 15"/>
          <p:cNvSpPr txBox="1">
            <a:spLocks/>
          </p:cNvSpPr>
          <p:nvPr userDrawn="1"/>
        </p:nvSpPr>
        <p:spPr>
          <a:xfrm>
            <a:off x="294624" y="7932420"/>
            <a:ext cx="1209643" cy="246645"/>
          </a:xfrm>
          <a:prstGeom prst="rect">
            <a:avLst/>
          </a:prstGeom>
        </p:spPr>
        <p:txBody>
          <a:bodyPr vert="horz" lIns="91440" tIns="45720" rIns="91440" bIns="45720" rtlCol="0" anchor="t" anchorCtr="0">
            <a:normAutofit/>
          </a:bodyPr>
          <a:lstStyle>
            <a:defPPr>
              <a:defRPr lang="en-US"/>
            </a:defPPr>
            <a:lvl1pPr marL="0" algn="l" defTabSz="914400" rtl="0" eaLnBrk="0" fontAlgn="base" latinLnBrk="0" hangingPunct="0">
              <a:spcBef>
                <a:spcPct val="0"/>
              </a:spcBef>
              <a:spcAft>
                <a:spcPct val="0"/>
              </a:spcAft>
              <a:defRPr lang="en-US" sz="800" kern="1200" dirty="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t>Emerson Confidential</a:t>
            </a:r>
          </a:p>
        </p:txBody>
      </p:sp>
      <p:sp>
        <p:nvSpPr>
          <p:cNvPr id="12" name="Slide Number Placeholder 5"/>
          <p:cNvSpPr txBox="1">
            <a:spLocks/>
          </p:cNvSpPr>
          <p:nvPr userDrawn="1"/>
        </p:nvSpPr>
        <p:spPr>
          <a:xfrm>
            <a:off x="13842524" y="7973325"/>
            <a:ext cx="569278" cy="205740"/>
          </a:xfrm>
          <a:prstGeom prst="rect">
            <a:avLst/>
          </a:prstGeom>
        </p:spPr>
        <p:txBody>
          <a:bodyPr vert="horz" lIns="64008" tIns="32004" rIns="64008" bIns="32004" rtlCol="0" anchor="ctr"/>
          <a:lstStyle>
            <a:defPPr>
              <a:defRPr lang="en-US"/>
            </a:defPPr>
            <a:lvl1pPr marL="0" algn="r" defTabSz="914400" rtl="0" eaLnBrk="1" latinLnBrk="0" hangingPunct="1">
              <a:defRPr sz="7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3618E82-2635-4133-8350-4252D6B2AEF7}" type="slidenum">
              <a:rPr lang="en-US" smtClean="0"/>
              <a:pPr/>
              <a:t>‹#›</a:t>
            </a:fld>
            <a:endParaRPr lang="en-US"/>
          </a:p>
        </p:txBody>
      </p:sp>
    </p:spTree>
    <p:extLst>
      <p:ext uri="{BB962C8B-B14F-4D97-AF65-F5344CB8AC3E}">
        <p14:creationId xmlns:p14="http://schemas.microsoft.com/office/powerpoint/2010/main" val="132734409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1_1 Column 1 Line External Tombstone">
    <p:spTree>
      <p:nvGrpSpPr>
        <p:cNvPr id="1" name=""/>
        <p:cNvGrpSpPr/>
        <p:nvPr/>
      </p:nvGrpSpPr>
      <p:grpSpPr>
        <a:xfrm>
          <a:off x="0" y="0"/>
          <a:ext cx="0" cy="0"/>
          <a:chOff x="0" y="0"/>
          <a:chExt cx="0" cy="0"/>
        </a:xfrm>
      </p:grpSpPr>
      <p:grpSp>
        <p:nvGrpSpPr>
          <p:cNvPr id="5" name="Group 4"/>
          <p:cNvGrpSpPr/>
          <p:nvPr userDrawn="1"/>
        </p:nvGrpSpPr>
        <p:grpSpPr>
          <a:xfrm>
            <a:off x="0" y="7218363"/>
            <a:ext cx="14630400" cy="1011237"/>
            <a:chOff x="0" y="5686691"/>
            <a:chExt cx="8306602" cy="731521"/>
          </a:xfrm>
        </p:grpSpPr>
        <p:sp>
          <p:nvSpPr>
            <p:cNvPr id="6" name="Rectangle 5"/>
            <p:cNvSpPr/>
            <p:nvPr/>
          </p:nvSpPr>
          <p:spPr bwMode="auto">
            <a:xfrm>
              <a:off x="0" y="5686692"/>
              <a:ext cx="8306602" cy="731520"/>
            </a:xfrm>
            <a:prstGeom prst="rect">
              <a:avLst/>
            </a:prstGeom>
            <a:solidFill>
              <a:schemeClr val="tx2"/>
            </a:solidFill>
            <a:ln w="9525" cap="flat" cmpd="sng" algn="ctr">
              <a:noFill/>
              <a:prstDash val="solid"/>
              <a:round/>
              <a:headEnd type="none" w="med" len="med"/>
              <a:tailEnd type="none" w="med" len="med"/>
            </a:ln>
            <a:effectLst/>
          </p:spPr>
          <p:txBody>
            <a:bodyPr vert="horz" wrap="square" lIns="457200" tIns="0" rIns="365760" bIns="0" numCol="1" rtlCol="0" anchor="ctr" anchorCtr="0" compatLnSpc="1">
              <a:prstTxWarp prst="textNoShape">
                <a:avLst/>
              </a:prstTxWarp>
            </a:bodyPr>
            <a:lstStyle/>
            <a:p>
              <a:pPr eaLnBrk="0" fontAlgn="base" hangingPunct="0">
                <a:spcBef>
                  <a:spcPct val="0"/>
                </a:spcBef>
                <a:spcAft>
                  <a:spcPct val="0"/>
                </a:spcAft>
              </a:pPr>
              <a:endParaRPr lang="en-US" b="1">
                <a:solidFill>
                  <a:srgbClr val="FFFFFF"/>
                </a:solidFill>
              </a:endParaRPr>
            </a:p>
          </p:txBody>
        </p:sp>
        <p:cxnSp>
          <p:nvCxnSpPr>
            <p:cNvPr id="7" name="Straight Connector 6"/>
            <p:cNvCxnSpPr/>
            <p:nvPr/>
          </p:nvCxnSpPr>
          <p:spPr bwMode="auto">
            <a:xfrm>
              <a:off x="0" y="5686691"/>
              <a:ext cx="8306602" cy="0"/>
            </a:xfrm>
            <a:prstGeom prst="line">
              <a:avLst/>
            </a:prstGeom>
            <a:solidFill>
              <a:schemeClr val="accent1"/>
            </a:solidFill>
            <a:ln w="57150" cap="flat" cmpd="sng" algn="ctr">
              <a:solidFill>
                <a:schemeClr val="accent3"/>
              </a:solidFill>
              <a:prstDash val="solid"/>
              <a:miter lim="800000"/>
              <a:headEnd type="none" w="med" len="med"/>
              <a:tailEnd type="none" w="med" len="med"/>
            </a:ln>
            <a:effectLst/>
          </p:spPr>
        </p:cxnSp>
      </p:grpSp>
      <p:sp>
        <p:nvSpPr>
          <p:cNvPr id="2" name="Title 1"/>
          <p:cNvSpPr>
            <a:spLocks noGrp="1"/>
          </p:cNvSpPr>
          <p:nvPr>
            <p:ph type="title"/>
          </p:nvPr>
        </p:nvSpPr>
        <p:spPr/>
        <p:txBody>
          <a:bodyPr/>
          <a:lstStyle/>
          <a:p>
            <a:r>
              <a:rPr lang="en-US"/>
              <a:t>Click to edit Master title style</a:t>
            </a:r>
          </a:p>
        </p:txBody>
      </p:sp>
      <p:sp>
        <p:nvSpPr>
          <p:cNvPr id="8" name="Content Placeholder 2"/>
          <p:cNvSpPr>
            <a:spLocks noGrp="1"/>
          </p:cNvSpPr>
          <p:nvPr>
            <p:ph idx="1"/>
          </p:nvPr>
        </p:nvSpPr>
        <p:spPr>
          <a:xfrm>
            <a:off x="503237" y="1597025"/>
            <a:ext cx="13623926" cy="53244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Footer Placeholder 15"/>
          <p:cNvSpPr txBox="1">
            <a:spLocks/>
          </p:cNvSpPr>
          <p:nvPr userDrawn="1"/>
        </p:nvSpPr>
        <p:spPr>
          <a:xfrm>
            <a:off x="294624" y="7932420"/>
            <a:ext cx="1209643" cy="246645"/>
          </a:xfrm>
          <a:prstGeom prst="rect">
            <a:avLst/>
          </a:prstGeom>
        </p:spPr>
        <p:txBody>
          <a:bodyPr vert="horz" lIns="91440" tIns="45720" rIns="91440" bIns="45720" rtlCol="0" anchor="t" anchorCtr="0">
            <a:normAutofit/>
          </a:bodyPr>
          <a:lstStyle>
            <a:defPPr>
              <a:defRPr lang="en-US"/>
            </a:defPPr>
            <a:lvl1pPr marL="0" algn="l" defTabSz="914400" rtl="0" eaLnBrk="0" fontAlgn="base" latinLnBrk="0" hangingPunct="0">
              <a:spcBef>
                <a:spcPct val="0"/>
              </a:spcBef>
              <a:spcAft>
                <a:spcPct val="0"/>
              </a:spcAft>
              <a:defRPr lang="en-US" sz="800" kern="1200" dirty="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solidFill>
                  <a:schemeClr val="bg1"/>
                </a:solidFill>
              </a:rPr>
              <a:t>Emerson Confidential</a:t>
            </a:r>
          </a:p>
        </p:txBody>
      </p:sp>
      <p:sp>
        <p:nvSpPr>
          <p:cNvPr id="12" name="Slide Number Placeholder 5"/>
          <p:cNvSpPr txBox="1">
            <a:spLocks/>
          </p:cNvSpPr>
          <p:nvPr userDrawn="1"/>
        </p:nvSpPr>
        <p:spPr>
          <a:xfrm>
            <a:off x="13842524" y="7973325"/>
            <a:ext cx="569278" cy="205740"/>
          </a:xfrm>
          <a:prstGeom prst="rect">
            <a:avLst/>
          </a:prstGeom>
        </p:spPr>
        <p:txBody>
          <a:bodyPr vert="horz" lIns="64008" tIns="32004" rIns="64008" bIns="32004" rtlCol="0" anchor="ctr"/>
          <a:lstStyle>
            <a:defPPr>
              <a:defRPr lang="en-US"/>
            </a:defPPr>
            <a:lvl1pPr marL="0" algn="r" defTabSz="914400" rtl="0" eaLnBrk="1" latinLnBrk="0" hangingPunct="1">
              <a:defRPr sz="7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3618E82-2635-4133-8350-4252D6B2AEF7}" type="slidenum">
              <a:rPr lang="en-US" smtClean="0">
                <a:solidFill>
                  <a:schemeClr val="bg1"/>
                </a:solidFill>
              </a:rPr>
              <a:pPr/>
              <a:t>‹#›</a:t>
            </a:fld>
            <a:endParaRPr lang="en-US">
              <a:solidFill>
                <a:schemeClr val="bg1"/>
              </a:solidFill>
            </a:endParaRPr>
          </a:p>
        </p:txBody>
      </p:sp>
    </p:spTree>
    <p:extLst>
      <p:ext uri="{BB962C8B-B14F-4D97-AF65-F5344CB8AC3E}">
        <p14:creationId xmlns:p14="http://schemas.microsoft.com/office/powerpoint/2010/main" val="230793508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cSld name="1_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Slide Titles Should Use Initial Caps </a:t>
            </a:r>
          </a:p>
        </p:txBody>
      </p:sp>
      <p:sp>
        <p:nvSpPr>
          <p:cNvPr id="7" name="Footer Placeholder 2">
            <a:extLst>
              <a:ext uri="{FF2B5EF4-FFF2-40B4-BE49-F238E27FC236}">
                <a16:creationId xmlns:a16="http://schemas.microsoft.com/office/drawing/2014/main" id="{8D27242D-EDF4-4D9F-B7B7-26188354C9CA}"/>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endParaRPr lang="en-US"/>
          </a:p>
        </p:txBody>
      </p:sp>
      <p:sp>
        <p:nvSpPr>
          <p:cNvPr id="5" name="Text Placeholder 8">
            <a:extLst>
              <a:ext uri="{FF2B5EF4-FFF2-40B4-BE49-F238E27FC236}">
                <a16:creationId xmlns:a16="http://schemas.microsoft.com/office/drawing/2014/main" id="{FA3D3C99-1807-4F76-B9C8-7AF7CF704C2B}"/>
              </a:ext>
            </a:extLst>
          </p:cNvPr>
          <p:cNvSpPr>
            <a:spLocks noGrp="1"/>
          </p:cNvSpPr>
          <p:nvPr>
            <p:ph type="body" sz="quarter" idx="19"/>
          </p:nvPr>
        </p:nvSpPr>
        <p:spPr>
          <a:xfrm>
            <a:off x="503239" y="7389813"/>
            <a:ext cx="8338186" cy="393700"/>
          </a:xfrm>
        </p:spPr>
        <p:txBody>
          <a:bodyPr tIns="0" bIns="0" anchor="b">
            <a:noAutofit/>
          </a:bodyPr>
          <a:lstStyle>
            <a:lvl1pPr marL="0" indent="0">
              <a:buNone/>
              <a:defRPr lang="en-US" sz="1000" kern="1200" dirty="0">
                <a:solidFill>
                  <a:schemeClr val="tx1"/>
                </a:solidFill>
                <a:latin typeface="+mn-lt"/>
                <a:ea typeface="+mn-ea"/>
                <a:cs typeface="+mn-cs"/>
              </a:defRPr>
            </a:lvl1pPr>
          </a:lstStyle>
          <a:p>
            <a:pPr marL="0" lvl="0" indent="0"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None/>
              <a:tabLst>
                <a:tab pos="225425" algn="l"/>
              </a:tabLst>
            </a:pPr>
            <a:r>
              <a:rPr lang="en-US"/>
              <a:t>Click to edit Master text styles</a:t>
            </a:r>
          </a:p>
        </p:txBody>
      </p:sp>
    </p:spTree>
    <p:extLst>
      <p:ext uri="{BB962C8B-B14F-4D97-AF65-F5344CB8AC3E}">
        <p14:creationId xmlns:p14="http://schemas.microsoft.com/office/powerpoint/2010/main" val="25994345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1 Column 1 Line Internal Tombstone">
    <p:spTree>
      <p:nvGrpSpPr>
        <p:cNvPr id="1" name=""/>
        <p:cNvGrpSpPr/>
        <p:nvPr/>
      </p:nvGrpSpPr>
      <p:grpSpPr>
        <a:xfrm>
          <a:off x="0" y="0"/>
          <a:ext cx="0" cy="0"/>
          <a:chOff x="0" y="0"/>
          <a:chExt cx="0" cy="0"/>
        </a:xfrm>
      </p:grpSpPr>
      <p:sp>
        <p:nvSpPr>
          <p:cNvPr id="2" name="Title 1"/>
          <p:cNvSpPr>
            <a:spLocks noGrp="1"/>
          </p:cNvSpPr>
          <p:nvPr>
            <p:ph type="title"/>
          </p:nvPr>
        </p:nvSpPr>
        <p:spPr>
          <a:xfrm>
            <a:off x="503238" y="329565"/>
            <a:ext cx="13623925" cy="1016350"/>
          </a:xfrm>
        </p:spPr>
        <p:txBody>
          <a:bodyPr/>
          <a:lstStyle/>
          <a:p>
            <a:r>
              <a:rPr lang="en-US"/>
              <a:t>Click to edit Master title style</a:t>
            </a:r>
          </a:p>
        </p:txBody>
      </p:sp>
      <p:grpSp>
        <p:nvGrpSpPr>
          <p:cNvPr id="10" name="Group 9"/>
          <p:cNvGrpSpPr/>
          <p:nvPr userDrawn="1"/>
        </p:nvGrpSpPr>
        <p:grpSpPr>
          <a:xfrm>
            <a:off x="0" y="6921501"/>
            <a:ext cx="14630400" cy="1308100"/>
            <a:chOff x="0" y="5686691"/>
            <a:chExt cx="8306602" cy="731521"/>
          </a:xfrm>
        </p:grpSpPr>
        <p:sp>
          <p:nvSpPr>
            <p:cNvPr id="11" name="Rectangle 10"/>
            <p:cNvSpPr/>
            <p:nvPr/>
          </p:nvSpPr>
          <p:spPr bwMode="auto">
            <a:xfrm>
              <a:off x="0" y="5686692"/>
              <a:ext cx="8306602" cy="731520"/>
            </a:xfrm>
            <a:prstGeom prst="rect">
              <a:avLst/>
            </a:prstGeom>
            <a:solidFill>
              <a:srgbClr val="FFFF99"/>
            </a:solidFill>
            <a:ln w="9525" cap="flat" cmpd="sng" algn="ctr">
              <a:noFill/>
              <a:prstDash val="solid"/>
              <a:round/>
              <a:headEnd type="none" w="med" len="med"/>
              <a:tailEnd type="none" w="med" len="med"/>
            </a:ln>
            <a:effectLst/>
          </p:spPr>
          <p:txBody>
            <a:bodyPr vert="horz" wrap="square" lIns="457200" tIns="0" rIns="365760" bIns="0" numCol="1" rtlCol="0" anchor="ctr" anchorCtr="0" compatLnSpc="1">
              <a:prstTxWarp prst="textNoShape">
                <a:avLst/>
              </a:prstTxWarp>
            </a:bodyPr>
            <a:lstStyle/>
            <a:p>
              <a:pPr lvl="0" defTabSz="914400" eaLnBrk="0" fontAlgn="base" hangingPunct="0">
                <a:spcBef>
                  <a:spcPct val="0"/>
                </a:spcBef>
                <a:spcAft>
                  <a:spcPct val="0"/>
                </a:spcAft>
              </a:pPr>
              <a:endParaRPr lang="en-US" sz="1800" b="1">
                <a:solidFill>
                  <a:srgbClr val="FFFFFF"/>
                </a:solidFill>
              </a:endParaRPr>
            </a:p>
          </p:txBody>
        </p:sp>
        <p:cxnSp>
          <p:nvCxnSpPr>
            <p:cNvPr id="12" name="Straight Connector 11"/>
            <p:cNvCxnSpPr/>
            <p:nvPr/>
          </p:nvCxnSpPr>
          <p:spPr bwMode="auto">
            <a:xfrm>
              <a:off x="0" y="5686691"/>
              <a:ext cx="8306602" cy="0"/>
            </a:xfrm>
            <a:prstGeom prst="line">
              <a:avLst/>
            </a:prstGeom>
            <a:solidFill>
              <a:schemeClr val="accent1"/>
            </a:solidFill>
            <a:ln w="57150" cap="flat" cmpd="sng" algn="ctr">
              <a:solidFill>
                <a:schemeClr val="accent1"/>
              </a:solidFill>
              <a:prstDash val="solid"/>
              <a:miter lim="800000"/>
              <a:headEnd type="none" w="med" len="med"/>
              <a:tailEnd type="none" w="med" len="med"/>
            </a:ln>
            <a:effectLst/>
          </p:spPr>
        </p:cxnSp>
      </p:grpSp>
      <p:sp>
        <p:nvSpPr>
          <p:cNvPr id="15" name="Text Placeholder 9"/>
          <p:cNvSpPr>
            <a:spLocks noGrp="1"/>
          </p:cNvSpPr>
          <p:nvPr>
            <p:ph type="body" sz="quarter" idx="12"/>
          </p:nvPr>
        </p:nvSpPr>
        <p:spPr>
          <a:xfrm>
            <a:off x="503238" y="7073900"/>
            <a:ext cx="13623925" cy="785813"/>
          </a:xfrm>
        </p:spPr>
        <p:txBody>
          <a:bodyPr>
            <a:noAutofit/>
          </a:bodyPr>
          <a:lstStyle>
            <a:lvl1pPr marL="0" indent="0" algn="ctr">
              <a:buNone/>
              <a:defRPr b="1">
                <a:solidFill>
                  <a:schemeClr val="tx1"/>
                </a:solidFill>
              </a:defRPr>
            </a:lvl1pPr>
          </a:lstStyle>
          <a:p>
            <a:pPr lvl="0"/>
            <a:r>
              <a:rPr lang="en-US"/>
              <a:t>Edit Master text styles</a:t>
            </a:r>
          </a:p>
        </p:txBody>
      </p:sp>
      <p:sp>
        <p:nvSpPr>
          <p:cNvPr id="16" name="Content Placeholder 2"/>
          <p:cNvSpPr>
            <a:spLocks noGrp="1"/>
          </p:cNvSpPr>
          <p:nvPr>
            <p:ph idx="1"/>
          </p:nvPr>
        </p:nvSpPr>
        <p:spPr>
          <a:xfrm>
            <a:off x="503237" y="1587501"/>
            <a:ext cx="13623926" cy="5080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Footer Placeholder 15"/>
          <p:cNvSpPr txBox="1">
            <a:spLocks/>
          </p:cNvSpPr>
          <p:nvPr userDrawn="1"/>
        </p:nvSpPr>
        <p:spPr>
          <a:xfrm>
            <a:off x="294624" y="7932420"/>
            <a:ext cx="1209643" cy="246645"/>
          </a:xfrm>
          <a:prstGeom prst="rect">
            <a:avLst/>
          </a:prstGeom>
        </p:spPr>
        <p:txBody>
          <a:bodyPr vert="horz" lIns="91440" tIns="45720" rIns="91440" bIns="45720" rtlCol="0" anchor="t" anchorCtr="0">
            <a:normAutofit/>
          </a:bodyPr>
          <a:lstStyle>
            <a:defPPr>
              <a:defRPr lang="en-US"/>
            </a:defPPr>
            <a:lvl1pPr marL="0" algn="l" defTabSz="914400" rtl="0" eaLnBrk="0" fontAlgn="base" latinLnBrk="0" hangingPunct="0">
              <a:spcBef>
                <a:spcPct val="0"/>
              </a:spcBef>
              <a:spcAft>
                <a:spcPct val="0"/>
              </a:spcAft>
              <a:defRPr lang="en-US" sz="800" kern="1200" dirty="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t>Emerson Confidential</a:t>
            </a:r>
          </a:p>
        </p:txBody>
      </p:sp>
      <p:sp>
        <p:nvSpPr>
          <p:cNvPr id="18" name="Slide Number Placeholder 5"/>
          <p:cNvSpPr txBox="1">
            <a:spLocks/>
          </p:cNvSpPr>
          <p:nvPr userDrawn="1"/>
        </p:nvSpPr>
        <p:spPr>
          <a:xfrm>
            <a:off x="13842524" y="7973325"/>
            <a:ext cx="569278" cy="205740"/>
          </a:xfrm>
          <a:prstGeom prst="rect">
            <a:avLst/>
          </a:prstGeom>
        </p:spPr>
        <p:txBody>
          <a:bodyPr vert="horz" lIns="64008" tIns="32004" rIns="64008" bIns="32004" rtlCol="0" anchor="ctr"/>
          <a:lstStyle>
            <a:defPPr>
              <a:defRPr lang="en-US"/>
            </a:defPPr>
            <a:lvl1pPr marL="0" algn="r" defTabSz="914400" rtl="0" eaLnBrk="1" latinLnBrk="0" hangingPunct="1">
              <a:defRPr sz="7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3618E82-2635-4133-8350-4252D6B2AEF7}" type="slidenum">
              <a:rPr lang="en-US" smtClean="0"/>
              <a:pPr/>
              <a:t>‹#›</a:t>
            </a:fld>
            <a:endParaRPr lang="en-US"/>
          </a:p>
        </p:txBody>
      </p:sp>
    </p:spTree>
    <p:extLst>
      <p:ext uri="{BB962C8B-B14F-4D97-AF65-F5344CB8AC3E}">
        <p14:creationId xmlns:p14="http://schemas.microsoft.com/office/powerpoint/2010/main" val="20692277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1 Column 1 Line Internal Tombstone">
    <p:spTree>
      <p:nvGrpSpPr>
        <p:cNvPr id="1" name=""/>
        <p:cNvGrpSpPr/>
        <p:nvPr/>
      </p:nvGrpSpPr>
      <p:grpSpPr>
        <a:xfrm>
          <a:off x="0" y="0"/>
          <a:ext cx="0" cy="0"/>
          <a:chOff x="0" y="0"/>
          <a:chExt cx="0" cy="0"/>
        </a:xfrm>
      </p:grpSpPr>
      <p:sp>
        <p:nvSpPr>
          <p:cNvPr id="2" name="Title 1"/>
          <p:cNvSpPr>
            <a:spLocks noGrp="1"/>
          </p:cNvSpPr>
          <p:nvPr>
            <p:ph type="title"/>
          </p:nvPr>
        </p:nvSpPr>
        <p:spPr>
          <a:xfrm>
            <a:off x="503238" y="329565"/>
            <a:ext cx="13623925" cy="1016350"/>
          </a:xfrm>
        </p:spPr>
        <p:txBody>
          <a:bodyPr/>
          <a:lstStyle/>
          <a:p>
            <a:r>
              <a:rPr lang="en-US"/>
              <a:t>Click to edit Master title style</a:t>
            </a:r>
          </a:p>
        </p:txBody>
      </p:sp>
      <p:sp>
        <p:nvSpPr>
          <p:cNvPr id="10" name="Content Placeholder 2"/>
          <p:cNvSpPr>
            <a:spLocks noGrp="1"/>
          </p:cNvSpPr>
          <p:nvPr>
            <p:ph idx="1"/>
          </p:nvPr>
        </p:nvSpPr>
        <p:spPr>
          <a:xfrm>
            <a:off x="503237" y="1587501"/>
            <a:ext cx="13623926" cy="4572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11" name="Group 10"/>
          <p:cNvGrpSpPr/>
          <p:nvPr userDrawn="1"/>
        </p:nvGrpSpPr>
        <p:grpSpPr>
          <a:xfrm>
            <a:off x="0" y="6438900"/>
            <a:ext cx="14630400" cy="1790701"/>
            <a:chOff x="0" y="5686691"/>
            <a:chExt cx="8306602" cy="731521"/>
          </a:xfrm>
        </p:grpSpPr>
        <p:sp>
          <p:nvSpPr>
            <p:cNvPr id="12" name="Rectangle 11"/>
            <p:cNvSpPr/>
            <p:nvPr/>
          </p:nvSpPr>
          <p:spPr bwMode="auto">
            <a:xfrm>
              <a:off x="0" y="5686692"/>
              <a:ext cx="8306602" cy="731520"/>
            </a:xfrm>
            <a:prstGeom prst="rect">
              <a:avLst/>
            </a:prstGeom>
            <a:solidFill>
              <a:srgbClr val="FFFF99"/>
            </a:solidFill>
            <a:ln w="9525" cap="flat" cmpd="sng" algn="ctr">
              <a:noFill/>
              <a:prstDash val="solid"/>
              <a:round/>
              <a:headEnd type="none" w="med" len="med"/>
              <a:tailEnd type="none" w="med" len="med"/>
            </a:ln>
            <a:effectLst/>
          </p:spPr>
          <p:txBody>
            <a:bodyPr vert="horz" wrap="square" lIns="457200" tIns="0" rIns="365760" bIns="0" numCol="1" rtlCol="0" anchor="ctr" anchorCtr="0" compatLnSpc="1">
              <a:prstTxWarp prst="textNoShape">
                <a:avLst/>
              </a:prstTxWarp>
            </a:bodyPr>
            <a:lstStyle/>
            <a:p>
              <a:pPr lvl="0" defTabSz="914400" eaLnBrk="0" fontAlgn="base" hangingPunct="0">
                <a:spcBef>
                  <a:spcPct val="0"/>
                </a:spcBef>
                <a:spcAft>
                  <a:spcPct val="0"/>
                </a:spcAft>
              </a:pPr>
              <a:endParaRPr lang="en-US" sz="1800" b="1">
                <a:solidFill>
                  <a:srgbClr val="FFFFFF"/>
                </a:solidFill>
              </a:endParaRPr>
            </a:p>
          </p:txBody>
        </p:sp>
        <p:cxnSp>
          <p:nvCxnSpPr>
            <p:cNvPr id="13" name="Straight Connector 12"/>
            <p:cNvCxnSpPr/>
            <p:nvPr/>
          </p:nvCxnSpPr>
          <p:spPr bwMode="auto">
            <a:xfrm>
              <a:off x="0" y="5686691"/>
              <a:ext cx="8306602" cy="0"/>
            </a:xfrm>
            <a:prstGeom prst="line">
              <a:avLst/>
            </a:prstGeom>
            <a:solidFill>
              <a:schemeClr val="accent1"/>
            </a:solidFill>
            <a:ln w="57150" cap="flat" cmpd="sng" algn="ctr">
              <a:solidFill>
                <a:schemeClr val="accent1"/>
              </a:solidFill>
              <a:prstDash val="solid"/>
              <a:miter lim="800000"/>
              <a:headEnd type="none" w="med" len="med"/>
              <a:tailEnd type="none" w="med" len="med"/>
            </a:ln>
            <a:effectLst/>
          </p:spPr>
        </p:cxnSp>
      </p:grpSp>
      <p:sp>
        <p:nvSpPr>
          <p:cNvPr id="16" name="Text Placeholder 9"/>
          <p:cNvSpPr>
            <a:spLocks noGrp="1"/>
          </p:cNvSpPr>
          <p:nvPr>
            <p:ph type="body" sz="quarter" idx="12"/>
          </p:nvPr>
        </p:nvSpPr>
        <p:spPr>
          <a:xfrm>
            <a:off x="503238" y="6667500"/>
            <a:ext cx="13623925" cy="1192213"/>
          </a:xfrm>
        </p:spPr>
        <p:txBody>
          <a:bodyPr>
            <a:noAutofit/>
          </a:bodyPr>
          <a:lstStyle>
            <a:lvl1pPr marL="0" indent="0" algn="ctr">
              <a:buNone/>
              <a:defRPr b="1">
                <a:solidFill>
                  <a:schemeClr val="tx1"/>
                </a:solidFill>
              </a:defRPr>
            </a:lvl1pPr>
          </a:lstStyle>
          <a:p>
            <a:pPr lvl="0"/>
            <a:r>
              <a:rPr lang="en-US"/>
              <a:t>Edit Master text styles</a:t>
            </a:r>
          </a:p>
        </p:txBody>
      </p:sp>
      <p:sp>
        <p:nvSpPr>
          <p:cNvPr id="15" name="Footer Placeholder 15"/>
          <p:cNvSpPr txBox="1">
            <a:spLocks/>
          </p:cNvSpPr>
          <p:nvPr userDrawn="1"/>
        </p:nvSpPr>
        <p:spPr>
          <a:xfrm>
            <a:off x="294624" y="7932420"/>
            <a:ext cx="1209643" cy="246645"/>
          </a:xfrm>
          <a:prstGeom prst="rect">
            <a:avLst/>
          </a:prstGeom>
        </p:spPr>
        <p:txBody>
          <a:bodyPr vert="horz" lIns="91440" tIns="45720" rIns="91440" bIns="45720" rtlCol="0" anchor="t" anchorCtr="0">
            <a:normAutofit/>
          </a:bodyPr>
          <a:lstStyle>
            <a:defPPr>
              <a:defRPr lang="en-US"/>
            </a:defPPr>
            <a:lvl1pPr marL="0" algn="l" defTabSz="914400" rtl="0" eaLnBrk="0" fontAlgn="base" latinLnBrk="0" hangingPunct="0">
              <a:spcBef>
                <a:spcPct val="0"/>
              </a:spcBef>
              <a:spcAft>
                <a:spcPct val="0"/>
              </a:spcAft>
              <a:defRPr lang="en-US" sz="800" kern="1200" dirty="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t>Emerson Confidential</a:t>
            </a:r>
          </a:p>
        </p:txBody>
      </p:sp>
      <p:sp>
        <p:nvSpPr>
          <p:cNvPr id="18" name="Slide Number Placeholder 5"/>
          <p:cNvSpPr txBox="1">
            <a:spLocks/>
          </p:cNvSpPr>
          <p:nvPr userDrawn="1"/>
        </p:nvSpPr>
        <p:spPr>
          <a:xfrm>
            <a:off x="13842524" y="7973325"/>
            <a:ext cx="569278" cy="205740"/>
          </a:xfrm>
          <a:prstGeom prst="rect">
            <a:avLst/>
          </a:prstGeom>
        </p:spPr>
        <p:txBody>
          <a:bodyPr vert="horz" lIns="64008" tIns="32004" rIns="64008" bIns="32004" rtlCol="0" anchor="ctr"/>
          <a:lstStyle>
            <a:defPPr>
              <a:defRPr lang="en-US"/>
            </a:defPPr>
            <a:lvl1pPr marL="0" algn="r" defTabSz="914400" rtl="0" eaLnBrk="1" latinLnBrk="0" hangingPunct="1">
              <a:defRPr sz="7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3618E82-2635-4133-8350-4252D6B2AEF7}" type="slidenum">
              <a:rPr lang="en-US" smtClean="0"/>
              <a:pPr/>
              <a:t>‹#›</a:t>
            </a:fld>
            <a:endParaRPr lang="en-US"/>
          </a:p>
        </p:txBody>
      </p:sp>
    </p:spTree>
    <p:extLst>
      <p:ext uri="{BB962C8B-B14F-4D97-AF65-F5344CB8AC3E}">
        <p14:creationId xmlns:p14="http://schemas.microsoft.com/office/powerpoint/2010/main" val="21756519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lumn with Logo">
    <p:spTree>
      <p:nvGrpSpPr>
        <p:cNvPr id="1" name=""/>
        <p:cNvGrpSpPr/>
        <p:nvPr/>
      </p:nvGrpSpPr>
      <p:grpSpPr>
        <a:xfrm>
          <a:off x="0" y="0"/>
          <a:ext cx="0" cy="0"/>
          <a:chOff x="0" y="0"/>
          <a:chExt cx="0" cy="0"/>
        </a:xfrm>
      </p:grpSpPr>
      <p:sp>
        <p:nvSpPr>
          <p:cNvPr id="8" name="Text Placeholder 7"/>
          <p:cNvSpPr>
            <a:spLocks noGrp="1"/>
          </p:cNvSpPr>
          <p:nvPr>
            <p:ph type="body" sz="quarter" idx="19"/>
          </p:nvPr>
        </p:nvSpPr>
        <p:spPr>
          <a:xfrm>
            <a:off x="503238" y="1587500"/>
            <a:ext cx="6629400" cy="56308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p>
            <a:r>
              <a:rPr lang="en-US"/>
              <a:t>Click to edit Master title style</a:t>
            </a:r>
          </a:p>
        </p:txBody>
      </p:sp>
      <p:sp>
        <p:nvSpPr>
          <p:cNvPr id="14" name="Text Placeholder 7"/>
          <p:cNvSpPr>
            <a:spLocks noGrp="1"/>
          </p:cNvSpPr>
          <p:nvPr>
            <p:ph type="body" sz="quarter" idx="20"/>
          </p:nvPr>
        </p:nvSpPr>
        <p:spPr>
          <a:xfrm>
            <a:off x="7480301" y="1587500"/>
            <a:ext cx="6629400" cy="56308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15" name="Picture 2" descr="X:\EMERSON\_BRAND_RESOURCES\BRAND_STANDARDS\Logos\Logos-Corporate\Logos-Corporate-PNG\CORP_2C_Standard.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100873" y="7218363"/>
            <a:ext cx="1112254" cy="5254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7496367"/>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03237" y="329565"/>
            <a:ext cx="13623925" cy="1016350"/>
          </a:xfrm>
          <a:prstGeom prst="rect">
            <a:avLst/>
          </a:prstGeom>
        </p:spPr>
        <p:txBody>
          <a:bodyPr vert="horz" lIns="146304" tIns="73152" rIns="146304" bIns="73152" rtlCol="0" anchor="b">
            <a:normAutofit/>
          </a:bodyPr>
          <a:lstStyle/>
          <a:p>
            <a:r>
              <a:rPr lang="en-US"/>
              <a:t>Click to edit Master title style</a:t>
            </a:r>
          </a:p>
        </p:txBody>
      </p:sp>
      <p:sp>
        <p:nvSpPr>
          <p:cNvPr id="3" name="Text Placeholder 2"/>
          <p:cNvSpPr>
            <a:spLocks noGrp="1"/>
          </p:cNvSpPr>
          <p:nvPr>
            <p:ph type="body" idx="1"/>
          </p:nvPr>
        </p:nvSpPr>
        <p:spPr>
          <a:xfrm>
            <a:off x="503237" y="1597026"/>
            <a:ext cx="13623926" cy="5621338"/>
          </a:xfrm>
          <a:prstGeom prst="rect">
            <a:avLst/>
          </a:prstGeom>
        </p:spPr>
        <p:txBody>
          <a:bodyPr vert="horz" lIns="91440" tIns="9144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9" name="Straight Connector 8"/>
          <p:cNvCxnSpPr/>
          <p:nvPr userDrawn="1"/>
        </p:nvCxnSpPr>
        <p:spPr>
          <a:xfrm>
            <a:off x="0" y="1376737"/>
            <a:ext cx="14127163"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Footer Placeholder 15"/>
          <p:cNvSpPr txBox="1">
            <a:spLocks/>
          </p:cNvSpPr>
          <p:nvPr userDrawn="1"/>
        </p:nvSpPr>
        <p:spPr>
          <a:xfrm>
            <a:off x="294624" y="7932420"/>
            <a:ext cx="1209643" cy="246645"/>
          </a:xfrm>
          <a:prstGeom prst="rect">
            <a:avLst/>
          </a:prstGeom>
        </p:spPr>
        <p:txBody>
          <a:bodyPr vert="horz" lIns="91440" tIns="45720" rIns="91440" bIns="45720" rtlCol="0" anchor="t" anchorCtr="0">
            <a:normAutofit/>
          </a:bodyPr>
          <a:lstStyle>
            <a:defPPr>
              <a:defRPr lang="en-US"/>
            </a:defPPr>
            <a:lvl1pPr marL="0" algn="l" defTabSz="914400" rtl="0" eaLnBrk="0" fontAlgn="base" latinLnBrk="0" hangingPunct="0">
              <a:spcBef>
                <a:spcPct val="0"/>
              </a:spcBef>
              <a:spcAft>
                <a:spcPct val="0"/>
              </a:spcAft>
              <a:defRPr lang="en-US" sz="800" kern="1200" dirty="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t>Emerson Confidential</a:t>
            </a:r>
          </a:p>
        </p:txBody>
      </p:sp>
      <p:sp>
        <p:nvSpPr>
          <p:cNvPr id="8" name="Slide Number Placeholder 5"/>
          <p:cNvSpPr txBox="1">
            <a:spLocks/>
          </p:cNvSpPr>
          <p:nvPr userDrawn="1"/>
        </p:nvSpPr>
        <p:spPr>
          <a:xfrm>
            <a:off x="13842524" y="7973325"/>
            <a:ext cx="569278" cy="205740"/>
          </a:xfrm>
          <a:prstGeom prst="rect">
            <a:avLst/>
          </a:prstGeom>
        </p:spPr>
        <p:txBody>
          <a:bodyPr vert="horz" lIns="64008" tIns="32004" rIns="64008" bIns="32004" rtlCol="0" anchor="ctr"/>
          <a:lstStyle>
            <a:defPPr>
              <a:defRPr lang="en-US"/>
            </a:defPPr>
            <a:lvl1pPr marL="0" algn="r" defTabSz="914400" rtl="0" eaLnBrk="1" latinLnBrk="0" hangingPunct="1">
              <a:defRPr sz="7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3618E82-2635-4133-8350-4252D6B2AEF7}" type="slidenum">
              <a:rPr lang="en-US" smtClean="0"/>
              <a:pPr/>
              <a:t>‹#›</a:t>
            </a:fld>
            <a:endParaRPr lang="en-US"/>
          </a:p>
        </p:txBody>
      </p:sp>
    </p:spTree>
    <p:extLst>
      <p:ext uri="{BB962C8B-B14F-4D97-AF65-F5344CB8AC3E}">
        <p14:creationId xmlns:p14="http://schemas.microsoft.com/office/powerpoint/2010/main" val="1390491736"/>
      </p:ext>
    </p:extLst>
  </p:cSld>
  <p:clrMap bg1="lt1" tx1="dk1" bg2="lt2" tx2="dk2" accent1="accent1" accent2="accent2" accent3="accent3" accent4="accent4" accent5="accent5" accent6="accent6" hlink="hlink" folHlink="folHlink"/>
  <p:sldLayoutIdLst>
    <p:sldLayoutId id="2147483650" r:id="rId1"/>
    <p:sldLayoutId id="2147483656" r:id="rId2"/>
    <p:sldLayoutId id="2147483657" r:id="rId3"/>
    <p:sldLayoutId id="2147483658" r:id="rId4"/>
    <p:sldLayoutId id="2147483659" r:id="rId5"/>
    <p:sldLayoutId id="2147483660" r:id="rId6"/>
    <p:sldLayoutId id="2147483698" r:id="rId7"/>
    <p:sldLayoutId id="2147483699" r:id="rId8"/>
    <p:sldLayoutId id="2147483700" r:id="rId9"/>
    <p:sldLayoutId id="2147483701" r:id="rId10"/>
    <p:sldLayoutId id="2147483697" r:id="rId11"/>
    <p:sldLayoutId id="2147483703" r:id="rId12"/>
    <p:sldLayoutId id="2147483702" r:id="rId13"/>
    <p:sldLayoutId id="2147483661" r:id="rId14"/>
    <p:sldLayoutId id="2147483662" r:id="rId15"/>
    <p:sldLayoutId id="2147483704" r:id="rId16"/>
    <p:sldLayoutId id="2147483705" r:id="rId17"/>
    <p:sldLayoutId id="2147483706" r:id="rId18"/>
    <p:sldLayoutId id="2147483663" r:id="rId19"/>
    <p:sldLayoutId id="2147483664" r:id="rId20"/>
    <p:sldLayoutId id="2147483665" r:id="rId21"/>
    <p:sldLayoutId id="2147483666" r:id="rId22"/>
    <p:sldLayoutId id="2147483667" r:id="rId23"/>
    <p:sldLayoutId id="2147483668" r:id="rId24"/>
    <p:sldLayoutId id="2147483669" r:id="rId25"/>
    <p:sldLayoutId id="2147483671" r:id="rId26"/>
    <p:sldLayoutId id="2147483670" r:id="rId27"/>
    <p:sldLayoutId id="2147483673" r:id="rId28"/>
    <p:sldLayoutId id="2147483672" r:id="rId29"/>
    <p:sldLayoutId id="2147483674" r:id="rId30"/>
    <p:sldLayoutId id="2147483675" r:id="rId31"/>
    <p:sldLayoutId id="2147483676" r:id="rId32"/>
    <p:sldLayoutId id="2147483677" r:id="rId33"/>
    <p:sldLayoutId id="2147483678" r:id="rId34"/>
    <p:sldLayoutId id="2147483679" r:id="rId35"/>
    <p:sldLayoutId id="2147483680" r:id="rId36"/>
    <p:sldLayoutId id="2147483681" r:id="rId37"/>
    <p:sldLayoutId id="2147483682" r:id="rId38"/>
    <p:sldLayoutId id="2147483683" r:id="rId39"/>
    <p:sldLayoutId id="2147483684" r:id="rId40"/>
    <p:sldLayoutId id="2147483685" r:id="rId41"/>
    <p:sldLayoutId id="2147483686" r:id="rId42"/>
    <p:sldLayoutId id="2147483687" r:id="rId43"/>
    <p:sldLayoutId id="2147483688" r:id="rId44"/>
    <p:sldLayoutId id="2147483712" r:id="rId45"/>
    <p:sldLayoutId id="2147483689" r:id="rId46"/>
    <p:sldLayoutId id="2147483690" r:id="rId47"/>
    <p:sldLayoutId id="2147483691" r:id="rId48"/>
    <p:sldLayoutId id="2147483716" r:id="rId49"/>
    <p:sldLayoutId id="2147483708" r:id="rId50"/>
    <p:sldLayoutId id="2147483707" r:id="rId51"/>
    <p:sldLayoutId id="2147483709" r:id="rId52"/>
    <p:sldLayoutId id="2147483692" r:id="rId53"/>
    <p:sldLayoutId id="2147483693" r:id="rId54"/>
    <p:sldLayoutId id="2147483711" r:id="rId55"/>
    <p:sldLayoutId id="2147483694" r:id="rId56"/>
    <p:sldLayoutId id="2147483695" r:id="rId57"/>
    <p:sldLayoutId id="2147483713" r:id="rId58"/>
    <p:sldLayoutId id="2147483718" r:id="rId59"/>
    <p:sldLayoutId id="2147483719" r:id="rId60"/>
    <p:sldLayoutId id="2147483772" r:id="rId61"/>
  </p:sldLayoutIdLst>
  <p:hf hdr="0" dt="0"/>
  <p:txStyles>
    <p:titleStyle>
      <a:lvl1pPr algn="l" defTabSz="1463040" rtl="0" eaLnBrk="1" latinLnBrk="0" hangingPunct="1">
        <a:spcBef>
          <a:spcPct val="0"/>
        </a:spcBef>
        <a:buNone/>
        <a:defRPr sz="3200" b="0" i="0" u="none" kern="1200">
          <a:solidFill>
            <a:schemeClr val="accent1"/>
          </a:solidFill>
          <a:latin typeface="+mj-lt"/>
          <a:ea typeface="+mj-ea"/>
          <a:cs typeface="+mj-cs"/>
        </a:defRPr>
      </a:lvl1pPr>
    </p:titleStyle>
    <p:bodyStyle>
      <a:lvl1pPr marL="225425"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defRPr sz="2400" kern="1200">
          <a:solidFill>
            <a:schemeClr val="tx1"/>
          </a:solidFill>
          <a:latin typeface="+mn-lt"/>
          <a:ea typeface="+mn-ea"/>
          <a:cs typeface="+mn-cs"/>
        </a:defRPr>
      </a:lvl1pPr>
      <a:lvl2pPr marL="627063" indent="-287338"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2000" b="0" i="0" u="none" kern="1200">
          <a:solidFill>
            <a:schemeClr val="tx1"/>
          </a:solidFill>
          <a:latin typeface="+mn-lt"/>
          <a:ea typeface="+mn-ea"/>
          <a:cs typeface="+mn-cs"/>
        </a:defRPr>
      </a:lvl2pPr>
      <a:lvl3pPr marL="914400"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2000" kern="1200">
          <a:solidFill>
            <a:schemeClr val="tx1"/>
          </a:solidFill>
          <a:latin typeface="+mn-lt"/>
          <a:ea typeface="+mn-ea"/>
          <a:cs typeface="+mn-cs"/>
        </a:defRPr>
      </a:lvl3pPr>
      <a:lvl4pPr marL="1254125" indent="-277813"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2000" kern="1200">
          <a:solidFill>
            <a:schemeClr val="tx1"/>
          </a:solidFill>
          <a:latin typeface="+mn-lt"/>
          <a:ea typeface="+mn-ea"/>
          <a:cs typeface="+mn-cs"/>
        </a:defRPr>
      </a:lvl4pPr>
      <a:lvl5pPr marL="1541463" indent="-227013"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2000" kern="1200">
          <a:solidFill>
            <a:schemeClr val="tx1"/>
          </a:solidFill>
          <a:latin typeface="+mn-lt"/>
          <a:ea typeface="+mn-ea"/>
          <a:cs typeface="+mn-cs"/>
        </a:defRPr>
      </a:lvl5pPr>
      <a:lvl6pPr marL="402336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6pPr>
      <a:lvl7pPr marL="475488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7pPr>
      <a:lvl8pPr marL="548640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8pPr>
      <a:lvl9pPr marL="621792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9pPr>
    </p:bodyStyle>
    <p:otherStyle>
      <a:defPPr>
        <a:defRPr lang="en-US"/>
      </a:defPPr>
      <a:lvl1pPr marL="0" algn="l" defTabSz="1463040" rtl="0" eaLnBrk="1" latinLnBrk="0" hangingPunct="1">
        <a:defRPr sz="2900" kern="1200">
          <a:solidFill>
            <a:schemeClr val="tx1"/>
          </a:solidFill>
          <a:latin typeface="+mn-lt"/>
          <a:ea typeface="+mn-ea"/>
          <a:cs typeface="+mn-cs"/>
        </a:defRPr>
      </a:lvl1pPr>
      <a:lvl2pPr marL="731520" algn="l" defTabSz="1463040" rtl="0" eaLnBrk="1" latinLnBrk="0" hangingPunct="1">
        <a:defRPr sz="2900" kern="1200">
          <a:solidFill>
            <a:schemeClr val="tx1"/>
          </a:solidFill>
          <a:latin typeface="+mn-lt"/>
          <a:ea typeface="+mn-ea"/>
          <a:cs typeface="+mn-cs"/>
        </a:defRPr>
      </a:lvl2pPr>
      <a:lvl3pPr marL="1463040" algn="l" defTabSz="1463040" rtl="0" eaLnBrk="1" latinLnBrk="0" hangingPunct="1">
        <a:defRPr sz="2900" kern="1200">
          <a:solidFill>
            <a:schemeClr val="tx1"/>
          </a:solidFill>
          <a:latin typeface="+mn-lt"/>
          <a:ea typeface="+mn-ea"/>
          <a:cs typeface="+mn-cs"/>
        </a:defRPr>
      </a:lvl3pPr>
      <a:lvl4pPr marL="2194560" algn="l" defTabSz="1463040" rtl="0" eaLnBrk="1" latinLnBrk="0" hangingPunct="1">
        <a:defRPr sz="2900" kern="1200">
          <a:solidFill>
            <a:schemeClr val="tx1"/>
          </a:solidFill>
          <a:latin typeface="+mn-lt"/>
          <a:ea typeface="+mn-ea"/>
          <a:cs typeface="+mn-cs"/>
        </a:defRPr>
      </a:lvl4pPr>
      <a:lvl5pPr marL="2926080" algn="l" defTabSz="1463040" rtl="0" eaLnBrk="1" latinLnBrk="0" hangingPunct="1">
        <a:defRPr sz="2900" kern="1200">
          <a:solidFill>
            <a:schemeClr val="tx1"/>
          </a:solidFill>
          <a:latin typeface="+mn-lt"/>
          <a:ea typeface="+mn-ea"/>
          <a:cs typeface="+mn-cs"/>
        </a:defRPr>
      </a:lvl5pPr>
      <a:lvl6pPr marL="3657600" algn="l" defTabSz="1463040" rtl="0" eaLnBrk="1" latinLnBrk="0" hangingPunct="1">
        <a:defRPr sz="2900" kern="1200">
          <a:solidFill>
            <a:schemeClr val="tx1"/>
          </a:solidFill>
          <a:latin typeface="+mn-lt"/>
          <a:ea typeface="+mn-ea"/>
          <a:cs typeface="+mn-cs"/>
        </a:defRPr>
      </a:lvl6pPr>
      <a:lvl7pPr marL="4389120" algn="l" defTabSz="1463040" rtl="0" eaLnBrk="1" latinLnBrk="0" hangingPunct="1">
        <a:defRPr sz="2900" kern="1200">
          <a:solidFill>
            <a:schemeClr val="tx1"/>
          </a:solidFill>
          <a:latin typeface="+mn-lt"/>
          <a:ea typeface="+mn-ea"/>
          <a:cs typeface="+mn-cs"/>
        </a:defRPr>
      </a:lvl7pPr>
      <a:lvl8pPr marL="5120640" algn="l" defTabSz="1463040" rtl="0" eaLnBrk="1" latinLnBrk="0" hangingPunct="1">
        <a:defRPr sz="2900" kern="1200">
          <a:solidFill>
            <a:schemeClr val="tx1"/>
          </a:solidFill>
          <a:latin typeface="+mn-lt"/>
          <a:ea typeface="+mn-ea"/>
          <a:cs typeface="+mn-cs"/>
        </a:defRPr>
      </a:lvl8pPr>
      <a:lvl9pPr marL="5852160" algn="l" defTabSz="1463040" rtl="0" eaLnBrk="1" latinLnBrk="0" hangingPunct="1">
        <a:defRPr sz="2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36.xml"/></Relationships>
</file>

<file path=ppt/slides/_rels/slide10.xml.rels><?xml version="1.0" encoding="UTF-8" standalone="yes"?>
<Relationships xmlns="http://schemas.openxmlformats.org/package/2006/relationships"><Relationship Id="rId8" Type="http://schemas.openxmlformats.org/officeDocument/2006/relationships/image" Target="../media/image53.png"/><Relationship Id="rId13" Type="http://schemas.openxmlformats.org/officeDocument/2006/relationships/image" Target="../media/image58.png"/><Relationship Id="rId18" Type="http://schemas.openxmlformats.org/officeDocument/2006/relationships/image" Target="../media/image63.png"/><Relationship Id="rId3" Type="http://schemas.openxmlformats.org/officeDocument/2006/relationships/image" Target="../media/image50.png"/><Relationship Id="rId21" Type="http://schemas.openxmlformats.org/officeDocument/2006/relationships/image" Target="../media/image66.png"/><Relationship Id="rId7" Type="http://schemas.openxmlformats.org/officeDocument/2006/relationships/image" Target="../media/image52.png"/><Relationship Id="rId12" Type="http://schemas.openxmlformats.org/officeDocument/2006/relationships/image" Target="../media/image57.png"/><Relationship Id="rId17" Type="http://schemas.openxmlformats.org/officeDocument/2006/relationships/image" Target="../media/image62.png"/><Relationship Id="rId2" Type="http://schemas.openxmlformats.org/officeDocument/2006/relationships/notesSlide" Target="../notesSlides/notesSlide6.xml"/><Relationship Id="rId16" Type="http://schemas.openxmlformats.org/officeDocument/2006/relationships/image" Target="../media/image61.png"/><Relationship Id="rId20" Type="http://schemas.openxmlformats.org/officeDocument/2006/relationships/image" Target="../media/image65.png"/><Relationship Id="rId1" Type="http://schemas.openxmlformats.org/officeDocument/2006/relationships/slideLayout" Target="../slideLayouts/slideLayout60.xml"/><Relationship Id="rId6" Type="http://schemas.microsoft.com/office/2007/relationships/hdphoto" Target="../media/hdphoto5.wdp"/><Relationship Id="rId11" Type="http://schemas.openxmlformats.org/officeDocument/2006/relationships/image" Target="../media/image56.png"/><Relationship Id="rId5" Type="http://schemas.openxmlformats.org/officeDocument/2006/relationships/image" Target="../media/image51.png"/><Relationship Id="rId15" Type="http://schemas.openxmlformats.org/officeDocument/2006/relationships/image" Target="../media/image60.png"/><Relationship Id="rId10" Type="http://schemas.openxmlformats.org/officeDocument/2006/relationships/image" Target="../media/image55.png"/><Relationship Id="rId19" Type="http://schemas.openxmlformats.org/officeDocument/2006/relationships/image" Target="../media/image64.png"/><Relationship Id="rId4" Type="http://schemas.microsoft.com/office/2007/relationships/hdphoto" Target="../media/hdphoto4.wdp"/><Relationship Id="rId9" Type="http://schemas.openxmlformats.org/officeDocument/2006/relationships/image" Target="../media/image54.png"/><Relationship Id="rId14" Type="http://schemas.openxmlformats.org/officeDocument/2006/relationships/image" Target="../media/image59.png"/></Relationships>
</file>

<file path=ppt/slides/_rels/slide11.xml.rels><?xml version="1.0" encoding="UTF-8" standalone="yes"?>
<Relationships xmlns="http://schemas.openxmlformats.org/package/2006/relationships"><Relationship Id="rId3" Type="http://schemas.openxmlformats.org/officeDocument/2006/relationships/image" Target="../media/image67.emf"/><Relationship Id="rId2" Type="http://schemas.openxmlformats.org/officeDocument/2006/relationships/package" Target="../embeddings/Microsoft_Visio_Drawing.vsdx"/><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8.emf"/><Relationship Id="rId2" Type="http://schemas.openxmlformats.org/officeDocument/2006/relationships/package" Target="../embeddings/Microsoft_Visio_Drawing1.vsdx"/><Relationship Id="rId1" Type="http://schemas.openxmlformats.org/officeDocument/2006/relationships/slideLayout" Target="../slideLayouts/slideLayout2.xml"/><Relationship Id="rId5" Type="http://schemas.openxmlformats.org/officeDocument/2006/relationships/image" Target="../media/image69.emf"/><Relationship Id="rId4" Type="http://schemas.openxmlformats.org/officeDocument/2006/relationships/package" Target="../embeddings/Microsoft_Visio_Drawing2.vsdx"/></Relationships>
</file>

<file path=ppt/slides/_rels/slide13.xml.rels><?xml version="1.0" encoding="UTF-8" standalone="yes"?>
<Relationships xmlns="http://schemas.openxmlformats.org/package/2006/relationships"><Relationship Id="rId3" Type="http://schemas.openxmlformats.org/officeDocument/2006/relationships/image" Target="../media/image70.emf"/><Relationship Id="rId2" Type="http://schemas.openxmlformats.org/officeDocument/2006/relationships/package" Target="../embeddings/Microsoft_Visio_Drawing3.vsdx"/><Relationship Id="rId1" Type="http://schemas.openxmlformats.org/officeDocument/2006/relationships/slideLayout" Target="../slideLayouts/slideLayout2.xml"/><Relationship Id="rId4" Type="http://schemas.openxmlformats.org/officeDocument/2006/relationships/image" Target="../media/image71.png"/></Relationships>
</file>

<file path=ppt/slides/_rels/slide14.xml.rels><?xml version="1.0" encoding="UTF-8" standalone="yes"?>
<Relationships xmlns="http://schemas.openxmlformats.org/package/2006/relationships"><Relationship Id="rId3" Type="http://schemas.openxmlformats.org/officeDocument/2006/relationships/image" Target="../media/image72.emf"/><Relationship Id="rId2" Type="http://schemas.openxmlformats.org/officeDocument/2006/relationships/package" Target="../embeddings/Microsoft_Visio_Drawing4.vsdx"/><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3.emf"/><Relationship Id="rId2" Type="http://schemas.openxmlformats.org/officeDocument/2006/relationships/package" Target="../embeddings/Microsoft_Visio_Drawing5.vsdx"/><Relationship Id="rId1" Type="http://schemas.openxmlformats.org/officeDocument/2006/relationships/slideLayout" Target="../slideLayouts/slideLayout32.xml"/></Relationships>
</file>

<file path=ppt/slides/_rels/slide16.xml.rels><?xml version="1.0" encoding="UTF-8" standalone="yes"?>
<Relationships xmlns="http://schemas.openxmlformats.org/package/2006/relationships"><Relationship Id="rId3" Type="http://schemas.openxmlformats.org/officeDocument/2006/relationships/image" Target="../media/image74.emf"/><Relationship Id="rId2" Type="http://schemas.openxmlformats.org/officeDocument/2006/relationships/package" Target="../embeddings/Microsoft_Visio_Drawing6.vsdx"/><Relationship Id="rId1" Type="http://schemas.openxmlformats.org/officeDocument/2006/relationships/slideLayout" Target="../slideLayouts/slideLayout32.xml"/></Relationships>
</file>

<file path=ppt/slides/_rels/slide17.xml.rels><?xml version="1.0" encoding="UTF-8" standalone="yes"?>
<Relationships xmlns="http://schemas.openxmlformats.org/package/2006/relationships"><Relationship Id="rId3" Type="http://schemas.openxmlformats.org/officeDocument/2006/relationships/image" Target="../media/image75.emf"/><Relationship Id="rId2" Type="http://schemas.openxmlformats.org/officeDocument/2006/relationships/package" Target="../embeddings/Microsoft_Visio_Drawing7.vsdx"/><Relationship Id="rId1" Type="http://schemas.openxmlformats.org/officeDocument/2006/relationships/slideLayout" Target="../slideLayouts/slideLayout32.xml"/></Relationships>
</file>

<file path=ppt/slides/_rels/slide18.xml.rels><?xml version="1.0" encoding="UTF-8" standalone="yes"?>
<Relationships xmlns="http://schemas.openxmlformats.org/package/2006/relationships"><Relationship Id="rId3" Type="http://schemas.openxmlformats.org/officeDocument/2006/relationships/image" Target="../media/image76.emf"/><Relationship Id="rId2" Type="http://schemas.openxmlformats.org/officeDocument/2006/relationships/package" Target="../embeddings/Microsoft_Visio_Drawing8.vsdx"/><Relationship Id="rId1" Type="http://schemas.openxmlformats.org/officeDocument/2006/relationships/slideLayout" Target="../slideLayouts/slideLayout32.xml"/></Relationships>
</file>

<file path=ppt/slides/_rels/slide19.xml.rels><?xml version="1.0" encoding="UTF-8" standalone="yes"?>
<Relationships xmlns="http://schemas.openxmlformats.org/package/2006/relationships"><Relationship Id="rId3" Type="http://schemas.openxmlformats.org/officeDocument/2006/relationships/image" Target="../media/image77.emf"/><Relationship Id="rId2" Type="http://schemas.openxmlformats.org/officeDocument/2006/relationships/package" Target="../embeddings/Microsoft_Visio_Drawing9.vsdx"/><Relationship Id="rId1" Type="http://schemas.openxmlformats.org/officeDocument/2006/relationships/slideLayout" Target="../slideLayouts/slideLayout3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78.emf"/><Relationship Id="rId2" Type="http://schemas.openxmlformats.org/officeDocument/2006/relationships/package" Target="../embeddings/Microsoft_Visio_Drawing10.vsdx"/><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3.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31.xml"/></Relationships>
</file>

<file path=ppt/slides/_rels/slide24.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31.xml"/></Relationships>
</file>

<file path=ppt/slides/_rels/slide25.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3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7.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85.emf"/><Relationship Id="rId2" Type="http://schemas.openxmlformats.org/officeDocument/2006/relationships/package" Target="../embeddings/Microsoft_Visio_Drawing11.vsdx"/><Relationship Id="rId1" Type="http://schemas.openxmlformats.org/officeDocument/2006/relationships/slideLayout" Target="../slideLayouts/slideLayout31.xml"/></Relationships>
</file>

<file path=ppt/slides/_rels/slide29.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31.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32.xml"/></Relationships>
</file>

<file path=ppt/slides/_rels/slide30.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31.xml"/></Relationships>
</file>

<file path=ppt/slides/_rels/slide31.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31.xml"/></Relationships>
</file>

<file path=ppt/slides/_rels/slide32.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31.xml"/></Relationships>
</file>

<file path=ppt/slides/_rels/slide33.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31.xml"/></Relationships>
</file>

<file path=ppt/slides/_rels/slide34.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94.svg"/><Relationship Id="rId2" Type="http://schemas.openxmlformats.org/officeDocument/2006/relationships/image" Target="../media/image93.png"/><Relationship Id="rId1" Type="http://schemas.openxmlformats.org/officeDocument/2006/relationships/slideLayout" Target="../slideLayouts/slideLayout31.xml"/><Relationship Id="rId4" Type="http://schemas.openxmlformats.org/officeDocument/2006/relationships/image" Target="../media/image46.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7.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1.xml"/><Relationship Id="rId6" Type="http://schemas.openxmlformats.org/officeDocument/2006/relationships/image" Target="../media/image99.png"/><Relationship Id="rId5" Type="http://schemas.openxmlformats.org/officeDocument/2006/relationships/image" Target="../media/image98.png"/><Relationship Id="rId4" Type="http://schemas.openxmlformats.org/officeDocument/2006/relationships/image" Target="../media/image97.png"/></Relationships>
</file>

<file path=ppt/slides/_rels/slide38.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18" Type="http://schemas.openxmlformats.org/officeDocument/2006/relationships/image" Target="../media/image21.png"/><Relationship Id="rId26" Type="http://schemas.openxmlformats.org/officeDocument/2006/relationships/image" Target="../media/image28.png"/><Relationship Id="rId3" Type="http://schemas.openxmlformats.org/officeDocument/2006/relationships/image" Target="../media/image6.jpeg"/><Relationship Id="rId21" Type="http://schemas.openxmlformats.org/officeDocument/2006/relationships/image" Target="../media/image23.png"/><Relationship Id="rId7" Type="http://schemas.openxmlformats.org/officeDocument/2006/relationships/image" Target="../media/image10.png"/><Relationship Id="rId12" Type="http://schemas.openxmlformats.org/officeDocument/2006/relationships/image" Target="../media/image15.png"/><Relationship Id="rId17" Type="http://schemas.openxmlformats.org/officeDocument/2006/relationships/image" Target="../media/image20.png"/><Relationship Id="rId25" Type="http://schemas.openxmlformats.org/officeDocument/2006/relationships/image" Target="../media/image27.png"/><Relationship Id="rId2" Type="http://schemas.openxmlformats.org/officeDocument/2006/relationships/notesSlide" Target="../notesSlides/notesSlide3.xml"/><Relationship Id="rId16" Type="http://schemas.openxmlformats.org/officeDocument/2006/relationships/image" Target="../media/image19.png"/><Relationship Id="rId20" Type="http://schemas.openxmlformats.org/officeDocument/2006/relationships/image" Target="../media/image22.png"/><Relationship Id="rId29" Type="http://schemas.openxmlformats.org/officeDocument/2006/relationships/image" Target="../media/image31.png"/><Relationship Id="rId1" Type="http://schemas.openxmlformats.org/officeDocument/2006/relationships/slideLayout" Target="../slideLayouts/slideLayout1.xml"/><Relationship Id="rId6" Type="http://schemas.openxmlformats.org/officeDocument/2006/relationships/image" Target="../media/image9.svg"/><Relationship Id="rId11" Type="http://schemas.openxmlformats.org/officeDocument/2006/relationships/image" Target="../media/image14.jpeg"/><Relationship Id="rId24" Type="http://schemas.openxmlformats.org/officeDocument/2006/relationships/image" Target="../media/image26.png"/><Relationship Id="rId5" Type="http://schemas.openxmlformats.org/officeDocument/2006/relationships/image" Target="../media/image8.png"/><Relationship Id="rId15" Type="http://schemas.openxmlformats.org/officeDocument/2006/relationships/image" Target="../media/image18.png"/><Relationship Id="rId23" Type="http://schemas.openxmlformats.org/officeDocument/2006/relationships/image" Target="../media/image25.png"/><Relationship Id="rId28" Type="http://schemas.openxmlformats.org/officeDocument/2006/relationships/image" Target="../media/image30.emf"/><Relationship Id="rId10" Type="http://schemas.openxmlformats.org/officeDocument/2006/relationships/image" Target="../media/image13.png"/><Relationship Id="rId19" Type="http://schemas.microsoft.com/office/2007/relationships/hdphoto" Target="../media/hdphoto1.wdp"/><Relationship Id="rId31" Type="http://schemas.openxmlformats.org/officeDocument/2006/relationships/image" Target="../media/image33.jpeg"/><Relationship Id="rId4" Type="http://schemas.openxmlformats.org/officeDocument/2006/relationships/image" Target="../media/image7.jpeg"/><Relationship Id="rId9" Type="http://schemas.openxmlformats.org/officeDocument/2006/relationships/image" Target="../media/image12.png"/><Relationship Id="rId14" Type="http://schemas.openxmlformats.org/officeDocument/2006/relationships/image" Target="../media/image17.png"/><Relationship Id="rId22" Type="http://schemas.openxmlformats.org/officeDocument/2006/relationships/image" Target="../media/image24.png"/><Relationship Id="rId27" Type="http://schemas.openxmlformats.org/officeDocument/2006/relationships/image" Target="../media/image29.jpeg"/><Relationship Id="rId30" Type="http://schemas.openxmlformats.org/officeDocument/2006/relationships/image" Target="../media/image32.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44.xml.rels><?xml version="1.0" encoding="UTF-8" standalone="yes"?>
<Relationships xmlns="http://schemas.openxmlformats.org/package/2006/relationships"><Relationship Id="rId3" Type="http://schemas.openxmlformats.org/officeDocument/2006/relationships/image" Target="../media/image102.jpeg"/><Relationship Id="rId7" Type="http://schemas.openxmlformats.org/officeDocument/2006/relationships/image" Target="../media/image106.svg"/><Relationship Id="rId2" Type="http://schemas.openxmlformats.org/officeDocument/2006/relationships/image" Target="../media/image101.jpeg"/><Relationship Id="rId1" Type="http://schemas.openxmlformats.org/officeDocument/2006/relationships/slideLayout" Target="../slideLayouts/slideLayout2.xml"/><Relationship Id="rId6" Type="http://schemas.openxmlformats.org/officeDocument/2006/relationships/image" Target="../media/image105.png"/><Relationship Id="rId5" Type="http://schemas.openxmlformats.org/officeDocument/2006/relationships/image" Target="../media/image104.jpeg"/><Relationship Id="rId4" Type="http://schemas.openxmlformats.org/officeDocument/2006/relationships/image" Target="../media/image103.jpe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47.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4.xml"/><Relationship Id="rId1" Type="http://schemas.openxmlformats.org/officeDocument/2006/relationships/slideLayout" Target="../slideLayouts/slideLayout6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13.png"/><Relationship Id="rId7" Type="http://schemas.openxmlformats.org/officeDocument/2006/relationships/image" Target="../media/image117.png"/><Relationship Id="rId2" Type="http://schemas.openxmlformats.org/officeDocument/2006/relationships/image" Target="../media/image112.png"/><Relationship Id="rId1" Type="http://schemas.openxmlformats.org/officeDocument/2006/relationships/slideLayout" Target="../slideLayouts/slideLayout2.xml"/><Relationship Id="rId6" Type="http://schemas.openxmlformats.org/officeDocument/2006/relationships/image" Target="../media/image116.png"/><Relationship Id="rId5" Type="http://schemas.openxmlformats.org/officeDocument/2006/relationships/image" Target="../media/image115.png"/><Relationship Id="rId4" Type="http://schemas.openxmlformats.org/officeDocument/2006/relationships/image" Target="../media/image114.png"/></Relationships>
</file>

<file path=ppt/slides/_rels/slide6.xml.rels><?xml version="1.0" encoding="UTF-8" standalone="yes"?>
<Relationships xmlns="http://schemas.openxmlformats.org/package/2006/relationships"><Relationship Id="rId8" Type="http://schemas.openxmlformats.org/officeDocument/2006/relationships/image" Target="../media/image40.sv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5.xml"/><Relationship Id="rId1" Type="http://schemas.openxmlformats.org/officeDocument/2006/relationships/slideLayout" Target="../slideLayouts/slideLayout61.xml"/><Relationship Id="rId6" Type="http://schemas.openxmlformats.org/officeDocument/2006/relationships/image" Target="../media/image38.svg"/><Relationship Id="rId5" Type="http://schemas.openxmlformats.org/officeDocument/2006/relationships/image" Target="../media/image37.png"/><Relationship Id="rId4" Type="http://schemas.openxmlformats.org/officeDocument/2006/relationships/image" Target="../media/image36.svg"/></Relationships>
</file>

<file path=ppt/slides/_rels/slide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jpeg"/><Relationship Id="rId1" Type="http://schemas.openxmlformats.org/officeDocument/2006/relationships/slideLayout" Target="../slideLayouts/slideLayout61.xml"/><Relationship Id="rId4" Type="http://schemas.openxmlformats.org/officeDocument/2006/relationships/image" Target="../media/image43.png"/></Relationships>
</file>

<file path=ppt/slides/_rels/slide8.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45.jpeg"/><Relationship Id="rId7" Type="http://schemas.openxmlformats.org/officeDocument/2006/relationships/image" Target="../media/image48.png"/><Relationship Id="rId2" Type="http://schemas.openxmlformats.org/officeDocument/2006/relationships/image" Target="../media/image44.jpeg"/><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47.png"/><Relationship Id="rId4" Type="http://schemas.openxmlformats.org/officeDocument/2006/relationships/image" Target="../media/image46.png"/><Relationship Id="rId9" Type="http://schemas.openxmlformats.org/officeDocument/2006/relationships/image" Target="../media/image4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table, small&#10;&#10;Description automatically generated">
            <a:extLst>
              <a:ext uri="{FF2B5EF4-FFF2-40B4-BE49-F238E27FC236}">
                <a16:creationId xmlns:a16="http://schemas.microsoft.com/office/drawing/2014/main" id="{BD2C4036-0795-4E72-B5A0-2D591854C4F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4630400" cy="8229600"/>
          </a:xfrm>
          <a:prstGeom prst="rect">
            <a:avLst/>
          </a:prstGeom>
        </p:spPr>
      </p:pic>
      <p:sp>
        <p:nvSpPr>
          <p:cNvPr id="14" name="Rectangle 13">
            <a:extLst>
              <a:ext uri="{FF2B5EF4-FFF2-40B4-BE49-F238E27FC236}">
                <a16:creationId xmlns:a16="http://schemas.microsoft.com/office/drawing/2014/main" id="{87B38DD2-FA01-410A-8D79-84C85A77A76D}"/>
              </a:ext>
            </a:extLst>
          </p:cNvPr>
          <p:cNvSpPr/>
          <p:nvPr/>
        </p:nvSpPr>
        <p:spPr bwMode="auto">
          <a:xfrm>
            <a:off x="857" y="4124179"/>
            <a:ext cx="14630403" cy="4114800"/>
          </a:xfrm>
          <a:prstGeom prst="rect">
            <a:avLst/>
          </a:prstGeom>
          <a:gradFill>
            <a:gsLst>
              <a:gs pos="65000">
                <a:srgbClr val="1F2020">
                  <a:alpha val="60000"/>
                </a:srgbClr>
              </a:gs>
              <a:gs pos="35000">
                <a:srgbClr val="1F2020">
                  <a:alpha val="35000"/>
                </a:srgbClr>
              </a:gs>
              <a:gs pos="0">
                <a:schemeClr val="tx1">
                  <a:lumMod val="50000"/>
                  <a:alpha val="0"/>
                </a:schemeClr>
              </a:gs>
              <a:gs pos="100000">
                <a:schemeClr val="tx1">
                  <a:lumMod val="50000"/>
                  <a:alpha val="80000"/>
                </a:schemeClr>
              </a:gs>
            </a:gsLst>
            <a:lin ang="5400000" scaled="1"/>
          </a:gradFill>
          <a:ln w="9525">
            <a:noFill/>
            <a:round/>
            <a:headEnd/>
            <a:tailEnd/>
          </a:ln>
          <a:effectLst/>
        </p:spPr>
        <p:txBody>
          <a:bodyPr wrap="square" rtlCol="0" anchor="ctr"/>
          <a:lstStyle/>
          <a:p>
            <a:pPr algn="ctr" eaLnBrk="0" fontAlgn="base" hangingPunct="0">
              <a:spcBef>
                <a:spcPct val="0"/>
              </a:spcBef>
              <a:spcAft>
                <a:spcPct val="0"/>
              </a:spcAft>
            </a:pPr>
            <a:endParaRPr lang="en-US" b="1">
              <a:solidFill>
                <a:srgbClr val="FFFFFF"/>
              </a:solidFill>
            </a:endParaRPr>
          </a:p>
        </p:txBody>
      </p:sp>
      <p:sp>
        <p:nvSpPr>
          <p:cNvPr id="6" name="Title 5">
            <a:extLst>
              <a:ext uri="{FF2B5EF4-FFF2-40B4-BE49-F238E27FC236}">
                <a16:creationId xmlns:a16="http://schemas.microsoft.com/office/drawing/2014/main" id="{7F4D6B48-0DF8-42B3-920F-BFF42AC90BC2}"/>
              </a:ext>
            </a:extLst>
          </p:cNvPr>
          <p:cNvSpPr>
            <a:spLocks noGrp="1"/>
          </p:cNvSpPr>
          <p:nvPr>
            <p:ph type="title"/>
          </p:nvPr>
        </p:nvSpPr>
        <p:spPr>
          <a:xfrm>
            <a:off x="1358536" y="4813300"/>
            <a:ext cx="6811963" cy="1803115"/>
          </a:xfrm>
        </p:spPr>
        <p:txBody>
          <a:bodyPr/>
          <a:lstStyle/>
          <a:p>
            <a:r>
              <a:rPr lang="en-US" noProof="0" dirty="0"/>
              <a:t>PACEdge 2.3</a:t>
            </a:r>
            <a:br>
              <a:rPr lang="en-US" noProof="0" dirty="0"/>
            </a:br>
            <a:r>
              <a:rPr lang="en-US" sz="2000" noProof="0" dirty="0"/>
              <a:t>Technical Training</a:t>
            </a:r>
          </a:p>
        </p:txBody>
      </p:sp>
      <p:sp>
        <p:nvSpPr>
          <p:cNvPr id="7" name="Text Placeholder 6">
            <a:extLst>
              <a:ext uri="{FF2B5EF4-FFF2-40B4-BE49-F238E27FC236}">
                <a16:creationId xmlns:a16="http://schemas.microsoft.com/office/drawing/2014/main" id="{6330F69D-D27D-4D44-9F2B-16438EA7BA94}"/>
              </a:ext>
            </a:extLst>
          </p:cNvPr>
          <p:cNvSpPr>
            <a:spLocks noGrp="1"/>
          </p:cNvSpPr>
          <p:nvPr>
            <p:ph type="body" sz="quarter" idx="12"/>
          </p:nvPr>
        </p:nvSpPr>
        <p:spPr>
          <a:xfrm>
            <a:off x="1358536" y="6788713"/>
            <a:ext cx="6811963" cy="1430710"/>
          </a:xfrm>
        </p:spPr>
        <p:txBody>
          <a:bodyPr/>
          <a:lstStyle/>
          <a:p>
            <a:r>
              <a:rPr lang="en-US" b="1" noProof="0" dirty="0"/>
              <a:t>20.09.2023</a:t>
            </a:r>
            <a:endParaRPr lang="en-US" sz="1600" noProof="0" dirty="0"/>
          </a:p>
        </p:txBody>
      </p:sp>
      <p:pic>
        <p:nvPicPr>
          <p:cNvPr id="9" name="Picture 2" descr="X:\EMERSON\_BRAND_RESOURCES\BRAND_STANDARDS\Logos\Logos-Corporate\Logos-Corporate-PNG\CORP_2C_White.png">
            <a:extLst>
              <a:ext uri="{FF2B5EF4-FFF2-40B4-BE49-F238E27FC236}">
                <a16:creationId xmlns:a16="http://schemas.microsoft.com/office/drawing/2014/main" id="{9A271861-987A-4FF4-AB80-CCBCEEA02FA6}"/>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2415991" y="7034214"/>
            <a:ext cx="1782809" cy="970915"/>
          </a:xfrm>
          <a:prstGeom prst="rect">
            <a:avLst/>
          </a:prstGeom>
          <a:noFill/>
          <a:extLst>
            <a:ext uri="{909E8E84-426E-40DD-AFC4-6F175D3DCCD1}">
              <a14:hiddenFill xmlns:a14="http://schemas.microsoft.com/office/drawing/2010/main">
                <a:solidFill>
                  <a:srgbClr val="FFFFFF"/>
                </a:solidFill>
              </a14:hiddenFill>
            </a:ext>
          </a:extLst>
        </p:spPr>
      </p:pic>
      <p:sp>
        <p:nvSpPr>
          <p:cNvPr id="11" name="Line 1037">
            <a:extLst>
              <a:ext uri="{FF2B5EF4-FFF2-40B4-BE49-F238E27FC236}">
                <a16:creationId xmlns:a16="http://schemas.microsoft.com/office/drawing/2014/main" id="{C244E92A-FBCF-43AD-B453-489132EF4251}"/>
              </a:ext>
            </a:extLst>
          </p:cNvPr>
          <p:cNvSpPr>
            <a:spLocks noChangeShapeType="1"/>
          </p:cNvSpPr>
          <p:nvPr/>
        </p:nvSpPr>
        <p:spPr bwMode="white">
          <a:xfrm>
            <a:off x="-3" y="6721827"/>
            <a:ext cx="7583559" cy="0"/>
          </a:xfrm>
          <a:prstGeom prst="line">
            <a:avLst/>
          </a:prstGeom>
          <a:noFill/>
          <a:ln w="9525">
            <a:solidFill>
              <a:schemeClr val="bg1"/>
            </a:solidFill>
            <a:round/>
            <a:headEnd/>
            <a:tailEnd/>
          </a:ln>
          <a:effectLst/>
        </p:spPr>
        <p:txBody>
          <a:bodyPr wrap="none" anchor="ctr"/>
          <a:lstStyle/>
          <a:p>
            <a:pPr eaLnBrk="0" fontAlgn="base" hangingPunct="0">
              <a:spcBef>
                <a:spcPct val="0"/>
              </a:spcBef>
              <a:spcAft>
                <a:spcPct val="0"/>
              </a:spcAft>
              <a:defRPr/>
            </a:pPr>
            <a:endParaRPr lang="en-US" sz="2400">
              <a:solidFill>
                <a:srgbClr val="0F245F"/>
              </a:solidFill>
              <a:latin typeface="Times" charset="0"/>
            </a:endParaRPr>
          </a:p>
        </p:txBody>
      </p:sp>
    </p:spTree>
    <p:extLst>
      <p:ext uri="{BB962C8B-B14F-4D97-AF65-F5344CB8AC3E}">
        <p14:creationId xmlns:p14="http://schemas.microsoft.com/office/powerpoint/2010/main" val="5562219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808F4174-5A0B-414E-AEF1-6752C7FE7606}"/>
              </a:ext>
            </a:extLst>
          </p:cNvPr>
          <p:cNvGrpSpPr/>
          <p:nvPr/>
        </p:nvGrpSpPr>
        <p:grpSpPr>
          <a:xfrm>
            <a:off x="0" y="7218363"/>
            <a:ext cx="14630400" cy="1011237"/>
            <a:chOff x="0" y="5686691"/>
            <a:chExt cx="8306602" cy="731521"/>
          </a:xfrm>
        </p:grpSpPr>
        <p:sp>
          <p:nvSpPr>
            <p:cNvPr id="17" name="Rectangle 16">
              <a:extLst>
                <a:ext uri="{FF2B5EF4-FFF2-40B4-BE49-F238E27FC236}">
                  <a16:creationId xmlns:a16="http://schemas.microsoft.com/office/drawing/2014/main" id="{A393DDA5-FB43-4290-BF7D-E02598E23CD1}"/>
                </a:ext>
              </a:extLst>
            </p:cNvPr>
            <p:cNvSpPr/>
            <p:nvPr/>
          </p:nvSpPr>
          <p:spPr bwMode="auto">
            <a:xfrm>
              <a:off x="0" y="5686692"/>
              <a:ext cx="8306602" cy="731520"/>
            </a:xfrm>
            <a:prstGeom prst="rect">
              <a:avLst/>
            </a:prstGeom>
            <a:solidFill>
              <a:schemeClr val="tx2"/>
            </a:solidFill>
            <a:ln w="9525" cap="flat" cmpd="sng" algn="ctr">
              <a:noFill/>
              <a:prstDash val="solid"/>
              <a:round/>
              <a:headEnd type="none" w="med" len="med"/>
              <a:tailEnd type="none" w="med" len="med"/>
            </a:ln>
            <a:effectLst/>
          </p:spPr>
          <p:txBody>
            <a:bodyPr vert="horz" wrap="square" lIns="457200" tIns="0" rIns="365760" bIns="0" numCol="1" rtlCol="0" anchor="ctr" anchorCtr="0" compatLnSpc="1">
              <a:prstTxWarp prst="textNoShape">
                <a:avLst/>
              </a:prstTxWarp>
            </a:bodyPr>
            <a:lstStyle/>
            <a:p>
              <a:pPr marL="0" marR="0" lvl="0" indent="0" algn="l" defTabSz="1463040" rtl="0" eaLnBrk="0" fontAlgn="base" latinLnBrk="0" hangingPunct="0">
                <a:lnSpc>
                  <a:spcPct val="100000"/>
                </a:lnSpc>
                <a:spcBef>
                  <a:spcPct val="0"/>
                </a:spcBef>
                <a:spcAft>
                  <a:spcPct val="0"/>
                </a:spcAft>
                <a:buClrTx/>
                <a:buSzTx/>
                <a:buFontTx/>
                <a:buNone/>
                <a:tabLst/>
                <a:defRPr/>
              </a:pPr>
              <a:endParaRPr kumimoji="0" lang="en-US" sz="2900" b="1" i="0" u="none" strike="noStrike" kern="1200" cap="none" spc="0" normalizeH="0" baseline="0" noProof="0">
                <a:ln>
                  <a:noFill/>
                </a:ln>
                <a:solidFill>
                  <a:srgbClr val="FFFFFF"/>
                </a:solidFill>
                <a:effectLst/>
                <a:uLnTx/>
                <a:uFillTx/>
                <a:latin typeface="Arial"/>
                <a:ea typeface="+mn-ea"/>
                <a:cs typeface="+mn-cs"/>
              </a:endParaRPr>
            </a:p>
          </p:txBody>
        </p:sp>
        <p:cxnSp>
          <p:nvCxnSpPr>
            <p:cNvPr id="18" name="Straight Connector 17">
              <a:extLst>
                <a:ext uri="{FF2B5EF4-FFF2-40B4-BE49-F238E27FC236}">
                  <a16:creationId xmlns:a16="http://schemas.microsoft.com/office/drawing/2014/main" id="{E16C2815-BF46-4866-A402-D41BA47B2548}"/>
                </a:ext>
              </a:extLst>
            </p:cNvPr>
            <p:cNvCxnSpPr/>
            <p:nvPr/>
          </p:nvCxnSpPr>
          <p:spPr bwMode="auto">
            <a:xfrm>
              <a:off x="0" y="5686691"/>
              <a:ext cx="8306602" cy="0"/>
            </a:xfrm>
            <a:prstGeom prst="line">
              <a:avLst/>
            </a:prstGeom>
            <a:solidFill>
              <a:schemeClr val="accent1"/>
            </a:solidFill>
            <a:ln w="57150" cap="flat" cmpd="sng" algn="ctr">
              <a:solidFill>
                <a:schemeClr val="accent3"/>
              </a:solidFill>
              <a:prstDash val="solid"/>
              <a:miter lim="800000"/>
              <a:headEnd type="none" w="med" len="med"/>
              <a:tailEnd type="none" w="med" len="med"/>
            </a:ln>
            <a:effectLst/>
          </p:spPr>
        </p:cxnSp>
      </p:grpSp>
      <p:sp>
        <p:nvSpPr>
          <p:cNvPr id="19" name="Footer Placeholder 15">
            <a:extLst>
              <a:ext uri="{FF2B5EF4-FFF2-40B4-BE49-F238E27FC236}">
                <a16:creationId xmlns:a16="http://schemas.microsoft.com/office/drawing/2014/main" id="{C14D507B-776E-4645-9AC3-D3406A3A8C5C}"/>
              </a:ext>
            </a:extLst>
          </p:cNvPr>
          <p:cNvSpPr txBox="1">
            <a:spLocks/>
          </p:cNvSpPr>
          <p:nvPr/>
        </p:nvSpPr>
        <p:spPr>
          <a:xfrm>
            <a:off x="294624" y="7932420"/>
            <a:ext cx="1209643" cy="246645"/>
          </a:xfrm>
          <a:prstGeom prst="rect">
            <a:avLst/>
          </a:prstGeom>
        </p:spPr>
        <p:txBody>
          <a:bodyPr vert="horz" lIns="91440" tIns="45720" rIns="91440" bIns="45720" rtlCol="0" anchor="t" anchorCtr="0">
            <a:normAutofit/>
          </a:bodyPr>
          <a:lstStyle>
            <a:defPPr>
              <a:defRPr lang="en-US"/>
            </a:defPPr>
            <a:lvl1pPr marL="0" algn="l" defTabSz="914400" rtl="0" eaLnBrk="0" fontAlgn="base" latinLnBrk="0" hangingPunct="0">
              <a:spcBef>
                <a:spcPct val="0"/>
              </a:spcBef>
              <a:spcAft>
                <a:spcPct val="0"/>
              </a:spcAft>
              <a:defRPr lang="en-US" sz="800" kern="1200" dirty="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800" b="0" i="0" u="none" strike="noStrike" kern="1200" cap="none" spc="0" normalizeH="0" baseline="0" noProof="0">
                <a:ln>
                  <a:noFill/>
                </a:ln>
                <a:solidFill>
                  <a:srgbClr val="FFFFFF"/>
                </a:solidFill>
                <a:effectLst/>
                <a:uLnTx/>
                <a:uFillTx/>
                <a:latin typeface="Arial"/>
                <a:ea typeface="+mn-ea"/>
                <a:cs typeface="+mn-cs"/>
              </a:rPr>
              <a:t>Emerson Confidential</a:t>
            </a:r>
          </a:p>
        </p:txBody>
      </p:sp>
      <p:sp>
        <p:nvSpPr>
          <p:cNvPr id="20" name="Slide Number Placeholder 5">
            <a:extLst>
              <a:ext uri="{FF2B5EF4-FFF2-40B4-BE49-F238E27FC236}">
                <a16:creationId xmlns:a16="http://schemas.microsoft.com/office/drawing/2014/main" id="{57B79DBD-17DB-48A0-B98E-46638E8C4C44}"/>
              </a:ext>
            </a:extLst>
          </p:cNvPr>
          <p:cNvSpPr txBox="1">
            <a:spLocks/>
          </p:cNvSpPr>
          <p:nvPr/>
        </p:nvSpPr>
        <p:spPr>
          <a:xfrm>
            <a:off x="13842524" y="7973325"/>
            <a:ext cx="569278" cy="205740"/>
          </a:xfrm>
          <a:prstGeom prst="rect">
            <a:avLst/>
          </a:prstGeom>
        </p:spPr>
        <p:txBody>
          <a:bodyPr vert="horz" lIns="64008" tIns="32004" rIns="64008" bIns="32004" rtlCol="0" anchor="ctr"/>
          <a:lstStyle>
            <a:defPPr>
              <a:defRPr lang="en-US"/>
            </a:defPPr>
            <a:lvl1pPr marL="0" algn="r" defTabSz="914400" rtl="0" eaLnBrk="1" latinLnBrk="0" hangingPunct="1">
              <a:defRPr sz="7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B3618E82-2635-4133-8350-4252D6B2AEF7}" type="slidenum">
              <a:rPr kumimoji="0" lang="en-US" sz="6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600" b="0" i="0" u="none" strike="noStrike" kern="1200" cap="none" spc="0" normalizeH="0" baseline="0" noProof="0">
              <a:ln>
                <a:noFill/>
              </a:ln>
              <a:solidFill>
                <a:srgbClr val="FFFFFF"/>
              </a:solidFill>
              <a:effectLst/>
              <a:uLnTx/>
              <a:uFillTx/>
              <a:latin typeface="Arial"/>
              <a:ea typeface="+mn-ea"/>
              <a:cs typeface="+mn-cs"/>
            </a:endParaRPr>
          </a:p>
        </p:txBody>
      </p:sp>
      <p:sp>
        <p:nvSpPr>
          <p:cNvPr id="55" name="Text Placeholder 5">
            <a:extLst>
              <a:ext uri="{FF2B5EF4-FFF2-40B4-BE49-F238E27FC236}">
                <a16:creationId xmlns:a16="http://schemas.microsoft.com/office/drawing/2014/main" id="{BD17EE93-DC87-45E5-BFC2-6BAC45894503}"/>
              </a:ext>
            </a:extLst>
          </p:cNvPr>
          <p:cNvSpPr txBox="1">
            <a:spLocks/>
          </p:cNvSpPr>
          <p:nvPr/>
        </p:nvSpPr>
        <p:spPr>
          <a:xfrm>
            <a:off x="503238" y="7495079"/>
            <a:ext cx="13623925" cy="521335"/>
          </a:xfrm>
          <a:prstGeom prst="rect">
            <a:avLst/>
          </a:prstGeom>
        </p:spPr>
        <p:txBody>
          <a:bodyPr vert="horz" lIns="91440" tIns="91440" rIns="91440" bIns="45720" rtlCol="0">
            <a:normAutofit fontScale="92500" lnSpcReduction="10000"/>
          </a:bodyPr>
          <a:lstStyle>
            <a:lvl1pPr marL="225425"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defRPr sz="2400" kern="1200">
                <a:solidFill>
                  <a:schemeClr val="tx1"/>
                </a:solidFill>
                <a:latin typeface="+mn-lt"/>
                <a:ea typeface="+mn-ea"/>
                <a:cs typeface="+mn-cs"/>
              </a:defRPr>
            </a:lvl1pPr>
            <a:lvl2pPr marL="627063" indent="-287338"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2000" b="0" i="0" u="none" kern="1200">
                <a:solidFill>
                  <a:schemeClr val="tx1"/>
                </a:solidFill>
                <a:latin typeface="+mn-lt"/>
                <a:ea typeface="+mn-ea"/>
                <a:cs typeface="+mn-cs"/>
              </a:defRPr>
            </a:lvl2pPr>
            <a:lvl3pPr marL="914400"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2000" kern="1200">
                <a:solidFill>
                  <a:schemeClr val="tx1"/>
                </a:solidFill>
                <a:latin typeface="+mn-lt"/>
                <a:ea typeface="+mn-ea"/>
                <a:cs typeface="+mn-cs"/>
              </a:defRPr>
            </a:lvl3pPr>
            <a:lvl4pPr marL="1254125" indent="-277813"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2000" kern="1200">
                <a:solidFill>
                  <a:schemeClr val="tx1"/>
                </a:solidFill>
                <a:latin typeface="+mn-lt"/>
                <a:ea typeface="+mn-ea"/>
                <a:cs typeface="+mn-cs"/>
              </a:defRPr>
            </a:lvl4pPr>
            <a:lvl5pPr marL="1541463" indent="-227013"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2000" kern="1200">
                <a:solidFill>
                  <a:schemeClr val="tx1"/>
                </a:solidFill>
                <a:latin typeface="+mn-lt"/>
                <a:ea typeface="+mn-ea"/>
                <a:cs typeface="+mn-cs"/>
              </a:defRPr>
            </a:lvl5pPr>
            <a:lvl6pPr marL="402336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6pPr>
            <a:lvl7pPr marL="475488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7pPr>
            <a:lvl8pPr marL="548640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8pPr>
            <a:lvl9pPr marL="621792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9pPr>
          </a:lstStyle>
          <a:p>
            <a:pPr marL="0" marR="0" lvl="0" indent="0" algn="ctr" defTabSz="1463040" rtl="0" eaLnBrk="1" fontAlgn="auto" latinLnBrk="0" hangingPunct="1">
              <a:lnSpc>
                <a:spcPct val="90000"/>
              </a:lnSpc>
              <a:spcBef>
                <a:spcPts val="300"/>
              </a:spcBef>
              <a:spcAft>
                <a:spcPts val="300"/>
              </a:spcAft>
              <a:buClr>
                <a:srgbClr val="FFFFFF">
                  <a:lumMod val="50000"/>
                </a:srgbClr>
              </a:buClr>
              <a:buSzTx/>
              <a:buFont typeface="Arial" panose="020B0604020202020204" pitchFamily="34" charset="0"/>
              <a:buNone/>
              <a:tabLst>
                <a:tab pos="225425" algn="l"/>
              </a:tabLst>
              <a:defRPr/>
            </a:pPr>
            <a:r>
              <a:rPr kumimoji="0" lang="en-US" sz="3200" b="0" i="0" u="none" strike="noStrike" kern="1200" cap="none" spc="0" normalizeH="0" baseline="0" noProof="0">
                <a:ln>
                  <a:noFill/>
                </a:ln>
                <a:solidFill>
                  <a:srgbClr val="FFFFFF"/>
                </a:solidFill>
                <a:effectLst/>
                <a:uLnTx/>
                <a:uFillTx/>
                <a:latin typeface="Arial"/>
                <a:ea typeface="+mn-ea"/>
                <a:cs typeface="+mn-cs"/>
              </a:rPr>
              <a:t>Optimizing Edge-to-Cloud Controls</a:t>
            </a:r>
          </a:p>
        </p:txBody>
      </p:sp>
      <p:sp>
        <p:nvSpPr>
          <p:cNvPr id="59" name="Title 3">
            <a:extLst>
              <a:ext uri="{FF2B5EF4-FFF2-40B4-BE49-F238E27FC236}">
                <a16:creationId xmlns:a16="http://schemas.microsoft.com/office/drawing/2014/main" id="{11738640-334B-4044-BC23-6B4CACA233AD}"/>
              </a:ext>
            </a:extLst>
          </p:cNvPr>
          <p:cNvSpPr>
            <a:spLocks noGrp="1"/>
          </p:cNvSpPr>
          <p:nvPr>
            <p:ph type="title"/>
          </p:nvPr>
        </p:nvSpPr>
        <p:spPr>
          <a:xfrm>
            <a:off x="503237" y="329565"/>
            <a:ext cx="13623925" cy="1016350"/>
          </a:xfrm>
        </p:spPr>
        <p:txBody>
          <a:bodyPr>
            <a:normAutofit/>
          </a:bodyPr>
          <a:lstStyle/>
          <a:p>
            <a:r>
              <a:rPr lang="en-US" noProof="0" dirty="0"/>
              <a:t>PACEdge 2.3.0 Application Enablement Platform Components</a:t>
            </a:r>
          </a:p>
        </p:txBody>
      </p:sp>
      <p:sp>
        <p:nvSpPr>
          <p:cNvPr id="110" name="TextBox 109">
            <a:extLst>
              <a:ext uri="{FF2B5EF4-FFF2-40B4-BE49-F238E27FC236}">
                <a16:creationId xmlns:a16="http://schemas.microsoft.com/office/drawing/2014/main" id="{5F97FD92-72CE-4741-9E45-F6CB19581536}"/>
              </a:ext>
            </a:extLst>
          </p:cNvPr>
          <p:cNvSpPr txBox="1"/>
          <p:nvPr/>
        </p:nvSpPr>
        <p:spPr bwMode="white">
          <a:xfrm>
            <a:off x="8869908" y="1383903"/>
            <a:ext cx="5615924" cy="422329"/>
          </a:xfrm>
          <a:prstGeom prst="rect">
            <a:avLst/>
          </a:prstGeom>
          <a:noFill/>
          <a:ln w="9525">
            <a:noFill/>
            <a:miter lim="800000"/>
            <a:headEnd/>
            <a:tailEnd/>
          </a:ln>
        </p:spPr>
        <p:txBody>
          <a:bodyPr wrap="square" lIns="91440" rIns="457200" rtlCol="0" anchor="ctr">
            <a:noAutofit/>
          </a:bodyPr>
          <a:lstStyle>
            <a:defPPr>
              <a:defRPr lang="en-US"/>
            </a:defPPr>
            <a:lvl1pPr eaLnBrk="0" hangingPunct="0">
              <a:lnSpc>
                <a:spcPct val="105000"/>
              </a:lnSpc>
              <a:defRPr b="1">
                <a:solidFill>
                  <a:srgbClr val="FFFFFF"/>
                </a:solidFill>
              </a:defRPr>
            </a:lvl1pPr>
          </a:lstStyle>
          <a:p>
            <a:pPr lvl="0" algn="ctr" defTabSz="914400" fontAlgn="base">
              <a:lnSpc>
                <a:spcPct val="100000"/>
              </a:lnSpc>
              <a:spcBef>
                <a:spcPct val="0"/>
              </a:spcBef>
              <a:spcAft>
                <a:spcPct val="0"/>
              </a:spcAft>
              <a:defRPr/>
            </a:pPr>
            <a:r>
              <a:rPr lang="en-US" sz="1400" b="0" cap="all" spc="150"/>
              <a:t>OPEN interoperable Edge intelligence</a:t>
            </a:r>
            <a:endParaRPr lang="en-US" sz="1400" cap="all" spc="150"/>
          </a:p>
        </p:txBody>
      </p:sp>
      <p:sp>
        <p:nvSpPr>
          <p:cNvPr id="73" name="Oval 72">
            <a:extLst>
              <a:ext uri="{FF2B5EF4-FFF2-40B4-BE49-F238E27FC236}">
                <a16:creationId xmlns:a16="http://schemas.microsoft.com/office/drawing/2014/main" id="{4D095C49-08CA-4AE2-A6C6-4636027B3058}"/>
              </a:ext>
            </a:extLst>
          </p:cNvPr>
          <p:cNvSpPr/>
          <p:nvPr/>
        </p:nvSpPr>
        <p:spPr bwMode="auto">
          <a:xfrm>
            <a:off x="3940231" y="1793479"/>
            <a:ext cx="5029200" cy="5029200"/>
          </a:xfrm>
          <a:prstGeom prst="ellipse">
            <a:avLst/>
          </a:prstGeom>
          <a:noFill/>
          <a:ln w="38100" cap="rnd">
            <a:solidFill>
              <a:srgbClr val="A3CDE2"/>
            </a:solidFill>
            <a:prstDash val="sysDot"/>
            <a:round/>
            <a:headEnd/>
            <a:tailEnd/>
          </a:ln>
          <a:effectLst/>
        </p:spPr>
        <p:txBody>
          <a:bodyPr wrap="square" rtlCol="0" anchor="ctr"/>
          <a:lstStyle/>
          <a:p>
            <a:pPr algn="ctr" defTabSz="1097236" eaLnBrk="0" fontAlgn="base" hangingPunct="0">
              <a:spcBef>
                <a:spcPct val="0"/>
              </a:spcBef>
              <a:spcAft>
                <a:spcPct val="0"/>
              </a:spcAft>
            </a:pPr>
            <a:endParaRPr lang="en-US" b="1">
              <a:solidFill>
                <a:srgbClr val="FFFFFF"/>
              </a:solidFill>
              <a:latin typeface="Arial"/>
            </a:endParaRPr>
          </a:p>
        </p:txBody>
      </p:sp>
      <p:grpSp>
        <p:nvGrpSpPr>
          <p:cNvPr id="74" name="Group 73">
            <a:extLst>
              <a:ext uri="{FF2B5EF4-FFF2-40B4-BE49-F238E27FC236}">
                <a16:creationId xmlns:a16="http://schemas.microsoft.com/office/drawing/2014/main" id="{80218E22-B842-40D4-B736-57A429644F25}"/>
              </a:ext>
            </a:extLst>
          </p:cNvPr>
          <p:cNvGrpSpPr/>
          <p:nvPr/>
        </p:nvGrpSpPr>
        <p:grpSpPr>
          <a:xfrm>
            <a:off x="5861574" y="2899778"/>
            <a:ext cx="4344910" cy="2816603"/>
            <a:chOff x="1010808" y="3730447"/>
            <a:chExt cx="4344910" cy="2816603"/>
          </a:xfrm>
        </p:grpSpPr>
        <p:sp>
          <p:nvSpPr>
            <p:cNvPr id="75" name="Rectangle: Rounded Corners 94">
              <a:extLst>
                <a:ext uri="{FF2B5EF4-FFF2-40B4-BE49-F238E27FC236}">
                  <a16:creationId xmlns:a16="http://schemas.microsoft.com/office/drawing/2014/main" id="{B0899595-4953-4CE0-8063-130271642EB5}"/>
                </a:ext>
              </a:extLst>
            </p:cNvPr>
            <p:cNvSpPr/>
            <p:nvPr/>
          </p:nvSpPr>
          <p:spPr>
            <a:xfrm>
              <a:off x="1010808" y="3730447"/>
              <a:ext cx="4344910" cy="2816603"/>
            </a:xfrm>
            <a:prstGeom prst="roundRect">
              <a:avLst>
                <a:gd name="adj" fmla="val 4212"/>
              </a:avLst>
            </a:prstGeom>
            <a:solidFill>
              <a:sysClr val="window" lastClr="FFFFFF">
                <a:lumMod val="95000"/>
              </a:sysClr>
            </a:solidFill>
            <a:ln w="12700" cap="flat" cmpd="sng" algn="ctr">
              <a:solidFill>
                <a:srgbClr val="63666A"/>
              </a:solidFill>
              <a:prstDash val="solid"/>
              <a:miter lim="800000"/>
            </a:ln>
            <a:effectLst>
              <a:outerShdw blurRad="50800" dist="38100" dir="2700000" algn="tl" rotWithShape="0">
                <a:prstClr val="black">
                  <a:alpha val="40000"/>
                </a:prstClr>
              </a:outerShdw>
            </a:effectLst>
          </p:spPr>
          <p:txBody>
            <a:bodyPr rtlCol="0" anchor="t"/>
            <a:lstStyle/>
            <a:p>
              <a:pPr marL="0" marR="0" lvl="0" indent="0" algn="ctr" defTabSz="914126"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a:ln>
                    <a:noFill/>
                  </a:ln>
                  <a:solidFill>
                    <a:schemeClr val="accent6"/>
                  </a:solidFill>
                  <a:effectLst/>
                  <a:uLnTx/>
                  <a:uFillTx/>
                </a:rPr>
                <a:t>Application Enablement Platform</a:t>
              </a:r>
            </a:p>
          </p:txBody>
        </p:sp>
        <p:sp>
          <p:nvSpPr>
            <p:cNvPr id="76" name="TextBox 75">
              <a:extLst>
                <a:ext uri="{FF2B5EF4-FFF2-40B4-BE49-F238E27FC236}">
                  <a16:creationId xmlns:a16="http://schemas.microsoft.com/office/drawing/2014/main" id="{B1A291D3-AFF8-4C72-9938-5275FF6D2F63}"/>
                </a:ext>
              </a:extLst>
            </p:cNvPr>
            <p:cNvSpPr txBox="1"/>
            <p:nvPr/>
          </p:nvSpPr>
          <p:spPr>
            <a:xfrm>
              <a:off x="2946965" y="4098043"/>
              <a:ext cx="315769" cy="124650"/>
            </a:xfrm>
            <a:prstGeom prst="rect">
              <a:avLst/>
            </a:prstGeom>
            <a:noFill/>
          </p:spPr>
          <p:txBody>
            <a:bodyPr wrap="square" lIns="0" tIns="0" rIns="0" bIns="0" rtlCol="0">
              <a:spAutoFit/>
            </a:bodyPr>
            <a:lstStyle/>
            <a:p>
              <a:pPr algn="ctr" eaLnBrk="1" fontAlgn="auto" hangingPunct="1">
                <a:lnSpc>
                  <a:spcPct val="90000"/>
                </a:lnSpc>
                <a:spcBef>
                  <a:spcPts val="0"/>
                </a:spcBef>
                <a:spcAft>
                  <a:spcPts val="0"/>
                </a:spcAft>
                <a:defRPr/>
              </a:pPr>
              <a:r>
                <a:rPr lang="en-US" sz="900" b="1" kern="0">
                  <a:solidFill>
                    <a:prstClr val="white"/>
                  </a:solidFill>
                  <a:ea typeface="GE Inspira Pitch" charset="0"/>
                  <a:cs typeface="GE Inspira"/>
                </a:rPr>
                <a:t>APPS</a:t>
              </a:r>
            </a:p>
          </p:txBody>
        </p:sp>
        <p:sp>
          <p:nvSpPr>
            <p:cNvPr id="78" name="Rounded Rectangle 133">
              <a:extLst>
                <a:ext uri="{FF2B5EF4-FFF2-40B4-BE49-F238E27FC236}">
                  <a16:creationId xmlns:a16="http://schemas.microsoft.com/office/drawing/2014/main" id="{72A417B0-CB09-4A6B-B1D3-37C0EA09AFF4}"/>
                </a:ext>
              </a:extLst>
            </p:cNvPr>
            <p:cNvSpPr/>
            <p:nvPr/>
          </p:nvSpPr>
          <p:spPr>
            <a:xfrm>
              <a:off x="1112755" y="6055657"/>
              <a:ext cx="4161069" cy="387147"/>
            </a:xfrm>
            <a:prstGeom prst="roundRect">
              <a:avLst>
                <a:gd name="adj" fmla="val 12461"/>
              </a:avLst>
            </a:prstGeom>
            <a:solidFill>
              <a:srgbClr val="B1B3B3"/>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050" b="1" kern="0" cap="all" dirty="0">
                  <a:solidFill>
                    <a:prstClr val="white"/>
                  </a:solidFill>
                  <a:ea typeface="GE Inspira" charset="0"/>
                  <a:cs typeface="GE Inspira" charset="0"/>
                </a:rPr>
                <a:t>Linux</a:t>
              </a:r>
              <a:endParaRPr kumimoji="0" lang="en-US" sz="1050" b="1" i="0" u="none" strike="noStrike" kern="0" cap="all" spc="0" normalizeH="0" baseline="0" noProof="0" dirty="0">
                <a:ln>
                  <a:noFill/>
                </a:ln>
                <a:solidFill>
                  <a:prstClr val="white"/>
                </a:solidFill>
                <a:effectLst/>
                <a:uLnTx/>
                <a:uFillTx/>
                <a:ea typeface="GE Inspira" charset="0"/>
                <a:cs typeface="GE Inspira" charset="0"/>
              </a:endParaRPr>
            </a:p>
          </p:txBody>
        </p:sp>
        <p:sp>
          <p:nvSpPr>
            <p:cNvPr id="79" name="Rounded Rectangle 107">
              <a:extLst>
                <a:ext uri="{FF2B5EF4-FFF2-40B4-BE49-F238E27FC236}">
                  <a16:creationId xmlns:a16="http://schemas.microsoft.com/office/drawing/2014/main" id="{9A6A0A00-A26E-4EEF-A1C3-6549B79EDBB4}"/>
                </a:ext>
              </a:extLst>
            </p:cNvPr>
            <p:cNvSpPr/>
            <p:nvPr/>
          </p:nvSpPr>
          <p:spPr>
            <a:xfrm rot="16200000">
              <a:off x="2246176" y="4844763"/>
              <a:ext cx="1903184" cy="389499"/>
            </a:xfrm>
            <a:prstGeom prst="roundRect">
              <a:avLst/>
            </a:prstGeom>
            <a:solidFill>
              <a:srgbClr val="00B5E2"/>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000" b="1" kern="0" cap="all" err="1">
                  <a:solidFill>
                    <a:prstClr val="white"/>
                  </a:solidFill>
                  <a:ea typeface="GE Inspira" charset="0"/>
                  <a:cs typeface="GE Inspira" charset="0"/>
                </a:rPr>
                <a:t>Mqtt</a:t>
              </a:r>
              <a:r>
                <a:rPr lang="en-US" sz="1000" b="1" kern="0" cap="all">
                  <a:solidFill>
                    <a:prstClr val="white"/>
                  </a:solidFill>
                  <a:ea typeface="GE Inspira" charset="0"/>
                  <a:cs typeface="GE Inspira" charset="0"/>
                </a:rPr>
                <a:t> broker</a:t>
              </a:r>
              <a:endParaRPr kumimoji="0" lang="en-US" sz="1000" b="1" i="0" u="none" strike="noStrike" kern="0" cap="all" spc="0" normalizeH="0" baseline="0" noProof="0">
                <a:ln>
                  <a:noFill/>
                </a:ln>
                <a:solidFill>
                  <a:prstClr val="white"/>
                </a:solidFill>
                <a:effectLst/>
                <a:uLnTx/>
                <a:uFillTx/>
                <a:ea typeface="GE Inspira" charset="0"/>
                <a:cs typeface="GE Inspira" charset="0"/>
              </a:endParaRPr>
            </a:p>
          </p:txBody>
        </p:sp>
        <p:sp>
          <p:nvSpPr>
            <p:cNvPr id="80" name="Rounded Rectangle 107">
              <a:extLst>
                <a:ext uri="{FF2B5EF4-FFF2-40B4-BE49-F238E27FC236}">
                  <a16:creationId xmlns:a16="http://schemas.microsoft.com/office/drawing/2014/main" id="{14CC2CA4-2C2F-4F2B-AF44-BC2ACBAB7BF4}"/>
                </a:ext>
              </a:extLst>
            </p:cNvPr>
            <p:cNvSpPr/>
            <p:nvPr/>
          </p:nvSpPr>
          <p:spPr>
            <a:xfrm rot="16200000">
              <a:off x="2687894" y="4855512"/>
              <a:ext cx="1912023" cy="376837"/>
            </a:xfrm>
            <a:prstGeom prst="roundRect">
              <a:avLst/>
            </a:prstGeom>
            <a:solidFill>
              <a:srgbClr val="00B5E2"/>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000" b="1" kern="0" cap="all">
                  <a:solidFill>
                    <a:prstClr val="white"/>
                  </a:solidFill>
                  <a:ea typeface="GE Inspira" charset="0"/>
                  <a:cs typeface="GE Inspira" charset="0"/>
                </a:rPr>
                <a:t>I/O DATA SERVER</a:t>
              </a:r>
              <a:endParaRPr kumimoji="0" lang="en-US" sz="1000" b="1" i="0" u="none" strike="noStrike" kern="0" cap="all" spc="0" normalizeH="0" baseline="0" noProof="0">
                <a:ln>
                  <a:noFill/>
                </a:ln>
                <a:solidFill>
                  <a:prstClr val="white"/>
                </a:solidFill>
                <a:effectLst/>
                <a:uLnTx/>
                <a:uFillTx/>
                <a:ea typeface="GE Inspira" charset="0"/>
                <a:cs typeface="GE Inspira" charset="0"/>
              </a:endParaRPr>
            </a:p>
          </p:txBody>
        </p:sp>
        <p:sp>
          <p:nvSpPr>
            <p:cNvPr id="81" name="Rounded Rectangle 107">
              <a:extLst>
                <a:ext uri="{FF2B5EF4-FFF2-40B4-BE49-F238E27FC236}">
                  <a16:creationId xmlns:a16="http://schemas.microsoft.com/office/drawing/2014/main" id="{949AF9B3-2BDE-4D4B-93A9-2E56EA43508B}"/>
                </a:ext>
              </a:extLst>
            </p:cNvPr>
            <p:cNvSpPr/>
            <p:nvPr/>
          </p:nvSpPr>
          <p:spPr>
            <a:xfrm rot="16200000">
              <a:off x="1802509" y="4844765"/>
              <a:ext cx="1903183" cy="389499"/>
            </a:xfrm>
            <a:prstGeom prst="roundRect">
              <a:avLst/>
            </a:prstGeom>
            <a:solidFill>
              <a:srgbClr val="00B5E2"/>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000" b="1" kern="0" cap="all">
                  <a:solidFill>
                    <a:prstClr val="white"/>
                  </a:solidFill>
                  <a:ea typeface="GE Inspira" charset="0"/>
                  <a:cs typeface="GE Inspira" charset="0"/>
                </a:rPr>
                <a:t>Cockpit</a:t>
              </a:r>
              <a:endParaRPr kumimoji="0" lang="en-US" sz="1000" b="1" i="0" u="none" strike="noStrike" kern="0" cap="all" spc="0" normalizeH="0" baseline="0" noProof="0">
                <a:ln>
                  <a:noFill/>
                </a:ln>
                <a:solidFill>
                  <a:prstClr val="white"/>
                </a:solidFill>
                <a:effectLst/>
                <a:uLnTx/>
                <a:uFillTx/>
                <a:ea typeface="GE Inspira" charset="0"/>
                <a:cs typeface="GE Inspira" charset="0"/>
              </a:endParaRPr>
            </a:p>
          </p:txBody>
        </p:sp>
        <p:sp>
          <p:nvSpPr>
            <p:cNvPr id="82" name="Rounded Rectangle 108">
              <a:extLst>
                <a:ext uri="{FF2B5EF4-FFF2-40B4-BE49-F238E27FC236}">
                  <a16:creationId xmlns:a16="http://schemas.microsoft.com/office/drawing/2014/main" id="{CE809127-B42B-45A5-978B-A78A204CE24D}"/>
                </a:ext>
              </a:extLst>
            </p:cNvPr>
            <p:cNvSpPr/>
            <p:nvPr/>
          </p:nvSpPr>
          <p:spPr>
            <a:xfrm>
              <a:off x="1097285" y="4087928"/>
              <a:ext cx="1399420" cy="352756"/>
            </a:xfrm>
            <a:prstGeom prst="roundRect">
              <a:avLst/>
            </a:prstGeom>
            <a:solidFill>
              <a:schemeClr val="accent2"/>
            </a:solidFill>
            <a:ln w="10795"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900" b="1" i="0" u="none" strike="noStrike" kern="0" cap="all" spc="0" normalizeH="0" baseline="0" noProof="0">
                  <a:ln>
                    <a:noFill/>
                  </a:ln>
                  <a:solidFill>
                    <a:prstClr val="white"/>
                  </a:solidFill>
                  <a:effectLst/>
                  <a:uLnTx/>
                  <a:uFillTx/>
                  <a:ea typeface="GE Inspira" charset="0"/>
                  <a:cs typeface="GE Inspira" charset="0"/>
                </a:rPr>
                <a:t>WEBHMI &amp; GRAFANA</a:t>
              </a:r>
            </a:p>
          </p:txBody>
        </p:sp>
        <p:sp>
          <p:nvSpPr>
            <p:cNvPr id="86" name="Rectangle: Rounded Corners 120">
              <a:extLst>
                <a:ext uri="{FF2B5EF4-FFF2-40B4-BE49-F238E27FC236}">
                  <a16:creationId xmlns:a16="http://schemas.microsoft.com/office/drawing/2014/main" id="{6FF5972F-2BF9-45DF-8776-47C651E51B94}"/>
                </a:ext>
              </a:extLst>
            </p:cNvPr>
            <p:cNvSpPr/>
            <p:nvPr/>
          </p:nvSpPr>
          <p:spPr>
            <a:xfrm>
              <a:off x="1097285" y="4858762"/>
              <a:ext cx="1405730" cy="358620"/>
            </a:xfrm>
            <a:prstGeom prst="roundRect">
              <a:avLst>
                <a:gd name="adj" fmla="val 13714"/>
              </a:avLst>
            </a:prstGeom>
            <a:solidFill>
              <a:schemeClr val="accent2"/>
            </a:solidFill>
            <a:ln w="10795" cap="flat" cmpd="sng" algn="ctr">
              <a:noFill/>
              <a:prstDash val="solid"/>
            </a:ln>
            <a:effectLst/>
          </p:spPr>
          <p:txBody>
            <a:bodyPr rtlCol="0" anchor="ctr"/>
            <a:lstStyle/>
            <a:p>
              <a:pPr marL="0" marR="0" lvl="0" indent="0" defTabSz="907475" eaLnBrk="1" fontAlgn="auto" latinLnBrk="0" hangingPunct="1">
                <a:lnSpc>
                  <a:spcPct val="100000"/>
                </a:lnSpc>
                <a:spcBef>
                  <a:spcPts val="0"/>
                </a:spcBef>
                <a:spcAft>
                  <a:spcPts val="0"/>
                </a:spcAft>
                <a:buClrTx/>
                <a:buSzTx/>
                <a:buFontTx/>
                <a:buNone/>
                <a:tabLst/>
                <a:defRPr/>
              </a:pPr>
              <a:r>
                <a:rPr lang="en-US" sz="900" b="1" kern="0">
                  <a:solidFill>
                    <a:prstClr val="white"/>
                  </a:solidFill>
                </a:rPr>
                <a:t>MYSQL &amp; INFLUXDB</a:t>
              </a:r>
              <a:endParaRPr kumimoji="0" lang="en-US" sz="900" b="1" i="0" u="none" strike="noStrike" kern="0" cap="none" spc="0" normalizeH="0" baseline="0" noProof="0">
                <a:ln>
                  <a:noFill/>
                </a:ln>
                <a:solidFill>
                  <a:prstClr val="white"/>
                </a:solidFill>
                <a:effectLst/>
                <a:uLnTx/>
                <a:uFillTx/>
                <a:ea typeface="+mn-ea"/>
                <a:cs typeface="+mn-cs"/>
              </a:endParaRPr>
            </a:p>
          </p:txBody>
        </p:sp>
        <p:grpSp>
          <p:nvGrpSpPr>
            <p:cNvPr id="89" name="Group 88">
              <a:extLst>
                <a:ext uri="{FF2B5EF4-FFF2-40B4-BE49-F238E27FC236}">
                  <a16:creationId xmlns:a16="http://schemas.microsoft.com/office/drawing/2014/main" id="{5C9FEDA2-D3BE-4C74-9D23-C4B568438320}"/>
                </a:ext>
              </a:extLst>
            </p:cNvPr>
            <p:cNvGrpSpPr/>
            <p:nvPr/>
          </p:nvGrpSpPr>
          <p:grpSpPr>
            <a:xfrm>
              <a:off x="1097285" y="4473345"/>
              <a:ext cx="1399420" cy="352756"/>
              <a:chOff x="8347590" y="5542557"/>
              <a:chExt cx="1344554" cy="316904"/>
            </a:xfrm>
            <a:solidFill>
              <a:schemeClr val="accent2"/>
            </a:solidFill>
          </p:grpSpPr>
          <p:sp>
            <p:nvSpPr>
              <p:cNvPr id="134" name="TextBox 133">
                <a:extLst>
                  <a:ext uri="{FF2B5EF4-FFF2-40B4-BE49-F238E27FC236}">
                    <a16:creationId xmlns:a16="http://schemas.microsoft.com/office/drawing/2014/main" id="{F729D73C-E098-4020-B4D4-37E3F2ABC7EA}"/>
                  </a:ext>
                </a:extLst>
              </p:cNvPr>
              <p:cNvSpPr txBox="1"/>
              <p:nvPr/>
            </p:nvSpPr>
            <p:spPr>
              <a:xfrm>
                <a:off x="8428576" y="5618311"/>
                <a:ext cx="269527" cy="99539"/>
              </a:xfrm>
              <a:prstGeom prst="rect">
                <a:avLst/>
              </a:prstGeom>
              <a:grpFill/>
            </p:spPr>
            <p:txBody>
              <a:bodyPr wrap="none" lIns="0" tIns="0" rIns="0" bIns="0" rtlCol="0">
                <a:spAutoFit/>
              </a:bodyPr>
              <a:lstStyle/>
              <a:p>
                <a:pPr marL="0" marR="0" lvl="0" indent="0" algn="ctr" defTabSz="914400" eaLnBrk="1" fontAlgn="auto" latinLnBrk="0" hangingPunct="1">
                  <a:lnSpc>
                    <a:spcPct val="90000"/>
                  </a:lnSpc>
                  <a:spcBef>
                    <a:spcPts val="0"/>
                  </a:spcBef>
                  <a:spcAft>
                    <a:spcPts val="0"/>
                  </a:spcAft>
                  <a:buClrTx/>
                  <a:buSzTx/>
                  <a:buFontTx/>
                  <a:buNone/>
                  <a:tabLst/>
                  <a:defRPr/>
                </a:pPr>
                <a:r>
                  <a:rPr kumimoji="0" lang="en-US" sz="800" b="1" i="0" u="none" strike="noStrike" kern="0" cap="none" spc="0" normalizeH="0" baseline="0" noProof="0">
                    <a:ln>
                      <a:noFill/>
                    </a:ln>
                    <a:solidFill>
                      <a:prstClr val="white"/>
                    </a:solidFill>
                    <a:effectLst/>
                    <a:uLnTx/>
                    <a:uFillTx/>
                    <a:ea typeface="GE Inspira Pitch" charset="0"/>
                    <a:cs typeface="GE Inspira"/>
                  </a:rPr>
                  <a:t>APPS</a:t>
                </a:r>
              </a:p>
            </p:txBody>
          </p:sp>
          <p:sp>
            <p:nvSpPr>
              <p:cNvPr id="135" name="Rounded Rectangle 108">
                <a:extLst>
                  <a:ext uri="{FF2B5EF4-FFF2-40B4-BE49-F238E27FC236}">
                    <a16:creationId xmlns:a16="http://schemas.microsoft.com/office/drawing/2014/main" id="{4EDBBF7E-134B-4C91-9D13-D9870FECCB7D}"/>
                  </a:ext>
                </a:extLst>
              </p:cNvPr>
              <p:cNvSpPr/>
              <p:nvPr/>
            </p:nvSpPr>
            <p:spPr>
              <a:xfrm>
                <a:off x="8347590" y="5542557"/>
                <a:ext cx="1344554" cy="316904"/>
              </a:xfrm>
              <a:prstGeom prst="roundRect">
                <a:avLst/>
              </a:prstGeom>
              <a:grpFill/>
              <a:ln w="10795"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900" b="1" i="0" u="none" strike="noStrike" kern="0" cap="all" spc="0" normalizeH="0" baseline="0" noProof="0">
                    <a:ln>
                      <a:noFill/>
                    </a:ln>
                    <a:solidFill>
                      <a:prstClr val="white"/>
                    </a:solidFill>
                    <a:effectLst/>
                    <a:uLnTx/>
                    <a:uFillTx/>
                    <a:ea typeface="GE Inspira" charset="0"/>
                    <a:cs typeface="GE Inspira" charset="0"/>
                  </a:rPr>
                  <a:t>NODE-RED</a:t>
                </a:r>
              </a:p>
            </p:txBody>
          </p:sp>
        </p:grpSp>
        <p:sp>
          <p:nvSpPr>
            <p:cNvPr id="90" name="Rectangle: Rounded Corners 120">
              <a:extLst>
                <a:ext uri="{FF2B5EF4-FFF2-40B4-BE49-F238E27FC236}">
                  <a16:creationId xmlns:a16="http://schemas.microsoft.com/office/drawing/2014/main" id="{DCA87EF2-9EE5-4215-8F6E-FDB4BAD1ACEB}"/>
                </a:ext>
              </a:extLst>
            </p:cNvPr>
            <p:cNvSpPr/>
            <p:nvPr/>
          </p:nvSpPr>
          <p:spPr>
            <a:xfrm>
              <a:off x="1097285" y="5641326"/>
              <a:ext cx="1405730" cy="358620"/>
            </a:xfrm>
            <a:prstGeom prst="roundRect">
              <a:avLst>
                <a:gd name="adj" fmla="val 13714"/>
              </a:avLst>
            </a:prstGeom>
            <a:solidFill>
              <a:schemeClr val="accent2"/>
            </a:solidFill>
            <a:ln w="10795" cap="flat" cmpd="sng" algn="ctr">
              <a:noFill/>
              <a:prstDash val="solid"/>
            </a:ln>
            <a:effectLst/>
          </p:spPr>
          <p:txBody>
            <a:bodyPr rtlCol="0" anchor="ctr"/>
            <a:lstStyle/>
            <a:p>
              <a:pPr marL="0" marR="0" lvl="0" indent="0" defTabSz="907475" eaLnBrk="1" fontAlgn="auto" latinLnBrk="0" hangingPunct="1">
                <a:lnSpc>
                  <a:spcPct val="100000"/>
                </a:lnSpc>
                <a:spcBef>
                  <a:spcPts val="0"/>
                </a:spcBef>
                <a:spcAft>
                  <a:spcPts val="0"/>
                </a:spcAft>
                <a:buClrTx/>
                <a:buSzTx/>
                <a:buFontTx/>
                <a:buNone/>
                <a:tabLst/>
                <a:defRPr/>
              </a:pPr>
              <a:r>
                <a:rPr lang="en-US" sz="900" b="1" kern="0">
                  <a:solidFill>
                    <a:prstClr val="white"/>
                  </a:solidFill>
                </a:rPr>
                <a:t>CONNEXT &amp; MOSQUITTO</a:t>
              </a:r>
              <a:endParaRPr kumimoji="0" lang="en-US" sz="900" b="1" i="0" u="none" strike="noStrike" kern="0" cap="none" spc="0" normalizeH="0" baseline="0" noProof="0">
                <a:ln>
                  <a:noFill/>
                </a:ln>
                <a:solidFill>
                  <a:prstClr val="white"/>
                </a:solidFill>
                <a:effectLst/>
                <a:uLnTx/>
                <a:uFillTx/>
                <a:ea typeface="+mn-ea"/>
                <a:cs typeface="+mn-cs"/>
              </a:endParaRPr>
            </a:p>
          </p:txBody>
        </p:sp>
        <p:grpSp>
          <p:nvGrpSpPr>
            <p:cNvPr id="91" name="Group 90">
              <a:extLst>
                <a:ext uri="{FF2B5EF4-FFF2-40B4-BE49-F238E27FC236}">
                  <a16:creationId xmlns:a16="http://schemas.microsoft.com/office/drawing/2014/main" id="{7C35CF70-9C9E-49AA-8E1A-93C8E84CF6B2}"/>
                </a:ext>
              </a:extLst>
            </p:cNvPr>
            <p:cNvGrpSpPr/>
            <p:nvPr/>
          </p:nvGrpSpPr>
          <p:grpSpPr>
            <a:xfrm>
              <a:off x="3858021" y="4087928"/>
              <a:ext cx="1399420" cy="346690"/>
              <a:chOff x="3881498" y="3668250"/>
              <a:chExt cx="1399420" cy="346690"/>
            </a:xfrm>
          </p:grpSpPr>
          <p:sp>
            <p:nvSpPr>
              <p:cNvPr id="132" name="Rounded Rectangle 107">
                <a:extLst>
                  <a:ext uri="{FF2B5EF4-FFF2-40B4-BE49-F238E27FC236}">
                    <a16:creationId xmlns:a16="http://schemas.microsoft.com/office/drawing/2014/main" id="{32F91E1F-6D76-424A-AE94-B4C89B03A5DE}"/>
                  </a:ext>
                </a:extLst>
              </p:cNvPr>
              <p:cNvSpPr/>
              <p:nvPr/>
            </p:nvSpPr>
            <p:spPr>
              <a:xfrm>
                <a:off x="3881498" y="3668250"/>
                <a:ext cx="1399420" cy="346690"/>
              </a:xfrm>
              <a:prstGeom prst="roundRect">
                <a:avLst/>
              </a:prstGeom>
              <a:solidFill>
                <a:srgbClr val="63666A"/>
              </a:solidFill>
              <a:ln w="10795"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en-US" sz="1000" b="1" kern="0" cap="all">
                    <a:solidFill>
                      <a:prstClr val="white"/>
                    </a:solidFill>
                    <a:ea typeface="GE Inspira" charset="0"/>
                    <a:cs typeface="GE Inspira" charset="0"/>
                  </a:rPr>
                  <a:t>HMI &amp; DASHBOARD</a:t>
                </a:r>
                <a:endParaRPr kumimoji="0" lang="en-US" sz="1000" b="1" i="0" u="none" strike="noStrike" kern="0" cap="all" spc="0" normalizeH="0" baseline="0" noProof="0">
                  <a:ln>
                    <a:noFill/>
                  </a:ln>
                  <a:solidFill>
                    <a:prstClr val="white"/>
                  </a:solidFill>
                  <a:effectLst/>
                  <a:uLnTx/>
                  <a:uFillTx/>
                  <a:ea typeface="GE Inspira" charset="0"/>
                  <a:cs typeface="GE Inspira" charset="0"/>
                </a:endParaRPr>
              </a:p>
            </p:txBody>
          </p:sp>
          <p:pic>
            <p:nvPicPr>
              <p:cNvPr id="133" name="Picture 4" descr="hmi-icon | Marine Automation">
                <a:extLst>
                  <a:ext uri="{FF2B5EF4-FFF2-40B4-BE49-F238E27FC236}">
                    <a16:creationId xmlns:a16="http://schemas.microsoft.com/office/drawing/2014/main" id="{045418C2-85A9-4B82-A90B-F9B6B6C7EE3A}"/>
                  </a:ext>
                </a:extLst>
              </p:cNvPr>
              <p:cNvPicPr>
                <a:picLocks noChangeAspect="1" noChangeArrowheads="1"/>
              </p:cNvPicPr>
              <p:nvPr/>
            </p:nvPicPr>
            <p:blipFill>
              <a:blip r:embed="rId3" cstate="print">
                <a:extLst>
                  <a:ext uri="{BEBA8EAE-BF5A-486C-A8C5-ECC9F3942E4B}">
                    <a14:imgProps xmlns:a14="http://schemas.microsoft.com/office/drawing/2010/main">
                      <a14:imgLayer r:embed="rId4">
                        <a14:imgEffect>
                          <a14:artisticCrisscrossEtching/>
                        </a14:imgEffect>
                      </a14:imgLayer>
                    </a14:imgProps>
                  </a:ext>
                  <a:ext uri="{28A0092B-C50C-407E-A947-70E740481C1C}">
                    <a14:useLocalDpi xmlns:a14="http://schemas.microsoft.com/office/drawing/2010/main" val="0"/>
                  </a:ext>
                </a:extLst>
              </a:blip>
              <a:srcRect/>
              <a:stretch>
                <a:fillRect/>
              </a:stretch>
            </p:blipFill>
            <p:spPr bwMode="auto">
              <a:xfrm>
                <a:off x="4936908" y="3682183"/>
                <a:ext cx="304800" cy="3048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96" name="Group 95">
              <a:extLst>
                <a:ext uri="{FF2B5EF4-FFF2-40B4-BE49-F238E27FC236}">
                  <a16:creationId xmlns:a16="http://schemas.microsoft.com/office/drawing/2014/main" id="{33E171D6-E4FD-438D-8E75-28EAAF7A589E}"/>
                </a:ext>
              </a:extLst>
            </p:cNvPr>
            <p:cNvGrpSpPr/>
            <p:nvPr/>
          </p:nvGrpSpPr>
          <p:grpSpPr>
            <a:xfrm>
              <a:off x="3858021" y="4473345"/>
              <a:ext cx="1399420" cy="352756"/>
              <a:chOff x="3883184" y="4117351"/>
              <a:chExt cx="1399420" cy="352756"/>
            </a:xfrm>
          </p:grpSpPr>
          <p:sp>
            <p:nvSpPr>
              <p:cNvPr id="130" name="Rounded Rectangle 108">
                <a:extLst>
                  <a:ext uri="{FF2B5EF4-FFF2-40B4-BE49-F238E27FC236}">
                    <a16:creationId xmlns:a16="http://schemas.microsoft.com/office/drawing/2014/main" id="{2647E16B-6E6E-4EAF-AD90-AAFA6A8C51AB}"/>
                  </a:ext>
                </a:extLst>
              </p:cNvPr>
              <p:cNvSpPr/>
              <p:nvPr/>
            </p:nvSpPr>
            <p:spPr>
              <a:xfrm>
                <a:off x="3883184" y="4117351"/>
                <a:ext cx="1399420" cy="352756"/>
              </a:xfrm>
              <a:prstGeom prst="roundRect">
                <a:avLst/>
              </a:prstGeom>
              <a:solidFill>
                <a:srgbClr val="63666A"/>
              </a:solidFill>
              <a:ln w="10795"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1" i="0" u="none" strike="noStrike" kern="0" cap="all" spc="0" normalizeH="0" baseline="0" noProof="0">
                    <a:ln>
                      <a:noFill/>
                    </a:ln>
                    <a:solidFill>
                      <a:prstClr val="white"/>
                    </a:solidFill>
                    <a:effectLst/>
                    <a:uLnTx/>
                    <a:uFillTx/>
                    <a:ea typeface="GE Inspira" charset="0"/>
                    <a:cs typeface="GE Inspira" charset="0"/>
                  </a:rPr>
                  <a:t>LOGIC &amp;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000" b="1" i="0" u="none" strike="noStrike" kern="0" cap="all" spc="0" normalizeH="0" baseline="0" noProof="0">
                    <a:ln>
                      <a:noFill/>
                    </a:ln>
                    <a:solidFill>
                      <a:prstClr val="white"/>
                    </a:solidFill>
                    <a:effectLst/>
                    <a:uLnTx/>
                    <a:uFillTx/>
                    <a:ea typeface="GE Inspira" charset="0"/>
                    <a:cs typeface="GE Inspira" charset="0"/>
                  </a:rPr>
                  <a:t>FLOW CONTROL</a:t>
                </a:r>
              </a:p>
            </p:txBody>
          </p:sp>
          <p:pic>
            <p:nvPicPr>
              <p:cNvPr id="131" name="Picture 130">
                <a:extLst>
                  <a:ext uri="{FF2B5EF4-FFF2-40B4-BE49-F238E27FC236}">
                    <a16:creationId xmlns:a16="http://schemas.microsoft.com/office/drawing/2014/main" id="{751D421B-E01A-4B53-8F10-6F5F61C03B13}"/>
                  </a:ext>
                </a:extLst>
              </p:cNvPr>
              <p:cNvPicPr>
                <a:picLocks noChangeAspect="1"/>
              </p:cNvPicPr>
              <p:nvPr/>
            </p:nvPicPr>
            <p:blipFill>
              <a:blip r:embed="rId5" cstate="print">
                <a:lum bright="70000" contrast="-70000"/>
                <a:extLst>
                  <a:ext uri="{BEBA8EAE-BF5A-486C-A8C5-ECC9F3942E4B}">
                    <a14:imgProps xmlns:a14="http://schemas.microsoft.com/office/drawing/2010/main">
                      <a14:imgLayer r:embed="rId6">
                        <a14:imgEffect>
                          <a14:artisticPhotocopy/>
                        </a14:imgEffect>
                      </a14:imgLayer>
                    </a14:imgProps>
                  </a:ext>
                  <a:ext uri="{28A0092B-C50C-407E-A947-70E740481C1C}">
                    <a14:useLocalDpi xmlns:a14="http://schemas.microsoft.com/office/drawing/2010/main" val="0"/>
                  </a:ext>
                </a:extLst>
              </a:blip>
              <a:srcRect/>
              <a:stretch/>
            </p:blipFill>
            <p:spPr>
              <a:xfrm rot="5400000">
                <a:off x="4939009" y="4135987"/>
                <a:ext cx="325079" cy="325079"/>
              </a:xfrm>
              <a:prstGeom prst="rect">
                <a:avLst/>
              </a:prstGeom>
              <a:noFill/>
            </p:spPr>
          </p:pic>
        </p:grpSp>
        <p:grpSp>
          <p:nvGrpSpPr>
            <p:cNvPr id="104" name="Group 103">
              <a:extLst>
                <a:ext uri="{FF2B5EF4-FFF2-40B4-BE49-F238E27FC236}">
                  <a16:creationId xmlns:a16="http://schemas.microsoft.com/office/drawing/2014/main" id="{07A1AC76-6B9C-49F2-9273-A22312056AE7}"/>
                </a:ext>
              </a:extLst>
            </p:cNvPr>
            <p:cNvGrpSpPr/>
            <p:nvPr/>
          </p:nvGrpSpPr>
          <p:grpSpPr>
            <a:xfrm>
              <a:off x="3858021" y="4858762"/>
              <a:ext cx="1399420" cy="352756"/>
              <a:chOff x="3880528" y="4514966"/>
              <a:chExt cx="1399420" cy="352756"/>
            </a:xfrm>
          </p:grpSpPr>
          <p:grpSp>
            <p:nvGrpSpPr>
              <p:cNvPr id="122" name="Group 121">
                <a:extLst>
                  <a:ext uri="{FF2B5EF4-FFF2-40B4-BE49-F238E27FC236}">
                    <a16:creationId xmlns:a16="http://schemas.microsoft.com/office/drawing/2014/main" id="{586D4204-70CC-4EB2-96BC-50BFDF22B47F}"/>
                  </a:ext>
                </a:extLst>
              </p:cNvPr>
              <p:cNvGrpSpPr/>
              <p:nvPr/>
            </p:nvGrpSpPr>
            <p:grpSpPr>
              <a:xfrm>
                <a:off x="3880528" y="4514966"/>
                <a:ext cx="1399420" cy="352756"/>
                <a:chOff x="8347590" y="5542557"/>
                <a:chExt cx="1344554" cy="316904"/>
              </a:xfrm>
              <a:solidFill>
                <a:srgbClr val="63666A"/>
              </a:solidFill>
            </p:grpSpPr>
            <p:sp>
              <p:nvSpPr>
                <p:cNvPr id="128" name="TextBox 127">
                  <a:extLst>
                    <a:ext uri="{FF2B5EF4-FFF2-40B4-BE49-F238E27FC236}">
                      <a16:creationId xmlns:a16="http://schemas.microsoft.com/office/drawing/2014/main" id="{F1349366-F3D1-4C54-930B-3D81F0D7D9C8}"/>
                    </a:ext>
                  </a:extLst>
                </p:cNvPr>
                <p:cNvSpPr txBox="1"/>
                <p:nvPr/>
              </p:nvSpPr>
              <p:spPr>
                <a:xfrm>
                  <a:off x="8412404" y="5618311"/>
                  <a:ext cx="301872" cy="111981"/>
                </a:xfrm>
                <a:prstGeom prst="rect">
                  <a:avLst/>
                </a:prstGeom>
                <a:grpFill/>
              </p:spPr>
              <p:txBody>
                <a:bodyPr wrap="none" lIns="0" tIns="0" rIns="0" bIns="0" rtlCol="0">
                  <a:spAutoFit/>
                </a:bodyPr>
                <a:lstStyle/>
                <a:p>
                  <a:pPr marL="0" marR="0" lvl="0" indent="0" algn="ctr" defTabSz="914400" eaLnBrk="1" fontAlgn="auto" latinLnBrk="0" hangingPunct="1">
                    <a:lnSpc>
                      <a:spcPct val="90000"/>
                    </a:lnSpc>
                    <a:spcBef>
                      <a:spcPts val="0"/>
                    </a:spcBef>
                    <a:spcAft>
                      <a:spcPts val="0"/>
                    </a:spcAft>
                    <a:buClrTx/>
                    <a:buSzTx/>
                    <a:buFontTx/>
                    <a:buNone/>
                    <a:tabLst/>
                    <a:defRPr/>
                  </a:pPr>
                  <a:r>
                    <a:rPr kumimoji="0" lang="en-US" sz="900" b="1" i="0" u="none" strike="noStrike" kern="0" cap="none" spc="0" normalizeH="0" baseline="0" noProof="0">
                      <a:ln>
                        <a:noFill/>
                      </a:ln>
                      <a:solidFill>
                        <a:prstClr val="white"/>
                      </a:solidFill>
                      <a:effectLst/>
                      <a:uLnTx/>
                      <a:uFillTx/>
                      <a:ea typeface="GE Inspira Pitch" charset="0"/>
                      <a:cs typeface="GE Inspira"/>
                    </a:rPr>
                    <a:t>APPS</a:t>
                  </a:r>
                </a:p>
              </p:txBody>
            </p:sp>
            <p:sp>
              <p:nvSpPr>
                <p:cNvPr id="129" name="Rounded Rectangle 108">
                  <a:extLst>
                    <a:ext uri="{FF2B5EF4-FFF2-40B4-BE49-F238E27FC236}">
                      <a16:creationId xmlns:a16="http://schemas.microsoft.com/office/drawing/2014/main" id="{64DEAB90-46CF-4738-8B74-4FBA9016481D}"/>
                    </a:ext>
                  </a:extLst>
                </p:cNvPr>
                <p:cNvSpPr/>
                <p:nvPr/>
              </p:nvSpPr>
              <p:spPr>
                <a:xfrm>
                  <a:off x="8347590" y="5542557"/>
                  <a:ext cx="1344554" cy="316904"/>
                </a:xfrm>
                <a:prstGeom prst="roundRect">
                  <a:avLst/>
                </a:prstGeom>
                <a:grpFill/>
                <a:ln w="10795"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1" i="0" u="none" strike="noStrike" kern="0" cap="all" spc="0" normalizeH="0" baseline="0" noProof="0">
                      <a:ln>
                        <a:noFill/>
                      </a:ln>
                      <a:solidFill>
                        <a:prstClr val="white"/>
                      </a:solidFill>
                      <a:effectLst/>
                      <a:uLnTx/>
                      <a:uFillTx/>
                      <a:ea typeface="GE Inspira" charset="0"/>
                      <a:cs typeface="GE Inspira" charset="0"/>
                    </a:rPr>
                    <a:t>DATA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000" b="1" i="0" u="none" strike="noStrike" kern="0" cap="all" spc="0" normalizeH="0" baseline="0" noProof="0">
                      <a:ln>
                        <a:noFill/>
                      </a:ln>
                      <a:solidFill>
                        <a:prstClr val="white"/>
                      </a:solidFill>
                      <a:effectLst/>
                      <a:uLnTx/>
                      <a:uFillTx/>
                      <a:ea typeface="GE Inspira" charset="0"/>
                      <a:cs typeface="GE Inspira" charset="0"/>
                    </a:rPr>
                    <a:t>STORAGE</a:t>
                  </a:r>
                </a:p>
              </p:txBody>
            </p:sp>
          </p:grpSp>
          <p:grpSp>
            <p:nvGrpSpPr>
              <p:cNvPr id="123" name="Group 54">
                <a:extLst>
                  <a:ext uri="{FF2B5EF4-FFF2-40B4-BE49-F238E27FC236}">
                    <a16:creationId xmlns:a16="http://schemas.microsoft.com/office/drawing/2014/main" id="{8C447802-D7E9-447A-A144-A315B9AC3BCA}"/>
                  </a:ext>
                </a:extLst>
              </p:cNvPr>
              <p:cNvGrpSpPr>
                <a:grpSpLocks noChangeAspect="1"/>
              </p:cNvGrpSpPr>
              <p:nvPr/>
            </p:nvGrpSpPr>
            <p:grpSpPr bwMode="auto">
              <a:xfrm>
                <a:off x="4990056" y="4559519"/>
                <a:ext cx="203073" cy="263206"/>
                <a:chOff x="3902" y="2335"/>
                <a:chExt cx="206" cy="267"/>
              </a:xfrm>
              <a:solidFill>
                <a:schemeClr val="bg1"/>
              </a:solidFill>
            </p:grpSpPr>
            <p:sp>
              <p:nvSpPr>
                <p:cNvPr id="124" name="Freeform 55">
                  <a:extLst>
                    <a:ext uri="{FF2B5EF4-FFF2-40B4-BE49-F238E27FC236}">
                      <a16:creationId xmlns:a16="http://schemas.microsoft.com/office/drawing/2014/main" id="{CFDB2910-2444-4CBF-B95D-0E38275B5A2F}"/>
                    </a:ext>
                  </a:extLst>
                </p:cNvPr>
                <p:cNvSpPr>
                  <a:spLocks noEditPoints="1"/>
                </p:cNvSpPr>
                <p:nvPr userDrawn="1"/>
              </p:nvSpPr>
              <p:spPr bwMode="auto">
                <a:xfrm>
                  <a:off x="3902" y="2335"/>
                  <a:ext cx="206" cy="267"/>
                </a:xfrm>
                <a:custGeom>
                  <a:avLst/>
                  <a:gdLst>
                    <a:gd name="T0" fmla="*/ 141 w 142"/>
                    <a:gd name="T1" fmla="*/ 113 h 185"/>
                    <a:gd name="T2" fmla="*/ 142 w 142"/>
                    <a:gd name="T3" fmla="*/ 75 h 185"/>
                    <a:gd name="T4" fmla="*/ 141 w 142"/>
                    <a:gd name="T5" fmla="*/ 64 h 185"/>
                    <a:gd name="T6" fmla="*/ 141 w 142"/>
                    <a:gd name="T7" fmla="*/ 28 h 185"/>
                    <a:gd name="T8" fmla="*/ 71 w 142"/>
                    <a:gd name="T9" fmla="*/ 0 h 185"/>
                    <a:gd name="T10" fmla="*/ 0 w 142"/>
                    <a:gd name="T11" fmla="*/ 23 h 185"/>
                    <a:gd name="T12" fmla="*/ 4 w 142"/>
                    <a:gd name="T13" fmla="*/ 67 h 185"/>
                    <a:gd name="T14" fmla="*/ 0 w 142"/>
                    <a:gd name="T15" fmla="*/ 74 h 185"/>
                    <a:gd name="T16" fmla="*/ 4 w 142"/>
                    <a:gd name="T17" fmla="*/ 118 h 185"/>
                    <a:gd name="T18" fmla="*/ 0 w 142"/>
                    <a:gd name="T19" fmla="*/ 125 h 185"/>
                    <a:gd name="T20" fmla="*/ 71 w 142"/>
                    <a:gd name="T21" fmla="*/ 185 h 185"/>
                    <a:gd name="T22" fmla="*/ 141 w 142"/>
                    <a:gd name="T23" fmla="*/ 164 h 185"/>
                    <a:gd name="T24" fmla="*/ 142 w 142"/>
                    <a:gd name="T25" fmla="*/ 126 h 185"/>
                    <a:gd name="T26" fmla="*/ 141 w 142"/>
                    <a:gd name="T27" fmla="*/ 115 h 185"/>
                    <a:gd name="T28" fmla="*/ 133 w 142"/>
                    <a:gd name="T29" fmla="*/ 36 h 185"/>
                    <a:gd name="T30" fmla="*/ 71 w 142"/>
                    <a:gd name="T31" fmla="*/ 75 h 185"/>
                    <a:gd name="T32" fmla="*/ 8 w 142"/>
                    <a:gd name="T33" fmla="*/ 36 h 185"/>
                    <a:gd name="T34" fmla="*/ 103 w 142"/>
                    <a:gd name="T35" fmla="*/ 45 h 185"/>
                    <a:gd name="T36" fmla="*/ 133 w 142"/>
                    <a:gd name="T37" fmla="*/ 87 h 185"/>
                    <a:gd name="T38" fmla="*/ 71 w 142"/>
                    <a:gd name="T39" fmla="*/ 126 h 185"/>
                    <a:gd name="T40" fmla="*/ 8 w 142"/>
                    <a:gd name="T41" fmla="*/ 87 h 185"/>
                    <a:gd name="T42" fmla="*/ 103 w 142"/>
                    <a:gd name="T43" fmla="*/ 97 h 185"/>
                    <a:gd name="T44" fmla="*/ 102 w 142"/>
                    <a:gd name="T45" fmla="*/ 89 h 185"/>
                    <a:gd name="T46" fmla="*/ 8 w 142"/>
                    <a:gd name="T47" fmla="*/ 75 h 185"/>
                    <a:gd name="T48" fmla="*/ 11 w 142"/>
                    <a:gd name="T49" fmla="*/ 72 h 185"/>
                    <a:gd name="T50" fmla="*/ 131 w 142"/>
                    <a:gd name="T51" fmla="*/ 72 h 185"/>
                    <a:gd name="T52" fmla="*/ 133 w 142"/>
                    <a:gd name="T53" fmla="*/ 76 h 185"/>
                    <a:gd name="T54" fmla="*/ 39 w 142"/>
                    <a:gd name="T55" fmla="*/ 147 h 185"/>
                    <a:gd name="T56" fmla="*/ 133 w 142"/>
                    <a:gd name="T57" fmla="*/ 138 h 185"/>
                    <a:gd name="T58" fmla="*/ 71 w 142"/>
                    <a:gd name="T59" fmla="*/ 177 h 185"/>
                    <a:gd name="T60" fmla="*/ 8 w 142"/>
                    <a:gd name="T61" fmla="*/ 138 h 185"/>
                    <a:gd name="T62" fmla="*/ 40 w 142"/>
                    <a:gd name="T63" fmla="*/ 140 h 185"/>
                    <a:gd name="T64" fmla="*/ 8 w 142"/>
                    <a:gd name="T65" fmla="*/ 126 h 185"/>
                    <a:gd name="T66" fmla="*/ 71 w 142"/>
                    <a:gd name="T67" fmla="*/ 134 h 185"/>
                    <a:gd name="T68" fmla="*/ 134 w 142"/>
                    <a:gd name="T69" fmla="*/ 126 h 185"/>
                    <a:gd name="T70" fmla="*/ 102 w 142"/>
                    <a:gd name="T71" fmla="*/ 140 h 185"/>
                    <a:gd name="T72" fmla="*/ 102 w 142"/>
                    <a:gd name="T73" fmla="*/ 38 h 185"/>
                    <a:gd name="T74" fmla="*/ 8 w 142"/>
                    <a:gd name="T75" fmla="*/ 24 h 185"/>
                    <a:gd name="T76" fmla="*/ 71 w 142"/>
                    <a:gd name="T77" fmla="*/ 8 h 185"/>
                    <a:gd name="T78" fmla="*/ 133 w 142"/>
                    <a:gd name="T79" fmla="*/ 2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2" h="185">
                      <a:moveTo>
                        <a:pt x="141" y="115"/>
                      </a:moveTo>
                      <a:cubicBezTo>
                        <a:pt x="141" y="114"/>
                        <a:pt x="141" y="114"/>
                        <a:pt x="141" y="113"/>
                      </a:cubicBezTo>
                      <a:cubicBezTo>
                        <a:pt x="141" y="79"/>
                        <a:pt x="141" y="79"/>
                        <a:pt x="141" y="79"/>
                      </a:cubicBezTo>
                      <a:cubicBezTo>
                        <a:pt x="142" y="78"/>
                        <a:pt x="142" y="76"/>
                        <a:pt x="142" y="75"/>
                      </a:cubicBezTo>
                      <a:cubicBezTo>
                        <a:pt x="142" y="72"/>
                        <a:pt x="141" y="70"/>
                        <a:pt x="138" y="67"/>
                      </a:cubicBezTo>
                      <a:cubicBezTo>
                        <a:pt x="139" y="66"/>
                        <a:pt x="140" y="65"/>
                        <a:pt x="141" y="64"/>
                      </a:cubicBezTo>
                      <a:cubicBezTo>
                        <a:pt x="141" y="63"/>
                        <a:pt x="141" y="62"/>
                        <a:pt x="141" y="62"/>
                      </a:cubicBezTo>
                      <a:cubicBezTo>
                        <a:pt x="141" y="28"/>
                        <a:pt x="141" y="28"/>
                        <a:pt x="141" y="28"/>
                      </a:cubicBezTo>
                      <a:cubicBezTo>
                        <a:pt x="142" y="26"/>
                        <a:pt x="142" y="25"/>
                        <a:pt x="142" y="24"/>
                      </a:cubicBezTo>
                      <a:cubicBezTo>
                        <a:pt x="142" y="7"/>
                        <a:pt x="99" y="0"/>
                        <a:pt x="71" y="0"/>
                      </a:cubicBezTo>
                      <a:cubicBezTo>
                        <a:pt x="41" y="0"/>
                        <a:pt x="6" y="7"/>
                        <a:pt x="1" y="21"/>
                      </a:cubicBezTo>
                      <a:cubicBezTo>
                        <a:pt x="1" y="22"/>
                        <a:pt x="0" y="22"/>
                        <a:pt x="0" y="23"/>
                      </a:cubicBezTo>
                      <a:cubicBezTo>
                        <a:pt x="0" y="59"/>
                        <a:pt x="0" y="59"/>
                        <a:pt x="0" y="59"/>
                      </a:cubicBezTo>
                      <a:cubicBezTo>
                        <a:pt x="0" y="62"/>
                        <a:pt x="2" y="65"/>
                        <a:pt x="4" y="67"/>
                      </a:cubicBezTo>
                      <a:cubicBezTo>
                        <a:pt x="3" y="69"/>
                        <a:pt x="2" y="70"/>
                        <a:pt x="1" y="72"/>
                      </a:cubicBezTo>
                      <a:cubicBezTo>
                        <a:pt x="1" y="73"/>
                        <a:pt x="0" y="74"/>
                        <a:pt x="0" y="74"/>
                      </a:cubicBezTo>
                      <a:cubicBezTo>
                        <a:pt x="0" y="110"/>
                        <a:pt x="0" y="110"/>
                        <a:pt x="0" y="110"/>
                      </a:cubicBezTo>
                      <a:cubicBezTo>
                        <a:pt x="0" y="113"/>
                        <a:pt x="2" y="116"/>
                        <a:pt x="4" y="118"/>
                      </a:cubicBezTo>
                      <a:cubicBezTo>
                        <a:pt x="3" y="120"/>
                        <a:pt x="2" y="121"/>
                        <a:pt x="1" y="123"/>
                      </a:cubicBezTo>
                      <a:cubicBezTo>
                        <a:pt x="1" y="124"/>
                        <a:pt x="0" y="124"/>
                        <a:pt x="0" y="125"/>
                      </a:cubicBezTo>
                      <a:cubicBezTo>
                        <a:pt x="0" y="161"/>
                        <a:pt x="0" y="161"/>
                        <a:pt x="0" y="161"/>
                      </a:cubicBezTo>
                      <a:cubicBezTo>
                        <a:pt x="0" y="178"/>
                        <a:pt x="43" y="185"/>
                        <a:pt x="71" y="185"/>
                      </a:cubicBezTo>
                      <a:cubicBezTo>
                        <a:pt x="106" y="185"/>
                        <a:pt x="135" y="177"/>
                        <a:pt x="141" y="166"/>
                      </a:cubicBezTo>
                      <a:cubicBezTo>
                        <a:pt x="141" y="165"/>
                        <a:pt x="141" y="164"/>
                        <a:pt x="141" y="164"/>
                      </a:cubicBezTo>
                      <a:cubicBezTo>
                        <a:pt x="141" y="130"/>
                        <a:pt x="141" y="130"/>
                        <a:pt x="141" y="130"/>
                      </a:cubicBezTo>
                      <a:cubicBezTo>
                        <a:pt x="142" y="128"/>
                        <a:pt x="142" y="127"/>
                        <a:pt x="142" y="126"/>
                      </a:cubicBezTo>
                      <a:cubicBezTo>
                        <a:pt x="142" y="123"/>
                        <a:pt x="141" y="121"/>
                        <a:pt x="138" y="118"/>
                      </a:cubicBezTo>
                      <a:cubicBezTo>
                        <a:pt x="139" y="117"/>
                        <a:pt x="140" y="116"/>
                        <a:pt x="141" y="115"/>
                      </a:cubicBezTo>
                      <a:close/>
                      <a:moveTo>
                        <a:pt x="103" y="45"/>
                      </a:moveTo>
                      <a:cubicBezTo>
                        <a:pt x="116" y="43"/>
                        <a:pt x="126" y="40"/>
                        <a:pt x="133" y="36"/>
                      </a:cubicBezTo>
                      <a:cubicBezTo>
                        <a:pt x="133" y="61"/>
                        <a:pt x="133" y="61"/>
                        <a:pt x="133" y="61"/>
                      </a:cubicBezTo>
                      <a:cubicBezTo>
                        <a:pt x="128" y="67"/>
                        <a:pt x="104" y="75"/>
                        <a:pt x="71" y="75"/>
                      </a:cubicBezTo>
                      <a:cubicBezTo>
                        <a:pt x="30" y="75"/>
                        <a:pt x="8" y="64"/>
                        <a:pt x="8" y="59"/>
                      </a:cubicBezTo>
                      <a:cubicBezTo>
                        <a:pt x="8" y="36"/>
                        <a:pt x="8" y="36"/>
                        <a:pt x="8" y="36"/>
                      </a:cubicBezTo>
                      <a:cubicBezTo>
                        <a:pt x="15" y="40"/>
                        <a:pt x="25" y="43"/>
                        <a:pt x="39" y="45"/>
                      </a:cubicBezTo>
                      <a:cubicBezTo>
                        <a:pt x="59" y="49"/>
                        <a:pt x="84" y="49"/>
                        <a:pt x="103" y="45"/>
                      </a:cubicBezTo>
                      <a:close/>
                      <a:moveTo>
                        <a:pt x="103" y="97"/>
                      </a:moveTo>
                      <a:cubicBezTo>
                        <a:pt x="116" y="95"/>
                        <a:pt x="126" y="91"/>
                        <a:pt x="133" y="87"/>
                      </a:cubicBezTo>
                      <a:cubicBezTo>
                        <a:pt x="133" y="112"/>
                        <a:pt x="133" y="112"/>
                        <a:pt x="133" y="112"/>
                      </a:cubicBezTo>
                      <a:cubicBezTo>
                        <a:pt x="128" y="119"/>
                        <a:pt x="104" y="126"/>
                        <a:pt x="71" y="126"/>
                      </a:cubicBezTo>
                      <a:cubicBezTo>
                        <a:pt x="30" y="126"/>
                        <a:pt x="8" y="116"/>
                        <a:pt x="8" y="110"/>
                      </a:cubicBezTo>
                      <a:cubicBezTo>
                        <a:pt x="8" y="87"/>
                        <a:pt x="8" y="87"/>
                        <a:pt x="8" y="87"/>
                      </a:cubicBezTo>
                      <a:cubicBezTo>
                        <a:pt x="15" y="91"/>
                        <a:pt x="25" y="94"/>
                        <a:pt x="39" y="97"/>
                      </a:cubicBezTo>
                      <a:cubicBezTo>
                        <a:pt x="59" y="100"/>
                        <a:pt x="84" y="100"/>
                        <a:pt x="103" y="97"/>
                      </a:cubicBezTo>
                      <a:close/>
                      <a:moveTo>
                        <a:pt x="133" y="76"/>
                      </a:moveTo>
                      <a:cubicBezTo>
                        <a:pt x="131" y="80"/>
                        <a:pt x="121" y="86"/>
                        <a:pt x="102" y="89"/>
                      </a:cubicBezTo>
                      <a:cubicBezTo>
                        <a:pt x="83" y="92"/>
                        <a:pt x="59" y="92"/>
                        <a:pt x="40" y="89"/>
                      </a:cubicBezTo>
                      <a:cubicBezTo>
                        <a:pt x="18" y="85"/>
                        <a:pt x="9" y="79"/>
                        <a:pt x="8" y="75"/>
                      </a:cubicBezTo>
                      <a:cubicBezTo>
                        <a:pt x="8" y="75"/>
                        <a:pt x="8" y="75"/>
                        <a:pt x="8" y="75"/>
                      </a:cubicBezTo>
                      <a:cubicBezTo>
                        <a:pt x="9" y="74"/>
                        <a:pt x="9" y="73"/>
                        <a:pt x="11" y="72"/>
                      </a:cubicBezTo>
                      <a:cubicBezTo>
                        <a:pt x="23" y="79"/>
                        <a:pt x="46" y="83"/>
                        <a:pt x="71" y="83"/>
                      </a:cubicBezTo>
                      <a:cubicBezTo>
                        <a:pt x="96" y="83"/>
                        <a:pt x="119" y="79"/>
                        <a:pt x="131" y="72"/>
                      </a:cubicBezTo>
                      <a:cubicBezTo>
                        <a:pt x="133" y="73"/>
                        <a:pt x="134" y="74"/>
                        <a:pt x="134" y="75"/>
                      </a:cubicBezTo>
                      <a:cubicBezTo>
                        <a:pt x="134" y="75"/>
                        <a:pt x="134" y="76"/>
                        <a:pt x="133" y="76"/>
                      </a:cubicBezTo>
                      <a:close/>
                      <a:moveTo>
                        <a:pt x="8" y="138"/>
                      </a:moveTo>
                      <a:cubicBezTo>
                        <a:pt x="15" y="142"/>
                        <a:pt x="25" y="145"/>
                        <a:pt x="39" y="147"/>
                      </a:cubicBezTo>
                      <a:cubicBezTo>
                        <a:pt x="59" y="151"/>
                        <a:pt x="84" y="151"/>
                        <a:pt x="103" y="147"/>
                      </a:cubicBezTo>
                      <a:cubicBezTo>
                        <a:pt x="116" y="145"/>
                        <a:pt x="126" y="142"/>
                        <a:pt x="133" y="138"/>
                      </a:cubicBezTo>
                      <a:cubicBezTo>
                        <a:pt x="133" y="163"/>
                        <a:pt x="133" y="163"/>
                        <a:pt x="133" y="163"/>
                      </a:cubicBezTo>
                      <a:cubicBezTo>
                        <a:pt x="128" y="170"/>
                        <a:pt x="104" y="177"/>
                        <a:pt x="71" y="177"/>
                      </a:cubicBezTo>
                      <a:cubicBezTo>
                        <a:pt x="30" y="177"/>
                        <a:pt x="8" y="166"/>
                        <a:pt x="8" y="161"/>
                      </a:cubicBezTo>
                      <a:lnTo>
                        <a:pt x="8" y="138"/>
                      </a:lnTo>
                      <a:close/>
                      <a:moveTo>
                        <a:pt x="102" y="140"/>
                      </a:moveTo>
                      <a:cubicBezTo>
                        <a:pt x="83" y="143"/>
                        <a:pt x="59" y="143"/>
                        <a:pt x="40" y="140"/>
                      </a:cubicBezTo>
                      <a:cubicBezTo>
                        <a:pt x="18" y="136"/>
                        <a:pt x="9" y="130"/>
                        <a:pt x="8" y="126"/>
                      </a:cubicBezTo>
                      <a:cubicBezTo>
                        <a:pt x="8" y="126"/>
                        <a:pt x="8" y="126"/>
                        <a:pt x="8" y="126"/>
                      </a:cubicBezTo>
                      <a:cubicBezTo>
                        <a:pt x="9" y="125"/>
                        <a:pt x="9" y="124"/>
                        <a:pt x="10" y="123"/>
                      </a:cubicBezTo>
                      <a:cubicBezTo>
                        <a:pt x="23" y="130"/>
                        <a:pt x="46" y="134"/>
                        <a:pt x="71" y="134"/>
                      </a:cubicBezTo>
                      <a:cubicBezTo>
                        <a:pt x="96" y="134"/>
                        <a:pt x="119" y="130"/>
                        <a:pt x="132" y="123"/>
                      </a:cubicBezTo>
                      <a:cubicBezTo>
                        <a:pt x="133" y="124"/>
                        <a:pt x="134" y="125"/>
                        <a:pt x="134" y="126"/>
                      </a:cubicBezTo>
                      <a:cubicBezTo>
                        <a:pt x="134" y="126"/>
                        <a:pt x="134" y="127"/>
                        <a:pt x="133" y="127"/>
                      </a:cubicBezTo>
                      <a:cubicBezTo>
                        <a:pt x="131" y="131"/>
                        <a:pt x="121" y="137"/>
                        <a:pt x="102" y="140"/>
                      </a:cubicBezTo>
                      <a:close/>
                      <a:moveTo>
                        <a:pt x="133" y="25"/>
                      </a:moveTo>
                      <a:cubicBezTo>
                        <a:pt x="131" y="29"/>
                        <a:pt x="121" y="35"/>
                        <a:pt x="102" y="38"/>
                      </a:cubicBezTo>
                      <a:cubicBezTo>
                        <a:pt x="83" y="41"/>
                        <a:pt x="59" y="41"/>
                        <a:pt x="40" y="38"/>
                      </a:cubicBezTo>
                      <a:cubicBezTo>
                        <a:pt x="17" y="34"/>
                        <a:pt x="9" y="27"/>
                        <a:pt x="8" y="24"/>
                      </a:cubicBezTo>
                      <a:cubicBezTo>
                        <a:pt x="8" y="24"/>
                        <a:pt x="8" y="24"/>
                        <a:pt x="8" y="24"/>
                      </a:cubicBezTo>
                      <a:cubicBezTo>
                        <a:pt x="10" y="17"/>
                        <a:pt x="34" y="8"/>
                        <a:pt x="71" y="8"/>
                      </a:cubicBezTo>
                      <a:cubicBezTo>
                        <a:pt x="112" y="8"/>
                        <a:pt x="134" y="19"/>
                        <a:pt x="134" y="24"/>
                      </a:cubicBezTo>
                      <a:cubicBezTo>
                        <a:pt x="134" y="24"/>
                        <a:pt x="134" y="25"/>
                        <a:pt x="13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Oval 56">
                  <a:extLst>
                    <a:ext uri="{FF2B5EF4-FFF2-40B4-BE49-F238E27FC236}">
                      <a16:creationId xmlns:a16="http://schemas.microsoft.com/office/drawing/2014/main" id="{EFA064BB-00C0-48BE-BC3C-BDFD37126CE6}"/>
                    </a:ext>
                  </a:extLst>
                </p:cNvPr>
                <p:cNvSpPr>
                  <a:spLocks noChangeArrowheads="1"/>
                </p:cNvSpPr>
                <p:nvPr userDrawn="1"/>
              </p:nvSpPr>
              <p:spPr bwMode="auto">
                <a:xfrm>
                  <a:off x="4064" y="2400"/>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Oval 57">
                  <a:extLst>
                    <a:ext uri="{FF2B5EF4-FFF2-40B4-BE49-F238E27FC236}">
                      <a16:creationId xmlns:a16="http://schemas.microsoft.com/office/drawing/2014/main" id="{19FABBF9-1ACF-40D3-B765-D405EED3054E}"/>
                    </a:ext>
                  </a:extLst>
                </p:cNvPr>
                <p:cNvSpPr>
                  <a:spLocks noChangeArrowheads="1"/>
                </p:cNvSpPr>
                <p:nvPr userDrawn="1"/>
              </p:nvSpPr>
              <p:spPr bwMode="auto">
                <a:xfrm>
                  <a:off x="4064" y="2476"/>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Oval 58">
                  <a:extLst>
                    <a:ext uri="{FF2B5EF4-FFF2-40B4-BE49-F238E27FC236}">
                      <a16:creationId xmlns:a16="http://schemas.microsoft.com/office/drawing/2014/main" id="{A5631575-A763-4750-899E-D6B724B7966F}"/>
                    </a:ext>
                  </a:extLst>
                </p:cNvPr>
                <p:cNvSpPr>
                  <a:spLocks noChangeArrowheads="1"/>
                </p:cNvSpPr>
                <p:nvPr userDrawn="1"/>
              </p:nvSpPr>
              <p:spPr bwMode="auto">
                <a:xfrm>
                  <a:off x="4064" y="2547"/>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06" name="Group 105">
              <a:extLst>
                <a:ext uri="{FF2B5EF4-FFF2-40B4-BE49-F238E27FC236}">
                  <a16:creationId xmlns:a16="http://schemas.microsoft.com/office/drawing/2014/main" id="{B8241904-BE06-4D8B-9794-D87EDC778CC9}"/>
                </a:ext>
              </a:extLst>
            </p:cNvPr>
            <p:cNvGrpSpPr/>
            <p:nvPr/>
          </p:nvGrpSpPr>
          <p:grpSpPr>
            <a:xfrm>
              <a:off x="3851711" y="5641326"/>
              <a:ext cx="1405730" cy="358620"/>
              <a:chOff x="3899154" y="5288080"/>
              <a:chExt cx="1405730" cy="358620"/>
            </a:xfrm>
          </p:grpSpPr>
          <p:sp>
            <p:nvSpPr>
              <p:cNvPr id="120" name="Rectangle: Rounded Corners 120">
                <a:extLst>
                  <a:ext uri="{FF2B5EF4-FFF2-40B4-BE49-F238E27FC236}">
                    <a16:creationId xmlns:a16="http://schemas.microsoft.com/office/drawing/2014/main" id="{21B7472E-BF1C-4F5A-AB18-C64FEE6E761D}"/>
                  </a:ext>
                </a:extLst>
              </p:cNvPr>
              <p:cNvSpPr/>
              <p:nvPr/>
            </p:nvSpPr>
            <p:spPr>
              <a:xfrm>
                <a:off x="3899154" y="5288080"/>
                <a:ext cx="1405730" cy="358620"/>
              </a:xfrm>
              <a:prstGeom prst="roundRect">
                <a:avLst>
                  <a:gd name="adj" fmla="val 13714"/>
                </a:avLst>
              </a:prstGeom>
              <a:solidFill>
                <a:srgbClr val="63666A"/>
              </a:solidFill>
              <a:ln w="10795" cap="flat" cmpd="sng" algn="ctr">
                <a:noFill/>
                <a:prstDash val="solid"/>
              </a:ln>
              <a:effectLst/>
            </p:spPr>
            <p:txBody>
              <a:bodyPr rtlCol="0" anchor="ctr"/>
              <a:lstStyle/>
              <a:p>
                <a:pPr marL="0" marR="0" lvl="0" indent="0" defTabSz="907475"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a:ln>
                      <a:noFill/>
                    </a:ln>
                    <a:solidFill>
                      <a:prstClr val="white"/>
                    </a:solidFill>
                    <a:effectLst/>
                    <a:uLnTx/>
                    <a:uFillTx/>
                    <a:ea typeface="+mn-ea"/>
                    <a:cs typeface="+mn-cs"/>
                  </a:rPr>
                  <a:t>IT/OT DEVICE</a:t>
                </a:r>
              </a:p>
              <a:p>
                <a:pPr marL="0" marR="0" lvl="0" indent="0" defTabSz="907475"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a:ln>
                      <a:noFill/>
                    </a:ln>
                    <a:solidFill>
                      <a:prstClr val="white"/>
                    </a:solidFill>
                    <a:effectLst/>
                    <a:uLnTx/>
                    <a:uFillTx/>
                    <a:ea typeface="+mn-ea"/>
                    <a:cs typeface="+mn-cs"/>
                  </a:rPr>
                  <a:t>I</a:t>
                </a:r>
                <a:r>
                  <a:rPr lang="en-US" sz="1050" b="1" kern="0">
                    <a:solidFill>
                      <a:prstClr val="white"/>
                    </a:solidFill>
                  </a:rPr>
                  <a:t>NTEGRATION</a:t>
                </a:r>
                <a:endParaRPr kumimoji="0" lang="en-US" sz="1050" b="1" i="0" u="none" strike="noStrike" kern="0" cap="none" spc="0" normalizeH="0" baseline="0" noProof="0">
                  <a:ln>
                    <a:noFill/>
                  </a:ln>
                  <a:solidFill>
                    <a:prstClr val="white"/>
                  </a:solidFill>
                  <a:effectLst/>
                  <a:uLnTx/>
                  <a:uFillTx/>
                  <a:ea typeface="+mn-ea"/>
                  <a:cs typeface="+mn-cs"/>
                </a:endParaRPr>
              </a:p>
            </p:txBody>
          </p:sp>
          <p:sp>
            <p:nvSpPr>
              <p:cNvPr id="121" name="Freeform 15">
                <a:extLst>
                  <a:ext uri="{FF2B5EF4-FFF2-40B4-BE49-F238E27FC236}">
                    <a16:creationId xmlns:a16="http://schemas.microsoft.com/office/drawing/2014/main" id="{94DF1C23-D247-4405-BF21-2E9A9AF0314B}"/>
                  </a:ext>
                </a:extLst>
              </p:cNvPr>
              <p:cNvSpPr>
                <a:spLocks noChangeAspect="1"/>
              </p:cNvSpPr>
              <p:nvPr/>
            </p:nvSpPr>
            <p:spPr bwMode="auto">
              <a:xfrm>
                <a:off x="4972676" y="5335107"/>
                <a:ext cx="263205" cy="263206"/>
              </a:xfrm>
              <a:custGeom>
                <a:avLst/>
                <a:gdLst>
                  <a:gd name="T0" fmla="*/ 333 w 426"/>
                  <a:gd name="T1" fmla="*/ 333 h 426"/>
                  <a:gd name="T2" fmla="*/ 346 w 426"/>
                  <a:gd name="T3" fmla="*/ 333 h 426"/>
                  <a:gd name="T4" fmla="*/ 346 w 426"/>
                  <a:gd name="T5" fmla="*/ 266 h 426"/>
                  <a:gd name="T6" fmla="*/ 340 w 426"/>
                  <a:gd name="T7" fmla="*/ 252 h 426"/>
                  <a:gd name="T8" fmla="*/ 326 w 426"/>
                  <a:gd name="T9" fmla="*/ 246 h 426"/>
                  <a:gd name="T10" fmla="*/ 233 w 426"/>
                  <a:gd name="T11" fmla="*/ 246 h 426"/>
                  <a:gd name="T12" fmla="*/ 233 w 426"/>
                  <a:gd name="T13" fmla="*/ 333 h 426"/>
                  <a:gd name="T14" fmla="*/ 246 w 426"/>
                  <a:gd name="T15" fmla="*/ 333 h 426"/>
                  <a:gd name="T16" fmla="*/ 273 w 426"/>
                  <a:gd name="T17" fmla="*/ 360 h 426"/>
                  <a:gd name="T18" fmla="*/ 273 w 426"/>
                  <a:gd name="T19" fmla="*/ 400 h 426"/>
                  <a:gd name="T20" fmla="*/ 246 w 426"/>
                  <a:gd name="T21" fmla="*/ 426 h 426"/>
                  <a:gd name="T22" fmla="*/ 180 w 426"/>
                  <a:gd name="T23" fmla="*/ 426 h 426"/>
                  <a:gd name="T24" fmla="*/ 153 w 426"/>
                  <a:gd name="T25" fmla="*/ 400 h 426"/>
                  <a:gd name="T26" fmla="*/ 153 w 426"/>
                  <a:gd name="T27" fmla="*/ 360 h 426"/>
                  <a:gd name="T28" fmla="*/ 180 w 426"/>
                  <a:gd name="T29" fmla="*/ 333 h 426"/>
                  <a:gd name="T30" fmla="*/ 193 w 426"/>
                  <a:gd name="T31" fmla="*/ 333 h 426"/>
                  <a:gd name="T32" fmla="*/ 193 w 426"/>
                  <a:gd name="T33" fmla="*/ 246 h 426"/>
                  <a:gd name="T34" fmla="*/ 100 w 426"/>
                  <a:gd name="T35" fmla="*/ 246 h 426"/>
                  <a:gd name="T36" fmla="*/ 86 w 426"/>
                  <a:gd name="T37" fmla="*/ 252 h 426"/>
                  <a:gd name="T38" fmla="*/ 80 w 426"/>
                  <a:gd name="T39" fmla="*/ 266 h 426"/>
                  <a:gd name="T40" fmla="*/ 80 w 426"/>
                  <a:gd name="T41" fmla="*/ 333 h 426"/>
                  <a:gd name="T42" fmla="*/ 93 w 426"/>
                  <a:gd name="T43" fmla="*/ 333 h 426"/>
                  <a:gd name="T44" fmla="*/ 120 w 426"/>
                  <a:gd name="T45" fmla="*/ 360 h 426"/>
                  <a:gd name="T46" fmla="*/ 120 w 426"/>
                  <a:gd name="T47" fmla="*/ 400 h 426"/>
                  <a:gd name="T48" fmla="*/ 93 w 426"/>
                  <a:gd name="T49" fmla="*/ 426 h 426"/>
                  <a:gd name="T50" fmla="*/ 27 w 426"/>
                  <a:gd name="T51" fmla="*/ 426 h 426"/>
                  <a:gd name="T52" fmla="*/ 0 w 426"/>
                  <a:gd name="T53" fmla="*/ 400 h 426"/>
                  <a:gd name="T54" fmla="*/ 0 w 426"/>
                  <a:gd name="T55" fmla="*/ 360 h 426"/>
                  <a:gd name="T56" fmla="*/ 27 w 426"/>
                  <a:gd name="T57" fmla="*/ 333 h 426"/>
                  <a:gd name="T58" fmla="*/ 40 w 426"/>
                  <a:gd name="T59" fmla="*/ 333 h 426"/>
                  <a:gd name="T60" fmla="*/ 40 w 426"/>
                  <a:gd name="T61" fmla="*/ 266 h 426"/>
                  <a:gd name="T62" fmla="*/ 58 w 426"/>
                  <a:gd name="T63" fmla="*/ 224 h 426"/>
                  <a:gd name="T64" fmla="*/ 100 w 426"/>
                  <a:gd name="T65" fmla="*/ 207 h 426"/>
                  <a:gd name="T66" fmla="*/ 193 w 426"/>
                  <a:gd name="T67" fmla="*/ 207 h 426"/>
                  <a:gd name="T68" fmla="*/ 193 w 426"/>
                  <a:gd name="T69" fmla="*/ 120 h 426"/>
                  <a:gd name="T70" fmla="*/ 146 w 426"/>
                  <a:gd name="T71" fmla="*/ 120 h 426"/>
                  <a:gd name="T72" fmla="*/ 120 w 426"/>
                  <a:gd name="T73" fmla="*/ 93 h 426"/>
                  <a:gd name="T74" fmla="*/ 120 w 426"/>
                  <a:gd name="T75" fmla="*/ 27 h 426"/>
                  <a:gd name="T76" fmla="*/ 146 w 426"/>
                  <a:gd name="T77" fmla="*/ 0 h 426"/>
                  <a:gd name="T78" fmla="*/ 280 w 426"/>
                  <a:gd name="T79" fmla="*/ 0 h 426"/>
                  <a:gd name="T80" fmla="*/ 306 w 426"/>
                  <a:gd name="T81" fmla="*/ 27 h 426"/>
                  <a:gd name="T82" fmla="*/ 306 w 426"/>
                  <a:gd name="T83" fmla="*/ 93 h 426"/>
                  <a:gd name="T84" fmla="*/ 280 w 426"/>
                  <a:gd name="T85" fmla="*/ 120 h 426"/>
                  <a:gd name="T86" fmla="*/ 233 w 426"/>
                  <a:gd name="T87" fmla="*/ 120 h 426"/>
                  <a:gd name="T88" fmla="*/ 233 w 426"/>
                  <a:gd name="T89" fmla="*/ 207 h 426"/>
                  <a:gd name="T90" fmla="*/ 326 w 426"/>
                  <a:gd name="T91" fmla="*/ 207 h 426"/>
                  <a:gd name="T92" fmla="*/ 369 w 426"/>
                  <a:gd name="T93" fmla="*/ 224 h 426"/>
                  <a:gd name="T94" fmla="*/ 386 w 426"/>
                  <a:gd name="T95" fmla="*/ 266 h 426"/>
                  <a:gd name="T96" fmla="*/ 386 w 426"/>
                  <a:gd name="T97" fmla="*/ 333 h 426"/>
                  <a:gd name="T98" fmla="*/ 400 w 426"/>
                  <a:gd name="T99" fmla="*/ 333 h 426"/>
                  <a:gd name="T100" fmla="*/ 426 w 426"/>
                  <a:gd name="T101" fmla="*/ 360 h 426"/>
                  <a:gd name="T102" fmla="*/ 426 w 426"/>
                  <a:gd name="T103" fmla="*/ 400 h 426"/>
                  <a:gd name="T104" fmla="*/ 400 w 426"/>
                  <a:gd name="T105" fmla="*/ 426 h 426"/>
                  <a:gd name="T106" fmla="*/ 333 w 426"/>
                  <a:gd name="T107" fmla="*/ 426 h 426"/>
                  <a:gd name="T108" fmla="*/ 306 w 426"/>
                  <a:gd name="T109" fmla="*/ 400 h 426"/>
                  <a:gd name="T110" fmla="*/ 306 w 426"/>
                  <a:gd name="T111" fmla="*/ 360 h 426"/>
                  <a:gd name="T112" fmla="*/ 333 w 426"/>
                  <a:gd name="T113" fmla="*/ 333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26" h="426">
                    <a:moveTo>
                      <a:pt x="333" y="333"/>
                    </a:moveTo>
                    <a:cubicBezTo>
                      <a:pt x="346" y="333"/>
                      <a:pt x="346" y="333"/>
                      <a:pt x="346" y="333"/>
                    </a:cubicBezTo>
                    <a:cubicBezTo>
                      <a:pt x="346" y="266"/>
                      <a:pt x="346" y="266"/>
                      <a:pt x="346" y="266"/>
                    </a:cubicBezTo>
                    <a:cubicBezTo>
                      <a:pt x="346" y="261"/>
                      <a:pt x="344" y="256"/>
                      <a:pt x="340" y="252"/>
                    </a:cubicBezTo>
                    <a:cubicBezTo>
                      <a:pt x="337" y="249"/>
                      <a:pt x="332" y="246"/>
                      <a:pt x="326" y="246"/>
                    </a:cubicBezTo>
                    <a:cubicBezTo>
                      <a:pt x="233" y="246"/>
                      <a:pt x="233" y="246"/>
                      <a:pt x="233" y="246"/>
                    </a:cubicBezTo>
                    <a:cubicBezTo>
                      <a:pt x="233" y="333"/>
                      <a:pt x="233" y="333"/>
                      <a:pt x="233" y="333"/>
                    </a:cubicBezTo>
                    <a:cubicBezTo>
                      <a:pt x="246" y="333"/>
                      <a:pt x="246" y="333"/>
                      <a:pt x="246" y="333"/>
                    </a:cubicBezTo>
                    <a:cubicBezTo>
                      <a:pt x="261" y="333"/>
                      <a:pt x="273" y="345"/>
                      <a:pt x="273" y="360"/>
                    </a:cubicBezTo>
                    <a:cubicBezTo>
                      <a:pt x="273" y="400"/>
                      <a:pt x="273" y="400"/>
                      <a:pt x="273" y="400"/>
                    </a:cubicBezTo>
                    <a:cubicBezTo>
                      <a:pt x="273" y="414"/>
                      <a:pt x="261" y="426"/>
                      <a:pt x="246" y="426"/>
                    </a:cubicBezTo>
                    <a:cubicBezTo>
                      <a:pt x="180" y="426"/>
                      <a:pt x="180" y="426"/>
                      <a:pt x="180" y="426"/>
                    </a:cubicBezTo>
                    <a:cubicBezTo>
                      <a:pt x="165" y="426"/>
                      <a:pt x="153" y="414"/>
                      <a:pt x="153" y="400"/>
                    </a:cubicBezTo>
                    <a:cubicBezTo>
                      <a:pt x="153" y="360"/>
                      <a:pt x="153" y="360"/>
                      <a:pt x="153" y="360"/>
                    </a:cubicBezTo>
                    <a:cubicBezTo>
                      <a:pt x="153" y="345"/>
                      <a:pt x="165" y="333"/>
                      <a:pt x="180" y="333"/>
                    </a:cubicBezTo>
                    <a:cubicBezTo>
                      <a:pt x="193" y="333"/>
                      <a:pt x="193" y="333"/>
                      <a:pt x="193" y="333"/>
                    </a:cubicBezTo>
                    <a:cubicBezTo>
                      <a:pt x="193" y="246"/>
                      <a:pt x="193" y="246"/>
                      <a:pt x="193" y="246"/>
                    </a:cubicBezTo>
                    <a:cubicBezTo>
                      <a:pt x="100" y="246"/>
                      <a:pt x="100" y="246"/>
                      <a:pt x="100" y="246"/>
                    </a:cubicBezTo>
                    <a:cubicBezTo>
                      <a:pt x="94" y="246"/>
                      <a:pt x="89" y="249"/>
                      <a:pt x="86" y="252"/>
                    </a:cubicBezTo>
                    <a:cubicBezTo>
                      <a:pt x="82" y="256"/>
                      <a:pt x="80" y="261"/>
                      <a:pt x="80" y="266"/>
                    </a:cubicBezTo>
                    <a:cubicBezTo>
                      <a:pt x="80" y="333"/>
                      <a:pt x="80" y="333"/>
                      <a:pt x="80" y="333"/>
                    </a:cubicBezTo>
                    <a:cubicBezTo>
                      <a:pt x="93" y="333"/>
                      <a:pt x="93" y="333"/>
                      <a:pt x="93" y="333"/>
                    </a:cubicBezTo>
                    <a:cubicBezTo>
                      <a:pt x="108" y="333"/>
                      <a:pt x="120" y="345"/>
                      <a:pt x="120" y="360"/>
                    </a:cubicBezTo>
                    <a:cubicBezTo>
                      <a:pt x="120" y="400"/>
                      <a:pt x="120" y="400"/>
                      <a:pt x="120" y="400"/>
                    </a:cubicBezTo>
                    <a:cubicBezTo>
                      <a:pt x="120" y="414"/>
                      <a:pt x="108" y="426"/>
                      <a:pt x="93" y="426"/>
                    </a:cubicBezTo>
                    <a:cubicBezTo>
                      <a:pt x="27" y="426"/>
                      <a:pt x="27" y="426"/>
                      <a:pt x="27" y="426"/>
                    </a:cubicBezTo>
                    <a:cubicBezTo>
                      <a:pt x="12" y="426"/>
                      <a:pt x="0" y="414"/>
                      <a:pt x="0" y="400"/>
                    </a:cubicBezTo>
                    <a:cubicBezTo>
                      <a:pt x="0" y="360"/>
                      <a:pt x="0" y="360"/>
                      <a:pt x="0" y="360"/>
                    </a:cubicBezTo>
                    <a:cubicBezTo>
                      <a:pt x="0" y="345"/>
                      <a:pt x="12" y="333"/>
                      <a:pt x="27" y="333"/>
                    </a:cubicBezTo>
                    <a:cubicBezTo>
                      <a:pt x="40" y="333"/>
                      <a:pt x="40" y="333"/>
                      <a:pt x="40" y="333"/>
                    </a:cubicBezTo>
                    <a:cubicBezTo>
                      <a:pt x="40" y="266"/>
                      <a:pt x="40" y="266"/>
                      <a:pt x="40" y="266"/>
                    </a:cubicBezTo>
                    <a:cubicBezTo>
                      <a:pt x="40" y="250"/>
                      <a:pt x="47" y="235"/>
                      <a:pt x="58" y="224"/>
                    </a:cubicBezTo>
                    <a:cubicBezTo>
                      <a:pt x="68" y="213"/>
                      <a:pt x="83" y="207"/>
                      <a:pt x="100" y="207"/>
                    </a:cubicBezTo>
                    <a:cubicBezTo>
                      <a:pt x="193" y="207"/>
                      <a:pt x="193" y="207"/>
                      <a:pt x="193" y="207"/>
                    </a:cubicBezTo>
                    <a:cubicBezTo>
                      <a:pt x="193" y="120"/>
                      <a:pt x="193" y="120"/>
                      <a:pt x="193" y="120"/>
                    </a:cubicBezTo>
                    <a:cubicBezTo>
                      <a:pt x="146" y="120"/>
                      <a:pt x="146" y="120"/>
                      <a:pt x="146" y="120"/>
                    </a:cubicBezTo>
                    <a:cubicBezTo>
                      <a:pt x="132" y="120"/>
                      <a:pt x="120" y="108"/>
                      <a:pt x="120" y="93"/>
                    </a:cubicBezTo>
                    <a:cubicBezTo>
                      <a:pt x="120" y="27"/>
                      <a:pt x="120" y="27"/>
                      <a:pt x="120" y="27"/>
                    </a:cubicBezTo>
                    <a:cubicBezTo>
                      <a:pt x="120" y="12"/>
                      <a:pt x="132" y="0"/>
                      <a:pt x="146" y="0"/>
                    </a:cubicBezTo>
                    <a:cubicBezTo>
                      <a:pt x="280" y="0"/>
                      <a:pt x="280" y="0"/>
                      <a:pt x="280" y="0"/>
                    </a:cubicBezTo>
                    <a:cubicBezTo>
                      <a:pt x="294" y="0"/>
                      <a:pt x="306" y="12"/>
                      <a:pt x="306" y="27"/>
                    </a:cubicBezTo>
                    <a:cubicBezTo>
                      <a:pt x="306" y="93"/>
                      <a:pt x="306" y="93"/>
                      <a:pt x="306" y="93"/>
                    </a:cubicBezTo>
                    <a:cubicBezTo>
                      <a:pt x="306" y="108"/>
                      <a:pt x="294" y="120"/>
                      <a:pt x="280" y="120"/>
                    </a:cubicBezTo>
                    <a:cubicBezTo>
                      <a:pt x="233" y="120"/>
                      <a:pt x="233" y="120"/>
                      <a:pt x="233" y="120"/>
                    </a:cubicBezTo>
                    <a:cubicBezTo>
                      <a:pt x="233" y="207"/>
                      <a:pt x="233" y="207"/>
                      <a:pt x="233" y="207"/>
                    </a:cubicBezTo>
                    <a:cubicBezTo>
                      <a:pt x="326" y="207"/>
                      <a:pt x="326" y="207"/>
                      <a:pt x="326" y="207"/>
                    </a:cubicBezTo>
                    <a:cubicBezTo>
                      <a:pt x="343" y="207"/>
                      <a:pt x="358" y="213"/>
                      <a:pt x="369" y="224"/>
                    </a:cubicBezTo>
                    <a:cubicBezTo>
                      <a:pt x="380" y="235"/>
                      <a:pt x="386" y="250"/>
                      <a:pt x="386" y="266"/>
                    </a:cubicBezTo>
                    <a:cubicBezTo>
                      <a:pt x="386" y="333"/>
                      <a:pt x="386" y="333"/>
                      <a:pt x="386" y="333"/>
                    </a:cubicBezTo>
                    <a:cubicBezTo>
                      <a:pt x="400" y="333"/>
                      <a:pt x="400" y="333"/>
                      <a:pt x="400" y="333"/>
                    </a:cubicBezTo>
                    <a:cubicBezTo>
                      <a:pt x="414" y="333"/>
                      <a:pt x="426" y="345"/>
                      <a:pt x="426" y="360"/>
                    </a:cubicBezTo>
                    <a:cubicBezTo>
                      <a:pt x="426" y="400"/>
                      <a:pt x="426" y="400"/>
                      <a:pt x="426" y="400"/>
                    </a:cubicBezTo>
                    <a:cubicBezTo>
                      <a:pt x="426" y="414"/>
                      <a:pt x="414" y="426"/>
                      <a:pt x="400" y="426"/>
                    </a:cubicBezTo>
                    <a:cubicBezTo>
                      <a:pt x="333" y="426"/>
                      <a:pt x="333" y="426"/>
                      <a:pt x="333" y="426"/>
                    </a:cubicBezTo>
                    <a:cubicBezTo>
                      <a:pt x="318" y="426"/>
                      <a:pt x="306" y="414"/>
                      <a:pt x="306" y="400"/>
                    </a:cubicBezTo>
                    <a:cubicBezTo>
                      <a:pt x="306" y="360"/>
                      <a:pt x="306" y="360"/>
                      <a:pt x="306" y="360"/>
                    </a:cubicBezTo>
                    <a:cubicBezTo>
                      <a:pt x="306" y="345"/>
                      <a:pt x="318" y="333"/>
                      <a:pt x="333" y="33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07" name="Rectangle: Rounded Corners 120">
              <a:extLst>
                <a:ext uri="{FF2B5EF4-FFF2-40B4-BE49-F238E27FC236}">
                  <a16:creationId xmlns:a16="http://schemas.microsoft.com/office/drawing/2014/main" id="{782165D4-63E2-4D09-97F6-4B7BF160292B}"/>
                </a:ext>
              </a:extLst>
            </p:cNvPr>
            <p:cNvSpPr/>
            <p:nvPr/>
          </p:nvSpPr>
          <p:spPr>
            <a:xfrm>
              <a:off x="1097285" y="5250043"/>
              <a:ext cx="1405730" cy="358620"/>
            </a:xfrm>
            <a:prstGeom prst="roundRect">
              <a:avLst>
                <a:gd name="adj" fmla="val 13714"/>
              </a:avLst>
            </a:prstGeom>
            <a:solidFill>
              <a:schemeClr val="accent2"/>
            </a:solidFill>
            <a:ln w="10795" cap="flat" cmpd="sng" algn="ctr">
              <a:noFill/>
              <a:prstDash val="solid"/>
            </a:ln>
            <a:effectLst/>
          </p:spPr>
          <p:txBody>
            <a:bodyPr rtlCol="0" anchor="ctr"/>
            <a:lstStyle/>
            <a:p>
              <a:pPr marL="0" marR="0" lvl="0" indent="0" defTabSz="907475"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a:ln>
                    <a:noFill/>
                  </a:ln>
                  <a:solidFill>
                    <a:prstClr val="white"/>
                  </a:solidFill>
                  <a:effectLst/>
                  <a:uLnTx/>
                  <a:uFillTx/>
                  <a:ea typeface="+mn-ea"/>
                  <a:cs typeface="+mn-cs"/>
                </a:rPr>
                <a:t>PORTAINER.io</a:t>
              </a:r>
            </a:p>
          </p:txBody>
        </p:sp>
        <p:grpSp>
          <p:nvGrpSpPr>
            <p:cNvPr id="111" name="Group 110">
              <a:extLst>
                <a:ext uri="{FF2B5EF4-FFF2-40B4-BE49-F238E27FC236}">
                  <a16:creationId xmlns:a16="http://schemas.microsoft.com/office/drawing/2014/main" id="{96C14E7C-A4C9-4808-8352-D9ACA513AA14}"/>
                </a:ext>
              </a:extLst>
            </p:cNvPr>
            <p:cNvGrpSpPr/>
            <p:nvPr/>
          </p:nvGrpSpPr>
          <p:grpSpPr>
            <a:xfrm>
              <a:off x="3858021" y="5250043"/>
              <a:ext cx="1399420" cy="352756"/>
              <a:chOff x="3891660" y="5175785"/>
              <a:chExt cx="1399420" cy="352756"/>
            </a:xfrm>
          </p:grpSpPr>
          <p:grpSp>
            <p:nvGrpSpPr>
              <p:cNvPr id="113" name="Group 112">
                <a:extLst>
                  <a:ext uri="{FF2B5EF4-FFF2-40B4-BE49-F238E27FC236}">
                    <a16:creationId xmlns:a16="http://schemas.microsoft.com/office/drawing/2014/main" id="{3875CC03-87D5-4624-AE79-93034F1B511D}"/>
                  </a:ext>
                </a:extLst>
              </p:cNvPr>
              <p:cNvGrpSpPr/>
              <p:nvPr/>
            </p:nvGrpSpPr>
            <p:grpSpPr>
              <a:xfrm>
                <a:off x="3891660" y="5175785"/>
                <a:ext cx="1399420" cy="352756"/>
                <a:chOff x="8347590" y="5542557"/>
                <a:chExt cx="1344554" cy="316904"/>
              </a:xfrm>
              <a:solidFill>
                <a:srgbClr val="63666A"/>
              </a:solidFill>
            </p:grpSpPr>
            <p:sp>
              <p:nvSpPr>
                <p:cNvPr id="118" name="TextBox 117">
                  <a:extLst>
                    <a:ext uri="{FF2B5EF4-FFF2-40B4-BE49-F238E27FC236}">
                      <a16:creationId xmlns:a16="http://schemas.microsoft.com/office/drawing/2014/main" id="{48A3F4F6-542B-4FCA-BC86-AB83E72492C5}"/>
                    </a:ext>
                  </a:extLst>
                </p:cNvPr>
                <p:cNvSpPr txBox="1"/>
                <p:nvPr/>
              </p:nvSpPr>
              <p:spPr>
                <a:xfrm>
                  <a:off x="8412404" y="5618311"/>
                  <a:ext cx="301872" cy="111981"/>
                </a:xfrm>
                <a:prstGeom prst="rect">
                  <a:avLst/>
                </a:prstGeom>
                <a:grpFill/>
              </p:spPr>
              <p:txBody>
                <a:bodyPr wrap="none" lIns="0" tIns="0" rIns="0" bIns="0" rtlCol="0">
                  <a:spAutoFit/>
                </a:bodyPr>
                <a:lstStyle/>
                <a:p>
                  <a:pPr marL="0" marR="0" lvl="0" indent="0" algn="ctr" defTabSz="914400" eaLnBrk="1" fontAlgn="auto" latinLnBrk="0" hangingPunct="1">
                    <a:lnSpc>
                      <a:spcPct val="90000"/>
                    </a:lnSpc>
                    <a:spcBef>
                      <a:spcPts val="0"/>
                    </a:spcBef>
                    <a:spcAft>
                      <a:spcPts val="0"/>
                    </a:spcAft>
                    <a:buClrTx/>
                    <a:buSzTx/>
                    <a:buFontTx/>
                    <a:buNone/>
                    <a:tabLst/>
                    <a:defRPr/>
                  </a:pPr>
                  <a:r>
                    <a:rPr kumimoji="0" lang="en-US" sz="900" b="1" i="0" u="none" strike="noStrike" kern="0" cap="none" spc="0" normalizeH="0" baseline="0" noProof="0">
                      <a:ln>
                        <a:noFill/>
                      </a:ln>
                      <a:solidFill>
                        <a:prstClr val="white"/>
                      </a:solidFill>
                      <a:effectLst/>
                      <a:uLnTx/>
                      <a:uFillTx/>
                      <a:ea typeface="GE Inspira Pitch" charset="0"/>
                      <a:cs typeface="GE Inspira"/>
                    </a:rPr>
                    <a:t>APPS</a:t>
                  </a:r>
                </a:p>
              </p:txBody>
            </p:sp>
            <p:sp>
              <p:nvSpPr>
                <p:cNvPr id="119" name="Rounded Rectangle 108">
                  <a:extLst>
                    <a:ext uri="{FF2B5EF4-FFF2-40B4-BE49-F238E27FC236}">
                      <a16:creationId xmlns:a16="http://schemas.microsoft.com/office/drawing/2014/main" id="{F097BF7A-1714-4C4C-8BA5-8ECCC2068C03}"/>
                    </a:ext>
                  </a:extLst>
                </p:cNvPr>
                <p:cNvSpPr/>
                <p:nvPr/>
              </p:nvSpPr>
              <p:spPr>
                <a:xfrm>
                  <a:off x="8347590" y="5542557"/>
                  <a:ext cx="1344554" cy="316904"/>
                </a:xfrm>
                <a:prstGeom prst="roundRect">
                  <a:avLst/>
                </a:prstGeom>
                <a:grpFill/>
                <a:ln w="10795"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en-US" sz="1000" b="1" kern="0" cap="all">
                      <a:solidFill>
                        <a:prstClr val="white"/>
                      </a:solidFill>
                      <a:ea typeface="GE Inspira" charset="0"/>
                      <a:cs typeface="GE Inspira" charset="0"/>
                    </a:rPr>
                    <a:t>App Management</a:t>
                  </a:r>
                  <a:endParaRPr kumimoji="0" lang="en-US" sz="1000" b="1" i="0" u="none" strike="noStrike" kern="0" cap="all" spc="0" normalizeH="0" baseline="0" noProof="0">
                    <a:ln>
                      <a:noFill/>
                    </a:ln>
                    <a:solidFill>
                      <a:prstClr val="white"/>
                    </a:solidFill>
                    <a:effectLst/>
                    <a:uLnTx/>
                    <a:uFillTx/>
                    <a:ea typeface="GE Inspira" charset="0"/>
                    <a:cs typeface="GE Inspira" charset="0"/>
                  </a:endParaRPr>
                </a:p>
              </p:txBody>
            </p:sp>
          </p:grpSp>
          <p:sp>
            <p:nvSpPr>
              <p:cNvPr id="115" name="Freeform 19">
                <a:extLst>
                  <a:ext uri="{FF2B5EF4-FFF2-40B4-BE49-F238E27FC236}">
                    <a16:creationId xmlns:a16="http://schemas.microsoft.com/office/drawing/2014/main" id="{F4A11D16-C86D-4585-8237-99739420D92E}"/>
                  </a:ext>
                </a:extLst>
              </p:cNvPr>
              <p:cNvSpPr>
                <a:spLocks noEditPoints="1"/>
              </p:cNvSpPr>
              <p:nvPr/>
            </p:nvSpPr>
            <p:spPr bwMode="auto">
              <a:xfrm>
                <a:off x="4968759" y="5232509"/>
                <a:ext cx="273531" cy="239307"/>
              </a:xfrm>
              <a:custGeom>
                <a:avLst/>
                <a:gdLst>
                  <a:gd name="T0" fmla="*/ 27 w 431"/>
                  <a:gd name="T1" fmla="*/ 0 h 377"/>
                  <a:gd name="T2" fmla="*/ 404 w 431"/>
                  <a:gd name="T3" fmla="*/ 0 h 377"/>
                  <a:gd name="T4" fmla="*/ 431 w 431"/>
                  <a:gd name="T5" fmla="*/ 27 h 377"/>
                  <a:gd name="T6" fmla="*/ 431 w 431"/>
                  <a:gd name="T7" fmla="*/ 350 h 377"/>
                  <a:gd name="T8" fmla="*/ 404 w 431"/>
                  <a:gd name="T9" fmla="*/ 377 h 377"/>
                  <a:gd name="T10" fmla="*/ 27 w 431"/>
                  <a:gd name="T11" fmla="*/ 377 h 377"/>
                  <a:gd name="T12" fmla="*/ 0 w 431"/>
                  <a:gd name="T13" fmla="*/ 350 h 377"/>
                  <a:gd name="T14" fmla="*/ 0 w 431"/>
                  <a:gd name="T15" fmla="*/ 27 h 377"/>
                  <a:gd name="T16" fmla="*/ 27 w 431"/>
                  <a:gd name="T17" fmla="*/ 0 h 377"/>
                  <a:gd name="T18" fmla="*/ 323 w 431"/>
                  <a:gd name="T19" fmla="*/ 40 h 377"/>
                  <a:gd name="T20" fmla="*/ 309 w 431"/>
                  <a:gd name="T21" fmla="*/ 54 h 377"/>
                  <a:gd name="T22" fmla="*/ 323 w 431"/>
                  <a:gd name="T23" fmla="*/ 67 h 377"/>
                  <a:gd name="T24" fmla="*/ 336 w 431"/>
                  <a:gd name="T25" fmla="*/ 54 h 377"/>
                  <a:gd name="T26" fmla="*/ 323 w 431"/>
                  <a:gd name="T27" fmla="*/ 40 h 377"/>
                  <a:gd name="T28" fmla="*/ 269 w 431"/>
                  <a:gd name="T29" fmla="*/ 40 h 377"/>
                  <a:gd name="T30" fmla="*/ 256 w 431"/>
                  <a:gd name="T31" fmla="*/ 54 h 377"/>
                  <a:gd name="T32" fmla="*/ 269 w 431"/>
                  <a:gd name="T33" fmla="*/ 67 h 377"/>
                  <a:gd name="T34" fmla="*/ 283 w 431"/>
                  <a:gd name="T35" fmla="*/ 54 h 377"/>
                  <a:gd name="T36" fmla="*/ 269 w 431"/>
                  <a:gd name="T37" fmla="*/ 40 h 377"/>
                  <a:gd name="T38" fmla="*/ 377 w 431"/>
                  <a:gd name="T39" fmla="*/ 40 h 377"/>
                  <a:gd name="T40" fmla="*/ 363 w 431"/>
                  <a:gd name="T41" fmla="*/ 54 h 377"/>
                  <a:gd name="T42" fmla="*/ 377 w 431"/>
                  <a:gd name="T43" fmla="*/ 67 h 377"/>
                  <a:gd name="T44" fmla="*/ 390 w 431"/>
                  <a:gd name="T45" fmla="*/ 54 h 377"/>
                  <a:gd name="T46" fmla="*/ 377 w 431"/>
                  <a:gd name="T47" fmla="*/ 40 h 377"/>
                  <a:gd name="T48" fmla="*/ 390 w 431"/>
                  <a:gd name="T49" fmla="*/ 107 h 377"/>
                  <a:gd name="T50" fmla="*/ 40 w 431"/>
                  <a:gd name="T51" fmla="*/ 107 h 377"/>
                  <a:gd name="T52" fmla="*/ 40 w 431"/>
                  <a:gd name="T53" fmla="*/ 336 h 377"/>
                  <a:gd name="T54" fmla="*/ 390 w 431"/>
                  <a:gd name="T55" fmla="*/ 336 h 377"/>
                  <a:gd name="T56" fmla="*/ 390 w 431"/>
                  <a:gd name="T57" fmla="*/ 107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31" h="377">
                    <a:moveTo>
                      <a:pt x="27" y="0"/>
                    </a:moveTo>
                    <a:cubicBezTo>
                      <a:pt x="404" y="0"/>
                      <a:pt x="404" y="0"/>
                      <a:pt x="404" y="0"/>
                    </a:cubicBezTo>
                    <a:cubicBezTo>
                      <a:pt x="418" y="0"/>
                      <a:pt x="431" y="12"/>
                      <a:pt x="431" y="27"/>
                    </a:cubicBezTo>
                    <a:cubicBezTo>
                      <a:pt x="431" y="350"/>
                      <a:pt x="431" y="350"/>
                      <a:pt x="431" y="350"/>
                    </a:cubicBezTo>
                    <a:cubicBezTo>
                      <a:pt x="431" y="365"/>
                      <a:pt x="418" y="377"/>
                      <a:pt x="404" y="377"/>
                    </a:cubicBezTo>
                    <a:cubicBezTo>
                      <a:pt x="27" y="377"/>
                      <a:pt x="27" y="377"/>
                      <a:pt x="27" y="377"/>
                    </a:cubicBezTo>
                    <a:cubicBezTo>
                      <a:pt x="12" y="377"/>
                      <a:pt x="0" y="365"/>
                      <a:pt x="0" y="350"/>
                    </a:cubicBezTo>
                    <a:cubicBezTo>
                      <a:pt x="0" y="27"/>
                      <a:pt x="0" y="27"/>
                      <a:pt x="0" y="27"/>
                    </a:cubicBezTo>
                    <a:cubicBezTo>
                      <a:pt x="0" y="12"/>
                      <a:pt x="12" y="0"/>
                      <a:pt x="27" y="0"/>
                    </a:cubicBezTo>
                    <a:close/>
                    <a:moveTo>
                      <a:pt x="323" y="40"/>
                    </a:moveTo>
                    <a:cubicBezTo>
                      <a:pt x="315" y="40"/>
                      <a:pt x="309" y="46"/>
                      <a:pt x="309" y="54"/>
                    </a:cubicBezTo>
                    <a:cubicBezTo>
                      <a:pt x="309" y="61"/>
                      <a:pt x="315" y="67"/>
                      <a:pt x="323" y="67"/>
                    </a:cubicBezTo>
                    <a:cubicBezTo>
                      <a:pt x="330" y="67"/>
                      <a:pt x="336" y="61"/>
                      <a:pt x="336" y="54"/>
                    </a:cubicBezTo>
                    <a:cubicBezTo>
                      <a:pt x="336" y="46"/>
                      <a:pt x="330" y="40"/>
                      <a:pt x="323" y="40"/>
                    </a:cubicBezTo>
                    <a:close/>
                    <a:moveTo>
                      <a:pt x="269" y="40"/>
                    </a:moveTo>
                    <a:cubicBezTo>
                      <a:pt x="262" y="40"/>
                      <a:pt x="256" y="46"/>
                      <a:pt x="256" y="54"/>
                    </a:cubicBezTo>
                    <a:cubicBezTo>
                      <a:pt x="256" y="61"/>
                      <a:pt x="262" y="67"/>
                      <a:pt x="269" y="67"/>
                    </a:cubicBezTo>
                    <a:cubicBezTo>
                      <a:pt x="277" y="67"/>
                      <a:pt x="283" y="61"/>
                      <a:pt x="283" y="54"/>
                    </a:cubicBezTo>
                    <a:cubicBezTo>
                      <a:pt x="283" y="46"/>
                      <a:pt x="277" y="40"/>
                      <a:pt x="269" y="40"/>
                    </a:cubicBezTo>
                    <a:close/>
                    <a:moveTo>
                      <a:pt x="377" y="40"/>
                    </a:moveTo>
                    <a:cubicBezTo>
                      <a:pt x="369" y="40"/>
                      <a:pt x="363" y="46"/>
                      <a:pt x="363" y="54"/>
                    </a:cubicBezTo>
                    <a:cubicBezTo>
                      <a:pt x="363" y="61"/>
                      <a:pt x="369" y="67"/>
                      <a:pt x="377" y="67"/>
                    </a:cubicBezTo>
                    <a:cubicBezTo>
                      <a:pt x="384" y="67"/>
                      <a:pt x="390" y="61"/>
                      <a:pt x="390" y="54"/>
                    </a:cubicBezTo>
                    <a:cubicBezTo>
                      <a:pt x="390" y="46"/>
                      <a:pt x="384" y="40"/>
                      <a:pt x="377" y="40"/>
                    </a:cubicBezTo>
                    <a:close/>
                    <a:moveTo>
                      <a:pt x="390" y="107"/>
                    </a:moveTo>
                    <a:cubicBezTo>
                      <a:pt x="40" y="107"/>
                      <a:pt x="40" y="107"/>
                      <a:pt x="40" y="107"/>
                    </a:cubicBezTo>
                    <a:cubicBezTo>
                      <a:pt x="40" y="336"/>
                      <a:pt x="40" y="336"/>
                      <a:pt x="40" y="336"/>
                    </a:cubicBezTo>
                    <a:cubicBezTo>
                      <a:pt x="390" y="336"/>
                      <a:pt x="390" y="336"/>
                      <a:pt x="390" y="336"/>
                    </a:cubicBezTo>
                    <a:lnTo>
                      <a:pt x="390" y="10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pic>
        <p:nvPicPr>
          <p:cNvPr id="137" name="Picture 8" descr="Image result for node red logo">
            <a:extLst>
              <a:ext uri="{FF2B5EF4-FFF2-40B4-BE49-F238E27FC236}">
                <a16:creationId xmlns:a16="http://schemas.microsoft.com/office/drawing/2014/main" id="{5A027D32-5737-4D86-92C4-9B1E9F30BCFE}"/>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232760" y="2374532"/>
            <a:ext cx="691029" cy="691029"/>
          </a:xfrm>
          <a:prstGeom prst="rect">
            <a:avLst/>
          </a:prstGeom>
          <a:noFill/>
          <a:extLst>
            <a:ext uri="{909E8E84-426E-40DD-AFC4-6F175D3DCCD1}">
              <a14:hiddenFill xmlns:a14="http://schemas.microsoft.com/office/drawing/2010/main">
                <a:solidFill>
                  <a:srgbClr val="FFFFFF"/>
                </a:solidFill>
              </a14:hiddenFill>
            </a:ext>
          </a:extLst>
        </p:spPr>
      </p:pic>
      <p:pic>
        <p:nvPicPr>
          <p:cNvPr id="138" name="Picture 137" descr="A picture containing text&#10;&#10;Description automatically generated">
            <a:extLst>
              <a:ext uri="{FF2B5EF4-FFF2-40B4-BE49-F238E27FC236}">
                <a16:creationId xmlns:a16="http://schemas.microsoft.com/office/drawing/2014/main" id="{C6071C06-3425-4F70-A5DD-4EEA20849E9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919483" y="1557910"/>
            <a:ext cx="1192716" cy="488358"/>
          </a:xfrm>
          <a:prstGeom prst="rect">
            <a:avLst/>
          </a:prstGeom>
        </p:spPr>
      </p:pic>
      <p:pic>
        <p:nvPicPr>
          <p:cNvPr id="139" name="Picture 138">
            <a:extLst>
              <a:ext uri="{FF2B5EF4-FFF2-40B4-BE49-F238E27FC236}">
                <a16:creationId xmlns:a16="http://schemas.microsoft.com/office/drawing/2014/main" id="{85A9EB1D-5C6B-4F0A-B764-2946D19C6A6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828661" y="6628149"/>
            <a:ext cx="1374360" cy="398300"/>
          </a:xfrm>
          <a:prstGeom prst="rect">
            <a:avLst/>
          </a:prstGeom>
        </p:spPr>
      </p:pic>
      <p:pic>
        <p:nvPicPr>
          <p:cNvPr id="140" name="Picture 2" descr="InfluxDB - Wikipedia">
            <a:extLst>
              <a:ext uri="{FF2B5EF4-FFF2-40B4-BE49-F238E27FC236}">
                <a16:creationId xmlns:a16="http://schemas.microsoft.com/office/drawing/2014/main" id="{7CFF8AA8-0C77-4C2A-BBEC-2AA4982830A3}"/>
              </a:ext>
            </a:extLst>
          </p:cNvPr>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23747" t="32562" r="23746" b="31621"/>
          <a:stretch/>
        </p:blipFill>
        <p:spPr bwMode="auto">
          <a:xfrm>
            <a:off x="2810829" y="3957651"/>
            <a:ext cx="1930577" cy="488358"/>
          </a:xfrm>
          <a:prstGeom prst="rect">
            <a:avLst/>
          </a:prstGeom>
          <a:noFill/>
          <a:extLst>
            <a:ext uri="{909E8E84-426E-40DD-AFC4-6F175D3DCCD1}">
              <a14:hiddenFill xmlns:a14="http://schemas.microsoft.com/office/drawing/2010/main">
                <a:solidFill>
                  <a:srgbClr val="FFFFFF"/>
                </a:solidFill>
              </a14:hiddenFill>
            </a:ext>
          </a:extLst>
        </p:spPr>
      </p:pic>
      <p:pic>
        <p:nvPicPr>
          <p:cNvPr id="141" name="Picture 4" descr="How to install Portainer using Docker Compose - Jacar">
            <a:extLst>
              <a:ext uri="{FF2B5EF4-FFF2-40B4-BE49-F238E27FC236}">
                <a16:creationId xmlns:a16="http://schemas.microsoft.com/office/drawing/2014/main" id="{9E060299-1F98-4C87-A6BD-50211EA9CB31}"/>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289777" y="6210816"/>
            <a:ext cx="1830728" cy="597552"/>
          </a:xfrm>
          <a:prstGeom prst="rect">
            <a:avLst/>
          </a:prstGeom>
          <a:noFill/>
          <a:extLst>
            <a:ext uri="{909E8E84-426E-40DD-AFC4-6F175D3DCCD1}">
              <a14:hiddenFill xmlns:a14="http://schemas.microsoft.com/office/drawing/2010/main">
                <a:solidFill>
                  <a:srgbClr val="FFFFFF"/>
                </a:solidFill>
              </a14:hiddenFill>
            </a:ext>
          </a:extLst>
        </p:spPr>
      </p:pic>
      <p:pic>
        <p:nvPicPr>
          <p:cNvPr id="142" name="Picture 8" descr="Grafana Logo - LogoDix">
            <a:extLst>
              <a:ext uri="{FF2B5EF4-FFF2-40B4-BE49-F238E27FC236}">
                <a16:creationId xmlns:a16="http://schemas.microsoft.com/office/drawing/2014/main" id="{77910D28-722F-4903-A431-3ABCAA0D9B41}"/>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008835" y="3444074"/>
            <a:ext cx="1656603" cy="401747"/>
          </a:xfrm>
          <a:prstGeom prst="rect">
            <a:avLst/>
          </a:prstGeom>
          <a:noFill/>
          <a:extLst>
            <a:ext uri="{909E8E84-426E-40DD-AFC4-6F175D3DCCD1}">
              <a14:hiddenFill xmlns:a14="http://schemas.microsoft.com/office/drawing/2010/main">
                <a:solidFill>
                  <a:srgbClr val="FFFFFF"/>
                </a:solidFill>
              </a14:hiddenFill>
            </a:ext>
          </a:extLst>
        </p:spPr>
      </p:pic>
      <p:pic>
        <p:nvPicPr>
          <p:cNvPr id="143" name="Picture 142" descr="A picture containing toy, room&#10;&#10;Description automatically generated">
            <a:extLst>
              <a:ext uri="{FF2B5EF4-FFF2-40B4-BE49-F238E27FC236}">
                <a16:creationId xmlns:a16="http://schemas.microsoft.com/office/drawing/2014/main" id="{B1837072-08E9-411E-B961-118743F52868}"/>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7354797" y="1772162"/>
            <a:ext cx="624731" cy="624731"/>
          </a:xfrm>
          <a:prstGeom prst="rect">
            <a:avLst/>
          </a:prstGeom>
        </p:spPr>
      </p:pic>
      <p:pic>
        <p:nvPicPr>
          <p:cNvPr id="144" name="Grafik 67">
            <a:extLst>
              <a:ext uri="{FF2B5EF4-FFF2-40B4-BE49-F238E27FC236}">
                <a16:creationId xmlns:a16="http://schemas.microsoft.com/office/drawing/2014/main" id="{A74FAA8C-D86A-4004-9CB6-A5C23E4C673D}"/>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7528488" y="2536911"/>
            <a:ext cx="1555530" cy="312895"/>
          </a:xfrm>
          <a:prstGeom prst="rect">
            <a:avLst/>
          </a:prstGeom>
        </p:spPr>
      </p:pic>
      <p:pic>
        <p:nvPicPr>
          <p:cNvPr id="145" name="Grafik 52">
            <a:extLst>
              <a:ext uri="{FF2B5EF4-FFF2-40B4-BE49-F238E27FC236}">
                <a16:creationId xmlns:a16="http://schemas.microsoft.com/office/drawing/2014/main" id="{E2CB10AA-FBA8-4205-810D-3F792497264A}"/>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7008814" y="6307768"/>
            <a:ext cx="1561026" cy="293005"/>
          </a:xfrm>
          <a:prstGeom prst="rect">
            <a:avLst/>
          </a:prstGeom>
        </p:spPr>
      </p:pic>
      <p:grpSp>
        <p:nvGrpSpPr>
          <p:cNvPr id="146" name="Group 145">
            <a:extLst>
              <a:ext uri="{FF2B5EF4-FFF2-40B4-BE49-F238E27FC236}">
                <a16:creationId xmlns:a16="http://schemas.microsoft.com/office/drawing/2014/main" id="{B821C9BB-3B15-4FC3-9743-5EC5EFFAAAC8}"/>
              </a:ext>
            </a:extLst>
          </p:cNvPr>
          <p:cNvGrpSpPr>
            <a:grpSpLocks noChangeAspect="1"/>
          </p:cNvGrpSpPr>
          <p:nvPr/>
        </p:nvGrpSpPr>
        <p:grpSpPr>
          <a:xfrm>
            <a:off x="2925565" y="4876559"/>
            <a:ext cx="1856992" cy="313211"/>
            <a:chOff x="-2187066" y="2807213"/>
            <a:chExt cx="1237985" cy="208807"/>
          </a:xfrm>
        </p:grpSpPr>
        <p:pic>
          <p:nvPicPr>
            <p:cNvPr id="147" name="Grafik 58">
              <a:extLst>
                <a:ext uri="{FF2B5EF4-FFF2-40B4-BE49-F238E27FC236}">
                  <a16:creationId xmlns:a16="http://schemas.microsoft.com/office/drawing/2014/main" id="{D8107D92-838E-4725-A778-060218EFDBC7}"/>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2187066" y="2807213"/>
              <a:ext cx="314416" cy="208807"/>
            </a:xfrm>
            <a:prstGeom prst="rect">
              <a:avLst/>
            </a:prstGeom>
          </p:spPr>
        </p:pic>
        <p:pic>
          <p:nvPicPr>
            <p:cNvPr id="148" name="Grafik 59">
              <a:extLst>
                <a:ext uri="{FF2B5EF4-FFF2-40B4-BE49-F238E27FC236}">
                  <a16:creationId xmlns:a16="http://schemas.microsoft.com/office/drawing/2014/main" id="{26203F20-AEFC-42E5-8E90-47EF1555AE80}"/>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1833510" y="2828094"/>
              <a:ext cx="884429" cy="167046"/>
            </a:xfrm>
            <a:prstGeom prst="rect">
              <a:avLst/>
            </a:prstGeom>
          </p:spPr>
        </p:pic>
      </p:grpSp>
      <p:pic>
        <p:nvPicPr>
          <p:cNvPr id="149" name="Picture 2" descr="NGINX | High Performance Load Balancer, Web Server, &amp;amp; Reverse Proxy">
            <a:extLst>
              <a:ext uri="{FF2B5EF4-FFF2-40B4-BE49-F238E27FC236}">
                <a16:creationId xmlns:a16="http://schemas.microsoft.com/office/drawing/2014/main" id="{DDC39444-E182-4370-8FB3-9A0205D56779}"/>
              </a:ext>
            </a:extLst>
          </p:cNvPr>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3512065" y="3056882"/>
            <a:ext cx="1280827" cy="430054"/>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D6D69066-E872-4C58-9C74-29A5BC208A1A}"/>
              </a:ext>
            </a:extLst>
          </p:cNvPr>
          <p:cNvPicPr>
            <a:picLocks noChangeAspect="1"/>
          </p:cNvPicPr>
          <p:nvPr/>
        </p:nvPicPr>
        <p:blipFill>
          <a:blip r:embed="rId19"/>
          <a:stretch>
            <a:fillRect/>
          </a:stretch>
        </p:blipFill>
        <p:spPr>
          <a:xfrm>
            <a:off x="4021290" y="5770823"/>
            <a:ext cx="1134266" cy="373047"/>
          </a:xfrm>
          <a:prstGeom prst="rect">
            <a:avLst/>
          </a:prstGeom>
        </p:spPr>
      </p:pic>
      <p:pic>
        <p:nvPicPr>
          <p:cNvPr id="3" name="Picture 2">
            <a:extLst>
              <a:ext uri="{FF2B5EF4-FFF2-40B4-BE49-F238E27FC236}">
                <a16:creationId xmlns:a16="http://schemas.microsoft.com/office/drawing/2014/main" id="{C4E4FA40-70FF-4DC9-A45B-D14543DD977A}"/>
              </a:ext>
            </a:extLst>
          </p:cNvPr>
          <p:cNvPicPr>
            <a:picLocks noChangeAspect="1"/>
          </p:cNvPicPr>
          <p:nvPr/>
        </p:nvPicPr>
        <p:blipFill>
          <a:blip r:embed="rId20"/>
          <a:stretch>
            <a:fillRect/>
          </a:stretch>
        </p:blipFill>
        <p:spPr>
          <a:xfrm>
            <a:off x="3204561" y="4454144"/>
            <a:ext cx="1633459" cy="343663"/>
          </a:xfrm>
          <a:prstGeom prst="rect">
            <a:avLst/>
          </a:prstGeom>
        </p:spPr>
      </p:pic>
      <p:sp>
        <p:nvSpPr>
          <p:cNvPr id="2" name="Rectangle 1">
            <a:extLst>
              <a:ext uri="{FF2B5EF4-FFF2-40B4-BE49-F238E27FC236}">
                <a16:creationId xmlns:a16="http://schemas.microsoft.com/office/drawing/2014/main" id="{1782DB76-B628-7B51-23B9-9140F6A964D5}"/>
              </a:ext>
            </a:extLst>
          </p:cNvPr>
          <p:cNvSpPr/>
          <p:nvPr/>
        </p:nvSpPr>
        <p:spPr bwMode="auto">
          <a:xfrm>
            <a:off x="4582274" y="1782897"/>
            <a:ext cx="1289414" cy="500920"/>
          </a:xfrm>
          <a:prstGeom prst="rect">
            <a:avLst/>
          </a:prstGeom>
          <a:solidFill>
            <a:schemeClr val="bg1"/>
          </a:solidFill>
          <a:ln w="9525">
            <a:noFill/>
            <a:round/>
            <a:headEnd/>
            <a:tailEnd/>
          </a:ln>
          <a:effectLst/>
        </p:spPr>
        <p:txBody>
          <a:bodyPr wrap="square" rtlCol="0" anchor="ctr"/>
          <a:lstStyle/>
          <a:p>
            <a:pPr algn="ctr" eaLnBrk="0" fontAlgn="base" hangingPunct="0">
              <a:spcBef>
                <a:spcPct val="0"/>
              </a:spcBef>
              <a:spcAft>
                <a:spcPct val="0"/>
              </a:spcAft>
            </a:pPr>
            <a:r>
              <a:rPr lang="de-DE" sz="2000" b="1" dirty="0">
                <a:solidFill>
                  <a:schemeClr val="tx2">
                    <a:lumMod val="75000"/>
                  </a:schemeClr>
                </a:solidFill>
              </a:rPr>
              <a:t>Group Manager</a:t>
            </a:r>
            <a:endParaRPr lang="en-US" sz="2000" b="1" dirty="0">
              <a:solidFill>
                <a:schemeClr val="tx2">
                  <a:lumMod val="75000"/>
                </a:schemeClr>
              </a:solidFill>
            </a:endParaRPr>
          </a:p>
        </p:txBody>
      </p:sp>
      <p:pic>
        <p:nvPicPr>
          <p:cNvPr id="6" name="Picture 5">
            <a:extLst>
              <a:ext uri="{FF2B5EF4-FFF2-40B4-BE49-F238E27FC236}">
                <a16:creationId xmlns:a16="http://schemas.microsoft.com/office/drawing/2014/main" id="{73D0DD04-B1FA-F8D8-B7C2-BB95176992E4}"/>
              </a:ext>
            </a:extLst>
          </p:cNvPr>
          <p:cNvPicPr>
            <a:picLocks noChangeAspect="1"/>
          </p:cNvPicPr>
          <p:nvPr/>
        </p:nvPicPr>
        <p:blipFill>
          <a:blip r:embed="rId21"/>
          <a:stretch>
            <a:fillRect/>
          </a:stretch>
        </p:blipFill>
        <p:spPr>
          <a:xfrm>
            <a:off x="3353627" y="5268522"/>
            <a:ext cx="1933845" cy="362001"/>
          </a:xfrm>
          <a:prstGeom prst="rect">
            <a:avLst/>
          </a:prstGeom>
        </p:spPr>
      </p:pic>
      <p:sp>
        <p:nvSpPr>
          <p:cNvPr id="7" name="TextBox 6">
            <a:extLst>
              <a:ext uri="{FF2B5EF4-FFF2-40B4-BE49-F238E27FC236}">
                <a16:creationId xmlns:a16="http://schemas.microsoft.com/office/drawing/2014/main" id="{7B619E5F-5CB4-199F-428A-BA06E3E49173}"/>
              </a:ext>
            </a:extLst>
          </p:cNvPr>
          <p:cNvSpPr txBox="1"/>
          <p:nvPr/>
        </p:nvSpPr>
        <p:spPr>
          <a:xfrm>
            <a:off x="7715851" y="5770823"/>
            <a:ext cx="1973252" cy="472497"/>
          </a:xfrm>
          <a:prstGeom prst="rect">
            <a:avLst/>
          </a:prstGeom>
          <a:noFill/>
        </p:spPr>
        <p:txBody>
          <a:bodyPr wrap="square" rtlCol="0">
            <a:spAutoFit/>
          </a:bodyPr>
          <a:lstStyle/>
          <a:p>
            <a:r>
              <a:rPr lang="de-DE" sz="2400" b="1" dirty="0"/>
              <a:t>Linux</a:t>
            </a:r>
          </a:p>
        </p:txBody>
      </p:sp>
    </p:spTree>
    <p:extLst>
      <p:ext uri="{BB962C8B-B14F-4D97-AF65-F5344CB8AC3E}">
        <p14:creationId xmlns:p14="http://schemas.microsoft.com/office/powerpoint/2010/main" val="931381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48627-F144-45D9-80C1-C7E8232013C9}"/>
              </a:ext>
            </a:extLst>
          </p:cNvPr>
          <p:cNvSpPr>
            <a:spLocks noGrp="1"/>
          </p:cNvSpPr>
          <p:nvPr>
            <p:ph type="title"/>
          </p:nvPr>
        </p:nvSpPr>
        <p:spPr/>
        <p:txBody>
          <a:bodyPr/>
          <a:lstStyle/>
          <a:p>
            <a:r>
              <a:rPr lang="en-US" noProof="0" dirty="0"/>
              <a:t>PACEdge is a Platform</a:t>
            </a:r>
          </a:p>
        </p:txBody>
      </p:sp>
      <p:graphicFrame>
        <p:nvGraphicFramePr>
          <p:cNvPr id="8" name="Object 7">
            <a:extLst>
              <a:ext uri="{FF2B5EF4-FFF2-40B4-BE49-F238E27FC236}">
                <a16:creationId xmlns:a16="http://schemas.microsoft.com/office/drawing/2014/main" id="{B3543CF1-CFD2-4CAD-9FD8-D184719159F3}"/>
              </a:ext>
            </a:extLst>
          </p:cNvPr>
          <p:cNvGraphicFramePr>
            <a:graphicFrameLocks noChangeAspect="1"/>
          </p:cNvGraphicFramePr>
          <p:nvPr>
            <p:extLst>
              <p:ext uri="{D42A27DB-BD31-4B8C-83A1-F6EECF244321}">
                <p14:modId xmlns:p14="http://schemas.microsoft.com/office/powerpoint/2010/main" val="3928431335"/>
              </p:ext>
            </p:extLst>
          </p:nvPr>
        </p:nvGraphicFramePr>
        <p:xfrm>
          <a:off x="1852740" y="3025774"/>
          <a:ext cx="10401300" cy="5081588"/>
        </p:xfrm>
        <a:graphic>
          <a:graphicData uri="http://schemas.openxmlformats.org/presentationml/2006/ole">
            <mc:AlternateContent xmlns:mc="http://schemas.openxmlformats.org/markup-compatibility/2006">
              <mc:Choice xmlns:v="urn:schemas-microsoft-com:vml" Requires="v">
                <p:oleObj name="Visio" r:id="rId2" imgW="7296114" imgH="3562350" progId="Visio.Drawing.15">
                  <p:embed/>
                </p:oleObj>
              </mc:Choice>
              <mc:Fallback>
                <p:oleObj name="Visio" r:id="rId2" imgW="7296114" imgH="3562350" progId="Visio.Drawing.15">
                  <p:embed/>
                  <p:pic>
                    <p:nvPicPr>
                      <p:cNvPr id="8" name="Object 7">
                        <a:extLst>
                          <a:ext uri="{FF2B5EF4-FFF2-40B4-BE49-F238E27FC236}">
                            <a16:creationId xmlns:a16="http://schemas.microsoft.com/office/drawing/2014/main" id="{B3543CF1-CFD2-4CAD-9FD8-D184719159F3}"/>
                          </a:ext>
                        </a:extLst>
                      </p:cNvPr>
                      <p:cNvPicPr/>
                      <p:nvPr/>
                    </p:nvPicPr>
                    <p:blipFill>
                      <a:blip r:embed="rId3"/>
                      <a:stretch>
                        <a:fillRect/>
                      </a:stretch>
                    </p:blipFill>
                    <p:spPr>
                      <a:xfrm>
                        <a:off x="1852740" y="3025774"/>
                        <a:ext cx="10401300" cy="5081588"/>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51BEFD1F-15EE-4FB5-AF32-211B715ECCC1}"/>
              </a:ext>
            </a:extLst>
          </p:cNvPr>
          <p:cNvSpPr txBox="1"/>
          <p:nvPr/>
        </p:nvSpPr>
        <p:spPr>
          <a:xfrm>
            <a:off x="922245" y="1524125"/>
            <a:ext cx="13170272" cy="1323439"/>
          </a:xfrm>
          <a:prstGeom prst="rect">
            <a:avLst/>
          </a:prstGeom>
          <a:noFill/>
        </p:spPr>
        <p:txBody>
          <a:bodyPr wrap="square" rtlCol="0">
            <a:spAutoFit/>
          </a:bodyPr>
          <a:lstStyle/>
          <a:p>
            <a:pPr marL="285750" indent="-285750">
              <a:buFont typeface="Arial" panose="020B0604020202020204" pitchFamily="34" charset="0"/>
              <a:buChar char="•"/>
            </a:pPr>
            <a:r>
              <a:rPr lang="en-US" sz="1600" dirty="0"/>
              <a:t>Set of pre-integrated software tools, geared towards: Data logic, analytics, communication, database, visualization</a:t>
            </a:r>
          </a:p>
          <a:p>
            <a:pPr marL="285750" indent="-285750">
              <a:buFont typeface="Arial" panose="020B0604020202020204" pitchFamily="34" charset="0"/>
              <a:buChar char="•"/>
            </a:pPr>
            <a:r>
              <a:rPr lang="en-US" sz="1600" dirty="0"/>
              <a:t>Browser Based Graphical User Interface</a:t>
            </a:r>
          </a:p>
          <a:p>
            <a:pPr marL="285750" indent="-285750">
              <a:buFont typeface="Arial" panose="020B0604020202020204" pitchFamily="34" charset="0"/>
              <a:buChar char="•"/>
            </a:pPr>
            <a:r>
              <a:rPr lang="en-US" sz="1600" dirty="0"/>
              <a:t>Based  on standard Linux OS</a:t>
            </a:r>
          </a:p>
          <a:p>
            <a:pPr marL="285750" indent="-285750">
              <a:buFont typeface="Arial" panose="020B0604020202020204" pitchFamily="34" charset="0"/>
              <a:buChar char="•"/>
            </a:pPr>
            <a:r>
              <a:rPr lang="en-US" sz="1600" dirty="0"/>
              <a:t>HW independent (runs on x86, ARM, VMs)</a:t>
            </a:r>
          </a:p>
          <a:p>
            <a:pPr marL="285750" indent="-285750">
              <a:buFont typeface="Arial" panose="020B0604020202020204" pitchFamily="34" charset="0"/>
              <a:buChar char="•"/>
            </a:pPr>
            <a:r>
              <a:rPr lang="en-US" sz="1600" dirty="0"/>
              <a:t>Typical use case: Headless PACEdge device, controlled from any PC with web browser or remote </a:t>
            </a:r>
            <a:r>
              <a:rPr lang="en-US" sz="1600" dirty="0" err="1"/>
              <a:t>ssh</a:t>
            </a:r>
            <a:r>
              <a:rPr lang="en-US" sz="1600" dirty="0"/>
              <a:t> session for configuration and debug</a:t>
            </a:r>
          </a:p>
        </p:txBody>
      </p:sp>
    </p:spTree>
    <p:extLst>
      <p:ext uri="{BB962C8B-B14F-4D97-AF65-F5344CB8AC3E}">
        <p14:creationId xmlns:p14="http://schemas.microsoft.com/office/powerpoint/2010/main" val="9750390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48627-F144-45D9-80C1-C7E8232013C9}"/>
              </a:ext>
            </a:extLst>
          </p:cNvPr>
          <p:cNvSpPr>
            <a:spLocks noGrp="1"/>
          </p:cNvSpPr>
          <p:nvPr>
            <p:ph type="title"/>
          </p:nvPr>
        </p:nvSpPr>
        <p:spPr/>
        <p:txBody>
          <a:bodyPr/>
          <a:lstStyle/>
          <a:p>
            <a:r>
              <a:rPr lang="en-US" noProof="0"/>
              <a:t>PACEdge is based on Dockers</a:t>
            </a:r>
          </a:p>
        </p:txBody>
      </p:sp>
      <p:sp>
        <p:nvSpPr>
          <p:cNvPr id="9" name="TextBox 8">
            <a:extLst>
              <a:ext uri="{FF2B5EF4-FFF2-40B4-BE49-F238E27FC236}">
                <a16:creationId xmlns:a16="http://schemas.microsoft.com/office/drawing/2014/main" id="{51BEFD1F-15EE-4FB5-AF32-211B715ECCC1}"/>
              </a:ext>
            </a:extLst>
          </p:cNvPr>
          <p:cNvSpPr txBox="1"/>
          <p:nvPr/>
        </p:nvSpPr>
        <p:spPr>
          <a:xfrm>
            <a:off x="1024932" y="1567543"/>
            <a:ext cx="12741310" cy="1323439"/>
          </a:xfrm>
          <a:prstGeom prst="rect">
            <a:avLst/>
          </a:prstGeom>
          <a:noFill/>
        </p:spPr>
        <p:txBody>
          <a:bodyPr wrap="square" rtlCol="0">
            <a:spAutoFit/>
          </a:bodyPr>
          <a:lstStyle/>
          <a:p>
            <a:pPr marL="285750" indent="-285750">
              <a:buFont typeface="Arial" panose="020B0604020202020204" pitchFamily="34" charset="0"/>
              <a:buChar char="•"/>
            </a:pPr>
            <a:r>
              <a:rPr lang="en-US" sz="1600" dirty="0"/>
              <a:t>Docker Container is just a “process” running in Linux</a:t>
            </a:r>
          </a:p>
          <a:p>
            <a:pPr marL="285750" indent="-285750">
              <a:buFont typeface="Arial" panose="020B0604020202020204" pitchFamily="34" charset="0"/>
              <a:buChar char="•"/>
            </a:pPr>
            <a:r>
              <a:rPr lang="en-US" sz="1600" dirty="0"/>
              <a:t>Containers reuse same Linux Kernel, but each has its own File System, binaries, libraries</a:t>
            </a:r>
          </a:p>
          <a:p>
            <a:pPr marL="285750" indent="-285750">
              <a:buFont typeface="Arial" panose="020B0604020202020204" pitchFamily="34" charset="0"/>
              <a:buChar char="•"/>
            </a:pPr>
            <a:r>
              <a:rPr lang="en-US" sz="1600" dirty="0"/>
              <a:t>Containers are isolated from each other and from the host OS !!</a:t>
            </a:r>
          </a:p>
          <a:p>
            <a:pPr marL="285750" indent="-285750">
              <a:buFont typeface="Arial" panose="020B0604020202020204" pitchFamily="34" charset="0"/>
              <a:buChar char="•"/>
            </a:pPr>
            <a:r>
              <a:rPr lang="en-US" sz="1600" dirty="0"/>
              <a:t>Containers are much lighter weight than Virtual Machines are, hence, less memory, less storage, faster to come up and to shutdown</a:t>
            </a:r>
          </a:p>
          <a:p>
            <a:pPr marL="285750" indent="-285750">
              <a:buFont typeface="Arial" panose="020B0604020202020204" pitchFamily="34" charset="0"/>
              <a:buChar char="•"/>
            </a:pPr>
            <a:r>
              <a:rPr lang="en-US" sz="1600" dirty="0"/>
              <a:t>Communication Container-Container, Container-Host is via network interfaces (REST API, MQTT, </a:t>
            </a:r>
            <a:r>
              <a:rPr lang="en-US" sz="1600" dirty="0" err="1"/>
              <a:t>etc</a:t>
            </a:r>
            <a:r>
              <a:rPr lang="en-US" sz="1600" dirty="0"/>
              <a:t>)</a:t>
            </a:r>
          </a:p>
        </p:txBody>
      </p:sp>
      <p:graphicFrame>
        <p:nvGraphicFramePr>
          <p:cNvPr id="5" name="Object 4">
            <a:extLst>
              <a:ext uri="{FF2B5EF4-FFF2-40B4-BE49-F238E27FC236}">
                <a16:creationId xmlns:a16="http://schemas.microsoft.com/office/drawing/2014/main" id="{9DDB2DA6-6041-4A7B-898A-7858F8C16C32}"/>
              </a:ext>
            </a:extLst>
          </p:cNvPr>
          <p:cNvGraphicFramePr>
            <a:graphicFrameLocks noChangeAspect="1"/>
          </p:cNvGraphicFramePr>
          <p:nvPr>
            <p:extLst>
              <p:ext uri="{D42A27DB-BD31-4B8C-83A1-F6EECF244321}">
                <p14:modId xmlns:p14="http://schemas.microsoft.com/office/powerpoint/2010/main" val="2480313752"/>
              </p:ext>
            </p:extLst>
          </p:nvPr>
        </p:nvGraphicFramePr>
        <p:xfrm>
          <a:off x="83128" y="4048491"/>
          <a:ext cx="6091742" cy="3078755"/>
        </p:xfrm>
        <a:graphic>
          <a:graphicData uri="http://schemas.openxmlformats.org/presentationml/2006/ole">
            <mc:AlternateContent xmlns:mc="http://schemas.openxmlformats.org/markup-compatibility/2006">
              <mc:Choice xmlns:v="urn:schemas-microsoft-com:vml" Requires="v">
                <p:oleObj name="Visio" r:id="rId2" imgW="6048379" imgH="3057662" progId="Visio.Drawing.15">
                  <p:embed/>
                </p:oleObj>
              </mc:Choice>
              <mc:Fallback>
                <p:oleObj name="Visio" r:id="rId2" imgW="6048379" imgH="3057662" progId="Visio.Drawing.15">
                  <p:embed/>
                  <p:pic>
                    <p:nvPicPr>
                      <p:cNvPr id="5" name="Object 4">
                        <a:extLst>
                          <a:ext uri="{FF2B5EF4-FFF2-40B4-BE49-F238E27FC236}">
                            <a16:creationId xmlns:a16="http://schemas.microsoft.com/office/drawing/2014/main" id="{9DDB2DA6-6041-4A7B-898A-7858F8C16C32}"/>
                          </a:ext>
                        </a:extLst>
                      </p:cNvPr>
                      <p:cNvPicPr/>
                      <p:nvPr/>
                    </p:nvPicPr>
                    <p:blipFill>
                      <a:blip r:embed="rId3"/>
                      <a:stretch>
                        <a:fillRect/>
                      </a:stretch>
                    </p:blipFill>
                    <p:spPr>
                      <a:xfrm>
                        <a:off x="83128" y="4048491"/>
                        <a:ext cx="6091742" cy="3078755"/>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52D391FC-23B4-4660-97C3-E34F7A1B5482}"/>
              </a:ext>
            </a:extLst>
          </p:cNvPr>
          <p:cNvGraphicFramePr>
            <a:graphicFrameLocks noChangeAspect="1"/>
          </p:cNvGraphicFramePr>
          <p:nvPr>
            <p:extLst>
              <p:ext uri="{D42A27DB-BD31-4B8C-83A1-F6EECF244321}">
                <p14:modId xmlns:p14="http://schemas.microsoft.com/office/powerpoint/2010/main" val="1629134611"/>
              </p:ext>
            </p:extLst>
          </p:nvPr>
        </p:nvGraphicFramePr>
        <p:xfrm>
          <a:off x="6101905" y="3358831"/>
          <a:ext cx="8528495" cy="4458077"/>
        </p:xfrm>
        <a:graphic>
          <a:graphicData uri="http://schemas.openxmlformats.org/presentationml/2006/ole">
            <mc:AlternateContent xmlns:mc="http://schemas.openxmlformats.org/markup-compatibility/2006">
              <mc:Choice xmlns:v="urn:schemas-microsoft-com:vml" Requires="v">
                <p:oleObj name="Visio" r:id="rId4" imgW="7296239" imgH="3819661" progId="Visio.Drawing.15">
                  <p:embed/>
                </p:oleObj>
              </mc:Choice>
              <mc:Fallback>
                <p:oleObj name="Visio" r:id="rId4" imgW="7296239" imgH="3819661" progId="Visio.Drawing.15">
                  <p:embed/>
                  <p:pic>
                    <p:nvPicPr>
                      <p:cNvPr id="6" name="Object 5">
                        <a:extLst>
                          <a:ext uri="{FF2B5EF4-FFF2-40B4-BE49-F238E27FC236}">
                            <a16:creationId xmlns:a16="http://schemas.microsoft.com/office/drawing/2014/main" id="{52D391FC-23B4-4660-97C3-E34F7A1B5482}"/>
                          </a:ext>
                        </a:extLst>
                      </p:cNvPr>
                      <p:cNvPicPr>
                        <a:picLocks noChangeAspect="1" noChangeArrowheads="1"/>
                      </p:cNvPicPr>
                      <p:nvPr/>
                    </p:nvPicPr>
                    <p:blipFill>
                      <a:blip r:embed="rId5"/>
                      <a:srcRect/>
                      <a:stretch>
                        <a:fillRect/>
                      </a:stretch>
                    </p:blipFill>
                    <p:spPr bwMode="auto">
                      <a:xfrm>
                        <a:off x="6101905" y="3358831"/>
                        <a:ext cx="8528495" cy="4458077"/>
                      </a:xfrm>
                      <a:prstGeom prst="rect">
                        <a:avLst/>
                      </a:prstGeom>
                      <a:noFill/>
                    </p:spPr>
                  </p:pic>
                </p:oleObj>
              </mc:Fallback>
            </mc:AlternateContent>
          </a:graphicData>
        </a:graphic>
      </p:graphicFrame>
      <p:sp>
        <p:nvSpPr>
          <p:cNvPr id="7" name="TextBox 6">
            <a:extLst>
              <a:ext uri="{FF2B5EF4-FFF2-40B4-BE49-F238E27FC236}">
                <a16:creationId xmlns:a16="http://schemas.microsoft.com/office/drawing/2014/main" id="{A410EF7D-EFC9-411F-8FB4-3160461C7350}"/>
              </a:ext>
            </a:extLst>
          </p:cNvPr>
          <p:cNvSpPr txBox="1"/>
          <p:nvPr/>
        </p:nvSpPr>
        <p:spPr>
          <a:xfrm>
            <a:off x="773574" y="3709937"/>
            <a:ext cx="4710850" cy="338554"/>
          </a:xfrm>
          <a:prstGeom prst="rect">
            <a:avLst/>
          </a:prstGeom>
          <a:noFill/>
        </p:spPr>
        <p:txBody>
          <a:bodyPr wrap="square" rtlCol="0">
            <a:spAutoFit/>
          </a:bodyPr>
          <a:lstStyle/>
          <a:p>
            <a:pPr algn="ctr"/>
            <a:r>
              <a:rPr lang="en-US" sz="1600"/>
              <a:t>Docker Containers </a:t>
            </a:r>
            <a:r>
              <a:rPr lang="en-US" sz="1600" err="1"/>
              <a:t>v.s</a:t>
            </a:r>
            <a:r>
              <a:rPr lang="en-US" sz="1600"/>
              <a:t>. Virtual Machines</a:t>
            </a:r>
          </a:p>
        </p:txBody>
      </p:sp>
    </p:spTree>
    <p:extLst>
      <p:ext uri="{BB962C8B-B14F-4D97-AF65-F5344CB8AC3E}">
        <p14:creationId xmlns:p14="http://schemas.microsoft.com/office/powerpoint/2010/main" val="3772989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48627-F144-45D9-80C1-C7E8232013C9}"/>
              </a:ext>
            </a:extLst>
          </p:cNvPr>
          <p:cNvSpPr>
            <a:spLocks noGrp="1"/>
          </p:cNvSpPr>
          <p:nvPr>
            <p:ph type="title"/>
          </p:nvPr>
        </p:nvSpPr>
        <p:spPr/>
        <p:txBody>
          <a:bodyPr/>
          <a:lstStyle/>
          <a:p>
            <a:r>
              <a:rPr lang="en-US" noProof="0" dirty="0"/>
              <a:t>PACEdge Cyber Security</a:t>
            </a:r>
          </a:p>
        </p:txBody>
      </p:sp>
      <p:sp>
        <p:nvSpPr>
          <p:cNvPr id="9" name="TextBox 8">
            <a:extLst>
              <a:ext uri="{FF2B5EF4-FFF2-40B4-BE49-F238E27FC236}">
                <a16:creationId xmlns:a16="http://schemas.microsoft.com/office/drawing/2014/main" id="{51BEFD1F-15EE-4FB5-AF32-211B715ECCC1}"/>
              </a:ext>
            </a:extLst>
          </p:cNvPr>
          <p:cNvSpPr txBox="1"/>
          <p:nvPr/>
        </p:nvSpPr>
        <p:spPr>
          <a:xfrm>
            <a:off x="405245" y="1567543"/>
            <a:ext cx="6327151" cy="3785652"/>
          </a:xfrm>
          <a:prstGeom prst="rect">
            <a:avLst/>
          </a:prstGeom>
          <a:noFill/>
        </p:spPr>
        <p:txBody>
          <a:bodyPr wrap="square" rtlCol="0">
            <a:spAutoFit/>
          </a:bodyPr>
          <a:lstStyle/>
          <a:p>
            <a:pPr marL="285750" indent="-285750">
              <a:buFont typeface="Arial" panose="020B0604020202020204" pitchFamily="34" charset="0"/>
              <a:buChar char="•"/>
            </a:pPr>
            <a:r>
              <a:rPr lang="en-US" sz="1600" dirty="0"/>
              <a:t>Applications are segregated from each other using Containers</a:t>
            </a:r>
          </a:p>
          <a:p>
            <a:pPr marL="285750" indent="-285750">
              <a:buFont typeface="Arial" panose="020B0604020202020204" pitchFamily="34" charset="0"/>
              <a:buChar char="•"/>
            </a:pPr>
            <a:r>
              <a:rPr lang="en-US" sz="1600" dirty="0"/>
              <a:t>Most network ports are closed for security reasons</a:t>
            </a:r>
          </a:p>
          <a:p>
            <a:pPr marL="285750" indent="-285750">
              <a:buFont typeface="Arial" panose="020B0604020202020204" pitchFamily="34" charset="0"/>
              <a:buChar char="•"/>
            </a:pPr>
            <a:r>
              <a:rPr lang="en-US" sz="1600" dirty="0"/>
              <a:t>Specific applications (Node-RED, Grafana, Connext, WebHMI, Portainer) are accessed via </a:t>
            </a:r>
            <a:r>
              <a:rPr lang="en-US" sz="1600" dirty="0" err="1"/>
              <a:t>Traefik</a:t>
            </a:r>
            <a:r>
              <a:rPr lang="en-US" sz="1600" dirty="0"/>
              <a:t> (proxy)</a:t>
            </a:r>
          </a:p>
          <a:p>
            <a:pPr marL="285750" indent="-285750">
              <a:buFont typeface="Arial" panose="020B0604020202020204" pitchFamily="34" charset="0"/>
              <a:buChar char="•"/>
            </a:pPr>
            <a:r>
              <a:rPr lang="en-US" sz="1600" dirty="0"/>
              <a:t>Internal network between containers is not accessible from the outside</a:t>
            </a:r>
          </a:p>
          <a:p>
            <a:pPr marL="285750" indent="-285750">
              <a:buFont typeface="Arial" panose="020B0604020202020204" pitchFamily="34" charset="0"/>
              <a:buChar char="•"/>
            </a:pPr>
            <a:r>
              <a:rPr lang="en-US" sz="1600" dirty="0"/>
              <a:t>Two instances of MQTT Broker: </a:t>
            </a:r>
          </a:p>
          <a:p>
            <a:pPr marL="1017270" lvl="1" indent="-285750">
              <a:buFont typeface="Arial" panose="020B0604020202020204" pitchFamily="34" charset="0"/>
              <a:buChar char="•"/>
            </a:pPr>
            <a:r>
              <a:rPr lang="en-US" sz="1600" dirty="0"/>
              <a:t>Internal: container to container communication</a:t>
            </a:r>
          </a:p>
          <a:p>
            <a:pPr marL="1017270" lvl="1" indent="-285750">
              <a:buFont typeface="Arial" panose="020B0604020202020204" pitchFamily="34" charset="0"/>
              <a:buChar char="•"/>
            </a:pPr>
            <a:r>
              <a:rPr lang="en-US" sz="1600" dirty="0"/>
              <a:t>External: open port for external communication</a:t>
            </a:r>
          </a:p>
          <a:p>
            <a:pPr marL="285750" indent="-285750">
              <a:buFont typeface="Arial" panose="020B0604020202020204" pitchFamily="34" charset="0"/>
              <a:buChar char="•"/>
            </a:pPr>
            <a:r>
              <a:rPr lang="en-US" sz="1600" dirty="0"/>
              <a:t>External communications encrypted using TLS</a:t>
            </a:r>
          </a:p>
          <a:p>
            <a:pPr marL="285750" indent="-285750">
              <a:buFont typeface="Arial" panose="020B0604020202020204" pitchFamily="34" charset="0"/>
              <a:buChar char="•"/>
            </a:pPr>
            <a:r>
              <a:rPr lang="en-US" sz="1600" dirty="0"/>
              <a:t>UEFI firmware protected via Secure Flash and supports Secure Boot technology</a:t>
            </a:r>
          </a:p>
          <a:p>
            <a:pPr marL="285750" indent="-285750">
              <a:buFont typeface="Arial" panose="020B0604020202020204" pitchFamily="34" charset="0"/>
              <a:buChar char="•"/>
            </a:pPr>
            <a:r>
              <a:rPr lang="en-US" sz="1600" dirty="0"/>
              <a:t>User roles, each with different privileges and password</a:t>
            </a:r>
          </a:p>
          <a:p>
            <a:pPr marL="285750" indent="-285750">
              <a:buFont typeface="Arial" panose="020B0604020202020204" pitchFamily="34" charset="0"/>
              <a:buChar char="•"/>
            </a:pPr>
            <a:r>
              <a:rPr lang="en-US" sz="1600" dirty="0"/>
              <a:t>Cyber security penetration tested by an external security team</a:t>
            </a:r>
          </a:p>
          <a:p>
            <a:pPr marL="285750" indent="-285750">
              <a:buFont typeface="Arial" panose="020B0604020202020204" pitchFamily="34" charset="0"/>
              <a:buChar char="•"/>
            </a:pPr>
            <a:r>
              <a:rPr lang="en-US" sz="1600" dirty="0"/>
              <a:t>More details in the PACEdge Secure Deployment Guide </a:t>
            </a:r>
          </a:p>
        </p:txBody>
      </p:sp>
      <p:graphicFrame>
        <p:nvGraphicFramePr>
          <p:cNvPr id="4" name="Object 3">
            <a:extLst>
              <a:ext uri="{FF2B5EF4-FFF2-40B4-BE49-F238E27FC236}">
                <a16:creationId xmlns:a16="http://schemas.microsoft.com/office/drawing/2014/main" id="{1B429949-D311-4613-BCDC-A05069B0E7E5}"/>
              </a:ext>
            </a:extLst>
          </p:cNvPr>
          <p:cNvGraphicFramePr>
            <a:graphicFrameLocks noChangeAspect="1"/>
          </p:cNvGraphicFramePr>
          <p:nvPr>
            <p:extLst>
              <p:ext uri="{D42A27DB-BD31-4B8C-83A1-F6EECF244321}">
                <p14:modId xmlns:p14="http://schemas.microsoft.com/office/powerpoint/2010/main" val="1042095918"/>
              </p:ext>
            </p:extLst>
          </p:nvPr>
        </p:nvGraphicFramePr>
        <p:xfrm>
          <a:off x="6805613" y="1365250"/>
          <a:ext cx="6908800" cy="6858000"/>
        </p:xfrm>
        <a:graphic>
          <a:graphicData uri="http://schemas.openxmlformats.org/presentationml/2006/ole">
            <mc:AlternateContent xmlns:mc="http://schemas.openxmlformats.org/markup-compatibility/2006">
              <mc:Choice xmlns:v="urn:schemas-microsoft-com:vml" Requires="v">
                <p:oleObj name="Visio" r:id="rId2" imgW="6419755" imgH="6372323" progId="Visio.Drawing.15">
                  <p:embed/>
                </p:oleObj>
              </mc:Choice>
              <mc:Fallback>
                <p:oleObj name="Visio" r:id="rId2" imgW="6419755" imgH="6372323" progId="Visio.Drawing.15">
                  <p:embed/>
                  <p:pic>
                    <p:nvPicPr>
                      <p:cNvPr id="4" name="Object 3">
                        <a:extLst>
                          <a:ext uri="{FF2B5EF4-FFF2-40B4-BE49-F238E27FC236}">
                            <a16:creationId xmlns:a16="http://schemas.microsoft.com/office/drawing/2014/main" id="{1B429949-D311-4613-BCDC-A05069B0E7E5}"/>
                          </a:ext>
                        </a:extLst>
                      </p:cNvPr>
                      <p:cNvPicPr/>
                      <p:nvPr/>
                    </p:nvPicPr>
                    <p:blipFill>
                      <a:blip r:embed="rId3"/>
                      <a:stretch>
                        <a:fillRect/>
                      </a:stretch>
                    </p:blipFill>
                    <p:spPr>
                      <a:xfrm>
                        <a:off x="6805613" y="1365250"/>
                        <a:ext cx="6908800" cy="6858000"/>
                      </a:xfrm>
                      <a:prstGeom prst="rect">
                        <a:avLst/>
                      </a:prstGeom>
                    </p:spPr>
                  </p:pic>
                </p:oleObj>
              </mc:Fallback>
            </mc:AlternateContent>
          </a:graphicData>
        </a:graphic>
      </p:graphicFrame>
      <p:cxnSp>
        <p:nvCxnSpPr>
          <p:cNvPr id="12" name="Connector: Elbow 11">
            <a:extLst>
              <a:ext uri="{FF2B5EF4-FFF2-40B4-BE49-F238E27FC236}">
                <a16:creationId xmlns:a16="http://schemas.microsoft.com/office/drawing/2014/main" id="{295D107E-4EA9-4501-8E66-05497EBF3B02}"/>
              </a:ext>
            </a:extLst>
          </p:cNvPr>
          <p:cNvCxnSpPr>
            <a:cxnSpLocks/>
          </p:cNvCxnSpPr>
          <p:nvPr/>
        </p:nvCxnSpPr>
        <p:spPr bwMode="auto">
          <a:xfrm rot="16200000" flipH="1">
            <a:off x="6467948" y="4088428"/>
            <a:ext cx="396813" cy="5952819"/>
          </a:xfrm>
          <a:prstGeom prst="bentConnector2">
            <a:avLst/>
          </a:prstGeom>
          <a:solidFill>
            <a:schemeClr val="accent1"/>
          </a:solidFill>
          <a:ln w="12700" cap="flat" cmpd="sng" algn="ctr">
            <a:solidFill>
              <a:schemeClr val="accent1"/>
            </a:solidFill>
            <a:prstDash val="solid"/>
            <a:round/>
            <a:headEnd type="none" w="med" len="med"/>
            <a:tailEnd type="none" w="med" len="med"/>
          </a:ln>
          <a:effectLst/>
        </p:spPr>
      </p:cxnSp>
      <p:pic>
        <p:nvPicPr>
          <p:cNvPr id="5" name="Picture 4">
            <a:extLst>
              <a:ext uri="{FF2B5EF4-FFF2-40B4-BE49-F238E27FC236}">
                <a16:creationId xmlns:a16="http://schemas.microsoft.com/office/drawing/2014/main" id="{B029CF2A-EB47-82B6-B3B2-6D67FF700A25}"/>
              </a:ext>
            </a:extLst>
          </p:cNvPr>
          <p:cNvPicPr>
            <a:picLocks noChangeAspect="1"/>
          </p:cNvPicPr>
          <p:nvPr/>
        </p:nvPicPr>
        <p:blipFill>
          <a:blip r:embed="rId4"/>
          <a:stretch>
            <a:fillRect/>
          </a:stretch>
        </p:blipFill>
        <p:spPr>
          <a:xfrm>
            <a:off x="2396838" y="5757228"/>
            <a:ext cx="3695903" cy="2032590"/>
          </a:xfrm>
          <a:prstGeom prst="rect">
            <a:avLst/>
          </a:prstGeom>
        </p:spPr>
      </p:pic>
    </p:spTree>
    <p:extLst>
      <p:ext uri="{BB962C8B-B14F-4D97-AF65-F5344CB8AC3E}">
        <p14:creationId xmlns:p14="http://schemas.microsoft.com/office/powerpoint/2010/main" val="8183521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514FC3-6EFE-41FA-AB49-EB1EA0952435}"/>
              </a:ext>
            </a:extLst>
          </p:cNvPr>
          <p:cNvSpPr>
            <a:spLocks noGrp="1"/>
          </p:cNvSpPr>
          <p:nvPr>
            <p:ph type="title"/>
          </p:nvPr>
        </p:nvSpPr>
        <p:spPr/>
        <p:txBody>
          <a:bodyPr>
            <a:normAutofit fontScale="90000"/>
          </a:bodyPr>
          <a:lstStyle/>
          <a:p>
            <a:r>
              <a:rPr lang="en-US" noProof="0" dirty="0"/>
              <a:t>Data Communication Model:</a:t>
            </a:r>
            <a:br>
              <a:rPr lang="en-US" noProof="0" dirty="0"/>
            </a:br>
            <a:r>
              <a:rPr lang="en-US" noProof="0" dirty="0"/>
              <a:t>Southbound - Northbound data flow</a:t>
            </a:r>
            <a:endParaRPr lang="en-US" dirty="0"/>
          </a:p>
        </p:txBody>
      </p:sp>
      <p:graphicFrame>
        <p:nvGraphicFramePr>
          <p:cNvPr id="4" name="Object 3">
            <a:extLst>
              <a:ext uri="{FF2B5EF4-FFF2-40B4-BE49-F238E27FC236}">
                <a16:creationId xmlns:a16="http://schemas.microsoft.com/office/drawing/2014/main" id="{DF4FFD43-0BF6-4D61-8464-E06728FC3E79}"/>
              </a:ext>
            </a:extLst>
          </p:cNvPr>
          <p:cNvGraphicFramePr>
            <a:graphicFrameLocks noChangeAspect="1"/>
          </p:cNvGraphicFramePr>
          <p:nvPr>
            <p:extLst>
              <p:ext uri="{D42A27DB-BD31-4B8C-83A1-F6EECF244321}">
                <p14:modId xmlns:p14="http://schemas.microsoft.com/office/powerpoint/2010/main" val="4240034911"/>
              </p:ext>
            </p:extLst>
          </p:nvPr>
        </p:nvGraphicFramePr>
        <p:xfrm>
          <a:off x="7497762" y="1597026"/>
          <a:ext cx="6629400" cy="5922962"/>
        </p:xfrm>
        <a:graphic>
          <a:graphicData uri="http://schemas.openxmlformats.org/presentationml/2006/ole">
            <mc:AlternateContent xmlns:mc="http://schemas.openxmlformats.org/markup-compatibility/2006">
              <mc:Choice xmlns:v="urn:schemas-microsoft-com:vml" Requires="v">
                <p:oleObj name="Visio" r:id="rId2" imgW="5181498" imgH="4629150" progId="Visio.Drawing.15">
                  <p:embed/>
                </p:oleObj>
              </mc:Choice>
              <mc:Fallback>
                <p:oleObj name="Visio" r:id="rId2" imgW="5181498" imgH="4629150" progId="Visio.Drawing.15">
                  <p:embed/>
                  <p:pic>
                    <p:nvPicPr>
                      <p:cNvPr id="4" name="Object 3">
                        <a:extLst>
                          <a:ext uri="{FF2B5EF4-FFF2-40B4-BE49-F238E27FC236}">
                            <a16:creationId xmlns:a16="http://schemas.microsoft.com/office/drawing/2014/main" id="{DF4FFD43-0BF6-4D61-8464-E06728FC3E79}"/>
                          </a:ext>
                        </a:extLst>
                      </p:cNvPr>
                      <p:cNvPicPr/>
                      <p:nvPr/>
                    </p:nvPicPr>
                    <p:blipFill>
                      <a:blip r:embed="rId3"/>
                      <a:stretch>
                        <a:fillRect/>
                      </a:stretch>
                    </p:blipFill>
                    <p:spPr>
                      <a:xfrm>
                        <a:off x="7497762" y="1597026"/>
                        <a:ext cx="6629400" cy="5922962"/>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5BC61E58-AE72-4CE8-B6DB-35BB299CED40}"/>
              </a:ext>
            </a:extLst>
          </p:cNvPr>
          <p:cNvSpPr txBox="1"/>
          <p:nvPr/>
        </p:nvSpPr>
        <p:spPr>
          <a:xfrm>
            <a:off x="630542" y="2118262"/>
            <a:ext cx="5707464" cy="2954655"/>
          </a:xfrm>
          <a:prstGeom prst="rect">
            <a:avLst/>
          </a:prstGeom>
          <a:noFill/>
        </p:spPr>
        <p:txBody>
          <a:bodyPr wrap="square" rtlCol="0">
            <a:spAutoFit/>
          </a:bodyPr>
          <a:lstStyle/>
          <a:p>
            <a:pPr algn="ctr"/>
            <a:r>
              <a:rPr lang="en-US" sz="1800" b="1" dirty="0">
                <a:solidFill>
                  <a:srgbClr val="C00000"/>
                </a:solidFill>
              </a:rPr>
              <a:t>From data flow perspective, Data:</a:t>
            </a:r>
            <a:br>
              <a:rPr lang="en-US" sz="1600" dirty="0">
                <a:solidFill>
                  <a:srgbClr val="C00000"/>
                </a:solidFill>
              </a:rPr>
            </a:br>
            <a:endParaRPr lang="en-US" sz="1600" dirty="0">
              <a:solidFill>
                <a:srgbClr val="C00000"/>
              </a:solidFill>
            </a:endParaRPr>
          </a:p>
          <a:p>
            <a:pPr marL="285750" indent="-285750">
              <a:buFont typeface="Arial" panose="020B0604020202020204" pitchFamily="34" charset="0"/>
              <a:buChar char="•"/>
            </a:pPr>
            <a:r>
              <a:rPr lang="en-US" sz="1600" dirty="0"/>
              <a:t>Is being gathered from sensors, PLCs and other field devices (Southbound)</a:t>
            </a:r>
            <a:br>
              <a:rPr lang="en-US" sz="1400" dirty="0"/>
            </a:br>
            <a:endParaRPr lang="en-US" sz="1400" dirty="0"/>
          </a:p>
          <a:p>
            <a:pPr marL="285750" indent="-285750">
              <a:buFont typeface="Arial" panose="020B0604020202020204" pitchFamily="34" charset="0"/>
              <a:buChar char="•"/>
            </a:pPr>
            <a:r>
              <a:rPr lang="en-US" sz="1600" dirty="0"/>
              <a:t>Is Processed</a:t>
            </a:r>
            <a:br>
              <a:rPr lang="en-US" sz="1400" dirty="0"/>
            </a:br>
            <a:endParaRPr lang="en-US" sz="1400" dirty="0"/>
          </a:p>
          <a:p>
            <a:pPr marL="285750" indent="-285750">
              <a:buFont typeface="Arial" panose="020B0604020202020204" pitchFamily="34" charset="0"/>
              <a:buChar char="•"/>
            </a:pPr>
            <a:r>
              <a:rPr lang="en-US" sz="1600" dirty="0"/>
              <a:t>Is visualized via dashboards and WebHMI on the Edge unit</a:t>
            </a:r>
            <a:br>
              <a:rPr lang="en-US" sz="1600" dirty="0"/>
            </a:br>
            <a:endParaRPr lang="en-US" sz="1400" dirty="0"/>
          </a:p>
          <a:p>
            <a:pPr marL="285750" indent="-285750">
              <a:buFont typeface="Arial" panose="020B0604020202020204" pitchFamily="34" charset="0"/>
              <a:buChar char="•"/>
            </a:pPr>
            <a:r>
              <a:rPr lang="en-US" sz="1600" dirty="0"/>
              <a:t>Is sent out to Enterprise, SCADA, Cloud (Northbound)</a:t>
            </a:r>
            <a:br>
              <a:rPr lang="en-US" sz="1400" dirty="0"/>
            </a:br>
            <a:endParaRPr lang="en-US" sz="1400" dirty="0"/>
          </a:p>
        </p:txBody>
      </p:sp>
    </p:spTree>
    <p:extLst>
      <p:ext uri="{BB962C8B-B14F-4D97-AF65-F5344CB8AC3E}">
        <p14:creationId xmlns:p14="http://schemas.microsoft.com/office/powerpoint/2010/main" val="40594901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48627-F144-45D9-80C1-C7E8232013C9}"/>
              </a:ext>
            </a:extLst>
          </p:cNvPr>
          <p:cNvSpPr>
            <a:spLocks noGrp="1"/>
          </p:cNvSpPr>
          <p:nvPr>
            <p:ph type="title" idx="4294967295"/>
          </p:nvPr>
        </p:nvSpPr>
        <p:spPr>
          <a:xfrm>
            <a:off x="410746" y="283781"/>
            <a:ext cx="6137275" cy="1016000"/>
          </a:xfrm>
        </p:spPr>
        <p:txBody>
          <a:bodyPr>
            <a:normAutofit fontScale="90000"/>
          </a:bodyPr>
          <a:lstStyle/>
          <a:p>
            <a:r>
              <a:rPr lang="en-US" noProof="0" dirty="0"/>
              <a:t>PACEdge: </a:t>
            </a:r>
            <a:br>
              <a:rPr lang="en-US" noProof="0" dirty="0"/>
            </a:br>
            <a:r>
              <a:rPr lang="en-US" noProof="0" dirty="0"/>
              <a:t>Platform with Many Options</a:t>
            </a:r>
          </a:p>
        </p:txBody>
      </p:sp>
      <p:graphicFrame>
        <p:nvGraphicFramePr>
          <p:cNvPr id="5" name="Object 4">
            <a:extLst>
              <a:ext uri="{FF2B5EF4-FFF2-40B4-BE49-F238E27FC236}">
                <a16:creationId xmlns:a16="http://schemas.microsoft.com/office/drawing/2014/main" id="{BF5C092B-5455-4494-963B-33CB5DFB2F9F}"/>
              </a:ext>
            </a:extLst>
          </p:cNvPr>
          <p:cNvGraphicFramePr>
            <a:graphicFrameLocks noChangeAspect="1"/>
          </p:cNvGraphicFramePr>
          <p:nvPr>
            <p:extLst>
              <p:ext uri="{D42A27DB-BD31-4B8C-83A1-F6EECF244321}">
                <p14:modId xmlns:p14="http://schemas.microsoft.com/office/powerpoint/2010/main" val="3516108826"/>
              </p:ext>
            </p:extLst>
          </p:nvPr>
        </p:nvGraphicFramePr>
        <p:xfrm>
          <a:off x="6424204" y="215446"/>
          <a:ext cx="7875351" cy="7906578"/>
        </p:xfrm>
        <a:graphic>
          <a:graphicData uri="http://schemas.openxmlformats.org/presentationml/2006/ole">
            <mc:AlternateContent xmlns:mc="http://schemas.openxmlformats.org/markup-compatibility/2006">
              <mc:Choice xmlns:v="urn:schemas-microsoft-com:vml" Requires="v">
                <p:oleObj name="Visio" r:id="rId2" imgW="10509218" imgH="10547441" progId="Visio.Drawing.15">
                  <p:embed/>
                </p:oleObj>
              </mc:Choice>
              <mc:Fallback>
                <p:oleObj name="Visio" r:id="rId2" imgW="10509218" imgH="10547441" progId="Visio.Drawing.15">
                  <p:embed/>
                  <p:pic>
                    <p:nvPicPr>
                      <p:cNvPr id="5" name="Object 4">
                        <a:extLst>
                          <a:ext uri="{FF2B5EF4-FFF2-40B4-BE49-F238E27FC236}">
                            <a16:creationId xmlns:a16="http://schemas.microsoft.com/office/drawing/2014/main" id="{BF5C092B-5455-4494-963B-33CB5DFB2F9F}"/>
                          </a:ext>
                        </a:extLst>
                      </p:cNvPr>
                      <p:cNvPicPr/>
                      <p:nvPr/>
                    </p:nvPicPr>
                    <p:blipFill>
                      <a:blip r:embed="rId3"/>
                      <a:stretch>
                        <a:fillRect/>
                      </a:stretch>
                    </p:blipFill>
                    <p:spPr>
                      <a:xfrm>
                        <a:off x="6424204" y="215446"/>
                        <a:ext cx="7875351" cy="7906578"/>
                      </a:xfrm>
                      <a:prstGeom prst="rect">
                        <a:avLst/>
                      </a:prstGeom>
                    </p:spPr>
                  </p:pic>
                </p:oleObj>
              </mc:Fallback>
            </mc:AlternateContent>
          </a:graphicData>
        </a:graphic>
      </p:graphicFrame>
      <p:sp>
        <p:nvSpPr>
          <p:cNvPr id="4" name="TextBox 3">
            <a:extLst>
              <a:ext uri="{FF2B5EF4-FFF2-40B4-BE49-F238E27FC236}">
                <a16:creationId xmlns:a16="http://schemas.microsoft.com/office/drawing/2014/main" id="{C0AC11F9-B168-4230-AF9E-D3E111E1B9EE}"/>
              </a:ext>
            </a:extLst>
          </p:cNvPr>
          <p:cNvSpPr txBox="1"/>
          <p:nvPr/>
        </p:nvSpPr>
        <p:spPr>
          <a:xfrm>
            <a:off x="214905" y="2118262"/>
            <a:ext cx="5707464" cy="4678204"/>
          </a:xfrm>
          <a:prstGeom prst="rect">
            <a:avLst/>
          </a:prstGeom>
          <a:noFill/>
        </p:spPr>
        <p:txBody>
          <a:bodyPr wrap="square" rtlCol="0">
            <a:spAutoFit/>
          </a:bodyPr>
          <a:lstStyle/>
          <a:p>
            <a:pPr algn="ctr"/>
            <a:r>
              <a:rPr lang="en-US" sz="1600" dirty="0">
                <a:solidFill>
                  <a:srgbClr val="C00000"/>
                </a:solidFill>
              </a:rPr>
              <a:t>From data flow perspective, Data:</a:t>
            </a:r>
            <a:br>
              <a:rPr lang="en-US" sz="1600" dirty="0">
                <a:solidFill>
                  <a:srgbClr val="C00000"/>
                </a:solidFill>
              </a:rPr>
            </a:br>
            <a:endParaRPr lang="en-US" sz="1600" dirty="0">
              <a:solidFill>
                <a:srgbClr val="C00000"/>
              </a:solidFill>
            </a:endParaRPr>
          </a:p>
          <a:p>
            <a:pPr marL="285750" indent="-285750">
              <a:buFont typeface="Arial" panose="020B0604020202020204" pitchFamily="34" charset="0"/>
              <a:buChar char="•"/>
            </a:pPr>
            <a:r>
              <a:rPr lang="en-US" sz="1600" dirty="0"/>
              <a:t>Is being gathered from sensors, PLCs and other field devices (Southbound)</a:t>
            </a:r>
          </a:p>
          <a:p>
            <a:pPr marL="1017270" lvl="1" indent="-285750">
              <a:buFont typeface="Arial" panose="020B0604020202020204" pitchFamily="34" charset="0"/>
              <a:buChar char="•"/>
            </a:pPr>
            <a:r>
              <a:rPr lang="en-US" sz="1400" dirty="0"/>
              <a:t>Requires variety of field busses and protocols, some proprietary to specific vendors</a:t>
            </a:r>
          </a:p>
          <a:p>
            <a:pPr marL="1017270" lvl="1" indent="-285750">
              <a:buFont typeface="Arial" panose="020B0604020202020204" pitchFamily="34" charset="0"/>
              <a:buChar char="•"/>
            </a:pPr>
            <a:r>
              <a:rPr lang="en-US" sz="1400" dirty="0"/>
              <a:t>Connext is well positioned for this connectivity</a:t>
            </a:r>
            <a:br>
              <a:rPr lang="en-US" sz="1400" dirty="0"/>
            </a:br>
            <a:endParaRPr lang="en-US" sz="1400" dirty="0"/>
          </a:p>
          <a:p>
            <a:pPr marL="285750" indent="-285750">
              <a:buFont typeface="Arial" panose="020B0604020202020204" pitchFamily="34" charset="0"/>
              <a:buChar char="•"/>
            </a:pPr>
            <a:r>
              <a:rPr lang="en-US" sz="1600" dirty="0"/>
              <a:t>Is Processed and Stored</a:t>
            </a:r>
          </a:p>
          <a:p>
            <a:pPr marL="1017270" lvl="1" indent="-285750">
              <a:buFont typeface="Arial" panose="020B0604020202020204" pitchFamily="34" charset="0"/>
              <a:buChar char="•"/>
            </a:pPr>
            <a:r>
              <a:rPr lang="en-US" sz="1400" dirty="0"/>
              <a:t>Node RED, Python, Telegraf, databases</a:t>
            </a:r>
            <a:br>
              <a:rPr lang="en-US" sz="1400" dirty="0"/>
            </a:br>
            <a:endParaRPr lang="en-US" sz="1400" dirty="0"/>
          </a:p>
          <a:p>
            <a:pPr marL="285750" indent="-285750">
              <a:buFont typeface="Arial" panose="020B0604020202020204" pitchFamily="34" charset="0"/>
              <a:buChar char="•"/>
            </a:pPr>
            <a:r>
              <a:rPr lang="en-US" sz="1600" dirty="0"/>
              <a:t>Is visualized via dashboards and WebHMI on the Edge unit</a:t>
            </a:r>
          </a:p>
          <a:p>
            <a:pPr marL="1017270" lvl="1" indent="-285750">
              <a:buFont typeface="Arial" panose="020B0604020202020204" pitchFamily="34" charset="0"/>
              <a:buChar char="•"/>
            </a:pPr>
            <a:r>
              <a:rPr lang="en-US" sz="1400" dirty="0"/>
              <a:t>WebHMI, Grafana, Node RED Dashboard </a:t>
            </a:r>
            <a:br>
              <a:rPr lang="en-US" sz="1400" dirty="0"/>
            </a:br>
            <a:endParaRPr lang="en-US" sz="1400" dirty="0"/>
          </a:p>
          <a:p>
            <a:pPr marL="285750" indent="-285750">
              <a:buFont typeface="Arial" panose="020B0604020202020204" pitchFamily="34" charset="0"/>
              <a:buChar char="•"/>
            </a:pPr>
            <a:r>
              <a:rPr lang="en-US" sz="1600" dirty="0"/>
              <a:t>Is sent out to Enterprise, SCADA, Cloud (Northbound)</a:t>
            </a:r>
          </a:p>
          <a:p>
            <a:pPr marL="1017270" lvl="1" indent="-285750">
              <a:buFont typeface="Arial" panose="020B0604020202020204" pitchFamily="34" charset="0"/>
              <a:buChar char="•"/>
            </a:pPr>
            <a:r>
              <a:rPr lang="en-US" sz="1400" dirty="0"/>
              <a:t>OPC UA Server, MQTT, Cloud connectors</a:t>
            </a:r>
          </a:p>
          <a:p>
            <a:pPr marL="1017270" lvl="1" indent="-285750">
              <a:buFont typeface="Arial" panose="020B0604020202020204" pitchFamily="34" charset="0"/>
              <a:buChar char="•"/>
            </a:pPr>
            <a:r>
              <a:rPr lang="en-US" sz="1400" dirty="0"/>
              <a:t>Connext, Node RED and Telegraf play a role here</a:t>
            </a:r>
            <a:br>
              <a:rPr lang="en-US" sz="1400" dirty="0"/>
            </a:br>
            <a:endParaRPr lang="en-US" sz="1400" dirty="0"/>
          </a:p>
          <a:p>
            <a:pPr marL="285750" indent="-285750">
              <a:buFont typeface="Arial" panose="020B0604020202020204" pitchFamily="34" charset="0"/>
              <a:buChar char="•"/>
            </a:pPr>
            <a:endParaRPr lang="en-US" sz="1600" dirty="0"/>
          </a:p>
        </p:txBody>
      </p:sp>
    </p:spTree>
    <p:extLst>
      <p:ext uri="{BB962C8B-B14F-4D97-AF65-F5344CB8AC3E}">
        <p14:creationId xmlns:p14="http://schemas.microsoft.com/office/powerpoint/2010/main" val="27702267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48627-F144-45D9-80C1-C7E8232013C9}"/>
              </a:ext>
            </a:extLst>
          </p:cNvPr>
          <p:cNvSpPr>
            <a:spLocks noGrp="1"/>
          </p:cNvSpPr>
          <p:nvPr>
            <p:ph type="title" idx="4294967295"/>
          </p:nvPr>
        </p:nvSpPr>
        <p:spPr>
          <a:xfrm>
            <a:off x="0" y="298449"/>
            <a:ext cx="6525491" cy="1270577"/>
          </a:xfrm>
        </p:spPr>
        <p:txBody>
          <a:bodyPr>
            <a:normAutofit/>
          </a:bodyPr>
          <a:lstStyle/>
          <a:p>
            <a:r>
              <a:rPr lang="en-US" noProof="0" dirty="0"/>
              <a:t>Use Case: </a:t>
            </a:r>
            <a:r>
              <a:rPr lang="en-US" dirty="0"/>
              <a:t>a simple </a:t>
            </a:r>
            <a:r>
              <a:rPr lang="en-US" noProof="0" dirty="0"/>
              <a:t>Gateway</a:t>
            </a:r>
          </a:p>
        </p:txBody>
      </p:sp>
      <p:sp>
        <p:nvSpPr>
          <p:cNvPr id="4" name="TextBox 3">
            <a:extLst>
              <a:ext uri="{FF2B5EF4-FFF2-40B4-BE49-F238E27FC236}">
                <a16:creationId xmlns:a16="http://schemas.microsoft.com/office/drawing/2014/main" id="{C0AC11F9-B168-4230-AF9E-D3E111E1B9EE}"/>
              </a:ext>
            </a:extLst>
          </p:cNvPr>
          <p:cNvSpPr txBox="1"/>
          <p:nvPr/>
        </p:nvSpPr>
        <p:spPr>
          <a:xfrm>
            <a:off x="214905" y="2040025"/>
            <a:ext cx="5707464" cy="2985433"/>
          </a:xfrm>
          <a:prstGeom prst="rect">
            <a:avLst/>
          </a:prstGeom>
          <a:noFill/>
        </p:spPr>
        <p:txBody>
          <a:bodyPr wrap="square" rtlCol="0">
            <a:spAutoFit/>
          </a:bodyPr>
          <a:lstStyle/>
          <a:p>
            <a:r>
              <a:rPr lang="en-US" sz="1600" dirty="0">
                <a:solidFill>
                  <a:srgbClr val="C00000"/>
                </a:solidFill>
              </a:rPr>
              <a:t>Customer Requirements:</a:t>
            </a:r>
          </a:p>
          <a:p>
            <a:endParaRPr lang="en-US" sz="1600" dirty="0">
              <a:solidFill>
                <a:srgbClr val="C00000"/>
              </a:solidFill>
            </a:endParaRPr>
          </a:p>
          <a:p>
            <a:pPr marL="342900" indent="-342900">
              <a:buAutoNum type="arabicPeriod"/>
            </a:pPr>
            <a:r>
              <a:rPr lang="en-US" sz="1600" dirty="0">
                <a:solidFill>
                  <a:srgbClr val="C00000"/>
                </a:solidFill>
              </a:rPr>
              <a:t>Get data from different Controllers and Sensors, connect data islands</a:t>
            </a:r>
          </a:p>
          <a:p>
            <a:pPr marL="342900" indent="-342900">
              <a:buAutoNum type="arabicPeriod"/>
            </a:pPr>
            <a:r>
              <a:rPr lang="en-US" sz="1600" dirty="0">
                <a:solidFill>
                  <a:srgbClr val="C00000"/>
                </a:solidFill>
              </a:rPr>
              <a:t>Publish consolidated data via OPC UA Server</a:t>
            </a:r>
            <a:br>
              <a:rPr lang="en-US" sz="1600" dirty="0">
                <a:solidFill>
                  <a:srgbClr val="C00000"/>
                </a:solidFill>
              </a:rPr>
            </a:br>
            <a:endParaRPr lang="en-US" sz="1600" dirty="0">
              <a:solidFill>
                <a:srgbClr val="C00000"/>
              </a:solidFill>
            </a:endParaRPr>
          </a:p>
          <a:p>
            <a:r>
              <a:rPr lang="en-US" sz="1600" dirty="0"/>
              <a:t>PACEdge implementation:</a:t>
            </a:r>
          </a:p>
          <a:p>
            <a:pPr marL="285750" indent="-285750">
              <a:buFont typeface="Arial" panose="020B0604020202020204" pitchFamily="34" charset="0"/>
              <a:buChar char="•"/>
            </a:pPr>
            <a:r>
              <a:rPr lang="en-US" sz="1600" dirty="0"/>
              <a:t>Use Connext to gather data</a:t>
            </a:r>
          </a:p>
          <a:p>
            <a:pPr marL="1017270" lvl="1" indent="-285750">
              <a:buFont typeface="Arial" panose="020B0604020202020204" pitchFamily="34" charset="0"/>
              <a:buChar char="•"/>
            </a:pPr>
            <a:r>
              <a:rPr lang="en-US" sz="1400" dirty="0"/>
              <a:t>Use many proprietary Drivers in Connext</a:t>
            </a:r>
          </a:p>
          <a:p>
            <a:pPr marL="1017270" lvl="1" indent="-285750">
              <a:buFont typeface="Arial" panose="020B0604020202020204" pitchFamily="34" charset="0"/>
              <a:buChar char="•"/>
            </a:pPr>
            <a:r>
              <a:rPr lang="en-US" sz="1400" dirty="0"/>
              <a:t>If needed, create a custom Driver in Connext</a:t>
            </a:r>
          </a:p>
          <a:p>
            <a:pPr marL="285750" indent="-285750">
              <a:buFont typeface="Arial" panose="020B0604020202020204" pitchFamily="34" charset="0"/>
              <a:buChar char="•"/>
            </a:pPr>
            <a:r>
              <a:rPr lang="en-US" sz="1600" dirty="0"/>
              <a:t>Use OPC UA Server in Connext to share consolidated data</a:t>
            </a:r>
          </a:p>
        </p:txBody>
      </p:sp>
      <p:graphicFrame>
        <p:nvGraphicFramePr>
          <p:cNvPr id="3" name="Object 2">
            <a:extLst>
              <a:ext uri="{FF2B5EF4-FFF2-40B4-BE49-F238E27FC236}">
                <a16:creationId xmlns:a16="http://schemas.microsoft.com/office/drawing/2014/main" id="{5EE4580A-3B70-99C1-C815-82CB62771552}"/>
              </a:ext>
            </a:extLst>
          </p:cNvPr>
          <p:cNvGraphicFramePr>
            <a:graphicFrameLocks noChangeAspect="1"/>
          </p:cNvGraphicFramePr>
          <p:nvPr>
            <p:extLst>
              <p:ext uri="{D42A27DB-BD31-4B8C-83A1-F6EECF244321}">
                <p14:modId xmlns:p14="http://schemas.microsoft.com/office/powerpoint/2010/main" val="696521513"/>
              </p:ext>
            </p:extLst>
          </p:nvPr>
        </p:nvGraphicFramePr>
        <p:xfrm>
          <a:off x="6673588" y="215446"/>
          <a:ext cx="7875351" cy="7906578"/>
        </p:xfrm>
        <a:graphic>
          <a:graphicData uri="http://schemas.openxmlformats.org/presentationml/2006/ole">
            <mc:AlternateContent xmlns:mc="http://schemas.openxmlformats.org/markup-compatibility/2006">
              <mc:Choice xmlns:v="urn:schemas-microsoft-com:vml" Requires="v">
                <p:oleObj name="Visio" r:id="rId2" imgW="10509218" imgH="10547441" progId="Visio.Drawing.15">
                  <p:embed/>
                </p:oleObj>
              </mc:Choice>
              <mc:Fallback>
                <p:oleObj name="Visio" r:id="rId2" imgW="10509218" imgH="10547441" progId="Visio.Drawing.15">
                  <p:embed/>
                  <p:pic>
                    <p:nvPicPr>
                      <p:cNvPr id="3" name="Object 2">
                        <a:extLst>
                          <a:ext uri="{FF2B5EF4-FFF2-40B4-BE49-F238E27FC236}">
                            <a16:creationId xmlns:a16="http://schemas.microsoft.com/office/drawing/2014/main" id="{5EE4580A-3B70-99C1-C815-82CB62771552}"/>
                          </a:ext>
                        </a:extLst>
                      </p:cNvPr>
                      <p:cNvPicPr/>
                      <p:nvPr/>
                    </p:nvPicPr>
                    <p:blipFill>
                      <a:blip r:embed="rId3"/>
                      <a:stretch>
                        <a:fillRect/>
                      </a:stretch>
                    </p:blipFill>
                    <p:spPr>
                      <a:xfrm>
                        <a:off x="6673588" y="215446"/>
                        <a:ext cx="7875351" cy="7906578"/>
                      </a:xfrm>
                      <a:prstGeom prst="rect">
                        <a:avLst/>
                      </a:prstGeom>
                    </p:spPr>
                  </p:pic>
                </p:oleObj>
              </mc:Fallback>
            </mc:AlternateContent>
          </a:graphicData>
        </a:graphic>
      </p:graphicFrame>
    </p:spTree>
    <p:extLst>
      <p:ext uri="{BB962C8B-B14F-4D97-AF65-F5344CB8AC3E}">
        <p14:creationId xmlns:p14="http://schemas.microsoft.com/office/powerpoint/2010/main" val="15959943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48627-F144-45D9-80C1-C7E8232013C9}"/>
              </a:ext>
            </a:extLst>
          </p:cNvPr>
          <p:cNvSpPr>
            <a:spLocks noGrp="1"/>
          </p:cNvSpPr>
          <p:nvPr>
            <p:ph type="title" idx="4294967295"/>
          </p:nvPr>
        </p:nvSpPr>
        <p:spPr>
          <a:xfrm>
            <a:off x="0" y="298449"/>
            <a:ext cx="6525491" cy="1270577"/>
          </a:xfrm>
        </p:spPr>
        <p:txBody>
          <a:bodyPr>
            <a:normAutofit/>
          </a:bodyPr>
          <a:lstStyle/>
          <a:p>
            <a:r>
              <a:rPr lang="en-US" noProof="0" dirty="0"/>
              <a:t>Use Case: </a:t>
            </a:r>
            <a:r>
              <a:rPr lang="en-US" dirty="0"/>
              <a:t>a </a:t>
            </a:r>
            <a:r>
              <a:rPr lang="en-US" noProof="0" dirty="0"/>
              <a:t>Gateway with Data Processing and Analytics</a:t>
            </a:r>
          </a:p>
        </p:txBody>
      </p:sp>
      <p:sp>
        <p:nvSpPr>
          <p:cNvPr id="4" name="TextBox 3">
            <a:extLst>
              <a:ext uri="{FF2B5EF4-FFF2-40B4-BE49-F238E27FC236}">
                <a16:creationId xmlns:a16="http://schemas.microsoft.com/office/drawing/2014/main" id="{C0AC11F9-B168-4230-AF9E-D3E111E1B9EE}"/>
              </a:ext>
            </a:extLst>
          </p:cNvPr>
          <p:cNvSpPr txBox="1"/>
          <p:nvPr/>
        </p:nvSpPr>
        <p:spPr>
          <a:xfrm>
            <a:off x="214905" y="2040025"/>
            <a:ext cx="5707464" cy="4493538"/>
          </a:xfrm>
          <a:prstGeom prst="rect">
            <a:avLst/>
          </a:prstGeom>
          <a:noFill/>
        </p:spPr>
        <p:txBody>
          <a:bodyPr wrap="square" rtlCol="0">
            <a:spAutoFit/>
          </a:bodyPr>
          <a:lstStyle/>
          <a:p>
            <a:r>
              <a:rPr lang="en-US" sz="1600" dirty="0">
                <a:solidFill>
                  <a:srgbClr val="C00000"/>
                </a:solidFill>
              </a:rPr>
              <a:t>Customer Requirements:</a:t>
            </a:r>
          </a:p>
          <a:p>
            <a:endParaRPr lang="en-US" sz="1600" dirty="0">
              <a:solidFill>
                <a:srgbClr val="C00000"/>
              </a:solidFill>
            </a:endParaRPr>
          </a:p>
          <a:p>
            <a:pPr marL="342900" indent="-342900">
              <a:buAutoNum type="arabicPeriod"/>
            </a:pPr>
            <a:r>
              <a:rPr lang="en-US" sz="1600" dirty="0">
                <a:solidFill>
                  <a:srgbClr val="C00000"/>
                </a:solidFill>
              </a:rPr>
              <a:t>Get data from Controllers and Sensors, connect data islands</a:t>
            </a:r>
          </a:p>
          <a:p>
            <a:pPr marL="342900" indent="-342900">
              <a:buAutoNum type="arabicPeriod"/>
            </a:pPr>
            <a:r>
              <a:rPr lang="en-US" sz="1600" dirty="0">
                <a:solidFill>
                  <a:srgbClr val="C00000"/>
                </a:solidFill>
              </a:rPr>
              <a:t>Manipulate Data (filter, consolidate, calculations, logic)</a:t>
            </a:r>
          </a:p>
          <a:p>
            <a:pPr marL="342900" indent="-342900">
              <a:buAutoNum type="arabicPeriod"/>
            </a:pPr>
            <a:r>
              <a:rPr lang="en-US" sz="1600" dirty="0">
                <a:solidFill>
                  <a:srgbClr val="C00000"/>
                </a:solidFill>
              </a:rPr>
              <a:t>Visualize and Analyze historical data, create dashboards and data views on the fly</a:t>
            </a:r>
            <a:br>
              <a:rPr lang="en-US" sz="1600" dirty="0">
                <a:solidFill>
                  <a:srgbClr val="C00000"/>
                </a:solidFill>
              </a:rPr>
            </a:br>
            <a:endParaRPr lang="en-US" sz="1600" dirty="0">
              <a:solidFill>
                <a:srgbClr val="C00000"/>
              </a:solidFill>
            </a:endParaRPr>
          </a:p>
          <a:p>
            <a:r>
              <a:rPr lang="en-US" sz="1600" dirty="0"/>
              <a:t>PACEdge implementation:</a:t>
            </a:r>
          </a:p>
          <a:p>
            <a:pPr marL="285750" indent="-285750">
              <a:buFont typeface="Arial" panose="020B0604020202020204" pitchFamily="34" charset="0"/>
              <a:buChar char="•"/>
            </a:pPr>
            <a:r>
              <a:rPr lang="en-US" sz="1600" dirty="0"/>
              <a:t>Use Node-RED to gather data</a:t>
            </a:r>
          </a:p>
          <a:p>
            <a:pPr marL="1017270" lvl="1" indent="-285750">
              <a:buFont typeface="Arial" panose="020B0604020202020204" pitchFamily="34" charset="0"/>
              <a:buChar char="•"/>
            </a:pPr>
            <a:r>
              <a:rPr lang="en-US" sz="1400" dirty="0"/>
              <a:t>High volume of data storage to InfluxDB/</a:t>
            </a:r>
            <a:r>
              <a:rPr lang="en-US" sz="1400" dirty="0" err="1"/>
              <a:t>TimeScale</a:t>
            </a:r>
            <a:endParaRPr lang="en-US" sz="1400" dirty="0"/>
          </a:p>
          <a:p>
            <a:pPr marL="285750" indent="-285750">
              <a:buFont typeface="Arial" panose="020B0604020202020204" pitchFamily="34" charset="0"/>
              <a:buChar char="•"/>
            </a:pPr>
            <a:r>
              <a:rPr lang="en-US" sz="1600" dirty="0"/>
              <a:t>Use Node-RED for data manipulation, processing, mathematics, store results in InfluxDB/</a:t>
            </a:r>
            <a:r>
              <a:rPr lang="en-US" sz="1600" dirty="0" err="1"/>
              <a:t>TimeScale</a:t>
            </a:r>
            <a:endParaRPr lang="en-US" sz="1600" dirty="0"/>
          </a:p>
          <a:p>
            <a:pPr marL="285750" indent="-285750">
              <a:buFont typeface="Arial" panose="020B0604020202020204" pitchFamily="34" charset="0"/>
              <a:buChar char="•"/>
            </a:pPr>
            <a:r>
              <a:rPr lang="en-US" sz="1600" dirty="0"/>
              <a:t>Use Grafana to visualize and analyze the data in a very flexible way</a:t>
            </a:r>
          </a:p>
          <a:p>
            <a:pPr marL="285750" indent="-285750">
              <a:buFont typeface="Arial" panose="020B0604020202020204" pitchFamily="34" charset="0"/>
              <a:buChar char="•"/>
            </a:pPr>
            <a:r>
              <a:rPr lang="en-US" sz="1600" dirty="0"/>
              <a:t>(option) Use OPC UA Server to share consolidated data</a:t>
            </a:r>
          </a:p>
          <a:p>
            <a:pPr marL="285750" indent="-285750">
              <a:buFont typeface="Arial" panose="020B0604020202020204" pitchFamily="34" charset="0"/>
              <a:buChar char="•"/>
            </a:pPr>
            <a:r>
              <a:rPr lang="en-US" sz="1600" dirty="0"/>
              <a:t>(option) Send data to AWS, Azure, InfluxDB clouds through built-in cloud connectors in Node-RED</a:t>
            </a:r>
          </a:p>
        </p:txBody>
      </p:sp>
      <p:graphicFrame>
        <p:nvGraphicFramePr>
          <p:cNvPr id="3" name="Object 2">
            <a:extLst>
              <a:ext uri="{FF2B5EF4-FFF2-40B4-BE49-F238E27FC236}">
                <a16:creationId xmlns:a16="http://schemas.microsoft.com/office/drawing/2014/main" id="{5EE4580A-3B70-99C1-C815-82CB62771552}"/>
              </a:ext>
            </a:extLst>
          </p:cNvPr>
          <p:cNvGraphicFramePr>
            <a:graphicFrameLocks noChangeAspect="1"/>
          </p:cNvGraphicFramePr>
          <p:nvPr>
            <p:extLst>
              <p:ext uri="{D42A27DB-BD31-4B8C-83A1-F6EECF244321}">
                <p14:modId xmlns:p14="http://schemas.microsoft.com/office/powerpoint/2010/main" val="1422198263"/>
              </p:ext>
            </p:extLst>
          </p:nvPr>
        </p:nvGraphicFramePr>
        <p:xfrm>
          <a:off x="6673588" y="215446"/>
          <a:ext cx="7875351" cy="7906578"/>
        </p:xfrm>
        <a:graphic>
          <a:graphicData uri="http://schemas.openxmlformats.org/presentationml/2006/ole">
            <mc:AlternateContent xmlns:mc="http://schemas.openxmlformats.org/markup-compatibility/2006">
              <mc:Choice xmlns:v="urn:schemas-microsoft-com:vml" Requires="v">
                <p:oleObj name="Visio" r:id="rId2" imgW="10509218" imgH="10547441" progId="Visio.Drawing.15">
                  <p:embed/>
                </p:oleObj>
              </mc:Choice>
              <mc:Fallback>
                <p:oleObj name="Visio" r:id="rId2" imgW="10509218" imgH="10547441" progId="Visio.Drawing.15">
                  <p:embed/>
                  <p:pic>
                    <p:nvPicPr>
                      <p:cNvPr id="3" name="Object 2">
                        <a:extLst>
                          <a:ext uri="{FF2B5EF4-FFF2-40B4-BE49-F238E27FC236}">
                            <a16:creationId xmlns:a16="http://schemas.microsoft.com/office/drawing/2014/main" id="{5EE4580A-3B70-99C1-C815-82CB62771552}"/>
                          </a:ext>
                        </a:extLst>
                      </p:cNvPr>
                      <p:cNvPicPr/>
                      <p:nvPr/>
                    </p:nvPicPr>
                    <p:blipFill>
                      <a:blip r:embed="rId3"/>
                      <a:stretch>
                        <a:fillRect/>
                      </a:stretch>
                    </p:blipFill>
                    <p:spPr>
                      <a:xfrm>
                        <a:off x="6673588" y="215446"/>
                        <a:ext cx="7875351" cy="7906578"/>
                      </a:xfrm>
                      <a:prstGeom prst="rect">
                        <a:avLst/>
                      </a:prstGeom>
                    </p:spPr>
                  </p:pic>
                </p:oleObj>
              </mc:Fallback>
            </mc:AlternateContent>
          </a:graphicData>
        </a:graphic>
      </p:graphicFrame>
    </p:spTree>
    <p:extLst>
      <p:ext uri="{BB962C8B-B14F-4D97-AF65-F5344CB8AC3E}">
        <p14:creationId xmlns:p14="http://schemas.microsoft.com/office/powerpoint/2010/main" val="29433736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48627-F144-45D9-80C1-C7E8232013C9}"/>
              </a:ext>
            </a:extLst>
          </p:cNvPr>
          <p:cNvSpPr>
            <a:spLocks noGrp="1"/>
          </p:cNvSpPr>
          <p:nvPr>
            <p:ph type="title" idx="4294967295"/>
          </p:nvPr>
        </p:nvSpPr>
        <p:spPr>
          <a:xfrm>
            <a:off x="0" y="298450"/>
            <a:ext cx="6137275" cy="1016000"/>
          </a:xfrm>
        </p:spPr>
        <p:txBody>
          <a:bodyPr>
            <a:normAutofit/>
          </a:bodyPr>
          <a:lstStyle/>
          <a:p>
            <a:r>
              <a:rPr lang="en-US" noProof="0" dirty="0"/>
              <a:t>Use Case: WebHMI</a:t>
            </a:r>
          </a:p>
        </p:txBody>
      </p:sp>
      <p:sp>
        <p:nvSpPr>
          <p:cNvPr id="4" name="TextBox 3">
            <a:extLst>
              <a:ext uri="{FF2B5EF4-FFF2-40B4-BE49-F238E27FC236}">
                <a16:creationId xmlns:a16="http://schemas.microsoft.com/office/drawing/2014/main" id="{C0AC11F9-B168-4230-AF9E-D3E111E1B9EE}"/>
              </a:ext>
            </a:extLst>
          </p:cNvPr>
          <p:cNvSpPr txBox="1"/>
          <p:nvPr/>
        </p:nvSpPr>
        <p:spPr>
          <a:xfrm>
            <a:off x="214905" y="2118262"/>
            <a:ext cx="5707464" cy="2739211"/>
          </a:xfrm>
          <a:prstGeom prst="rect">
            <a:avLst/>
          </a:prstGeom>
          <a:noFill/>
        </p:spPr>
        <p:txBody>
          <a:bodyPr wrap="square" rtlCol="0">
            <a:spAutoFit/>
          </a:bodyPr>
          <a:lstStyle/>
          <a:p>
            <a:r>
              <a:rPr lang="en-US" sz="1600" dirty="0">
                <a:solidFill>
                  <a:srgbClr val="C00000"/>
                </a:solidFill>
              </a:rPr>
              <a:t>Customer Requirements:</a:t>
            </a:r>
          </a:p>
          <a:p>
            <a:endParaRPr lang="en-US" sz="1600" dirty="0">
              <a:solidFill>
                <a:srgbClr val="C00000"/>
              </a:solidFill>
            </a:endParaRPr>
          </a:p>
          <a:p>
            <a:pPr marL="342900" indent="-342900">
              <a:buAutoNum type="arabicPeriod"/>
            </a:pPr>
            <a:r>
              <a:rPr lang="en-US" sz="1600" dirty="0">
                <a:solidFill>
                  <a:srgbClr val="C00000"/>
                </a:solidFill>
              </a:rPr>
              <a:t>Get data from Controllers and Sensors</a:t>
            </a:r>
          </a:p>
          <a:p>
            <a:pPr marL="342900" indent="-342900">
              <a:buAutoNum type="arabicPeriod"/>
            </a:pPr>
            <a:r>
              <a:rPr lang="en-US" sz="1600" dirty="0">
                <a:solidFill>
                  <a:srgbClr val="C00000"/>
                </a:solidFill>
              </a:rPr>
              <a:t>Visualize data via WebHMI</a:t>
            </a:r>
            <a:br>
              <a:rPr lang="en-US" sz="1600" dirty="0">
                <a:solidFill>
                  <a:srgbClr val="C00000"/>
                </a:solidFill>
              </a:rPr>
            </a:br>
            <a:endParaRPr lang="en-US" sz="1600" dirty="0">
              <a:solidFill>
                <a:srgbClr val="C00000"/>
              </a:solidFill>
            </a:endParaRPr>
          </a:p>
          <a:p>
            <a:r>
              <a:rPr lang="en-US" sz="1600" dirty="0"/>
              <a:t>PACEdge implementation:</a:t>
            </a:r>
          </a:p>
          <a:p>
            <a:pPr marL="285750" indent="-285750">
              <a:buFont typeface="Arial" panose="020B0604020202020204" pitchFamily="34" charset="0"/>
              <a:buChar char="•"/>
            </a:pPr>
            <a:r>
              <a:rPr lang="en-US" sz="1600" dirty="0"/>
              <a:t>Use Connext to gather data</a:t>
            </a:r>
          </a:p>
          <a:p>
            <a:pPr marL="1017270" lvl="1" indent="-285750">
              <a:buFont typeface="Arial" panose="020B0604020202020204" pitchFamily="34" charset="0"/>
              <a:buChar char="•"/>
            </a:pPr>
            <a:r>
              <a:rPr lang="en-US" sz="1400" dirty="0"/>
              <a:t>Use existing Drivers in Connext</a:t>
            </a:r>
          </a:p>
          <a:p>
            <a:pPr marL="1017270" lvl="1" indent="-285750">
              <a:buFont typeface="Arial" panose="020B0604020202020204" pitchFamily="34" charset="0"/>
              <a:buChar char="•"/>
            </a:pPr>
            <a:r>
              <a:rPr lang="en-US" sz="1400" dirty="0"/>
              <a:t>Create a custom Driver in Connext</a:t>
            </a:r>
          </a:p>
          <a:p>
            <a:pPr marL="285750" indent="-285750">
              <a:buFont typeface="Arial" panose="020B0604020202020204" pitchFamily="34" charset="0"/>
              <a:buChar char="•"/>
            </a:pPr>
            <a:r>
              <a:rPr lang="en-US" sz="1600" dirty="0"/>
              <a:t>Use WebHMI to visualize data</a:t>
            </a:r>
          </a:p>
          <a:p>
            <a:pPr marL="285750" indent="-285750">
              <a:buFont typeface="Arial" panose="020B0604020202020204" pitchFamily="34" charset="0"/>
              <a:buChar char="•"/>
            </a:pPr>
            <a:r>
              <a:rPr lang="en-US" sz="1600" dirty="0"/>
              <a:t>(option) Use OPC UA Server to share consolidated data</a:t>
            </a:r>
          </a:p>
        </p:txBody>
      </p:sp>
      <p:graphicFrame>
        <p:nvGraphicFramePr>
          <p:cNvPr id="3" name="Object 2">
            <a:extLst>
              <a:ext uri="{FF2B5EF4-FFF2-40B4-BE49-F238E27FC236}">
                <a16:creationId xmlns:a16="http://schemas.microsoft.com/office/drawing/2014/main" id="{4AF670FC-FDB1-B183-D1E7-F85FAD39E791}"/>
              </a:ext>
            </a:extLst>
          </p:cNvPr>
          <p:cNvGraphicFramePr>
            <a:graphicFrameLocks noChangeAspect="1"/>
          </p:cNvGraphicFramePr>
          <p:nvPr>
            <p:extLst>
              <p:ext uri="{D42A27DB-BD31-4B8C-83A1-F6EECF244321}">
                <p14:modId xmlns:p14="http://schemas.microsoft.com/office/powerpoint/2010/main" val="1968350680"/>
              </p:ext>
            </p:extLst>
          </p:nvPr>
        </p:nvGraphicFramePr>
        <p:xfrm>
          <a:off x="6595353" y="215446"/>
          <a:ext cx="7875351" cy="7906578"/>
        </p:xfrm>
        <a:graphic>
          <a:graphicData uri="http://schemas.openxmlformats.org/presentationml/2006/ole">
            <mc:AlternateContent xmlns:mc="http://schemas.openxmlformats.org/markup-compatibility/2006">
              <mc:Choice xmlns:v="urn:schemas-microsoft-com:vml" Requires="v">
                <p:oleObj name="Visio" r:id="rId2" imgW="10509218" imgH="10547441" progId="Visio.Drawing.15">
                  <p:embed/>
                </p:oleObj>
              </mc:Choice>
              <mc:Fallback>
                <p:oleObj name="Visio" r:id="rId2" imgW="10509218" imgH="10547441" progId="Visio.Drawing.15">
                  <p:embed/>
                  <p:pic>
                    <p:nvPicPr>
                      <p:cNvPr id="3" name="Object 2">
                        <a:extLst>
                          <a:ext uri="{FF2B5EF4-FFF2-40B4-BE49-F238E27FC236}">
                            <a16:creationId xmlns:a16="http://schemas.microsoft.com/office/drawing/2014/main" id="{4AF670FC-FDB1-B183-D1E7-F85FAD39E791}"/>
                          </a:ext>
                        </a:extLst>
                      </p:cNvPr>
                      <p:cNvPicPr/>
                      <p:nvPr/>
                    </p:nvPicPr>
                    <p:blipFill>
                      <a:blip r:embed="rId3"/>
                      <a:stretch>
                        <a:fillRect/>
                      </a:stretch>
                    </p:blipFill>
                    <p:spPr>
                      <a:xfrm>
                        <a:off x="6595353" y="215446"/>
                        <a:ext cx="7875351" cy="7906578"/>
                      </a:xfrm>
                      <a:prstGeom prst="rect">
                        <a:avLst/>
                      </a:prstGeom>
                    </p:spPr>
                  </p:pic>
                </p:oleObj>
              </mc:Fallback>
            </mc:AlternateContent>
          </a:graphicData>
        </a:graphic>
      </p:graphicFrame>
    </p:spTree>
    <p:extLst>
      <p:ext uri="{BB962C8B-B14F-4D97-AF65-F5344CB8AC3E}">
        <p14:creationId xmlns:p14="http://schemas.microsoft.com/office/powerpoint/2010/main" val="27282419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48627-F144-45D9-80C1-C7E8232013C9}"/>
              </a:ext>
            </a:extLst>
          </p:cNvPr>
          <p:cNvSpPr>
            <a:spLocks noGrp="1"/>
          </p:cNvSpPr>
          <p:nvPr>
            <p:ph type="title" idx="4294967295"/>
          </p:nvPr>
        </p:nvSpPr>
        <p:spPr>
          <a:xfrm>
            <a:off x="0" y="298449"/>
            <a:ext cx="6525491" cy="1270577"/>
          </a:xfrm>
        </p:spPr>
        <p:txBody>
          <a:bodyPr>
            <a:normAutofit/>
          </a:bodyPr>
          <a:lstStyle/>
          <a:p>
            <a:r>
              <a:rPr lang="en-US" noProof="0" dirty="0"/>
              <a:t>Use Case: Quality Prediction using Machine Learning</a:t>
            </a:r>
          </a:p>
        </p:txBody>
      </p:sp>
      <p:sp>
        <p:nvSpPr>
          <p:cNvPr id="4" name="TextBox 3">
            <a:extLst>
              <a:ext uri="{FF2B5EF4-FFF2-40B4-BE49-F238E27FC236}">
                <a16:creationId xmlns:a16="http://schemas.microsoft.com/office/drawing/2014/main" id="{C0AC11F9-B168-4230-AF9E-D3E111E1B9EE}"/>
              </a:ext>
            </a:extLst>
          </p:cNvPr>
          <p:cNvSpPr txBox="1"/>
          <p:nvPr/>
        </p:nvSpPr>
        <p:spPr>
          <a:xfrm>
            <a:off x="214905" y="2118262"/>
            <a:ext cx="5811822" cy="4616648"/>
          </a:xfrm>
          <a:prstGeom prst="rect">
            <a:avLst/>
          </a:prstGeom>
          <a:noFill/>
        </p:spPr>
        <p:txBody>
          <a:bodyPr wrap="square" rtlCol="0">
            <a:spAutoFit/>
          </a:bodyPr>
          <a:lstStyle/>
          <a:p>
            <a:r>
              <a:rPr lang="en-US" sz="1600" dirty="0">
                <a:solidFill>
                  <a:srgbClr val="C00000"/>
                </a:solidFill>
              </a:rPr>
              <a:t>Customer Requirements:</a:t>
            </a:r>
          </a:p>
          <a:p>
            <a:endParaRPr lang="en-US" sz="1600" dirty="0">
              <a:solidFill>
                <a:srgbClr val="C00000"/>
              </a:solidFill>
            </a:endParaRPr>
          </a:p>
          <a:p>
            <a:pPr marL="342900" indent="-342900">
              <a:buAutoNum type="arabicPeriod"/>
            </a:pPr>
            <a:r>
              <a:rPr lang="en-US" sz="1600" dirty="0">
                <a:solidFill>
                  <a:srgbClr val="C00000"/>
                </a:solidFill>
              </a:rPr>
              <a:t>Get data from Controllers and Sensors</a:t>
            </a:r>
          </a:p>
          <a:p>
            <a:pPr marL="342900" indent="-342900">
              <a:buAutoNum type="arabicPeriod"/>
            </a:pPr>
            <a:r>
              <a:rPr lang="en-US" sz="1600" dirty="0">
                <a:solidFill>
                  <a:srgbClr val="C00000"/>
                </a:solidFill>
              </a:rPr>
              <a:t>Process data using Machine Learning algorithm</a:t>
            </a:r>
          </a:p>
          <a:p>
            <a:pPr marL="342900" indent="-342900">
              <a:buAutoNum type="arabicPeriod"/>
            </a:pPr>
            <a:r>
              <a:rPr lang="en-US" sz="1600" dirty="0">
                <a:solidFill>
                  <a:srgbClr val="C00000"/>
                </a:solidFill>
              </a:rPr>
              <a:t>Store results in Database</a:t>
            </a:r>
          </a:p>
          <a:p>
            <a:pPr marL="342900" indent="-342900">
              <a:buAutoNum type="arabicPeriod"/>
            </a:pPr>
            <a:r>
              <a:rPr lang="en-US" sz="1600" dirty="0">
                <a:solidFill>
                  <a:srgbClr val="C00000"/>
                </a:solidFill>
              </a:rPr>
              <a:t>Visualize Results and Analyze historical data</a:t>
            </a:r>
            <a:br>
              <a:rPr lang="en-US" sz="1600" dirty="0">
                <a:solidFill>
                  <a:srgbClr val="C00000"/>
                </a:solidFill>
              </a:rPr>
            </a:br>
            <a:endParaRPr lang="en-US" sz="1600" dirty="0">
              <a:solidFill>
                <a:srgbClr val="C00000"/>
              </a:solidFill>
            </a:endParaRPr>
          </a:p>
          <a:p>
            <a:r>
              <a:rPr lang="en-US" sz="1600" dirty="0"/>
              <a:t>PACEdge implementation:</a:t>
            </a:r>
          </a:p>
          <a:p>
            <a:pPr marL="285750" indent="-285750">
              <a:buFont typeface="Arial" panose="020B0604020202020204" pitchFamily="34" charset="0"/>
              <a:buChar char="•"/>
            </a:pPr>
            <a:r>
              <a:rPr lang="en-US" sz="1600" dirty="0"/>
              <a:t>Use Node-RED to gather and pre-process data</a:t>
            </a:r>
          </a:p>
          <a:p>
            <a:pPr marL="1017270" lvl="1" indent="-285750">
              <a:buFont typeface="Arial" panose="020B0604020202020204" pitchFamily="34" charset="0"/>
              <a:buChar char="•"/>
            </a:pPr>
            <a:r>
              <a:rPr lang="en-US" sz="1400" dirty="0"/>
              <a:t>High volume of data storage to InfluxDB</a:t>
            </a:r>
          </a:p>
          <a:p>
            <a:pPr marL="1017270" lvl="1" indent="-285750">
              <a:buFont typeface="Arial" panose="020B0604020202020204" pitchFamily="34" charset="0"/>
              <a:buChar char="•"/>
            </a:pPr>
            <a:r>
              <a:rPr lang="en-US" sz="1400" dirty="0"/>
              <a:t>Data pre-processing</a:t>
            </a:r>
          </a:p>
          <a:p>
            <a:pPr marL="1017270" lvl="1" indent="-285750">
              <a:buFont typeface="Arial" panose="020B0604020202020204" pitchFamily="34" charset="0"/>
              <a:buChar char="•"/>
            </a:pPr>
            <a:r>
              <a:rPr lang="en-US" sz="1400" dirty="0"/>
              <a:t>Send data to Machine Learning engine, perhaps running in custom Python container</a:t>
            </a:r>
          </a:p>
          <a:p>
            <a:pPr marL="1017270" lvl="1" indent="-285750">
              <a:buFont typeface="Arial" panose="020B0604020202020204" pitchFamily="34" charset="0"/>
              <a:buChar char="•"/>
            </a:pPr>
            <a:r>
              <a:rPr lang="en-US" sz="1400" dirty="0"/>
              <a:t>Store results in InfluxDB</a:t>
            </a:r>
          </a:p>
          <a:p>
            <a:pPr marL="285750" indent="-285750">
              <a:buFont typeface="Arial" panose="020B0604020202020204" pitchFamily="34" charset="0"/>
              <a:buChar char="•"/>
            </a:pPr>
            <a:r>
              <a:rPr lang="en-US" sz="1600" dirty="0"/>
              <a:t>Use Grafana/Node-RED Dashboards to visualize results and implement data entry functions</a:t>
            </a:r>
          </a:p>
          <a:p>
            <a:pPr marL="285750" indent="-285750">
              <a:buFont typeface="Arial" panose="020B0604020202020204" pitchFamily="34" charset="0"/>
              <a:buChar char="•"/>
            </a:pPr>
            <a:r>
              <a:rPr lang="en-US" sz="1600" dirty="0"/>
              <a:t>Use MQTT and Cloud connectors to share data</a:t>
            </a:r>
          </a:p>
          <a:p>
            <a:pPr marL="285750" indent="-285750">
              <a:buFont typeface="Arial" panose="020B0604020202020204" pitchFamily="34" charset="0"/>
              <a:buChar char="•"/>
            </a:pPr>
            <a:r>
              <a:rPr lang="en-US" sz="1600" dirty="0"/>
              <a:t>(option) Use WebHMI</a:t>
            </a:r>
          </a:p>
          <a:p>
            <a:pPr marL="285750" indent="-285750">
              <a:buFont typeface="Arial" panose="020B0604020202020204" pitchFamily="34" charset="0"/>
              <a:buChar char="•"/>
            </a:pPr>
            <a:r>
              <a:rPr lang="en-US" sz="1600" dirty="0"/>
              <a:t>(option) Use OPC UA Server to share consolidated data</a:t>
            </a:r>
          </a:p>
        </p:txBody>
      </p:sp>
      <p:graphicFrame>
        <p:nvGraphicFramePr>
          <p:cNvPr id="3" name="Object 2">
            <a:extLst>
              <a:ext uri="{FF2B5EF4-FFF2-40B4-BE49-F238E27FC236}">
                <a16:creationId xmlns:a16="http://schemas.microsoft.com/office/drawing/2014/main" id="{D6046391-CA7B-A325-A990-234785E313B6}"/>
              </a:ext>
            </a:extLst>
          </p:cNvPr>
          <p:cNvGraphicFramePr>
            <a:graphicFrameLocks noChangeAspect="1"/>
          </p:cNvGraphicFramePr>
          <p:nvPr>
            <p:extLst>
              <p:ext uri="{D42A27DB-BD31-4B8C-83A1-F6EECF244321}">
                <p14:modId xmlns:p14="http://schemas.microsoft.com/office/powerpoint/2010/main" val="707181070"/>
              </p:ext>
            </p:extLst>
          </p:nvPr>
        </p:nvGraphicFramePr>
        <p:xfrm>
          <a:off x="6540144" y="220336"/>
          <a:ext cx="7875351" cy="7906578"/>
        </p:xfrm>
        <a:graphic>
          <a:graphicData uri="http://schemas.openxmlformats.org/presentationml/2006/ole">
            <mc:AlternateContent xmlns:mc="http://schemas.openxmlformats.org/markup-compatibility/2006">
              <mc:Choice xmlns:v="urn:schemas-microsoft-com:vml" Requires="v">
                <p:oleObj name="Visio" r:id="rId2" imgW="10509218" imgH="10547441" progId="Visio.Drawing.15">
                  <p:embed/>
                </p:oleObj>
              </mc:Choice>
              <mc:Fallback>
                <p:oleObj name="Visio" r:id="rId2" imgW="10509218" imgH="10547441" progId="Visio.Drawing.15">
                  <p:embed/>
                  <p:pic>
                    <p:nvPicPr>
                      <p:cNvPr id="3" name="Object 2">
                        <a:extLst>
                          <a:ext uri="{FF2B5EF4-FFF2-40B4-BE49-F238E27FC236}">
                            <a16:creationId xmlns:a16="http://schemas.microsoft.com/office/drawing/2014/main" id="{D6046391-CA7B-A325-A990-234785E313B6}"/>
                          </a:ext>
                        </a:extLst>
                      </p:cNvPr>
                      <p:cNvPicPr/>
                      <p:nvPr/>
                    </p:nvPicPr>
                    <p:blipFill>
                      <a:blip r:embed="rId3"/>
                      <a:stretch>
                        <a:fillRect/>
                      </a:stretch>
                    </p:blipFill>
                    <p:spPr>
                      <a:xfrm>
                        <a:off x="6540144" y="220336"/>
                        <a:ext cx="7875351" cy="7906578"/>
                      </a:xfrm>
                      <a:prstGeom prst="rect">
                        <a:avLst/>
                      </a:prstGeom>
                    </p:spPr>
                  </p:pic>
                </p:oleObj>
              </mc:Fallback>
            </mc:AlternateContent>
          </a:graphicData>
        </a:graphic>
      </p:graphicFrame>
    </p:spTree>
    <p:extLst>
      <p:ext uri="{BB962C8B-B14F-4D97-AF65-F5344CB8AC3E}">
        <p14:creationId xmlns:p14="http://schemas.microsoft.com/office/powerpoint/2010/main" val="2779668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dirty="0"/>
              <a:t>PACEdge 2.3- Technical Training Agenda</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798696917"/>
              </p:ext>
            </p:extLst>
          </p:nvPr>
        </p:nvGraphicFramePr>
        <p:xfrm>
          <a:off x="0" y="1704975"/>
          <a:ext cx="14127164" cy="3895705"/>
        </p:xfrm>
        <a:graphic>
          <a:graphicData uri="http://schemas.openxmlformats.org/drawingml/2006/table">
            <a:tbl>
              <a:tblPr firstRow="1" bandRow="1">
                <a:tableStyleId>{5C22544A-7EE6-4342-B048-85BDC9FD1C3A}</a:tableStyleId>
              </a:tblPr>
              <a:tblGrid>
                <a:gridCol w="1875692">
                  <a:extLst>
                    <a:ext uri="{9D8B030D-6E8A-4147-A177-3AD203B41FA5}">
                      <a16:colId xmlns:a16="http://schemas.microsoft.com/office/drawing/2014/main" val="20000"/>
                    </a:ext>
                  </a:extLst>
                </a:gridCol>
                <a:gridCol w="12251472">
                  <a:extLst>
                    <a:ext uri="{9D8B030D-6E8A-4147-A177-3AD203B41FA5}">
                      <a16:colId xmlns:a16="http://schemas.microsoft.com/office/drawing/2014/main" val="20001"/>
                    </a:ext>
                  </a:extLst>
                </a:gridCol>
              </a:tblGrid>
              <a:tr h="638933">
                <a:tc>
                  <a:txBody>
                    <a:bodyPr/>
                    <a:lstStyle/>
                    <a:p>
                      <a:pPr marL="0" marR="0" indent="0" algn="r" defTabSz="1463040" rtl="0" eaLnBrk="1" fontAlgn="auto" latinLnBrk="0" hangingPunct="1">
                        <a:lnSpc>
                          <a:spcPct val="100000"/>
                        </a:lnSpc>
                        <a:spcBef>
                          <a:spcPts val="0"/>
                        </a:spcBef>
                        <a:spcAft>
                          <a:spcPts val="0"/>
                        </a:spcAft>
                        <a:buClrTx/>
                        <a:buSzTx/>
                        <a:buFontTx/>
                        <a:buNone/>
                        <a:tabLst/>
                        <a:defRPr/>
                      </a:pPr>
                      <a:r>
                        <a:rPr lang="de-DE" sz="2000" b="1" dirty="0">
                          <a:solidFill>
                            <a:schemeClr val="tx1"/>
                          </a:solidFill>
                        </a:rPr>
                        <a:t> </a:t>
                      </a:r>
                      <a:endParaRPr lang="en-US" sz="2000" b="1" dirty="0">
                        <a:solidFill>
                          <a:schemeClr val="tx1"/>
                        </a:solidFill>
                      </a:endParaRPr>
                    </a:p>
                  </a:txBody>
                  <a:tcPr marR="228600" anchor="ctr">
                    <a:lnR w="76200" cap="flat" cmpd="sng" algn="ctr">
                      <a:solidFill>
                        <a:schemeClr val="tx2"/>
                      </a:solidFill>
                      <a:prstDash val="solid"/>
                      <a:round/>
                      <a:headEnd type="none" w="med" len="med"/>
                      <a:tailEnd type="none" w="med" len="med"/>
                    </a:lnR>
                    <a:lnB w="9525"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l" defTabSz="1463040" rtl="0" eaLnBrk="1" fontAlgn="auto" latinLnBrk="0" hangingPunct="1">
                        <a:lnSpc>
                          <a:spcPct val="100000"/>
                        </a:lnSpc>
                        <a:spcBef>
                          <a:spcPts val="0"/>
                        </a:spcBef>
                        <a:spcAft>
                          <a:spcPts val="0"/>
                        </a:spcAft>
                        <a:buClrTx/>
                        <a:buSzTx/>
                        <a:buFontTx/>
                        <a:buNone/>
                        <a:tabLst/>
                        <a:defRPr/>
                      </a:pPr>
                      <a:r>
                        <a:rPr kumimoji="0" lang="de-DE" sz="2000" b="0" i="0" u="none" strike="noStrike" kern="1200" cap="none" spc="0" normalizeH="0" baseline="0" noProof="0" dirty="0" err="1">
                          <a:ln>
                            <a:noFill/>
                          </a:ln>
                          <a:solidFill>
                            <a:srgbClr val="3F4040"/>
                          </a:solidFill>
                          <a:effectLst/>
                          <a:uLnTx/>
                          <a:uFillTx/>
                          <a:latin typeface="+mn-lt"/>
                          <a:ea typeface="+mn-ea"/>
                          <a:cs typeface="+mn-cs"/>
                        </a:rPr>
                        <a:t>Introduction</a:t>
                      </a:r>
                      <a:r>
                        <a:rPr kumimoji="0" lang="de-DE" sz="2000" b="0" i="0" u="none" strike="noStrike" kern="1200" cap="none" spc="0" normalizeH="0" baseline="0" noProof="0" dirty="0">
                          <a:ln>
                            <a:noFill/>
                          </a:ln>
                          <a:solidFill>
                            <a:srgbClr val="3F4040"/>
                          </a:solidFill>
                          <a:effectLst/>
                          <a:uLnTx/>
                          <a:uFillTx/>
                          <a:latin typeface="+mn-lt"/>
                          <a:ea typeface="+mn-ea"/>
                          <a:cs typeface="+mn-cs"/>
                        </a:rPr>
                        <a:t> </a:t>
                      </a:r>
                      <a:r>
                        <a:rPr kumimoji="0" lang="de-DE" sz="2000" b="0" i="0" u="none" strike="noStrike" kern="1200" cap="none" spc="0" normalizeH="0" baseline="0" noProof="0" dirty="0" err="1">
                          <a:ln>
                            <a:noFill/>
                          </a:ln>
                          <a:solidFill>
                            <a:srgbClr val="3F4040"/>
                          </a:solidFill>
                          <a:effectLst/>
                          <a:uLnTx/>
                          <a:uFillTx/>
                          <a:latin typeface="+mn-lt"/>
                          <a:ea typeface="+mn-ea"/>
                          <a:cs typeface="+mn-cs"/>
                        </a:rPr>
                        <a:t>to</a:t>
                      </a:r>
                      <a:r>
                        <a:rPr kumimoji="0" lang="de-DE" sz="2000" b="0" i="0" u="none" strike="noStrike" kern="1200" cap="none" spc="0" normalizeH="0" baseline="0" noProof="0" dirty="0">
                          <a:ln>
                            <a:noFill/>
                          </a:ln>
                          <a:solidFill>
                            <a:srgbClr val="3F4040"/>
                          </a:solidFill>
                          <a:effectLst/>
                          <a:uLnTx/>
                          <a:uFillTx/>
                          <a:latin typeface="+mn-lt"/>
                          <a:ea typeface="+mn-ea"/>
                          <a:cs typeface="+mn-cs"/>
                        </a:rPr>
                        <a:t> </a:t>
                      </a:r>
                      <a:r>
                        <a:rPr kumimoji="0" lang="de-DE" sz="2000" b="0" i="0" u="none" strike="noStrike" kern="1200" cap="none" spc="0" normalizeH="0" baseline="0" noProof="0" dirty="0" err="1">
                          <a:ln>
                            <a:noFill/>
                          </a:ln>
                          <a:solidFill>
                            <a:srgbClr val="3F4040"/>
                          </a:solidFill>
                          <a:effectLst/>
                          <a:uLnTx/>
                          <a:uFillTx/>
                          <a:latin typeface="+mn-lt"/>
                          <a:ea typeface="+mn-ea"/>
                          <a:cs typeface="+mn-cs"/>
                        </a:rPr>
                        <a:t>the</a:t>
                      </a:r>
                      <a:r>
                        <a:rPr kumimoji="0" lang="de-DE" sz="2000" b="0" i="0" u="none" strike="noStrike" kern="1200" cap="none" spc="0" normalizeH="0" baseline="0" noProof="0" dirty="0">
                          <a:ln>
                            <a:noFill/>
                          </a:ln>
                          <a:solidFill>
                            <a:srgbClr val="3F4040"/>
                          </a:solidFill>
                          <a:effectLst/>
                          <a:uLnTx/>
                          <a:uFillTx/>
                          <a:latin typeface="+mn-lt"/>
                          <a:ea typeface="+mn-ea"/>
                          <a:cs typeface="+mn-cs"/>
                        </a:rPr>
                        <a:t> PACEdge </a:t>
                      </a:r>
                      <a:r>
                        <a:rPr kumimoji="0" lang="de-DE" sz="2000" b="0" i="0" u="none" strike="noStrike" kern="1200" cap="none" spc="0" normalizeH="0" baseline="0" noProof="0" dirty="0" err="1">
                          <a:ln>
                            <a:noFill/>
                          </a:ln>
                          <a:solidFill>
                            <a:srgbClr val="3F4040"/>
                          </a:solidFill>
                          <a:effectLst/>
                          <a:uLnTx/>
                          <a:uFillTx/>
                          <a:latin typeface="+mn-lt"/>
                          <a:ea typeface="+mn-ea"/>
                          <a:cs typeface="+mn-cs"/>
                        </a:rPr>
                        <a:t>Platform</a:t>
                      </a:r>
                      <a:endParaRPr kumimoji="0" lang="en-US" sz="2000" b="0" i="0" u="none" strike="noStrike" kern="1200" cap="none" spc="0" normalizeH="0" baseline="0" noProof="0" dirty="0">
                        <a:ln>
                          <a:noFill/>
                        </a:ln>
                        <a:solidFill>
                          <a:srgbClr val="3F4040"/>
                        </a:solidFill>
                        <a:effectLst/>
                        <a:uLnTx/>
                        <a:uFillTx/>
                        <a:latin typeface="+mn-lt"/>
                        <a:ea typeface="+mn-ea"/>
                        <a:cs typeface="+mn-cs"/>
                      </a:endParaRPr>
                    </a:p>
                  </a:txBody>
                  <a:tcPr marL="228600" anchor="ctr">
                    <a:lnL w="76200" cap="flat" cmpd="sng" algn="ctr">
                      <a:solidFill>
                        <a:schemeClr val="tx2"/>
                      </a:solidFill>
                      <a:prstDash val="solid"/>
                      <a:round/>
                      <a:headEnd type="none" w="med" len="med"/>
                      <a:tailEnd type="none" w="med" len="med"/>
                    </a:lnL>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0000"/>
                  </a:ext>
                </a:extLst>
              </a:tr>
              <a:tr h="638933">
                <a:tc>
                  <a:txBody>
                    <a:bodyPr/>
                    <a:lstStyle/>
                    <a:p>
                      <a:pPr marL="0" marR="0" indent="0" algn="r" defTabSz="1463040" rtl="0" eaLnBrk="1" fontAlgn="auto" latinLnBrk="0" hangingPunct="1">
                        <a:lnSpc>
                          <a:spcPct val="100000"/>
                        </a:lnSpc>
                        <a:spcBef>
                          <a:spcPts val="0"/>
                        </a:spcBef>
                        <a:spcAft>
                          <a:spcPts val="0"/>
                        </a:spcAft>
                        <a:buClrTx/>
                        <a:buSzTx/>
                        <a:buFontTx/>
                        <a:buNone/>
                        <a:tabLst/>
                        <a:defRPr/>
                      </a:pPr>
                      <a:endParaRPr lang="en-US" sz="2000" b="1">
                        <a:solidFill>
                          <a:schemeClr val="tx1"/>
                        </a:solidFill>
                      </a:endParaRPr>
                    </a:p>
                  </a:txBody>
                  <a:tcPr marR="228600" anchor="ctr">
                    <a:lnR w="76200" cap="flat" cmpd="sng" algn="ctr">
                      <a:solidFill>
                        <a:schemeClr val="accent2"/>
                      </a:solidFill>
                      <a:prstDash val="solid"/>
                      <a:round/>
                      <a:headEnd type="none" w="med" len="med"/>
                      <a:tailEnd type="none" w="med" len="med"/>
                    </a:lnR>
                    <a:lnT w="9525" cap="flat" cmpd="sng" algn="ctr">
                      <a:solidFill>
                        <a:schemeClr val="bg1"/>
                      </a:solidFill>
                      <a:prstDash val="solid"/>
                      <a:round/>
                      <a:headEnd type="none" w="med" len="med"/>
                      <a:tailEnd type="none" w="med" len="med"/>
                    </a:lnT>
                    <a:solidFill>
                      <a:schemeClr val="bg1">
                        <a:lumMod val="95000"/>
                      </a:schemeClr>
                    </a:solidFill>
                  </a:tcPr>
                </a:tc>
                <a:tc>
                  <a:txBody>
                    <a:bodyPr/>
                    <a:lstStyle/>
                    <a:p>
                      <a:pPr marL="0" marR="0" lvl="0" indent="0" algn="l" defTabSz="1463040" rtl="0" eaLnBrk="1" fontAlgn="auto" latinLnBrk="0" hangingPunct="1">
                        <a:lnSpc>
                          <a:spcPct val="100000"/>
                        </a:lnSpc>
                        <a:spcBef>
                          <a:spcPts val="0"/>
                        </a:spcBef>
                        <a:spcAft>
                          <a:spcPts val="0"/>
                        </a:spcAft>
                        <a:buClrTx/>
                        <a:buSzTx/>
                        <a:buFontTx/>
                        <a:buNone/>
                        <a:tabLst/>
                        <a:defRPr/>
                      </a:pPr>
                      <a:r>
                        <a:rPr kumimoji="0" lang="de-DE" sz="2000" b="0" i="0" u="none" strike="noStrike" kern="1200" cap="none" spc="0" normalizeH="0" baseline="0" noProof="0" dirty="0">
                          <a:ln>
                            <a:noFill/>
                          </a:ln>
                          <a:solidFill>
                            <a:srgbClr val="3F4040"/>
                          </a:solidFill>
                          <a:effectLst/>
                          <a:uLnTx/>
                          <a:uFillTx/>
                          <a:latin typeface="+mn-lt"/>
                          <a:ea typeface="+mn-ea"/>
                          <a:cs typeface="+mn-cs"/>
                        </a:rPr>
                        <a:t>PACEdge Architecture </a:t>
                      </a:r>
                      <a:r>
                        <a:rPr kumimoji="0" lang="de-DE" sz="2000" b="0" i="0" u="none" strike="noStrike" kern="1200" cap="none" spc="0" normalizeH="0" baseline="0" noProof="0" dirty="0" err="1">
                          <a:ln>
                            <a:noFill/>
                          </a:ln>
                          <a:solidFill>
                            <a:srgbClr val="3F4040"/>
                          </a:solidFill>
                          <a:effectLst/>
                          <a:uLnTx/>
                          <a:uFillTx/>
                          <a:latin typeface="+mn-lt"/>
                          <a:ea typeface="+mn-ea"/>
                          <a:cs typeface="+mn-cs"/>
                        </a:rPr>
                        <a:t>Overview</a:t>
                      </a:r>
                      <a:endParaRPr kumimoji="0" lang="en-US" sz="2000" b="0" i="0" u="none" strike="noStrike" kern="1200" cap="none" spc="0" normalizeH="0" baseline="0" noProof="0" dirty="0">
                        <a:ln>
                          <a:noFill/>
                        </a:ln>
                        <a:solidFill>
                          <a:srgbClr val="3F4040"/>
                        </a:solidFill>
                        <a:effectLst/>
                        <a:uLnTx/>
                        <a:uFillTx/>
                        <a:latin typeface="+mn-lt"/>
                        <a:ea typeface="+mn-ea"/>
                        <a:cs typeface="+mn-cs"/>
                      </a:endParaRPr>
                    </a:p>
                  </a:txBody>
                  <a:tcPr marL="228600" anchor="ctr">
                    <a:lnL w="76200" cap="flat" cmpd="sng" algn="ctr">
                      <a:solidFill>
                        <a:schemeClr val="accent2"/>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0001"/>
                  </a:ext>
                </a:extLst>
              </a:tr>
              <a:tr h="638933">
                <a:tc>
                  <a:txBody>
                    <a:bodyPr/>
                    <a:lstStyle/>
                    <a:p>
                      <a:pPr marL="0" marR="0" indent="0" algn="r" defTabSz="1463040" rtl="0" eaLnBrk="1" fontAlgn="auto" latinLnBrk="0" hangingPunct="1">
                        <a:lnSpc>
                          <a:spcPct val="100000"/>
                        </a:lnSpc>
                        <a:spcBef>
                          <a:spcPts val="0"/>
                        </a:spcBef>
                        <a:spcAft>
                          <a:spcPts val="0"/>
                        </a:spcAft>
                        <a:buClrTx/>
                        <a:buSzTx/>
                        <a:buFontTx/>
                        <a:buNone/>
                        <a:tabLst/>
                        <a:defRPr/>
                      </a:pPr>
                      <a:endParaRPr lang="en-US" sz="2000" b="1">
                        <a:solidFill>
                          <a:schemeClr val="tx1"/>
                        </a:solidFill>
                      </a:endParaRPr>
                    </a:p>
                  </a:txBody>
                  <a:tcPr marR="228600" anchor="ctr">
                    <a:lnR w="76200" cap="flat" cmpd="sng" algn="ctr">
                      <a:solidFill>
                        <a:schemeClr val="accent4"/>
                      </a:solidFill>
                      <a:prstDash val="solid"/>
                      <a:round/>
                      <a:headEnd type="none" w="med" len="med"/>
                      <a:tailEnd type="none" w="med" len="med"/>
                    </a:lnR>
                    <a:solidFill>
                      <a:schemeClr val="bg1">
                        <a:lumMod val="95000"/>
                      </a:schemeClr>
                    </a:solidFill>
                  </a:tcPr>
                </a:tc>
                <a:tc>
                  <a:txBody>
                    <a:bodyPr/>
                    <a:lstStyle/>
                    <a:p>
                      <a:pPr marL="0" marR="0" lvl="0" indent="0" algn="l" defTabSz="1463040" rtl="0" eaLnBrk="1" fontAlgn="auto" latinLnBrk="0" hangingPunct="1">
                        <a:lnSpc>
                          <a:spcPct val="100000"/>
                        </a:lnSpc>
                        <a:spcBef>
                          <a:spcPts val="0"/>
                        </a:spcBef>
                        <a:spcAft>
                          <a:spcPts val="0"/>
                        </a:spcAft>
                        <a:buClrTx/>
                        <a:buSzTx/>
                        <a:buFontTx/>
                        <a:buNone/>
                        <a:tabLst/>
                        <a:defRPr/>
                      </a:pPr>
                      <a:r>
                        <a:rPr kumimoji="0" lang="de-DE" sz="2000" b="0" i="0" u="none" strike="noStrike" kern="1200" cap="none" spc="0" normalizeH="0" baseline="0" noProof="0" dirty="0">
                          <a:ln>
                            <a:noFill/>
                          </a:ln>
                          <a:solidFill>
                            <a:srgbClr val="3F4040"/>
                          </a:solidFill>
                          <a:effectLst/>
                          <a:uLnTx/>
                          <a:uFillTx/>
                          <a:latin typeface="+mn-lt"/>
                          <a:ea typeface="+mn-ea"/>
                          <a:cs typeface="+mn-cs"/>
                        </a:rPr>
                        <a:t>PACEdge Performance </a:t>
                      </a:r>
                      <a:r>
                        <a:rPr kumimoji="0" lang="de-DE" sz="2000" b="0" i="0" u="none" strike="noStrike" kern="1200" cap="none" spc="0" normalizeH="0" baseline="0" noProof="0" dirty="0" err="1">
                          <a:ln>
                            <a:noFill/>
                          </a:ln>
                          <a:solidFill>
                            <a:srgbClr val="3F4040"/>
                          </a:solidFill>
                          <a:effectLst/>
                          <a:uLnTx/>
                          <a:uFillTx/>
                          <a:latin typeface="+mn-lt"/>
                          <a:ea typeface="+mn-ea"/>
                          <a:cs typeface="+mn-cs"/>
                        </a:rPr>
                        <a:t>Indication</a:t>
                      </a:r>
                      <a:endParaRPr kumimoji="0" lang="en-US" sz="2000" b="0" i="0" u="none" strike="noStrike" kern="1200" cap="none" spc="0" normalizeH="0" baseline="0" noProof="0" dirty="0">
                        <a:ln>
                          <a:noFill/>
                        </a:ln>
                        <a:solidFill>
                          <a:srgbClr val="3F4040"/>
                        </a:solidFill>
                        <a:effectLst/>
                        <a:uLnTx/>
                        <a:uFillTx/>
                        <a:latin typeface="+mn-lt"/>
                        <a:ea typeface="+mn-ea"/>
                        <a:cs typeface="+mn-cs"/>
                      </a:endParaRPr>
                    </a:p>
                  </a:txBody>
                  <a:tcPr marL="228600" anchor="ctr">
                    <a:lnL w="76200" cap="flat" cmpd="sng" algn="ctr">
                      <a:solidFill>
                        <a:schemeClr val="accent4"/>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0003"/>
                  </a:ext>
                </a:extLst>
              </a:tr>
              <a:tr h="638933">
                <a:tc>
                  <a:txBody>
                    <a:bodyPr/>
                    <a:lstStyle/>
                    <a:p>
                      <a:pPr marL="0" marR="0" indent="0" algn="r" defTabSz="1463040" rtl="0" eaLnBrk="1" fontAlgn="auto" latinLnBrk="0" hangingPunct="1">
                        <a:lnSpc>
                          <a:spcPct val="100000"/>
                        </a:lnSpc>
                        <a:spcBef>
                          <a:spcPts val="0"/>
                        </a:spcBef>
                        <a:spcAft>
                          <a:spcPts val="0"/>
                        </a:spcAft>
                        <a:buClrTx/>
                        <a:buSzTx/>
                        <a:buFontTx/>
                        <a:buNone/>
                        <a:tabLst/>
                        <a:defRPr/>
                      </a:pPr>
                      <a:endParaRPr lang="en-US" sz="2000" b="1">
                        <a:solidFill>
                          <a:schemeClr val="tx1"/>
                        </a:solidFill>
                      </a:endParaRPr>
                    </a:p>
                  </a:txBody>
                  <a:tcPr marR="228600" anchor="ctr">
                    <a:lnR w="76200" cap="flat" cmpd="sng" algn="ctr">
                      <a:solidFill>
                        <a:schemeClr val="accent4"/>
                      </a:solidFill>
                      <a:prstDash val="solid"/>
                      <a:round/>
                      <a:headEnd type="none" w="med" len="med"/>
                      <a:tailEnd type="none" w="med" len="med"/>
                    </a:lnR>
                    <a:solidFill>
                      <a:schemeClr val="bg1">
                        <a:lumMod val="95000"/>
                      </a:schemeClr>
                    </a:solidFill>
                  </a:tcPr>
                </a:tc>
                <a:tc>
                  <a:txBody>
                    <a:bodyPr/>
                    <a:lstStyle/>
                    <a:p>
                      <a:pPr marL="0" marR="0" lvl="0" indent="0" algn="l" defTabSz="1463040" rtl="0" eaLnBrk="1" fontAlgn="auto" latinLnBrk="0" hangingPunct="1">
                        <a:lnSpc>
                          <a:spcPct val="100000"/>
                        </a:lnSpc>
                        <a:spcBef>
                          <a:spcPts val="0"/>
                        </a:spcBef>
                        <a:spcAft>
                          <a:spcPts val="0"/>
                        </a:spcAft>
                        <a:buClrTx/>
                        <a:buSzTx/>
                        <a:buFontTx/>
                        <a:buNone/>
                        <a:tabLst/>
                        <a:defRPr/>
                      </a:pPr>
                      <a:r>
                        <a:rPr lang="de-DE" sz="2000" dirty="0"/>
                        <a:t>PACEdge </a:t>
                      </a:r>
                      <a:r>
                        <a:rPr lang="de-DE" sz="2000" dirty="0" err="1"/>
                        <a:t>Getting</a:t>
                      </a:r>
                      <a:r>
                        <a:rPr lang="de-DE" sz="2000" dirty="0"/>
                        <a:t> </a:t>
                      </a:r>
                      <a:r>
                        <a:rPr lang="de-DE" sz="2000" dirty="0" err="1"/>
                        <a:t>Started</a:t>
                      </a:r>
                      <a:r>
                        <a:rPr lang="de-DE" sz="2000" dirty="0"/>
                        <a:t> and </a:t>
                      </a:r>
                      <a:r>
                        <a:rPr lang="de-DE" sz="2000" dirty="0" err="1"/>
                        <a:t>basic</a:t>
                      </a:r>
                      <a:r>
                        <a:rPr lang="de-DE" sz="2000" dirty="0"/>
                        <a:t> </a:t>
                      </a:r>
                      <a:r>
                        <a:rPr lang="de-DE" sz="2000" dirty="0" err="1"/>
                        <a:t>How</a:t>
                      </a:r>
                      <a:r>
                        <a:rPr lang="de-DE" sz="2000" dirty="0"/>
                        <a:t> </a:t>
                      </a:r>
                      <a:r>
                        <a:rPr lang="de-DE" sz="2000" dirty="0" err="1"/>
                        <a:t>To</a:t>
                      </a:r>
                      <a:endParaRPr lang="en-US" sz="2000" dirty="0"/>
                    </a:p>
                  </a:txBody>
                  <a:tcPr marL="228600" anchor="ctr">
                    <a:lnL w="76200" cap="flat" cmpd="sng" algn="ctr">
                      <a:solidFill>
                        <a:schemeClr val="accent4"/>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476978375"/>
                  </a:ext>
                </a:extLst>
              </a:tr>
              <a:tr h="638933">
                <a:tc>
                  <a:txBody>
                    <a:bodyPr/>
                    <a:lstStyle/>
                    <a:p>
                      <a:pPr marL="0" marR="0" indent="0" algn="r" defTabSz="1463040" rtl="0" eaLnBrk="1" fontAlgn="auto" latinLnBrk="0" hangingPunct="1">
                        <a:lnSpc>
                          <a:spcPct val="100000"/>
                        </a:lnSpc>
                        <a:spcBef>
                          <a:spcPts val="0"/>
                        </a:spcBef>
                        <a:spcAft>
                          <a:spcPts val="0"/>
                        </a:spcAft>
                        <a:buClrTx/>
                        <a:buSzTx/>
                        <a:buFontTx/>
                        <a:buNone/>
                        <a:tabLst/>
                        <a:defRPr/>
                      </a:pPr>
                      <a:endParaRPr lang="en-US" sz="2000" b="1">
                        <a:solidFill>
                          <a:schemeClr val="tx1"/>
                        </a:solidFill>
                      </a:endParaRPr>
                    </a:p>
                  </a:txBody>
                  <a:tcPr marR="228600" anchor="ctr">
                    <a:lnR w="76200" cap="flat" cmpd="sng" algn="ctr">
                      <a:solidFill>
                        <a:schemeClr val="accent4"/>
                      </a:solidFill>
                      <a:prstDash val="solid"/>
                      <a:round/>
                      <a:headEnd type="none" w="med" len="med"/>
                      <a:tailEnd type="none" w="med" len="med"/>
                    </a:lnR>
                    <a:solidFill>
                      <a:schemeClr val="bg1">
                        <a:lumMod val="95000"/>
                      </a:schemeClr>
                    </a:solidFill>
                  </a:tcPr>
                </a:tc>
                <a:tc>
                  <a:txBody>
                    <a:bodyPr/>
                    <a:lstStyle/>
                    <a:p>
                      <a:pPr marL="0" marR="0" lvl="0" indent="0" algn="l" defTabSz="1463040" rtl="0" eaLnBrk="1" fontAlgn="auto" latinLnBrk="0" hangingPunct="1">
                        <a:lnSpc>
                          <a:spcPct val="100000"/>
                        </a:lnSpc>
                        <a:spcBef>
                          <a:spcPts val="0"/>
                        </a:spcBef>
                        <a:spcAft>
                          <a:spcPts val="0"/>
                        </a:spcAft>
                        <a:buClrTx/>
                        <a:buSzTx/>
                        <a:buFontTx/>
                        <a:buNone/>
                        <a:tabLst/>
                        <a:defRPr/>
                      </a:pPr>
                      <a:r>
                        <a:rPr lang="de-DE" sz="2000" dirty="0"/>
                        <a:t>Licensing and Other PACEdge Utilities</a:t>
                      </a:r>
                      <a:endParaRPr lang="en-US" sz="2000" dirty="0"/>
                    </a:p>
                  </a:txBody>
                  <a:tcPr marL="228600" anchor="ctr">
                    <a:lnL w="76200" cap="flat" cmpd="sng" algn="ctr">
                      <a:solidFill>
                        <a:schemeClr val="accent4"/>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285909739"/>
                  </a:ext>
                </a:extLst>
              </a:tr>
              <a:tr h="638933">
                <a:tc>
                  <a:txBody>
                    <a:bodyPr/>
                    <a:lstStyle/>
                    <a:p>
                      <a:pPr marL="0" marR="0" indent="0" algn="r" defTabSz="1463040" rtl="0" eaLnBrk="1" fontAlgn="auto" latinLnBrk="0" hangingPunct="1">
                        <a:lnSpc>
                          <a:spcPct val="100000"/>
                        </a:lnSpc>
                        <a:spcBef>
                          <a:spcPts val="0"/>
                        </a:spcBef>
                        <a:spcAft>
                          <a:spcPts val="0"/>
                        </a:spcAft>
                        <a:buClrTx/>
                        <a:buSzTx/>
                        <a:buFontTx/>
                        <a:buNone/>
                        <a:tabLst/>
                        <a:defRPr/>
                      </a:pPr>
                      <a:endParaRPr lang="en-US" sz="2000" b="1">
                        <a:solidFill>
                          <a:schemeClr val="tx1"/>
                        </a:solidFill>
                      </a:endParaRPr>
                    </a:p>
                  </a:txBody>
                  <a:tcPr marR="228600" anchor="ctr">
                    <a:lnR w="76200" cap="flat" cmpd="sng" algn="ctr">
                      <a:solidFill>
                        <a:schemeClr val="accent5"/>
                      </a:solidFill>
                      <a:prstDash val="solid"/>
                      <a:round/>
                      <a:headEnd type="none" w="med" len="med"/>
                      <a:tailEnd type="none" w="med" len="med"/>
                    </a:lnR>
                    <a:solidFill>
                      <a:schemeClr val="bg1">
                        <a:lumMod val="95000"/>
                      </a:schemeClr>
                    </a:solidFill>
                  </a:tcPr>
                </a:tc>
                <a:tc>
                  <a:txBody>
                    <a:bodyPr/>
                    <a:lstStyle/>
                    <a:p>
                      <a:pPr marL="0" marR="0" lvl="0" indent="0" algn="l" defTabSz="1463040" rtl="0" eaLnBrk="1" fontAlgn="auto" latinLnBrk="0" hangingPunct="1">
                        <a:lnSpc>
                          <a:spcPct val="100000"/>
                        </a:lnSpc>
                        <a:spcBef>
                          <a:spcPts val="0"/>
                        </a:spcBef>
                        <a:spcAft>
                          <a:spcPts val="0"/>
                        </a:spcAft>
                        <a:buClrTx/>
                        <a:buSzTx/>
                        <a:buFontTx/>
                        <a:buNone/>
                        <a:tabLst/>
                        <a:defRPr/>
                      </a:pPr>
                      <a:r>
                        <a:rPr kumimoji="0" lang="de-DE" sz="2000" b="1" i="0" u="none" strike="noStrike" kern="1200" cap="none" spc="0" normalizeH="0" baseline="0" noProof="0" dirty="0">
                          <a:ln>
                            <a:noFill/>
                          </a:ln>
                          <a:solidFill>
                            <a:srgbClr val="3F4040"/>
                          </a:solidFill>
                          <a:effectLst/>
                          <a:uLnTx/>
                          <a:uFillTx/>
                          <a:latin typeface="+mn-lt"/>
                          <a:ea typeface="+mn-ea"/>
                          <a:cs typeface="+mn-cs"/>
                        </a:rPr>
                        <a:t>New Features in PACEdge v2.3.0 !</a:t>
                      </a:r>
                      <a:br>
                        <a:rPr kumimoji="0" lang="de-DE" sz="2000" b="1" i="0" u="none" strike="noStrike" kern="1200" cap="none" spc="0" normalizeH="0" baseline="0" noProof="0" dirty="0">
                          <a:ln>
                            <a:noFill/>
                          </a:ln>
                          <a:solidFill>
                            <a:srgbClr val="3F4040"/>
                          </a:solidFill>
                          <a:effectLst/>
                          <a:uLnTx/>
                          <a:uFillTx/>
                          <a:latin typeface="+mn-lt"/>
                          <a:ea typeface="+mn-ea"/>
                          <a:cs typeface="+mn-cs"/>
                        </a:rPr>
                      </a:br>
                      <a:r>
                        <a:rPr kumimoji="0" lang="de-DE" sz="2000" b="0" i="0" u="none" strike="noStrike" kern="1200" cap="none" spc="0" normalizeH="0" baseline="0" noProof="0" dirty="0">
                          <a:ln>
                            <a:noFill/>
                          </a:ln>
                          <a:solidFill>
                            <a:srgbClr val="3F4040"/>
                          </a:solidFill>
                          <a:effectLst/>
                          <a:uLnTx/>
                          <a:uFillTx/>
                          <a:latin typeface="+mn-lt"/>
                          <a:ea typeface="+mn-ea"/>
                          <a:cs typeface="+mn-cs"/>
                        </a:rPr>
                        <a:t>(Group Manager, </a:t>
                      </a:r>
                      <a:r>
                        <a:rPr kumimoji="0" lang="de-DE" sz="2000" b="0" i="0" u="none" strike="noStrike" kern="1200" cap="none" spc="0" normalizeH="0" baseline="0" noProof="0" dirty="0" err="1">
                          <a:ln>
                            <a:noFill/>
                          </a:ln>
                          <a:solidFill>
                            <a:srgbClr val="3F4040"/>
                          </a:solidFill>
                          <a:effectLst/>
                          <a:uLnTx/>
                          <a:uFillTx/>
                          <a:latin typeface="+mn-lt"/>
                          <a:ea typeface="+mn-ea"/>
                          <a:cs typeface="+mn-cs"/>
                        </a:rPr>
                        <a:t>Certificate</a:t>
                      </a:r>
                      <a:r>
                        <a:rPr kumimoji="0" lang="de-DE" sz="2000" b="0" i="0" u="none" strike="noStrike" kern="1200" cap="none" spc="0" normalizeH="0" baseline="0" noProof="0" dirty="0">
                          <a:ln>
                            <a:noFill/>
                          </a:ln>
                          <a:solidFill>
                            <a:srgbClr val="3F4040"/>
                          </a:solidFill>
                          <a:effectLst/>
                          <a:uLnTx/>
                          <a:uFillTx/>
                          <a:latin typeface="+mn-lt"/>
                          <a:ea typeface="+mn-ea"/>
                          <a:cs typeface="+mn-cs"/>
                        </a:rPr>
                        <a:t> Management, </a:t>
                      </a:r>
                      <a:r>
                        <a:rPr kumimoji="0" lang="de-DE" sz="2000" b="0" i="0" u="none" strike="noStrike" kern="1200" cap="none" spc="0" normalizeH="0" baseline="0" noProof="0" dirty="0" err="1">
                          <a:ln>
                            <a:noFill/>
                          </a:ln>
                          <a:solidFill>
                            <a:srgbClr val="3F4040"/>
                          </a:solidFill>
                          <a:effectLst/>
                          <a:uLnTx/>
                          <a:uFillTx/>
                          <a:latin typeface="+mn-lt"/>
                          <a:ea typeface="+mn-ea"/>
                          <a:cs typeface="+mn-cs"/>
                        </a:rPr>
                        <a:t>etc</a:t>
                      </a:r>
                      <a:r>
                        <a:rPr kumimoji="0" lang="de-DE" sz="2000" b="0" i="0" u="none" strike="noStrike" kern="1200" cap="none" spc="0" normalizeH="0" baseline="0" noProof="0" dirty="0">
                          <a:ln>
                            <a:noFill/>
                          </a:ln>
                          <a:solidFill>
                            <a:srgbClr val="3F4040"/>
                          </a:solidFill>
                          <a:effectLst/>
                          <a:uLnTx/>
                          <a:uFillTx/>
                          <a:latin typeface="+mn-lt"/>
                          <a:ea typeface="+mn-ea"/>
                          <a:cs typeface="+mn-cs"/>
                        </a:rPr>
                        <a:t>)</a:t>
                      </a:r>
                      <a:endParaRPr kumimoji="0" lang="en-US" sz="2000" b="0" i="0" u="none" strike="noStrike" kern="1200" cap="none" spc="0" normalizeH="0" baseline="0" noProof="0" dirty="0">
                        <a:ln>
                          <a:noFill/>
                        </a:ln>
                        <a:solidFill>
                          <a:srgbClr val="3F4040"/>
                        </a:solidFill>
                        <a:effectLst/>
                        <a:uLnTx/>
                        <a:uFillTx/>
                        <a:latin typeface="+mn-lt"/>
                        <a:ea typeface="+mn-ea"/>
                        <a:cs typeface="+mn-cs"/>
                      </a:endParaRPr>
                    </a:p>
                  </a:txBody>
                  <a:tcPr marL="228600" anchor="ctr">
                    <a:lnL w="76200" cap="flat" cmpd="sng" algn="ctr">
                      <a:solidFill>
                        <a:schemeClr val="accent5"/>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2506672365"/>
                  </a:ext>
                </a:extLst>
              </a:tr>
            </a:tbl>
          </a:graphicData>
        </a:graphic>
      </p:graphicFrame>
    </p:spTree>
    <p:extLst>
      <p:ext uri="{BB962C8B-B14F-4D97-AF65-F5344CB8AC3E}">
        <p14:creationId xmlns:p14="http://schemas.microsoft.com/office/powerpoint/2010/main" val="15696782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48627-F144-45D9-80C1-C7E8232013C9}"/>
              </a:ext>
            </a:extLst>
          </p:cNvPr>
          <p:cNvSpPr>
            <a:spLocks noGrp="1"/>
          </p:cNvSpPr>
          <p:nvPr>
            <p:ph type="title"/>
          </p:nvPr>
        </p:nvSpPr>
        <p:spPr/>
        <p:txBody>
          <a:bodyPr/>
          <a:lstStyle/>
          <a:p>
            <a:r>
              <a:rPr lang="en-US" noProof="0" dirty="0"/>
              <a:t>PACEdge Real Customer Example</a:t>
            </a:r>
          </a:p>
        </p:txBody>
      </p:sp>
      <p:sp>
        <p:nvSpPr>
          <p:cNvPr id="9" name="TextBox 8">
            <a:extLst>
              <a:ext uri="{FF2B5EF4-FFF2-40B4-BE49-F238E27FC236}">
                <a16:creationId xmlns:a16="http://schemas.microsoft.com/office/drawing/2014/main" id="{51BEFD1F-15EE-4FB5-AF32-211B715ECCC1}"/>
              </a:ext>
            </a:extLst>
          </p:cNvPr>
          <p:cNvSpPr txBox="1"/>
          <p:nvPr/>
        </p:nvSpPr>
        <p:spPr>
          <a:xfrm>
            <a:off x="274229" y="1822725"/>
            <a:ext cx="4000060" cy="4401205"/>
          </a:xfrm>
          <a:prstGeom prst="rect">
            <a:avLst/>
          </a:prstGeom>
          <a:noFill/>
        </p:spPr>
        <p:txBody>
          <a:bodyPr wrap="square" rtlCol="0">
            <a:spAutoFit/>
          </a:bodyPr>
          <a:lstStyle/>
          <a:p>
            <a:r>
              <a:rPr lang="en-US" sz="1400" dirty="0"/>
              <a:t>PACEdge Example: Weld Analytics:</a:t>
            </a:r>
            <a:br>
              <a:rPr lang="en-US" sz="1400" dirty="0"/>
            </a:br>
            <a:endParaRPr lang="en-US" sz="1400" dirty="0"/>
          </a:p>
          <a:p>
            <a:pPr marL="285750" indent="-285750">
              <a:buFont typeface="Arial" panose="020B0604020202020204" pitchFamily="34" charset="0"/>
              <a:buChar char="•"/>
            </a:pPr>
            <a:r>
              <a:rPr lang="en-US" sz="1400" dirty="0"/>
              <a:t>Goal: based on weld operation measurements (power, position data, </a:t>
            </a:r>
            <a:r>
              <a:rPr lang="en-US" sz="1400" dirty="0" err="1"/>
              <a:t>etc</a:t>
            </a:r>
            <a:r>
              <a:rPr lang="en-US" sz="1400" dirty="0"/>
              <a:t>) predict a weld strength and quality</a:t>
            </a:r>
            <a:br>
              <a:rPr lang="en-US" sz="1400" dirty="0"/>
            </a:br>
            <a:endParaRPr lang="en-US" sz="1400" dirty="0"/>
          </a:p>
          <a:p>
            <a:pPr marL="285750" indent="-285750">
              <a:buFont typeface="Arial" panose="020B0604020202020204" pitchFamily="34" charset="0"/>
              <a:buChar char="•"/>
            </a:pPr>
            <a:r>
              <a:rPr lang="en-US" sz="1400" dirty="0"/>
              <a:t>How:</a:t>
            </a:r>
          </a:p>
          <a:p>
            <a:pPr marL="1017270" lvl="1" indent="-285750">
              <a:buFont typeface="Arial" panose="020B0604020202020204" pitchFamily="34" charset="0"/>
              <a:buChar char="•"/>
            </a:pPr>
            <a:r>
              <a:rPr lang="en-US" sz="1400" dirty="0"/>
              <a:t>Welder sends measurements via proprietary Ethernet protocol</a:t>
            </a:r>
          </a:p>
          <a:p>
            <a:pPr marL="1017270" lvl="1" indent="-285750">
              <a:buFont typeface="Arial" panose="020B0604020202020204" pitchFamily="34" charset="0"/>
              <a:buChar char="•"/>
            </a:pPr>
            <a:r>
              <a:rPr lang="en-US" sz="1400" dirty="0"/>
              <a:t>Connext has driver for it and acts as a gateway, publishes values via MQTT and OPC UA</a:t>
            </a:r>
          </a:p>
          <a:p>
            <a:pPr marL="1017270" lvl="1" indent="-285750">
              <a:buFont typeface="Arial" panose="020B0604020202020204" pitchFamily="34" charset="0"/>
              <a:buChar char="•"/>
            </a:pPr>
            <a:r>
              <a:rPr lang="en-US" sz="1400" dirty="0"/>
              <a:t>Node RED gets data via MQTT and sends it to Analytics (ML running under Python)</a:t>
            </a:r>
          </a:p>
          <a:p>
            <a:pPr marL="1017270" lvl="1" indent="-285750">
              <a:buFont typeface="Arial" panose="020B0604020202020204" pitchFamily="34" charset="0"/>
              <a:buChar char="•"/>
            </a:pPr>
            <a:r>
              <a:rPr lang="en-US" sz="1400" dirty="0"/>
              <a:t>Prediction results are sent back to Node RED</a:t>
            </a:r>
          </a:p>
          <a:p>
            <a:pPr marL="1017270" lvl="1" indent="-285750">
              <a:buFont typeface="Arial" panose="020B0604020202020204" pitchFamily="34" charset="0"/>
              <a:buChar char="•"/>
            </a:pPr>
            <a:r>
              <a:rPr lang="en-US" sz="1400" dirty="0"/>
              <a:t>Node RED stores it all in InfluxDB</a:t>
            </a:r>
          </a:p>
          <a:p>
            <a:pPr marL="1017270" lvl="1" indent="-285750">
              <a:buFont typeface="Arial" panose="020B0604020202020204" pitchFamily="34" charset="0"/>
              <a:buChar char="•"/>
            </a:pPr>
            <a:r>
              <a:rPr lang="en-US" sz="1400" dirty="0"/>
              <a:t>Grafana pulls data from InfluxDB and shows dashboards</a:t>
            </a:r>
          </a:p>
        </p:txBody>
      </p:sp>
      <p:sp>
        <p:nvSpPr>
          <p:cNvPr id="5" name="Rectangle 4">
            <a:extLst>
              <a:ext uri="{FF2B5EF4-FFF2-40B4-BE49-F238E27FC236}">
                <a16:creationId xmlns:a16="http://schemas.microsoft.com/office/drawing/2014/main" id="{97E221E1-C743-4D88-B2AF-8779790F0A24}"/>
              </a:ext>
            </a:extLst>
          </p:cNvPr>
          <p:cNvSpPr>
            <a:spLocks noChangeArrowheads="1"/>
          </p:cNvSpPr>
          <p:nvPr/>
        </p:nvSpPr>
        <p:spPr bwMode="auto">
          <a:xfrm>
            <a:off x="4008475" y="2626242"/>
            <a:ext cx="146304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7">
            <a:extLst>
              <a:ext uri="{FF2B5EF4-FFF2-40B4-BE49-F238E27FC236}">
                <a16:creationId xmlns:a16="http://schemas.microsoft.com/office/drawing/2014/main" id="{CAA109C9-2EB2-4054-BE80-C03F5D029E6E}"/>
              </a:ext>
            </a:extLst>
          </p:cNvPr>
          <p:cNvSpPr>
            <a:spLocks noChangeArrowheads="1"/>
          </p:cNvSpPr>
          <p:nvPr/>
        </p:nvSpPr>
        <p:spPr bwMode="auto">
          <a:xfrm>
            <a:off x="7081283" y="3594735"/>
            <a:ext cx="146304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a:extLst>
              <a:ext uri="{FF2B5EF4-FFF2-40B4-BE49-F238E27FC236}">
                <a16:creationId xmlns:a16="http://schemas.microsoft.com/office/drawing/2014/main" id="{AD70477A-4B8C-4BC8-83EC-6A33A21792CB}"/>
              </a:ext>
            </a:extLst>
          </p:cNvPr>
          <p:cNvGraphicFramePr>
            <a:graphicFrameLocks noChangeAspect="1"/>
          </p:cNvGraphicFramePr>
          <p:nvPr>
            <p:extLst>
              <p:ext uri="{D42A27DB-BD31-4B8C-83A1-F6EECF244321}">
                <p14:modId xmlns:p14="http://schemas.microsoft.com/office/powerpoint/2010/main" val="3212522376"/>
              </p:ext>
            </p:extLst>
          </p:nvPr>
        </p:nvGraphicFramePr>
        <p:xfrm>
          <a:off x="4619932" y="1626788"/>
          <a:ext cx="9736239" cy="6129220"/>
        </p:xfrm>
        <a:graphic>
          <a:graphicData uri="http://schemas.openxmlformats.org/presentationml/2006/ole">
            <mc:AlternateContent xmlns:mc="http://schemas.openxmlformats.org/markup-compatibility/2006">
              <mc:Choice xmlns:v="urn:schemas-microsoft-com:vml" Requires="v">
                <p:oleObj name="Visio" r:id="rId2" imgW="7715212" imgH="4886325" progId="Visio.Drawing.15">
                  <p:embed/>
                </p:oleObj>
              </mc:Choice>
              <mc:Fallback>
                <p:oleObj name="Visio" r:id="rId2" imgW="7715212" imgH="4886325" progId="Visio.Drawing.15">
                  <p:embed/>
                  <p:pic>
                    <p:nvPicPr>
                      <p:cNvPr id="4" name="Object 3">
                        <a:extLst>
                          <a:ext uri="{FF2B5EF4-FFF2-40B4-BE49-F238E27FC236}">
                            <a16:creationId xmlns:a16="http://schemas.microsoft.com/office/drawing/2014/main" id="{AD70477A-4B8C-4BC8-83EC-6A33A21792CB}"/>
                          </a:ext>
                        </a:extLst>
                      </p:cNvPr>
                      <p:cNvPicPr>
                        <a:picLocks noChangeAspect="1" noChangeArrowheads="1"/>
                      </p:cNvPicPr>
                      <p:nvPr/>
                    </p:nvPicPr>
                    <p:blipFill>
                      <a:blip r:embed="rId3"/>
                      <a:srcRect/>
                      <a:stretch>
                        <a:fillRect/>
                      </a:stretch>
                    </p:blipFill>
                    <p:spPr bwMode="auto">
                      <a:xfrm>
                        <a:off x="4619932" y="1626788"/>
                        <a:ext cx="9736239" cy="6129220"/>
                      </a:xfrm>
                      <a:prstGeom prst="rect">
                        <a:avLst/>
                      </a:prstGeom>
                      <a:noFill/>
                    </p:spPr>
                  </p:pic>
                </p:oleObj>
              </mc:Fallback>
            </mc:AlternateContent>
          </a:graphicData>
        </a:graphic>
      </p:graphicFrame>
    </p:spTree>
    <p:extLst>
      <p:ext uri="{BB962C8B-B14F-4D97-AF65-F5344CB8AC3E}">
        <p14:creationId xmlns:p14="http://schemas.microsoft.com/office/powerpoint/2010/main" val="27356052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E742D88-2944-4316-86AD-BB1454A17C5E}"/>
              </a:ext>
            </a:extLst>
          </p:cNvPr>
          <p:cNvSpPr txBox="1">
            <a:spLocks/>
          </p:cNvSpPr>
          <p:nvPr/>
        </p:nvSpPr>
        <p:spPr>
          <a:xfrm>
            <a:off x="511175" y="3745603"/>
            <a:ext cx="13623925" cy="728835"/>
          </a:xfrm>
          <a:prstGeom prst="rect">
            <a:avLst/>
          </a:prstGeom>
        </p:spPr>
        <p:txBody>
          <a:bodyPr/>
          <a:lstStyle>
            <a:lvl1pPr algn="l" defTabSz="1463040" rtl="0" eaLnBrk="1" latinLnBrk="0" hangingPunct="1">
              <a:spcBef>
                <a:spcPct val="0"/>
              </a:spcBef>
              <a:buNone/>
              <a:defRPr sz="3200" b="0" i="0" u="none" kern="1200">
                <a:solidFill>
                  <a:schemeClr val="accent1"/>
                </a:solidFill>
                <a:latin typeface="+mj-lt"/>
                <a:ea typeface="+mj-ea"/>
                <a:cs typeface="+mj-cs"/>
              </a:defRPr>
            </a:lvl1pPr>
          </a:lstStyle>
          <a:p>
            <a:pPr algn="ctr"/>
            <a:r>
              <a:rPr lang="en-US" dirty="0"/>
              <a:t>PACEdge Performance Indication</a:t>
            </a:r>
          </a:p>
        </p:txBody>
      </p:sp>
    </p:spTree>
    <p:extLst>
      <p:ext uri="{BB962C8B-B14F-4D97-AF65-F5344CB8AC3E}">
        <p14:creationId xmlns:p14="http://schemas.microsoft.com/office/powerpoint/2010/main" val="41958583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4CFBC4C0-8C4A-4E01-95A9-C04893FEA887}"/>
              </a:ext>
            </a:extLst>
          </p:cNvPr>
          <p:cNvSpPr txBox="1">
            <a:spLocks/>
          </p:cNvSpPr>
          <p:nvPr/>
        </p:nvSpPr>
        <p:spPr>
          <a:xfrm>
            <a:off x="503237" y="567165"/>
            <a:ext cx="13623925" cy="728835"/>
          </a:xfrm>
          <a:prstGeom prst="rect">
            <a:avLst/>
          </a:prstGeom>
        </p:spPr>
        <p:txBody>
          <a:bodyPr/>
          <a:lstStyle>
            <a:lvl1pPr algn="l" defTabSz="1463040" rtl="0" eaLnBrk="1" latinLnBrk="0" hangingPunct="1">
              <a:spcBef>
                <a:spcPct val="0"/>
              </a:spcBef>
              <a:buNone/>
              <a:defRPr sz="3200" b="0" i="0" u="none" kern="1200">
                <a:solidFill>
                  <a:schemeClr val="accent1"/>
                </a:solidFill>
                <a:latin typeface="+mj-lt"/>
                <a:ea typeface="+mj-ea"/>
                <a:cs typeface="+mj-cs"/>
              </a:defRPr>
            </a:lvl1pPr>
          </a:lstStyle>
          <a:p>
            <a:pPr algn="ctr"/>
            <a:r>
              <a:rPr lang="en-US" dirty="0"/>
              <a:t>PACEdge Performance Testing</a:t>
            </a:r>
          </a:p>
        </p:txBody>
      </p:sp>
      <p:sp>
        <p:nvSpPr>
          <p:cNvPr id="5" name="TextBox 4">
            <a:extLst>
              <a:ext uri="{FF2B5EF4-FFF2-40B4-BE49-F238E27FC236}">
                <a16:creationId xmlns:a16="http://schemas.microsoft.com/office/drawing/2014/main" id="{43BE6B3D-7FC4-4B20-ACCD-92047760A77B}"/>
              </a:ext>
            </a:extLst>
          </p:cNvPr>
          <p:cNvSpPr txBox="1"/>
          <p:nvPr/>
        </p:nvSpPr>
        <p:spPr>
          <a:xfrm>
            <a:off x="206537" y="1814201"/>
            <a:ext cx="6963190" cy="3539430"/>
          </a:xfrm>
          <a:prstGeom prst="rect">
            <a:avLst/>
          </a:prstGeom>
          <a:noFill/>
        </p:spPr>
        <p:txBody>
          <a:bodyPr wrap="square" rtlCol="0">
            <a:spAutoFit/>
          </a:bodyPr>
          <a:lstStyle/>
          <a:p>
            <a:pPr marL="285750" indent="-285750">
              <a:buFont typeface="Arial" panose="020B0604020202020204" pitchFamily="34" charset="0"/>
              <a:buChar char="•"/>
            </a:pPr>
            <a:r>
              <a:rPr lang="en-US" sz="1600" dirty="0"/>
              <a:t>Purpose of performance testing is to provide an indication for expected performance from individual components and help guide hardware as well as software options</a:t>
            </a:r>
          </a:p>
          <a:p>
            <a:pPr marL="285750" indent="-285750">
              <a:buFont typeface="Arial" panose="020B0604020202020204" pitchFamily="34" charset="0"/>
              <a:buChar char="•"/>
            </a:pPr>
            <a:r>
              <a:rPr lang="en-US" sz="1600" dirty="0"/>
              <a:t>Most performance tests are performed by using a Test Server and Device Under Test (DUT)</a:t>
            </a:r>
          </a:p>
          <a:p>
            <a:pPr marL="285750" indent="-285750">
              <a:buFont typeface="Arial" panose="020B0604020202020204" pitchFamily="34" charset="0"/>
              <a:buChar char="•"/>
            </a:pPr>
            <a:r>
              <a:rPr lang="en-US" sz="1600" dirty="0"/>
              <a:t>PACEdge supports a usage model where a monitor is directly attached to the IPC running PACEdge. This adds an additional workload and influences test results. (LOC) indicates locally attached monitor. This usage model is only recommended using RXi2-BP hardware</a:t>
            </a:r>
          </a:p>
          <a:p>
            <a:pPr marL="285750" indent="-285750">
              <a:buFont typeface="Arial" panose="020B0604020202020204" pitchFamily="34" charset="0"/>
              <a:buChar char="•"/>
            </a:pPr>
            <a:r>
              <a:rPr lang="en-US" sz="1600" dirty="0"/>
              <a:t>NOTE: CPL410, CPE400 and IPC2010 does not support a locally attached monitor</a:t>
            </a:r>
          </a:p>
          <a:p>
            <a:pPr marL="285750" indent="-285750">
              <a:buFont typeface="Arial" panose="020B0604020202020204" pitchFamily="34" charset="0"/>
              <a:buChar char="•"/>
            </a:pPr>
            <a:r>
              <a:rPr lang="en-US" sz="1600" dirty="0"/>
              <a:t>Accessing PACEdge remotely, via a browser in your own computer, adds a significant workload to your computer, which might become a bottleneck. Keep this in mind while evaluating PACEdge performance.</a:t>
            </a:r>
          </a:p>
        </p:txBody>
      </p:sp>
      <p:sp>
        <p:nvSpPr>
          <p:cNvPr id="6" name="Rectangle 5">
            <a:extLst>
              <a:ext uri="{FF2B5EF4-FFF2-40B4-BE49-F238E27FC236}">
                <a16:creationId xmlns:a16="http://schemas.microsoft.com/office/drawing/2014/main" id="{7987BEDF-88B1-4956-BDCD-1689FEA43D21}"/>
              </a:ext>
            </a:extLst>
          </p:cNvPr>
          <p:cNvSpPr/>
          <p:nvPr/>
        </p:nvSpPr>
        <p:spPr bwMode="auto">
          <a:xfrm>
            <a:off x="8780406" y="2426747"/>
            <a:ext cx="2531327" cy="989924"/>
          </a:xfrm>
          <a:prstGeom prst="rect">
            <a:avLst/>
          </a:prstGeom>
          <a:solidFill>
            <a:schemeClr val="accent1"/>
          </a:solidFill>
          <a:ln w="9525">
            <a:noFill/>
            <a:round/>
            <a:headEnd/>
            <a:tailEnd/>
          </a:ln>
          <a:effectLst/>
        </p:spPr>
        <p:txBody>
          <a:bodyPr wrap="square" rtlCol="0" anchor="ctr"/>
          <a:lstStyle/>
          <a:p>
            <a:pPr algn="ctr" eaLnBrk="0" fontAlgn="base" hangingPunct="0">
              <a:spcBef>
                <a:spcPct val="0"/>
              </a:spcBef>
              <a:spcAft>
                <a:spcPct val="0"/>
              </a:spcAft>
            </a:pPr>
            <a:r>
              <a:rPr lang="en-US" sz="1600" b="1">
                <a:solidFill>
                  <a:srgbClr val="FFFFFF"/>
                </a:solidFill>
              </a:rPr>
              <a:t>Test Server</a:t>
            </a:r>
          </a:p>
          <a:p>
            <a:pPr algn="ctr" eaLnBrk="0" fontAlgn="base" hangingPunct="0">
              <a:spcBef>
                <a:spcPct val="0"/>
              </a:spcBef>
              <a:spcAft>
                <a:spcPct val="0"/>
              </a:spcAft>
            </a:pPr>
            <a:r>
              <a:rPr lang="en-US" sz="1200" b="1">
                <a:solidFill>
                  <a:srgbClr val="FFFFFF"/>
                </a:solidFill>
              </a:rPr>
              <a:t>RXi2-UP with </a:t>
            </a:r>
            <a:r>
              <a:rPr lang="en-US" sz="1200" b="1" err="1">
                <a:solidFill>
                  <a:srgbClr val="FFFFFF"/>
                </a:solidFill>
              </a:rPr>
              <a:t>PACEdge</a:t>
            </a:r>
            <a:endParaRPr lang="en-US" sz="1200" b="1">
              <a:solidFill>
                <a:srgbClr val="FFFFFF"/>
              </a:solidFill>
            </a:endParaRPr>
          </a:p>
        </p:txBody>
      </p:sp>
      <p:sp>
        <p:nvSpPr>
          <p:cNvPr id="7" name="Rectangle 6">
            <a:extLst>
              <a:ext uri="{FF2B5EF4-FFF2-40B4-BE49-F238E27FC236}">
                <a16:creationId xmlns:a16="http://schemas.microsoft.com/office/drawing/2014/main" id="{8685C8DC-E005-49CC-AE5F-C42B2EF3BDCC}"/>
              </a:ext>
            </a:extLst>
          </p:cNvPr>
          <p:cNvSpPr/>
          <p:nvPr/>
        </p:nvSpPr>
        <p:spPr bwMode="auto">
          <a:xfrm>
            <a:off x="11595835" y="2426747"/>
            <a:ext cx="2531327" cy="989924"/>
          </a:xfrm>
          <a:prstGeom prst="rect">
            <a:avLst/>
          </a:prstGeom>
          <a:solidFill>
            <a:schemeClr val="accent1"/>
          </a:solidFill>
          <a:ln w="9525">
            <a:noFill/>
            <a:round/>
            <a:headEnd/>
            <a:tailEnd/>
          </a:ln>
          <a:effectLst/>
        </p:spPr>
        <p:txBody>
          <a:bodyPr wrap="square" rtlCol="0" anchor="ctr"/>
          <a:lstStyle/>
          <a:p>
            <a:pPr algn="ctr" eaLnBrk="0" fontAlgn="base" hangingPunct="0">
              <a:spcBef>
                <a:spcPct val="0"/>
              </a:spcBef>
              <a:spcAft>
                <a:spcPct val="0"/>
              </a:spcAft>
            </a:pPr>
            <a:r>
              <a:rPr lang="en-US" sz="1600" b="1" dirty="0">
                <a:solidFill>
                  <a:srgbClr val="FFFFFF"/>
                </a:solidFill>
              </a:rPr>
              <a:t>DUT</a:t>
            </a:r>
          </a:p>
          <a:p>
            <a:pPr algn="ctr" eaLnBrk="0" fontAlgn="base" hangingPunct="0">
              <a:spcBef>
                <a:spcPct val="0"/>
              </a:spcBef>
              <a:spcAft>
                <a:spcPct val="0"/>
              </a:spcAft>
            </a:pPr>
            <a:r>
              <a:rPr lang="en-US" sz="1200" b="1" dirty="0">
                <a:solidFill>
                  <a:srgbClr val="FFFFFF"/>
                </a:solidFill>
              </a:rPr>
              <a:t>RXi2-LP</a:t>
            </a:r>
          </a:p>
          <a:p>
            <a:pPr algn="ctr" eaLnBrk="0" fontAlgn="base" hangingPunct="0">
              <a:spcBef>
                <a:spcPct val="0"/>
              </a:spcBef>
              <a:spcAft>
                <a:spcPct val="0"/>
              </a:spcAft>
            </a:pPr>
            <a:r>
              <a:rPr lang="en-US" sz="1200" b="1" dirty="0">
                <a:solidFill>
                  <a:srgbClr val="FFFFFF"/>
                </a:solidFill>
              </a:rPr>
              <a:t>RXi2-BP</a:t>
            </a:r>
          </a:p>
          <a:p>
            <a:pPr algn="ctr" eaLnBrk="0" fontAlgn="base" hangingPunct="0">
              <a:spcBef>
                <a:spcPct val="0"/>
              </a:spcBef>
              <a:spcAft>
                <a:spcPct val="0"/>
              </a:spcAft>
            </a:pPr>
            <a:r>
              <a:rPr lang="en-US" sz="1200" b="1" dirty="0">
                <a:solidFill>
                  <a:srgbClr val="FFFFFF"/>
                </a:solidFill>
              </a:rPr>
              <a:t>CPL410/CPE400</a:t>
            </a:r>
          </a:p>
          <a:p>
            <a:pPr algn="ctr" eaLnBrk="0" fontAlgn="base" hangingPunct="0">
              <a:spcBef>
                <a:spcPct val="0"/>
              </a:spcBef>
              <a:spcAft>
                <a:spcPct val="0"/>
              </a:spcAft>
            </a:pPr>
            <a:r>
              <a:rPr lang="en-US" sz="1200" b="1" dirty="0">
                <a:solidFill>
                  <a:srgbClr val="FFFFFF"/>
                </a:solidFill>
              </a:rPr>
              <a:t>IPC 2010</a:t>
            </a:r>
          </a:p>
        </p:txBody>
      </p:sp>
      <p:cxnSp>
        <p:nvCxnSpPr>
          <p:cNvPr id="8" name="Connector: Elbow 7">
            <a:extLst>
              <a:ext uri="{FF2B5EF4-FFF2-40B4-BE49-F238E27FC236}">
                <a16:creationId xmlns:a16="http://schemas.microsoft.com/office/drawing/2014/main" id="{BFD4DE44-7434-4842-B5CD-26EEBCD593A3}"/>
              </a:ext>
            </a:extLst>
          </p:cNvPr>
          <p:cNvCxnSpPr>
            <a:cxnSpLocks/>
            <a:stCxn id="6" idx="2"/>
            <a:endCxn id="7" idx="2"/>
          </p:cNvCxnSpPr>
          <p:nvPr/>
        </p:nvCxnSpPr>
        <p:spPr bwMode="auto">
          <a:xfrm rot="16200000" flipH="1">
            <a:off x="11453784" y="2008956"/>
            <a:ext cx="12700" cy="2815429"/>
          </a:xfrm>
          <a:prstGeom prst="bentConnector3">
            <a:avLst>
              <a:gd name="adj1" fmla="val 1800000"/>
            </a:avLst>
          </a:prstGeom>
          <a:solidFill>
            <a:schemeClr val="accent1"/>
          </a:solidFill>
          <a:ln w="12700" cap="flat" cmpd="sng" algn="ctr">
            <a:solidFill>
              <a:schemeClr val="accent1"/>
            </a:solidFill>
            <a:prstDash val="solid"/>
            <a:round/>
            <a:headEnd type="none" w="med" len="med"/>
            <a:tailEnd type="none" w="med" len="med"/>
          </a:ln>
          <a:effectLst/>
        </p:spPr>
      </p:cxnSp>
    </p:spTree>
    <p:extLst>
      <p:ext uri="{BB962C8B-B14F-4D97-AF65-F5344CB8AC3E}">
        <p14:creationId xmlns:p14="http://schemas.microsoft.com/office/powerpoint/2010/main" val="21608936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4CFBC4C0-8C4A-4E01-95A9-C04893FEA887}"/>
              </a:ext>
            </a:extLst>
          </p:cNvPr>
          <p:cNvSpPr txBox="1">
            <a:spLocks/>
          </p:cNvSpPr>
          <p:nvPr/>
        </p:nvSpPr>
        <p:spPr>
          <a:xfrm>
            <a:off x="503237" y="567165"/>
            <a:ext cx="13623925" cy="728835"/>
          </a:xfrm>
          <a:prstGeom prst="rect">
            <a:avLst/>
          </a:prstGeom>
        </p:spPr>
        <p:txBody>
          <a:bodyPr/>
          <a:lstStyle>
            <a:lvl1pPr algn="l" defTabSz="1463040" rtl="0" eaLnBrk="1" latinLnBrk="0" hangingPunct="1">
              <a:spcBef>
                <a:spcPct val="0"/>
              </a:spcBef>
              <a:buNone/>
              <a:defRPr sz="3200" b="0" i="0" u="none" kern="1200">
                <a:solidFill>
                  <a:schemeClr val="accent1"/>
                </a:solidFill>
                <a:latin typeface="+mj-lt"/>
                <a:ea typeface="+mj-ea"/>
                <a:cs typeface="+mj-cs"/>
              </a:defRPr>
            </a:lvl1pPr>
          </a:lstStyle>
          <a:p>
            <a:pPr algn="ctr"/>
            <a:r>
              <a:rPr lang="en-US" dirty="0"/>
              <a:t>PACEdge Performance Indication (Node-RED OPC UA)</a:t>
            </a:r>
          </a:p>
        </p:txBody>
      </p:sp>
      <p:sp>
        <p:nvSpPr>
          <p:cNvPr id="5" name="TextBox 4">
            <a:extLst>
              <a:ext uri="{FF2B5EF4-FFF2-40B4-BE49-F238E27FC236}">
                <a16:creationId xmlns:a16="http://schemas.microsoft.com/office/drawing/2014/main" id="{43BE6B3D-7FC4-4B20-ACCD-92047760A77B}"/>
              </a:ext>
            </a:extLst>
          </p:cNvPr>
          <p:cNvSpPr txBox="1"/>
          <p:nvPr/>
        </p:nvSpPr>
        <p:spPr>
          <a:xfrm>
            <a:off x="206537" y="3092283"/>
            <a:ext cx="5799407" cy="4216539"/>
          </a:xfrm>
          <a:prstGeom prst="rect">
            <a:avLst/>
          </a:prstGeom>
          <a:noFill/>
        </p:spPr>
        <p:txBody>
          <a:bodyPr wrap="square" rtlCol="0">
            <a:spAutoFit/>
          </a:bodyPr>
          <a:lstStyle/>
          <a:p>
            <a:pPr marL="285750" indent="-285750">
              <a:buFont typeface="Arial" panose="020B0604020202020204" pitchFamily="34" charset="0"/>
              <a:buChar char="•"/>
            </a:pPr>
            <a:r>
              <a:rPr lang="en-US" sz="1600"/>
              <a:t>Using single variable read operation:</a:t>
            </a:r>
          </a:p>
          <a:p>
            <a:pPr marL="1017270" lvl="1" indent="-285750">
              <a:buFont typeface="Arial" panose="020B0604020202020204" pitchFamily="34" charset="0"/>
              <a:buChar char="•"/>
            </a:pPr>
            <a:r>
              <a:rPr lang="en-US" sz="1400"/>
              <a:t>The client sends 100 single variable read requests</a:t>
            </a:r>
          </a:p>
          <a:p>
            <a:pPr marL="1017270" lvl="1" indent="-285750">
              <a:buFont typeface="Arial" panose="020B0604020202020204" pitchFamily="34" charset="0"/>
              <a:buChar char="•"/>
            </a:pPr>
            <a:r>
              <a:rPr lang="en-US" sz="1400"/>
              <a:t>The server responds with 100 replies</a:t>
            </a:r>
          </a:p>
          <a:p>
            <a:pPr marL="1017270" lvl="1" indent="-285750">
              <a:buFont typeface="Arial" panose="020B0604020202020204" pitchFamily="34" charset="0"/>
              <a:buChar char="•"/>
            </a:pPr>
            <a:r>
              <a:rPr lang="en-US" sz="1400"/>
              <a:t>Once all replies are received, the Client repeats the sequence.</a:t>
            </a:r>
          </a:p>
          <a:p>
            <a:pPr marL="285750" indent="-285750">
              <a:buFont typeface="Arial" panose="020B0604020202020204" pitchFamily="34" charset="0"/>
              <a:buChar char="•"/>
            </a:pPr>
            <a:r>
              <a:rPr lang="en-US" sz="1600"/>
              <a:t>Using batch read request:</a:t>
            </a:r>
          </a:p>
          <a:p>
            <a:pPr marL="1017270" lvl="1" indent="-285750">
              <a:buFont typeface="Arial" panose="020B0604020202020204" pitchFamily="34" charset="0"/>
              <a:buChar char="•"/>
            </a:pPr>
            <a:r>
              <a:rPr lang="en-US" sz="1400"/>
              <a:t>The client sends one read request containing 100 variables</a:t>
            </a:r>
          </a:p>
          <a:p>
            <a:pPr marL="1017270" lvl="1" indent="-285750">
              <a:buFont typeface="Arial" panose="020B0604020202020204" pitchFamily="34" charset="0"/>
              <a:buChar char="•"/>
            </a:pPr>
            <a:r>
              <a:rPr lang="en-US" sz="1400"/>
              <a:t>The server responds with 10 replies, each containing 10 variable updates</a:t>
            </a:r>
          </a:p>
          <a:p>
            <a:pPr marL="1017270" lvl="1" indent="-285750">
              <a:buFont typeface="Arial" panose="020B0604020202020204" pitchFamily="34" charset="0"/>
              <a:buChar char="•"/>
            </a:pPr>
            <a:r>
              <a:rPr lang="en-US" sz="1400"/>
              <a:t>Once all replies are received, the Client repeats the sequence </a:t>
            </a:r>
          </a:p>
          <a:p>
            <a:pPr marL="285750" indent="-285750">
              <a:buFont typeface="Arial" panose="020B0604020202020204" pitchFamily="34" charset="0"/>
              <a:buChar char="•"/>
            </a:pPr>
            <a:r>
              <a:rPr lang="en-US" sz="1600"/>
              <a:t>In addition to performing OPC UA read transactions, PACEdge is storing all variables in the InfluxDB database, uses one graph and one dial to show performance via the Node-RED dashboard and via the Grafana dashboard.</a:t>
            </a:r>
          </a:p>
          <a:p>
            <a:pPr marL="285750" indent="-285750">
              <a:buFont typeface="Arial" panose="020B0604020202020204" pitchFamily="34" charset="0"/>
              <a:buChar char="•"/>
            </a:pPr>
            <a:r>
              <a:rPr lang="en-US" sz="1600"/>
              <a:t>NOTE: Connext OPC UA performance is higher than Node-RED</a:t>
            </a:r>
          </a:p>
        </p:txBody>
      </p:sp>
      <p:sp>
        <p:nvSpPr>
          <p:cNvPr id="6" name="Rectangle 5">
            <a:extLst>
              <a:ext uri="{FF2B5EF4-FFF2-40B4-BE49-F238E27FC236}">
                <a16:creationId xmlns:a16="http://schemas.microsoft.com/office/drawing/2014/main" id="{7987BEDF-88B1-4956-BDCD-1689FEA43D21}"/>
              </a:ext>
            </a:extLst>
          </p:cNvPr>
          <p:cNvSpPr/>
          <p:nvPr/>
        </p:nvSpPr>
        <p:spPr bwMode="auto">
          <a:xfrm>
            <a:off x="206538" y="1585084"/>
            <a:ext cx="2531327" cy="989924"/>
          </a:xfrm>
          <a:prstGeom prst="rect">
            <a:avLst/>
          </a:prstGeom>
          <a:solidFill>
            <a:schemeClr val="accent1"/>
          </a:solidFill>
          <a:ln w="9525">
            <a:noFill/>
            <a:round/>
            <a:headEnd/>
            <a:tailEnd/>
          </a:ln>
          <a:effectLst/>
        </p:spPr>
        <p:txBody>
          <a:bodyPr wrap="square" rtlCol="0" anchor="ctr"/>
          <a:lstStyle/>
          <a:p>
            <a:pPr algn="ctr" eaLnBrk="0" fontAlgn="base" hangingPunct="0">
              <a:spcBef>
                <a:spcPct val="0"/>
              </a:spcBef>
              <a:spcAft>
                <a:spcPct val="0"/>
              </a:spcAft>
            </a:pPr>
            <a:r>
              <a:rPr lang="en-US" sz="1600" b="1">
                <a:solidFill>
                  <a:srgbClr val="FFFFFF"/>
                </a:solidFill>
              </a:rPr>
              <a:t>Test Server</a:t>
            </a:r>
          </a:p>
          <a:p>
            <a:pPr algn="ctr" eaLnBrk="0" fontAlgn="base" hangingPunct="0">
              <a:spcBef>
                <a:spcPct val="0"/>
              </a:spcBef>
              <a:spcAft>
                <a:spcPct val="0"/>
              </a:spcAft>
            </a:pPr>
            <a:r>
              <a:rPr lang="en-US" sz="1200" b="1">
                <a:solidFill>
                  <a:srgbClr val="FFFFFF"/>
                </a:solidFill>
              </a:rPr>
              <a:t>RXi2-UP with </a:t>
            </a:r>
            <a:r>
              <a:rPr lang="en-US" sz="1200" b="1" err="1">
                <a:solidFill>
                  <a:srgbClr val="FFFFFF"/>
                </a:solidFill>
              </a:rPr>
              <a:t>PACEdge</a:t>
            </a:r>
            <a:endParaRPr lang="en-US" sz="1200" b="1">
              <a:solidFill>
                <a:srgbClr val="FFFFFF"/>
              </a:solidFill>
            </a:endParaRPr>
          </a:p>
        </p:txBody>
      </p:sp>
      <p:sp>
        <p:nvSpPr>
          <p:cNvPr id="7" name="Rectangle 6">
            <a:extLst>
              <a:ext uri="{FF2B5EF4-FFF2-40B4-BE49-F238E27FC236}">
                <a16:creationId xmlns:a16="http://schemas.microsoft.com/office/drawing/2014/main" id="{8685C8DC-E005-49CC-AE5F-C42B2EF3BDCC}"/>
              </a:ext>
            </a:extLst>
          </p:cNvPr>
          <p:cNvSpPr/>
          <p:nvPr/>
        </p:nvSpPr>
        <p:spPr bwMode="auto">
          <a:xfrm>
            <a:off x="3021967" y="1585084"/>
            <a:ext cx="2531327" cy="989924"/>
          </a:xfrm>
          <a:prstGeom prst="rect">
            <a:avLst/>
          </a:prstGeom>
          <a:solidFill>
            <a:schemeClr val="accent1"/>
          </a:solidFill>
          <a:ln w="9525">
            <a:noFill/>
            <a:round/>
            <a:headEnd/>
            <a:tailEnd/>
          </a:ln>
          <a:effectLst/>
        </p:spPr>
        <p:txBody>
          <a:bodyPr wrap="square" rtlCol="0" anchor="ctr"/>
          <a:lstStyle/>
          <a:p>
            <a:pPr algn="ctr" eaLnBrk="0" fontAlgn="base" hangingPunct="0">
              <a:spcBef>
                <a:spcPct val="0"/>
              </a:spcBef>
              <a:spcAft>
                <a:spcPct val="0"/>
              </a:spcAft>
            </a:pPr>
            <a:r>
              <a:rPr lang="en-US" sz="1600" b="1" dirty="0">
                <a:solidFill>
                  <a:srgbClr val="FFFFFF"/>
                </a:solidFill>
              </a:rPr>
              <a:t>DUT</a:t>
            </a:r>
          </a:p>
          <a:p>
            <a:pPr algn="ctr" eaLnBrk="0" fontAlgn="base" hangingPunct="0">
              <a:spcBef>
                <a:spcPct val="0"/>
              </a:spcBef>
              <a:spcAft>
                <a:spcPct val="0"/>
              </a:spcAft>
            </a:pPr>
            <a:r>
              <a:rPr lang="en-US" sz="1200" b="1" dirty="0">
                <a:solidFill>
                  <a:srgbClr val="FFFFFF"/>
                </a:solidFill>
              </a:rPr>
              <a:t>RXi2-LP</a:t>
            </a:r>
          </a:p>
          <a:p>
            <a:pPr algn="ctr" eaLnBrk="0" fontAlgn="base" hangingPunct="0">
              <a:spcBef>
                <a:spcPct val="0"/>
              </a:spcBef>
              <a:spcAft>
                <a:spcPct val="0"/>
              </a:spcAft>
            </a:pPr>
            <a:r>
              <a:rPr lang="en-US" sz="1200" b="1" dirty="0">
                <a:solidFill>
                  <a:srgbClr val="FFFFFF"/>
                </a:solidFill>
              </a:rPr>
              <a:t>RXi2-BP</a:t>
            </a:r>
          </a:p>
          <a:p>
            <a:pPr algn="ctr" eaLnBrk="0" fontAlgn="base" hangingPunct="0">
              <a:spcBef>
                <a:spcPct val="0"/>
              </a:spcBef>
              <a:spcAft>
                <a:spcPct val="0"/>
              </a:spcAft>
            </a:pPr>
            <a:r>
              <a:rPr lang="en-US" sz="1200" b="1" dirty="0">
                <a:solidFill>
                  <a:srgbClr val="FFFFFF"/>
                </a:solidFill>
              </a:rPr>
              <a:t>CPL410/CPE400</a:t>
            </a:r>
          </a:p>
          <a:p>
            <a:pPr algn="ctr" eaLnBrk="0" fontAlgn="base" hangingPunct="0">
              <a:spcBef>
                <a:spcPct val="0"/>
              </a:spcBef>
              <a:spcAft>
                <a:spcPct val="0"/>
              </a:spcAft>
            </a:pPr>
            <a:r>
              <a:rPr lang="en-US" sz="1200" b="1" dirty="0">
                <a:solidFill>
                  <a:srgbClr val="FFFFFF"/>
                </a:solidFill>
              </a:rPr>
              <a:t>IPC 2010</a:t>
            </a:r>
          </a:p>
        </p:txBody>
      </p:sp>
      <p:cxnSp>
        <p:nvCxnSpPr>
          <p:cNvPr id="8" name="Connector: Elbow 7">
            <a:extLst>
              <a:ext uri="{FF2B5EF4-FFF2-40B4-BE49-F238E27FC236}">
                <a16:creationId xmlns:a16="http://schemas.microsoft.com/office/drawing/2014/main" id="{BFD4DE44-7434-4842-B5CD-26EEBCD593A3}"/>
              </a:ext>
            </a:extLst>
          </p:cNvPr>
          <p:cNvCxnSpPr>
            <a:cxnSpLocks/>
            <a:stCxn id="6" idx="2"/>
            <a:endCxn id="7" idx="2"/>
          </p:cNvCxnSpPr>
          <p:nvPr/>
        </p:nvCxnSpPr>
        <p:spPr bwMode="auto">
          <a:xfrm rot="16200000" flipH="1">
            <a:off x="2879916" y="1167293"/>
            <a:ext cx="12700" cy="2815429"/>
          </a:xfrm>
          <a:prstGeom prst="bentConnector3">
            <a:avLst>
              <a:gd name="adj1" fmla="val 1800000"/>
            </a:avLst>
          </a:prstGeom>
          <a:solidFill>
            <a:schemeClr val="accent1"/>
          </a:solidFill>
          <a:ln w="12700" cap="flat" cmpd="sng" algn="ctr">
            <a:solidFill>
              <a:schemeClr val="accent1"/>
            </a:solidFill>
            <a:prstDash val="solid"/>
            <a:round/>
            <a:headEnd type="none" w="med" len="med"/>
            <a:tailEnd type="none" w="med" len="med"/>
          </a:ln>
          <a:effectLst/>
        </p:spPr>
      </p:cxnSp>
      <p:graphicFrame>
        <p:nvGraphicFramePr>
          <p:cNvPr id="9" name="Table 3">
            <a:extLst>
              <a:ext uri="{FF2B5EF4-FFF2-40B4-BE49-F238E27FC236}">
                <a16:creationId xmlns:a16="http://schemas.microsoft.com/office/drawing/2014/main" id="{59C8BC31-76C2-44FD-92B7-BCA040218F26}"/>
              </a:ext>
            </a:extLst>
          </p:cNvPr>
          <p:cNvGraphicFramePr>
            <a:graphicFrameLocks noGrp="1"/>
          </p:cNvGraphicFramePr>
          <p:nvPr>
            <p:extLst>
              <p:ext uri="{D42A27DB-BD31-4B8C-83A1-F6EECF244321}">
                <p14:modId xmlns:p14="http://schemas.microsoft.com/office/powerpoint/2010/main" val="2628168226"/>
              </p:ext>
            </p:extLst>
          </p:nvPr>
        </p:nvGraphicFramePr>
        <p:xfrm>
          <a:off x="6733310" y="5330479"/>
          <a:ext cx="7437447" cy="2651760"/>
        </p:xfrm>
        <a:graphic>
          <a:graphicData uri="http://schemas.openxmlformats.org/drawingml/2006/table">
            <a:tbl>
              <a:tblPr firstRow="1" bandRow="1">
                <a:tableStyleId>{5C22544A-7EE6-4342-B048-85BDC9FD1C3A}</a:tableStyleId>
              </a:tblPr>
              <a:tblGrid>
                <a:gridCol w="2245656">
                  <a:extLst>
                    <a:ext uri="{9D8B030D-6E8A-4147-A177-3AD203B41FA5}">
                      <a16:colId xmlns:a16="http://schemas.microsoft.com/office/drawing/2014/main" val="2451625928"/>
                    </a:ext>
                  </a:extLst>
                </a:gridCol>
                <a:gridCol w="741684">
                  <a:extLst>
                    <a:ext uri="{9D8B030D-6E8A-4147-A177-3AD203B41FA5}">
                      <a16:colId xmlns:a16="http://schemas.microsoft.com/office/drawing/2014/main" val="4288150612"/>
                    </a:ext>
                  </a:extLst>
                </a:gridCol>
                <a:gridCol w="679877">
                  <a:extLst>
                    <a:ext uri="{9D8B030D-6E8A-4147-A177-3AD203B41FA5}">
                      <a16:colId xmlns:a16="http://schemas.microsoft.com/office/drawing/2014/main" val="1418447826"/>
                    </a:ext>
                  </a:extLst>
                </a:gridCol>
                <a:gridCol w="1040419">
                  <a:extLst>
                    <a:ext uri="{9D8B030D-6E8A-4147-A177-3AD203B41FA5}">
                      <a16:colId xmlns:a16="http://schemas.microsoft.com/office/drawing/2014/main" val="2338068884"/>
                    </a:ext>
                  </a:extLst>
                </a:gridCol>
                <a:gridCol w="1040419">
                  <a:extLst>
                    <a:ext uri="{9D8B030D-6E8A-4147-A177-3AD203B41FA5}">
                      <a16:colId xmlns:a16="http://schemas.microsoft.com/office/drawing/2014/main" val="1235610874"/>
                    </a:ext>
                  </a:extLst>
                </a:gridCol>
                <a:gridCol w="844696">
                  <a:extLst>
                    <a:ext uri="{9D8B030D-6E8A-4147-A177-3AD203B41FA5}">
                      <a16:colId xmlns:a16="http://schemas.microsoft.com/office/drawing/2014/main" val="1205961374"/>
                    </a:ext>
                  </a:extLst>
                </a:gridCol>
                <a:gridCol w="844696">
                  <a:extLst>
                    <a:ext uri="{9D8B030D-6E8A-4147-A177-3AD203B41FA5}">
                      <a16:colId xmlns:a16="http://schemas.microsoft.com/office/drawing/2014/main" val="1860273160"/>
                    </a:ext>
                  </a:extLst>
                </a:gridCol>
              </a:tblGrid>
              <a:tr h="370840">
                <a:tc>
                  <a:txBody>
                    <a:bodyPr/>
                    <a:lstStyle/>
                    <a:p>
                      <a:r>
                        <a:rPr lang="en-US" sz="1200"/>
                        <a:t>OPC UA Client Functions</a:t>
                      </a:r>
                    </a:p>
                  </a:txBody>
                  <a:tcPr/>
                </a:tc>
                <a:tc>
                  <a:txBody>
                    <a:bodyPr/>
                    <a:lstStyle/>
                    <a:p>
                      <a:pPr marL="0" algn="ctr" defTabSz="1463040" rtl="0" eaLnBrk="1" latinLnBrk="0" hangingPunct="1"/>
                      <a:r>
                        <a:rPr lang="en-US" sz="1200" b="1" kern="1200" dirty="0">
                          <a:solidFill>
                            <a:schemeClr val="lt1"/>
                          </a:solidFill>
                          <a:latin typeface="+mn-lt"/>
                          <a:ea typeface="+mn-ea"/>
                          <a:cs typeface="+mn-cs"/>
                        </a:rPr>
                        <a:t>Units</a:t>
                      </a:r>
                    </a:p>
                  </a:txBody>
                  <a:tcPr/>
                </a:tc>
                <a:tc>
                  <a:txBody>
                    <a:bodyPr/>
                    <a:lstStyle/>
                    <a:p>
                      <a:pPr algn="ctr"/>
                      <a:r>
                        <a:rPr lang="en-US" sz="1200"/>
                        <a:t>LP</a:t>
                      </a:r>
                    </a:p>
                    <a:p>
                      <a:pPr algn="ctr"/>
                      <a:r>
                        <a:rPr lang="en-US" sz="1200"/>
                        <a:t>(Rem)</a:t>
                      </a:r>
                    </a:p>
                  </a:txBody>
                  <a:tcPr/>
                </a:tc>
                <a:tc>
                  <a:txBody>
                    <a:bodyPr/>
                    <a:lstStyle/>
                    <a:p>
                      <a:pPr algn="ctr"/>
                      <a:r>
                        <a:rPr lang="en-US" sz="1200"/>
                        <a:t>BP (4-core)</a:t>
                      </a:r>
                    </a:p>
                    <a:p>
                      <a:pPr algn="ctr"/>
                      <a:r>
                        <a:rPr lang="en-US" sz="1200"/>
                        <a:t>(Rem)</a:t>
                      </a:r>
                    </a:p>
                  </a:txBody>
                  <a:tcPr/>
                </a:tc>
                <a:tc>
                  <a:txBody>
                    <a:bodyPr/>
                    <a:lstStyle/>
                    <a:p>
                      <a:pPr algn="ctr"/>
                      <a:r>
                        <a:rPr lang="en-US" sz="1200"/>
                        <a:t>BP (4-core)</a:t>
                      </a:r>
                    </a:p>
                    <a:p>
                      <a:pPr algn="ctr"/>
                      <a:r>
                        <a:rPr lang="en-US" sz="1200"/>
                        <a:t>(Loc &amp; Rem)</a:t>
                      </a:r>
                    </a:p>
                  </a:txBody>
                  <a:tcPr/>
                </a:tc>
                <a:tc>
                  <a:txBody>
                    <a:bodyPr/>
                    <a:lstStyle/>
                    <a:p>
                      <a:pPr algn="ctr"/>
                      <a:r>
                        <a:rPr lang="en-US" sz="1200" dirty="0"/>
                        <a:t>CPL410/ CPE400</a:t>
                      </a:r>
                    </a:p>
                  </a:txBody>
                  <a:tcPr/>
                </a:tc>
                <a:tc>
                  <a:txBody>
                    <a:bodyPr/>
                    <a:lstStyle/>
                    <a:p>
                      <a:pPr algn="ctr"/>
                      <a:r>
                        <a:rPr lang="de-DE" sz="1200" dirty="0"/>
                        <a:t>IPC 2010</a:t>
                      </a:r>
                      <a:endParaRPr lang="en-US" sz="1200" dirty="0"/>
                    </a:p>
                  </a:txBody>
                  <a:tcPr/>
                </a:tc>
                <a:extLst>
                  <a:ext uri="{0D108BD9-81ED-4DB2-BD59-A6C34878D82A}">
                    <a16:rowId xmlns:a16="http://schemas.microsoft.com/office/drawing/2014/main" val="1746613561"/>
                  </a:ext>
                </a:extLst>
              </a:tr>
              <a:tr h="370840">
                <a:tc>
                  <a:txBody>
                    <a:bodyPr/>
                    <a:lstStyle/>
                    <a:p>
                      <a:r>
                        <a:rPr lang="en-US" sz="1200"/>
                        <a:t>Test: OPC UA </a:t>
                      </a:r>
                      <a:r>
                        <a:rPr lang="en-US" sz="1200" b="1"/>
                        <a:t>Single</a:t>
                      </a:r>
                      <a:r>
                        <a:rPr lang="en-US" sz="1200"/>
                        <a:t> Var Read</a:t>
                      </a:r>
                      <a:br>
                        <a:rPr lang="en-US" sz="1200"/>
                      </a:br>
                      <a:r>
                        <a:rPr lang="en-US" sz="1200" err="1"/>
                        <a:t>InfluxDB</a:t>
                      </a:r>
                      <a:r>
                        <a:rPr lang="en-US" sz="1200"/>
                        <a:t>: </a:t>
                      </a:r>
                      <a:r>
                        <a:rPr lang="en-US" sz="1200" b="1"/>
                        <a:t>Yes</a:t>
                      </a:r>
                    </a:p>
                    <a:p>
                      <a:r>
                        <a:rPr lang="en-US" sz="1200" b="0"/>
                        <a:t>Node RED Dashboard: Yes</a:t>
                      </a:r>
                    </a:p>
                    <a:p>
                      <a:r>
                        <a:rPr lang="en-US" sz="1200" b="0"/>
                        <a:t>Grafana Dashboard: Yes</a:t>
                      </a:r>
                      <a:endParaRPr lang="en-US" sz="1200"/>
                    </a:p>
                  </a:txBody>
                  <a:tcPr/>
                </a:tc>
                <a:tc>
                  <a:txBody>
                    <a:bodyPr/>
                    <a:lstStyle/>
                    <a:p>
                      <a:r>
                        <a:rPr lang="en-US" sz="1200" b="1" kern="1200">
                          <a:solidFill>
                            <a:schemeClr val="dk1"/>
                          </a:solidFill>
                          <a:latin typeface="+mn-lt"/>
                          <a:ea typeface="+mn-ea"/>
                          <a:cs typeface="+mn-cs"/>
                        </a:rPr>
                        <a:t>Var/sec</a:t>
                      </a:r>
                    </a:p>
                  </a:txBody>
                  <a:tcPr/>
                </a:tc>
                <a:tc>
                  <a:txBody>
                    <a:bodyPr/>
                    <a:lstStyle/>
                    <a:p>
                      <a:pPr algn="ctr"/>
                      <a:r>
                        <a:rPr lang="en-US" sz="1200" b="1"/>
                        <a:t>100</a:t>
                      </a:r>
                    </a:p>
                  </a:txBody>
                  <a:tcPr/>
                </a:tc>
                <a:tc>
                  <a:txBody>
                    <a:bodyPr/>
                    <a:lstStyle/>
                    <a:p>
                      <a:pPr marL="0" algn="ctr" defTabSz="914400" rtl="0" eaLnBrk="1" latinLnBrk="0" hangingPunct="1"/>
                      <a:r>
                        <a:rPr lang="en-US" sz="1200" b="1" kern="1200">
                          <a:solidFill>
                            <a:schemeClr val="dk1"/>
                          </a:solidFill>
                          <a:latin typeface="+mn-lt"/>
                          <a:ea typeface="+mn-ea"/>
                          <a:cs typeface="+mn-cs"/>
                        </a:rPr>
                        <a:t>1000</a:t>
                      </a:r>
                    </a:p>
                  </a:txBody>
                  <a:tcPr/>
                </a:tc>
                <a:tc>
                  <a:txBody>
                    <a:bodyPr/>
                    <a:lstStyle/>
                    <a:p>
                      <a:pPr marL="0" algn="ctr" defTabSz="914400" rtl="0" eaLnBrk="1" latinLnBrk="0" hangingPunct="1"/>
                      <a:r>
                        <a:rPr lang="en-US" sz="1200" b="1" kern="1200">
                          <a:solidFill>
                            <a:schemeClr val="dk1"/>
                          </a:solidFill>
                          <a:latin typeface="+mn-lt"/>
                          <a:ea typeface="+mn-ea"/>
                          <a:cs typeface="+mn-cs"/>
                        </a:rPr>
                        <a:t>1000</a:t>
                      </a:r>
                    </a:p>
                  </a:txBody>
                  <a:tcPr/>
                </a:tc>
                <a:tc>
                  <a:txBody>
                    <a:bodyPr/>
                    <a:lstStyle/>
                    <a:p>
                      <a:pPr marL="0" algn="ctr" defTabSz="914400" rtl="0" eaLnBrk="1" latinLnBrk="0" hangingPunct="1"/>
                      <a:r>
                        <a:rPr lang="en-US" sz="1200" b="1" kern="1200" dirty="0">
                          <a:solidFill>
                            <a:schemeClr val="dk1"/>
                          </a:solidFill>
                          <a:latin typeface="+mn-lt"/>
                          <a:ea typeface="+mn-ea"/>
                          <a:cs typeface="+mn-cs"/>
                        </a:rPr>
                        <a:t>90</a:t>
                      </a:r>
                    </a:p>
                  </a:txBody>
                  <a:tcPr/>
                </a:tc>
                <a:tc>
                  <a:txBody>
                    <a:bodyPr/>
                    <a:lstStyle/>
                    <a:p>
                      <a:pPr marL="0" algn="ctr" defTabSz="914400" rtl="0" eaLnBrk="1" latinLnBrk="0" hangingPunct="1"/>
                      <a:r>
                        <a:rPr lang="de-DE" sz="1200" b="1" kern="1200" dirty="0">
                          <a:solidFill>
                            <a:schemeClr val="dk1"/>
                          </a:solidFill>
                          <a:latin typeface="+mn-lt"/>
                          <a:ea typeface="+mn-ea"/>
                          <a:cs typeface="+mn-cs"/>
                        </a:rPr>
                        <a:t>150</a:t>
                      </a:r>
                      <a:endParaRPr lang="en-US" sz="1200" b="1" kern="1200" dirty="0">
                        <a:solidFill>
                          <a:schemeClr val="dk1"/>
                        </a:solidFill>
                        <a:latin typeface="+mn-lt"/>
                        <a:ea typeface="+mn-ea"/>
                        <a:cs typeface="+mn-cs"/>
                      </a:endParaRPr>
                    </a:p>
                  </a:txBody>
                  <a:tcPr/>
                </a:tc>
                <a:extLst>
                  <a:ext uri="{0D108BD9-81ED-4DB2-BD59-A6C34878D82A}">
                    <a16:rowId xmlns:a16="http://schemas.microsoft.com/office/drawing/2014/main" val="2566299509"/>
                  </a:ext>
                </a:extLst>
              </a:tr>
              <a:tr h="370840">
                <a:tc>
                  <a:txBody>
                    <a:bodyPr/>
                    <a:lstStyle/>
                    <a:p>
                      <a:r>
                        <a:rPr lang="en-US" sz="1200"/>
                        <a:t>Test: OPC UA </a:t>
                      </a:r>
                      <a:r>
                        <a:rPr lang="en-US" sz="1200" b="1"/>
                        <a:t>Batch</a:t>
                      </a:r>
                      <a:r>
                        <a:rPr lang="en-US" sz="1200"/>
                        <a:t> Var Read</a:t>
                      </a:r>
                      <a:br>
                        <a:rPr lang="en-US" sz="1200"/>
                      </a:br>
                      <a:r>
                        <a:rPr lang="en-US" sz="1200"/>
                        <a:t>InfluxDB: </a:t>
                      </a:r>
                      <a:r>
                        <a:rPr lang="en-US" sz="1200" b="1"/>
                        <a:t>Yes</a:t>
                      </a:r>
                    </a:p>
                    <a:p>
                      <a:r>
                        <a:rPr lang="en-US" sz="1200" b="0"/>
                        <a:t>Node RED Dashboard: Yes</a:t>
                      </a:r>
                    </a:p>
                    <a:p>
                      <a:r>
                        <a:rPr lang="en-US" sz="1200" b="0"/>
                        <a:t>Grafana Dashboard: Yes</a:t>
                      </a:r>
                      <a:endParaRPr lang="en-US" sz="1200"/>
                    </a:p>
                  </a:txBody>
                  <a:tcPr/>
                </a:tc>
                <a:tc>
                  <a:txBody>
                    <a:bodyPr/>
                    <a:lstStyle/>
                    <a:p>
                      <a:r>
                        <a:rPr lang="en-US" sz="1200" b="1" kern="1200">
                          <a:solidFill>
                            <a:schemeClr val="dk1"/>
                          </a:solidFill>
                          <a:latin typeface="+mn-lt"/>
                          <a:ea typeface="+mn-ea"/>
                          <a:cs typeface="+mn-cs"/>
                        </a:rPr>
                        <a:t>Var/sec</a:t>
                      </a:r>
                    </a:p>
                  </a:txBody>
                  <a:tcPr/>
                </a:tc>
                <a:tc>
                  <a:txBody>
                    <a:bodyPr/>
                    <a:lstStyle/>
                    <a:p>
                      <a:pPr algn="ctr"/>
                      <a:r>
                        <a:rPr lang="en-US" sz="1200" b="1"/>
                        <a:t>450</a:t>
                      </a:r>
                    </a:p>
                  </a:txBody>
                  <a:tcPr/>
                </a:tc>
                <a:tc>
                  <a:txBody>
                    <a:bodyPr/>
                    <a:lstStyle/>
                    <a:p>
                      <a:pPr marL="0" algn="ctr" defTabSz="914400" rtl="0" eaLnBrk="1" latinLnBrk="0" hangingPunct="1"/>
                      <a:r>
                        <a:rPr lang="en-US" sz="1200" b="1" kern="1200">
                          <a:solidFill>
                            <a:schemeClr val="dk1"/>
                          </a:solidFill>
                          <a:latin typeface="+mn-lt"/>
                          <a:ea typeface="+mn-ea"/>
                          <a:cs typeface="+mn-cs"/>
                        </a:rPr>
                        <a:t>3100</a:t>
                      </a:r>
                    </a:p>
                  </a:txBody>
                  <a:tcPr/>
                </a:tc>
                <a:tc>
                  <a:txBody>
                    <a:bodyPr/>
                    <a:lstStyle/>
                    <a:p>
                      <a:pPr marL="0" algn="ctr" defTabSz="914400" rtl="0" eaLnBrk="1" latinLnBrk="0" hangingPunct="1"/>
                      <a:r>
                        <a:rPr lang="en-US" sz="1200" b="1" kern="1200">
                          <a:solidFill>
                            <a:schemeClr val="dk1"/>
                          </a:solidFill>
                          <a:latin typeface="+mn-lt"/>
                          <a:ea typeface="+mn-ea"/>
                          <a:cs typeface="+mn-cs"/>
                        </a:rPr>
                        <a:t>2900</a:t>
                      </a:r>
                    </a:p>
                  </a:txBody>
                  <a:tcPr/>
                </a:tc>
                <a:tc>
                  <a:txBody>
                    <a:bodyPr/>
                    <a:lstStyle/>
                    <a:p>
                      <a:pPr marL="0" algn="ctr" defTabSz="914400" rtl="0" eaLnBrk="1" latinLnBrk="0" hangingPunct="1"/>
                      <a:r>
                        <a:rPr lang="en-US" sz="1200" b="1" kern="1200" dirty="0">
                          <a:solidFill>
                            <a:schemeClr val="dk1"/>
                          </a:solidFill>
                          <a:latin typeface="+mn-lt"/>
                          <a:ea typeface="+mn-ea"/>
                          <a:cs typeface="+mn-cs"/>
                        </a:rPr>
                        <a:t>350</a:t>
                      </a:r>
                    </a:p>
                  </a:txBody>
                  <a:tcPr/>
                </a:tc>
                <a:tc>
                  <a:txBody>
                    <a:bodyPr/>
                    <a:lstStyle/>
                    <a:p>
                      <a:pPr marL="0" algn="ctr" defTabSz="914400" rtl="0" eaLnBrk="1" latinLnBrk="0" hangingPunct="1"/>
                      <a:r>
                        <a:rPr lang="de-DE" sz="1200" b="1" kern="1200" dirty="0">
                          <a:solidFill>
                            <a:schemeClr val="dk1"/>
                          </a:solidFill>
                          <a:latin typeface="+mn-lt"/>
                          <a:ea typeface="+mn-ea"/>
                          <a:cs typeface="+mn-cs"/>
                        </a:rPr>
                        <a:t>450</a:t>
                      </a:r>
                      <a:endParaRPr lang="en-US" sz="1200" b="1" kern="1200" dirty="0">
                        <a:solidFill>
                          <a:schemeClr val="dk1"/>
                        </a:solidFill>
                        <a:latin typeface="+mn-lt"/>
                        <a:ea typeface="+mn-ea"/>
                        <a:cs typeface="+mn-cs"/>
                      </a:endParaRPr>
                    </a:p>
                  </a:txBody>
                  <a:tcPr/>
                </a:tc>
                <a:extLst>
                  <a:ext uri="{0D108BD9-81ED-4DB2-BD59-A6C34878D82A}">
                    <a16:rowId xmlns:a16="http://schemas.microsoft.com/office/drawing/2014/main" val="3562974031"/>
                  </a:ext>
                </a:extLst>
              </a:tr>
            </a:tbl>
          </a:graphicData>
        </a:graphic>
      </p:graphicFrame>
      <p:pic>
        <p:nvPicPr>
          <p:cNvPr id="10" name="Picture 9">
            <a:extLst>
              <a:ext uri="{FF2B5EF4-FFF2-40B4-BE49-F238E27FC236}">
                <a16:creationId xmlns:a16="http://schemas.microsoft.com/office/drawing/2014/main" id="{95CA8BC0-DCE4-49B7-9D68-A8E3F233F03D}"/>
              </a:ext>
            </a:extLst>
          </p:cNvPr>
          <p:cNvPicPr>
            <a:picLocks noChangeAspect="1"/>
          </p:cNvPicPr>
          <p:nvPr/>
        </p:nvPicPr>
        <p:blipFill>
          <a:blip r:embed="rId2"/>
          <a:stretch>
            <a:fillRect/>
          </a:stretch>
        </p:blipFill>
        <p:spPr>
          <a:xfrm>
            <a:off x="7315199" y="2103839"/>
            <a:ext cx="3802566" cy="1627275"/>
          </a:xfrm>
          <a:prstGeom prst="rect">
            <a:avLst/>
          </a:prstGeom>
        </p:spPr>
      </p:pic>
      <p:pic>
        <p:nvPicPr>
          <p:cNvPr id="12" name="Picture 11">
            <a:extLst>
              <a:ext uri="{FF2B5EF4-FFF2-40B4-BE49-F238E27FC236}">
                <a16:creationId xmlns:a16="http://schemas.microsoft.com/office/drawing/2014/main" id="{B976FE40-F496-4284-97B9-352A774E02E9}"/>
              </a:ext>
            </a:extLst>
          </p:cNvPr>
          <p:cNvPicPr>
            <a:picLocks noChangeAspect="1"/>
          </p:cNvPicPr>
          <p:nvPr/>
        </p:nvPicPr>
        <p:blipFill>
          <a:blip r:embed="rId3"/>
          <a:stretch>
            <a:fillRect/>
          </a:stretch>
        </p:blipFill>
        <p:spPr>
          <a:xfrm>
            <a:off x="11608433" y="1897070"/>
            <a:ext cx="2189536" cy="3314779"/>
          </a:xfrm>
          <a:prstGeom prst="rect">
            <a:avLst/>
          </a:prstGeom>
        </p:spPr>
      </p:pic>
      <p:sp>
        <p:nvSpPr>
          <p:cNvPr id="15" name="TextBox 14">
            <a:extLst>
              <a:ext uri="{FF2B5EF4-FFF2-40B4-BE49-F238E27FC236}">
                <a16:creationId xmlns:a16="http://schemas.microsoft.com/office/drawing/2014/main" id="{8E3192BE-339A-447E-A8B0-5CD9AB570302}"/>
              </a:ext>
            </a:extLst>
          </p:cNvPr>
          <p:cNvSpPr txBox="1"/>
          <p:nvPr/>
        </p:nvSpPr>
        <p:spPr>
          <a:xfrm>
            <a:off x="8084127" y="1470663"/>
            <a:ext cx="2296391" cy="307777"/>
          </a:xfrm>
          <a:prstGeom prst="rect">
            <a:avLst/>
          </a:prstGeom>
          <a:noFill/>
        </p:spPr>
        <p:txBody>
          <a:bodyPr wrap="square" rtlCol="0">
            <a:spAutoFit/>
          </a:bodyPr>
          <a:lstStyle/>
          <a:p>
            <a:r>
              <a:rPr lang="en-US" sz="1400"/>
              <a:t>Node-RED Dashboard</a:t>
            </a:r>
          </a:p>
        </p:txBody>
      </p:sp>
      <p:sp>
        <p:nvSpPr>
          <p:cNvPr id="16" name="TextBox 15">
            <a:extLst>
              <a:ext uri="{FF2B5EF4-FFF2-40B4-BE49-F238E27FC236}">
                <a16:creationId xmlns:a16="http://schemas.microsoft.com/office/drawing/2014/main" id="{6391F126-19E9-41AD-A690-5B97050150B9}"/>
              </a:ext>
            </a:extLst>
          </p:cNvPr>
          <p:cNvSpPr txBox="1"/>
          <p:nvPr/>
        </p:nvSpPr>
        <p:spPr>
          <a:xfrm>
            <a:off x="11501578" y="1470663"/>
            <a:ext cx="2296391" cy="307777"/>
          </a:xfrm>
          <a:prstGeom prst="rect">
            <a:avLst/>
          </a:prstGeom>
          <a:noFill/>
        </p:spPr>
        <p:txBody>
          <a:bodyPr wrap="square" rtlCol="0">
            <a:spAutoFit/>
          </a:bodyPr>
          <a:lstStyle/>
          <a:p>
            <a:r>
              <a:rPr lang="en-US" sz="1400"/>
              <a:t>Grafana Dashboard</a:t>
            </a:r>
          </a:p>
        </p:txBody>
      </p:sp>
    </p:spTree>
    <p:extLst>
      <p:ext uri="{BB962C8B-B14F-4D97-AF65-F5344CB8AC3E}">
        <p14:creationId xmlns:p14="http://schemas.microsoft.com/office/powerpoint/2010/main" val="7511573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4CFBC4C0-8C4A-4E01-95A9-C04893FEA887}"/>
              </a:ext>
            </a:extLst>
          </p:cNvPr>
          <p:cNvSpPr txBox="1">
            <a:spLocks/>
          </p:cNvSpPr>
          <p:nvPr/>
        </p:nvSpPr>
        <p:spPr>
          <a:xfrm>
            <a:off x="503237" y="567165"/>
            <a:ext cx="13623925" cy="728835"/>
          </a:xfrm>
          <a:prstGeom prst="rect">
            <a:avLst/>
          </a:prstGeom>
        </p:spPr>
        <p:txBody>
          <a:bodyPr/>
          <a:lstStyle>
            <a:lvl1pPr algn="l" defTabSz="1463040" rtl="0" eaLnBrk="1" latinLnBrk="0" hangingPunct="1">
              <a:spcBef>
                <a:spcPct val="0"/>
              </a:spcBef>
              <a:buNone/>
              <a:defRPr sz="3200" b="0" i="0" u="none" kern="1200">
                <a:solidFill>
                  <a:schemeClr val="accent1"/>
                </a:solidFill>
                <a:latin typeface="+mj-lt"/>
                <a:ea typeface="+mj-ea"/>
                <a:cs typeface="+mj-cs"/>
              </a:defRPr>
            </a:lvl1pPr>
          </a:lstStyle>
          <a:p>
            <a:pPr algn="ctr"/>
            <a:r>
              <a:rPr lang="en-US" dirty="0"/>
              <a:t>PACEdge Performance Indication (Modbus TCP)</a:t>
            </a:r>
          </a:p>
        </p:txBody>
      </p:sp>
      <p:sp>
        <p:nvSpPr>
          <p:cNvPr id="5" name="TextBox 4">
            <a:extLst>
              <a:ext uri="{FF2B5EF4-FFF2-40B4-BE49-F238E27FC236}">
                <a16:creationId xmlns:a16="http://schemas.microsoft.com/office/drawing/2014/main" id="{43BE6B3D-7FC4-4B20-ACCD-92047760A77B}"/>
              </a:ext>
            </a:extLst>
          </p:cNvPr>
          <p:cNvSpPr txBox="1"/>
          <p:nvPr/>
        </p:nvSpPr>
        <p:spPr>
          <a:xfrm>
            <a:off x="206537" y="3092283"/>
            <a:ext cx="5799407" cy="2554545"/>
          </a:xfrm>
          <a:prstGeom prst="rect">
            <a:avLst/>
          </a:prstGeom>
          <a:noFill/>
        </p:spPr>
        <p:txBody>
          <a:bodyPr wrap="square" rtlCol="0">
            <a:spAutoFit/>
          </a:bodyPr>
          <a:lstStyle/>
          <a:p>
            <a:pPr marL="285750" indent="-285750">
              <a:buFont typeface="Arial" panose="020B0604020202020204" pitchFamily="34" charset="0"/>
              <a:buChar char="•"/>
            </a:pPr>
            <a:r>
              <a:rPr lang="en-US" sz="1600"/>
              <a:t>The PACEdge device with Modbus TCP (Server) is reading 1000 variables from Modbus TCP (Client). </a:t>
            </a:r>
          </a:p>
          <a:p>
            <a:pPr marL="285750" indent="-285750">
              <a:buFont typeface="Arial" panose="020B0604020202020204" pitchFamily="34" charset="0"/>
              <a:buChar char="•"/>
            </a:pPr>
            <a:r>
              <a:rPr lang="en-US" sz="1600"/>
              <a:t>The server issues 10 FC3 read requests for 100 variables each. </a:t>
            </a:r>
          </a:p>
          <a:p>
            <a:pPr marL="285750" indent="-285750">
              <a:buFont typeface="Arial" panose="020B0604020202020204" pitchFamily="34" charset="0"/>
              <a:buChar char="•"/>
            </a:pPr>
            <a:r>
              <a:rPr lang="en-US" sz="1600"/>
              <a:t>After all, responses are received, the read cycle is repeated. </a:t>
            </a:r>
          </a:p>
          <a:p>
            <a:pPr marL="285750" indent="-285750">
              <a:buFont typeface="Arial" panose="020B0604020202020204" pitchFamily="34" charset="0"/>
              <a:buChar char="•"/>
            </a:pPr>
            <a:r>
              <a:rPr lang="en-US" sz="1600"/>
              <a:t>All received variables are stored in InfluxDB, performance graph is displayed in Node-RED Dashboard, </a:t>
            </a:r>
          </a:p>
          <a:p>
            <a:pPr marL="285750" indent="-285750">
              <a:buFont typeface="Arial" panose="020B0604020202020204" pitchFamily="34" charset="0"/>
              <a:buChar char="•"/>
            </a:pPr>
            <a:r>
              <a:rPr lang="en-US" sz="1600"/>
              <a:t>IPC load is being captured via Telegraf and displayed via Grafana</a:t>
            </a:r>
          </a:p>
        </p:txBody>
      </p:sp>
      <p:sp>
        <p:nvSpPr>
          <p:cNvPr id="6" name="Rectangle 5">
            <a:extLst>
              <a:ext uri="{FF2B5EF4-FFF2-40B4-BE49-F238E27FC236}">
                <a16:creationId xmlns:a16="http://schemas.microsoft.com/office/drawing/2014/main" id="{7987BEDF-88B1-4956-BDCD-1689FEA43D21}"/>
              </a:ext>
            </a:extLst>
          </p:cNvPr>
          <p:cNvSpPr/>
          <p:nvPr/>
        </p:nvSpPr>
        <p:spPr bwMode="auto">
          <a:xfrm>
            <a:off x="206538" y="1585084"/>
            <a:ext cx="2531327" cy="989924"/>
          </a:xfrm>
          <a:prstGeom prst="rect">
            <a:avLst/>
          </a:prstGeom>
          <a:solidFill>
            <a:schemeClr val="accent1"/>
          </a:solidFill>
          <a:ln w="9525">
            <a:noFill/>
            <a:round/>
            <a:headEnd/>
            <a:tailEnd/>
          </a:ln>
          <a:effectLst/>
        </p:spPr>
        <p:txBody>
          <a:bodyPr wrap="square" rtlCol="0" anchor="ctr"/>
          <a:lstStyle/>
          <a:p>
            <a:pPr algn="ctr" eaLnBrk="0" fontAlgn="base" hangingPunct="0">
              <a:spcBef>
                <a:spcPct val="0"/>
              </a:spcBef>
              <a:spcAft>
                <a:spcPct val="0"/>
              </a:spcAft>
            </a:pPr>
            <a:r>
              <a:rPr lang="en-US" sz="1600" b="1">
                <a:solidFill>
                  <a:srgbClr val="FFFFFF"/>
                </a:solidFill>
              </a:rPr>
              <a:t>Test Modbus TCP Client</a:t>
            </a:r>
          </a:p>
          <a:p>
            <a:pPr algn="ctr" eaLnBrk="0" fontAlgn="base" hangingPunct="0">
              <a:spcBef>
                <a:spcPct val="0"/>
              </a:spcBef>
              <a:spcAft>
                <a:spcPct val="0"/>
              </a:spcAft>
            </a:pPr>
            <a:r>
              <a:rPr lang="en-US" sz="1200" b="1">
                <a:solidFill>
                  <a:srgbClr val="FFFFFF"/>
                </a:solidFill>
              </a:rPr>
              <a:t>RXi2-UP with </a:t>
            </a:r>
            <a:r>
              <a:rPr lang="en-US" sz="1200" b="1" err="1">
                <a:solidFill>
                  <a:srgbClr val="FFFFFF"/>
                </a:solidFill>
              </a:rPr>
              <a:t>PACEdge</a:t>
            </a:r>
            <a:endParaRPr lang="en-US" sz="1200" b="1">
              <a:solidFill>
                <a:srgbClr val="FFFFFF"/>
              </a:solidFill>
            </a:endParaRPr>
          </a:p>
        </p:txBody>
      </p:sp>
      <p:sp>
        <p:nvSpPr>
          <p:cNvPr id="7" name="Rectangle 6">
            <a:extLst>
              <a:ext uri="{FF2B5EF4-FFF2-40B4-BE49-F238E27FC236}">
                <a16:creationId xmlns:a16="http://schemas.microsoft.com/office/drawing/2014/main" id="{8685C8DC-E005-49CC-AE5F-C42B2EF3BDCC}"/>
              </a:ext>
            </a:extLst>
          </p:cNvPr>
          <p:cNvSpPr/>
          <p:nvPr/>
        </p:nvSpPr>
        <p:spPr bwMode="auto">
          <a:xfrm>
            <a:off x="3021967" y="1585084"/>
            <a:ext cx="2531327" cy="989924"/>
          </a:xfrm>
          <a:prstGeom prst="rect">
            <a:avLst/>
          </a:prstGeom>
          <a:solidFill>
            <a:schemeClr val="accent1"/>
          </a:solidFill>
          <a:ln w="9525">
            <a:noFill/>
            <a:round/>
            <a:headEnd/>
            <a:tailEnd/>
          </a:ln>
          <a:effectLst/>
        </p:spPr>
        <p:txBody>
          <a:bodyPr wrap="square" rtlCol="0" anchor="ctr"/>
          <a:lstStyle/>
          <a:p>
            <a:pPr algn="ctr" eaLnBrk="0" fontAlgn="base" hangingPunct="0">
              <a:spcBef>
                <a:spcPct val="0"/>
              </a:spcBef>
              <a:spcAft>
                <a:spcPct val="0"/>
              </a:spcAft>
            </a:pPr>
            <a:r>
              <a:rPr lang="en-US" sz="1600" b="1">
                <a:solidFill>
                  <a:srgbClr val="FFFFFF"/>
                </a:solidFill>
              </a:rPr>
              <a:t>DUT</a:t>
            </a:r>
          </a:p>
          <a:p>
            <a:pPr algn="ctr" eaLnBrk="0" fontAlgn="base" hangingPunct="0">
              <a:spcBef>
                <a:spcPct val="0"/>
              </a:spcBef>
              <a:spcAft>
                <a:spcPct val="0"/>
              </a:spcAft>
            </a:pPr>
            <a:r>
              <a:rPr lang="en-US" sz="1200" b="1">
                <a:solidFill>
                  <a:srgbClr val="FFFFFF"/>
                </a:solidFill>
              </a:rPr>
              <a:t>RXi2-LP</a:t>
            </a:r>
          </a:p>
          <a:p>
            <a:pPr algn="ctr" eaLnBrk="0" fontAlgn="base" hangingPunct="0">
              <a:spcBef>
                <a:spcPct val="0"/>
              </a:spcBef>
              <a:spcAft>
                <a:spcPct val="0"/>
              </a:spcAft>
            </a:pPr>
            <a:r>
              <a:rPr lang="en-US" sz="1200" b="1">
                <a:solidFill>
                  <a:srgbClr val="FFFFFF"/>
                </a:solidFill>
              </a:rPr>
              <a:t>RXi2-BP</a:t>
            </a:r>
          </a:p>
          <a:p>
            <a:pPr algn="ctr" eaLnBrk="0" fontAlgn="base" hangingPunct="0">
              <a:spcBef>
                <a:spcPct val="0"/>
              </a:spcBef>
              <a:spcAft>
                <a:spcPct val="0"/>
              </a:spcAft>
            </a:pPr>
            <a:r>
              <a:rPr lang="en-US" sz="1200" b="1">
                <a:solidFill>
                  <a:srgbClr val="FFFFFF"/>
                </a:solidFill>
              </a:rPr>
              <a:t>CPL410/CPE400</a:t>
            </a:r>
          </a:p>
        </p:txBody>
      </p:sp>
      <p:cxnSp>
        <p:nvCxnSpPr>
          <p:cNvPr id="8" name="Connector: Elbow 7">
            <a:extLst>
              <a:ext uri="{FF2B5EF4-FFF2-40B4-BE49-F238E27FC236}">
                <a16:creationId xmlns:a16="http://schemas.microsoft.com/office/drawing/2014/main" id="{BFD4DE44-7434-4842-B5CD-26EEBCD593A3}"/>
              </a:ext>
            </a:extLst>
          </p:cNvPr>
          <p:cNvCxnSpPr>
            <a:cxnSpLocks/>
            <a:stCxn id="6" idx="2"/>
            <a:endCxn id="7" idx="2"/>
          </p:cNvCxnSpPr>
          <p:nvPr/>
        </p:nvCxnSpPr>
        <p:spPr bwMode="auto">
          <a:xfrm rot="16200000" flipH="1">
            <a:off x="2879916" y="1167293"/>
            <a:ext cx="12700" cy="2815429"/>
          </a:xfrm>
          <a:prstGeom prst="bentConnector3">
            <a:avLst>
              <a:gd name="adj1" fmla="val 1800000"/>
            </a:avLst>
          </a:prstGeom>
          <a:solidFill>
            <a:schemeClr val="accent1"/>
          </a:solidFill>
          <a:ln w="12700" cap="flat" cmpd="sng" algn="ctr">
            <a:solidFill>
              <a:schemeClr val="accent1"/>
            </a:solidFill>
            <a:prstDash val="solid"/>
            <a:round/>
            <a:headEnd type="none" w="med" len="med"/>
            <a:tailEnd type="none" w="med" len="med"/>
          </a:ln>
          <a:effectLst/>
        </p:spPr>
      </p:cxnSp>
      <p:sp>
        <p:nvSpPr>
          <p:cNvPr id="15" name="TextBox 14">
            <a:extLst>
              <a:ext uri="{FF2B5EF4-FFF2-40B4-BE49-F238E27FC236}">
                <a16:creationId xmlns:a16="http://schemas.microsoft.com/office/drawing/2014/main" id="{8E3192BE-339A-447E-A8B0-5CD9AB570302}"/>
              </a:ext>
            </a:extLst>
          </p:cNvPr>
          <p:cNvSpPr txBox="1"/>
          <p:nvPr/>
        </p:nvSpPr>
        <p:spPr>
          <a:xfrm>
            <a:off x="9773168" y="1500680"/>
            <a:ext cx="2296391" cy="307777"/>
          </a:xfrm>
          <a:prstGeom prst="rect">
            <a:avLst/>
          </a:prstGeom>
          <a:noFill/>
        </p:spPr>
        <p:txBody>
          <a:bodyPr wrap="square" rtlCol="0">
            <a:spAutoFit/>
          </a:bodyPr>
          <a:lstStyle/>
          <a:p>
            <a:r>
              <a:rPr lang="en-US" sz="1400"/>
              <a:t>Node-RED Dashboard</a:t>
            </a:r>
          </a:p>
        </p:txBody>
      </p:sp>
      <p:graphicFrame>
        <p:nvGraphicFramePr>
          <p:cNvPr id="10" name="Table 9">
            <a:extLst>
              <a:ext uri="{FF2B5EF4-FFF2-40B4-BE49-F238E27FC236}">
                <a16:creationId xmlns:a16="http://schemas.microsoft.com/office/drawing/2014/main" id="{4FD09A89-79A9-402F-8387-0223B717CA69}"/>
              </a:ext>
            </a:extLst>
          </p:cNvPr>
          <p:cNvGraphicFramePr>
            <a:graphicFrameLocks noGrp="1"/>
          </p:cNvGraphicFramePr>
          <p:nvPr>
            <p:extLst>
              <p:ext uri="{D42A27DB-BD31-4B8C-83A1-F6EECF244321}">
                <p14:modId xmlns:p14="http://schemas.microsoft.com/office/powerpoint/2010/main" val="342819988"/>
              </p:ext>
            </p:extLst>
          </p:nvPr>
        </p:nvGraphicFramePr>
        <p:xfrm>
          <a:off x="4293981" y="6216925"/>
          <a:ext cx="7665955" cy="1755014"/>
        </p:xfrm>
        <a:graphic>
          <a:graphicData uri="http://schemas.openxmlformats.org/drawingml/2006/table">
            <a:tbl>
              <a:tblPr firstRow="1" bandRow="1">
                <a:tableStyleId>{5C22544A-7EE6-4342-B048-85BDC9FD1C3A}</a:tableStyleId>
              </a:tblPr>
              <a:tblGrid>
                <a:gridCol w="2094363">
                  <a:extLst>
                    <a:ext uri="{9D8B030D-6E8A-4147-A177-3AD203B41FA5}">
                      <a16:colId xmlns:a16="http://schemas.microsoft.com/office/drawing/2014/main" val="400767635"/>
                    </a:ext>
                  </a:extLst>
                </a:gridCol>
                <a:gridCol w="1084223">
                  <a:extLst>
                    <a:ext uri="{9D8B030D-6E8A-4147-A177-3AD203B41FA5}">
                      <a16:colId xmlns:a16="http://schemas.microsoft.com/office/drawing/2014/main" val="3678749922"/>
                    </a:ext>
                  </a:extLst>
                </a:gridCol>
                <a:gridCol w="616579">
                  <a:extLst>
                    <a:ext uri="{9D8B030D-6E8A-4147-A177-3AD203B41FA5}">
                      <a16:colId xmlns:a16="http://schemas.microsoft.com/office/drawing/2014/main" val="3302752250"/>
                    </a:ext>
                  </a:extLst>
                </a:gridCol>
                <a:gridCol w="1010140">
                  <a:extLst>
                    <a:ext uri="{9D8B030D-6E8A-4147-A177-3AD203B41FA5}">
                      <a16:colId xmlns:a16="http://schemas.microsoft.com/office/drawing/2014/main" val="2418951069"/>
                    </a:ext>
                  </a:extLst>
                </a:gridCol>
                <a:gridCol w="1158304">
                  <a:extLst>
                    <a:ext uri="{9D8B030D-6E8A-4147-A177-3AD203B41FA5}">
                      <a16:colId xmlns:a16="http://schemas.microsoft.com/office/drawing/2014/main" val="4052545179"/>
                    </a:ext>
                  </a:extLst>
                </a:gridCol>
                <a:gridCol w="851173">
                  <a:extLst>
                    <a:ext uri="{9D8B030D-6E8A-4147-A177-3AD203B41FA5}">
                      <a16:colId xmlns:a16="http://schemas.microsoft.com/office/drawing/2014/main" val="2855280599"/>
                    </a:ext>
                  </a:extLst>
                </a:gridCol>
                <a:gridCol w="851173">
                  <a:extLst>
                    <a:ext uri="{9D8B030D-6E8A-4147-A177-3AD203B41FA5}">
                      <a16:colId xmlns:a16="http://schemas.microsoft.com/office/drawing/2014/main" val="2478715748"/>
                    </a:ext>
                  </a:extLst>
                </a:gridCol>
              </a:tblGrid>
              <a:tr h="401320">
                <a:tc>
                  <a:txBody>
                    <a:bodyPr/>
                    <a:lstStyle/>
                    <a:p>
                      <a:pPr algn="l">
                        <a:lnSpc>
                          <a:spcPct val="115000"/>
                        </a:lnSpc>
                        <a:spcAft>
                          <a:spcPts val="1000"/>
                        </a:spcAft>
                      </a:pPr>
                      <a:r>
                        <a:rPr lang="en-US" sz="1200" kern="1200">
                          <a:effectLst/>
                        </a:rPr>
                        <a:t>Functions</a:t>
                      </a:r>
                      <a:endParaRPr lang="de-DE" sz="1200">
                        <a:solidFill>
                          <a:srgbClr val="002D72"/>
                        </a:solidFill>
                        <a:effectLst/>
                        <a:latin typeface="DTL Argo T Light"/>
                        <a:ea typeface="Times New Roman" panose="02020603050405020304" pitchFamily="18" charset="0"/>
                        <a:cs typeface="Times New Roman" panose="02020603050405020304" pitchFamily="18" charset="0"/>
                      </a:endParaRPr>
                    </a:p>
                  </a:txBody>
                  <a:tcPr/>
                </a:tc>
                <a:tc>
                  <a:txBody>
                    <a:bodyPr/>
                    <a:lstStyle/>
                    <a:p>
                      <a:pPr algn="ctr">
                        <a:lnSpc>
                          <a:spcPct val="115000"/>
                        </a:lnSpc>
                        <a:spcAft>
                          <a:spcPts val="1000"/>
                        </a:spcAft>
                      </a:pPr>
                      <a:r>
                        <a:rPr lang="en-US" sz="1200" kern="1200">
                          <a:effectLst/>
                        </a:rPr>
                        <a:t>Units</a:t>
                      </a:r>
                      <a:endParaRPr lang="de-DE" sz="1200">
                        <a:solidFill>
                          <a:srgbClr val="002D72"/>
                        </a:solidFill>
                        <a:effectLst/>
                        <a:latin typeface="DTL Argo T Light"/>
                        <a:ea typeface="Times New Roman" panose="02020603050405020304" pitchFamily="18" charset="0"/>
                        <a:cs typeface="Times New Roman" panose="02020603050405020304" pitchFamily="18" charset="0"/>
                      </a:endParaRPr>
                    </a:p>
                  </a:txBody>
                  <a:tcPr/>
                </a:tc>
                <a:tc>
                  <a:txBody>
                    <a:bodyPr/>
                    <a:lstStyle/>
                    <a:p>
                      <a:pPr algn="ctr">
                        <a:lnSpc>
                          <a:spcPct val="115000"/>
                        </a:lnSpc>
                        <a:spcAft>
                          <a:spcPts val="1000"/>
                        </a:spcAft>
                      </a:pPr>
                      <a:r>
                        <a:rPr lang="en-US" sz="1200" kern="1200">
                          <a:effectLst/>
                        </a:rPr>
                        <a:t>LP</a:t>
                      </a:r>
                      <a:endParaRPr lang="de-DE" sz="1200">
                        <a:effectLst/>
                      </a:endParaRPr>
                    </a:p>
                    <a:p>
                      <a:pPr algn="ctr">
                        <a:lnSpc>
                          <a:spcPct val="115000"/>
                        </a:lnSpc>
                        <a:spcAft>
                          <a:spcPts val="1000"/>
                        </a:spcAft>
                      </a:pPr>
                      <a:r>
                        <a:rPr lang="en-US" sz="1200" kern="1200">
                          <a:effectLst/>
                        </a:rPr>
                        <a:t>(Rem)</a:t>
                      </a:r>
                      <a:endParaRPr lang="de-DE" sz="1200">
                        <a:solidFill>
                          <a:srgbClr val="002D72"/>
                        </a:solidFill>
                        <a:effectLst/>
                        <a:latin typeface="DTL Argo T Light"/>
                        <a:ea typeface="Times New Roman" panose="02020603050405020304" pitchFamily="18" charset="0"/>
                        <a:cs typeface="Times New Roman" panose="02020603050405020304" pitchFamily="18" charset="0"/>
                      </a:endParaRPr>
                    </a:p>
                  </a:txBody>
                  <a:tcPr/>
                </a:tc>
                <a:tc>
                  <a:txBody>
                    <a:bodyPr/>
                    <a:lstStyle/>
                    <a:p>
                      <a:pPr algn="ctr">
                        <a:lnSpc>
                          <a:spcPct val="115000"/>
                        </a:lnSpc>
                        <a:spcAft>
                          <a:spcPts val="1000"/>
                        </a:spcAft>
                      </a:pPr>
                      <a:r>
                        <a:rPr lang="en-US" sz="1200" kern="1200">
                          <a:effectLst/>
                        </a:rPr>
                        <a:t>BP (4-core)</a:t>
                      </a:r>
                      <a:endParaRPr lang="de-DE" sz="1200">
                        <a:effectLst/>
                      </a:endParaRPr>
                    </a:p>
                    <a:p>
                      <a:pPr algn="ctr">
                        <a:lnSpc>
                          <a:spcPct val="115000"/>
                        </a:lnSpc>
                        <a:spcAft>
                          <a:spcPts val="1000"/>
                        </a:spcAft>
                      </a:pPr>
                      <a:r>
                        <a:rPr lang="en-US" sz="1200" kern="1200">
                          <a:effectLst/>
                        </a:rPr>
                        <a:t>(Rem)</a:t>
                      </a:r>
                      <a:endParaRPr lang="de-DE" sz="1200">
                        <a:solidFill>
                          <a:srgbClr val="002D72"/>
                        </a:solidFill>
                        <a:effectLst/>
                        <a:latin typeface="DTL Argo T Light"/>
                        <a:ea typeface="Times New Roman" panose="02020603050405020304" pitchFamily="18" charset="0"/>
                        <a:cs typeface="Times New Roman" panose="02020603050405020304" pitchFamily="18" charset="0"/>
                      </a:endParaRPr>
                    </a:p>
                  </a:txBody>
                  <a:tcPr/>
                </a:tc>
                <a:tc>
                  <a:txBody>
                    <a:bodyPr/>
                    <a:lstStyle/>
                    <a:p>
                      <a:pPr algn="ctr">
                        <a:lnSpc>
                          <a:spcPct val="115000"/>
                        </a:lnSpc>
                        <a:spcAft>
                          <a:spcPts val="1000"/>
                        </a:spcAft>
                      </a:pPr>
                      <a:r>
                        <a:rPr lang="en-US" sz="1200" kern="1200">
                          <a:effectLst/>
                        </a:rPr>
                        <a:t>BP (4-core)</a:t>
                      </a:r>
                      <a:endParaRPr lang="de-DE" sz="1200">
                        <a:effectLst/>
                      </a:endParaRPr>
                    </a:p>
                    <a:p>
                      <a:pPr algn="ctr">
                        <a:lnSpc>
                          <a:spcPct val="115000"/>
                        </a:lnSpc>
                        <a:spcAft>
                          <a:spcPts val="1000"/>
                        </a:spcAft>
                      </a:pPr>
                      <a:r>
                        <a:rPr lang="en-US" sz="1200" kern="1200">
                          <a:effectLst/>
                        </a:rPr>
                        <a:t>(Loc &amp; Rem)</a:t>
                      </a:r>
                      <a:endParaRPr lang="de-DE" sz="1200">
                        <a:solidFill>
                          <a:srgbClr val="002D72"/>
                        </a:solidFill>
                        <a:effectLst/>
                        <a:latin typeface="DTL Argo T Light"/>
                        <a:ea typeface="Times New Roman" panose="02020603050405020304" pitchFamily="18" charset="0"/>
                        <a:cs typeface="Times New Roman" panose="02020603050405020304" pitchFamily="18" charset="0"/>
                      </a:endParaRPr>
                    </a:p>
                  </a:txBody>
                  <a:tcPr/>
                </a:tc>
                <a:tc>
                  <a:txBody>
                    <a:bodyPr/>
                    <a:lstStyle/>
                    <a:p>
                      <a:pPr algn="ctr">
                        <a:lnSpc>
                          <a:spcPct val="115000"/>
                        </a:lnSpc>
                        <a:spcAft>
                          <a:spcPts val="1000"/>
                        </a:spcAft>
                      </a:pPr>
                      <a:r>
                        <a:rPr lang="en-US" sz="1200" kern="1200" dirty="0">
                          <a:effectLst/>
                        </a:rPr>
                        <a:t>CPL410</a:t>
                      </a:r>
                      <a:endParaRPr lang="de-DE" sz="1200" dirty="0">
                        <a:effectLst/>
                      </a:endParaRPr>
                    </a:p>
                    <a:p>
                      <a:pPr algn="ctr">
                        <a:lnSpc>
                          <a:spcPct val="115000"/>
                        </a:lnSpc>
                        <a:spcAft>
                          <a:spcPts val="1000"/>
                        </a:spcAft>
                      </a:pPr>
                      <a:r>
                        <a:rPr lang="en-US" sz="1200" kern="1200" dirty="0">
                          <a:effectLst/>
                        </a:rPr>
                        <a:t>(Rem)</a:t>
                      </a:r>
                      <a:endParaRPr lang="de-DE" sz="1200" dirty="0">
                        <a:solidFill>
                          <a:srgbClr val="002D72"/>
                        </a:solidFill>
                        <a:effectLst/>
                        <a:latin typeface="DTL Argo T Light"/>
                        <a:ea typeface="Times New Roman" panose="02020603050405020304" pitchFamily="18" charset="0"/>
                        <a:cs typeface="Times New Roman" panose="02020603050405020304" pitchFamily="18" charset="0"/>
                      </a:endParaRPr>
                    </a:p>
                  </a:txBody>
                  <a:tcPr/>
                </a:tc>
                <a:tc>
                  <a:txBody>
                    <a:bodyPr/>
                    <a:lstStyle/>
                    <a:p>
                      <a:pPr algn="ctr">
                        <a:lnSpc>
                          <a:spcPct val="115000"/>
                        </a:lnSpc>
                        <a:spcAft>
                          <a:spcPts val="1000"/>
                        </a:spcAft>
                      </a:pPr>
                      <a:r>
                        <a:rPr lang="de-DE" sz="1200" b="1" kern="1200" dirty="0">
                          <a:solidFill>
                            <a:schemeClr val="lt1"/>
                          </a:solidFill>
                          <a:effectLst/>
                          <a:latin typeface="+mn-lt"/>
                          <a:ea typeface="+mn-ea"/>
                          <a:cs typeface="+mn-cs"/>
                        </a:rPr>
                        <a:t>IPC 2010</a:t>
                      </a:r>
                    </a:p>
                  </a:txBody>
                  <a:tcPr/>
                </a:tc>
                <a:extLst>
                  <a:ext uri="{0D108BD9-81ED-4DB2-BD59-A6C34878D82A}">
                    <a16:rowId xmlns:a16="http://schemas.microsoft.com/office/drawing/2014/main" val="826269969"/>
                  </a:ext>
                </a:extLst>
              </a:tr>
              <a:tr h="401320">
                <a:tc>
                  <a:txBody>
                    <a:bodyPr/>
                    <a:lstStyle/>
                    <a:p>
                      <a:pPr algn="l">
                        <a:lnSpc>
                          <a:spcPct val="115000"/>
                        </a:lnSpc>
                        <a:spcAft>
                          <a:spcPts val="1000"/>
                        </a:spcAft>
                      </a:pPr>
                      <a:r>
                        <a:rPr lang="en-US" sz="1200" kern="1200">
                          <a:effectLst/>
                        </a:rPr>
                        <a:t>Modbus TCP Server</a:t>
                      </a:r>
                      <a:br>
                        <a:rPr lang="en-US" sz="1200" kern="1200">
                          <a:effectLst/>
                        </a:rPr>
                      </a:br>
                      <a:r>
                        <a:rPr lang="en-US" sz="1200" kern="1200" err="1">
                          <a:effectLst/>
                        </a:rPr>
                        <a:t>InfluxDB</a:t>
                      </a:r>
                      <a:br>
                        <a:rPr lang="en-US" sz="1200" kern="1200">
                          <a:effectLst/>
                        </a:rPr>
                      </a:br>
                      <a:r>
                        <a:rPr lang="en-US" sz="1200" kern="1200">
                          <a:effectLst/>
                        </a:rPr>
                        <a:t>Node-RED Dashboard</a:t>
                      </a:r>
                      <a:br>
                        <a:rPr lang="en-US" sz="1200" kern="1200">
                          <a:effectLst/>
                        </a:rPr>
                      </a:br>
                      <a:r>
                        <a:rPr lang="en-US" sz="1200" kern="1200" err="1">
                          <a:effectLst/>
                        </a:rPr>
                        <a:t>Telegraf</a:t>
                      </a:r>
                      <a:br>
                        <a:rPr lang="en-US" sz="1200" kern="1200">
                          <a:effectLst/>
                        </a:rPr>
                      </a:br>
                      <a:r>
                        <a:rPr lang="en-US" sz="1200" kern="1200">
                          <a:effectLst/>
                        </a:rPr>
                        <a:t>Grafana</a:t>
                      </a:r>
                      <a:endParaRPr lang="de-DE" sz="1200">
                        <a:solidFill>
                          <a:srgbClr val="002D72"/>
                        </a:solidFill>
                        <a:effectLst/>
                        <a:latin typeface="DTL Argo T Light"/>
                        <a:ea typeface="Times New Roman" panose="02020603050405020304" pitchFamily="18" charset="0"/>
                        <a:cs typeface="Times New Roman" panose="02020603050405020304" pitchFamily="18" charset="0"/>
                      </a:endParaRPr>
                    </a:p>
                  </a:txBody>
                  <a:tcPr/>
                </a:tc>
                <a:tc>
                  <a:txBody>
                    <a:bodyPr/>
                    <a:lstStyle/>
                    <a:p>
                      <a:pPr algn="l">
                        <a:lnSpc>
                          <a:spcPct val="115000"/>
                        </a:lnSpc>
                        <a:spcAft>
                          <a:spcPts val="1000"/>
                        </a:spcAft>
                      </a:pPr>
                      <a:r>
                        <a:rPr lang="en-US" sz="1200" kern="1200">
                          <a:effectLst/>
                        </a:rPr>
                        <a:t>Variable Read: (Var/sec)</a:t>
                      </a:r>
                      <a:endParaRPr lang="de-DE" sz="1200">
                        <a:solidFill>
                          <a:srgbClr val="002D72"/>
                        </a:solidFill>
                        <a:effectLst/>
                        <a:latin typeface="DTL Argo T Light"/>
                        <a:ea typeface="Times New Roman" panose="02020603050405020304" pitchFamily="18" charset="0"/>
                        <a:cs typeface="Times New Roman" panose="02020603050405020304" pitchFamily="18" charset="0"/>
                      </a:endParaRPr>
                    </a:p>
                  </a:txBody>
                  <a:tcPr/>
                </a:tc>
                <a:tc>
                  <a:txBody>
                    <a:bodyPr/>
                    <a:lstStyle/>
                    <a:p>
                      <a:pPr algn="ctr">
                        <a:lnSpc>
                          <a:spcPct val="115000"/>
                        </a:lnSpc>
                        <a:spcAft>
                          <a:spcPts val="1000"/>
                        </a:spcAft>
                      </a:pPr>
                      <a:r>
                        <a:rPr lang="en-US" sz="1200" kern="1200">
                          <a:effectLst/>
                        </a:rPr>
                        <a:t>8K</a:t>
                      </a:r>
                      <a:endParaRPr lang="de-DE" sz="1200">
                        <a:solidFill>
                          <a:srgbClr val="002D72"/>
                        </a:solidFill>
                        <a:effectLst/>
                        <a:latin typeface="DTL Argo T Light"/>
                        <a:ea typeface="Times New Roman" panose="02020603050405020304" pitchFamily="18" charset="0"/>
                        <a:cs typeface="Times New Roman" panose="02020603050405020304" pitchFamily="18" charset="0"/>
                      </a:endParaRPr>
                    </a:p>
                  </a:txBody>
                  <a:tcPr/>
                </a:tc>
                <a:tc>
                  <a:txBody>
                    <a:bodyPr/>
                    <a:lstStyle/>
                    <a:p>
                      <a:pPr marL="0" algn="ctr" defTabSz="1463040" rtl="0" eaLnBrk="1" latinLnBrk="0" hangingPunct="1">
                        <a:lnSpc>
                          <a:spcPct val="115000"/>
                        </a:lnSpc>
                        <a:spcAft>
                          <a:spcPts val="1000"/>
                        </a:spcAft>
                      </a:pPr>
                      <a:r>
                        <a:rPr lang="en-US" sz="1200" kern="1200">
                          <a:solidFill>
                            <a:schemeClr val="dk1"/>
                          </a:solidFill>
                          <a:effectLst/>
                          <a:latin typeface="+mn-lt"/>
                          <a:ea typeface="+mn-ea"/>
                          <a:cs typeface="+mn-cs"/>
                        </a:rPr>
                        <a:t>40K</a:t>
                      </a:r>
                    </a:p>
                  </a:txBody>
                  <a:tcPr/>
                </a:tc>
                <a:tc>
                  <a:txBody>
                    <a:bodyPr/>
                    <a:lstStyle/>
                    <a:p>
                      <a:pPr marL="0" algn="ctr" defTabSz="1463040" rtl="0" eaLnBrk="1" latinLnBrk="0" hangingPunct="1">
                        <a:lnSpc>
                          <a:spcPct val="115000"/>
                        </a:lnSpc>
                        <a:spcAft>
                          <a:spcPts val="1000"/>
                        </a:spcAft>
                      </a:pPr>
                      <a:r>
                        <a:rPr lang="en-US" sz="1200" kern="1200">
                          <a:solidFill>
                            <a:schemeClr val="dk1"/>
                          </a:solidFill>
                          <a:effectLst/>
                          <a:latin typeface="+mn-lt"/>
                          <a:ea typeface="+mn-ea"/>
                          <a:cs typeface="+mn-cs"/>
                        </a:rPr>
                        <a:t>40K</a:t>
                      </a:r>
                    </a:p>
                  </a:txBody>
                  <a:tcPr/>
                </a:tc>
                <a:tc>
                  <a:txBody>
                    <a:bodyPr/>
                    <a:lstStyle/>
                    <a:p>
                      <a:pPr marL="0" algn="ctr" defTabSz="1463040" rtl="0" eaLnBrk="1" latinLnBrk="0" hangingPunct="1">
                        <a:lnSpc>
                          <a:spcPct val="115000"/>
                        </a:lnSpc>
                        <a:spcAft>
                          <a:spcPts val="1000"/>
                        </a:spcAft>
                      </a:pPr>
                      <a:r>
                        <a:rPr lang="en-US" sz="1200" kern="1200" dirty="0">
                          <a:solidFill>
                            <a:schemeClr val="dk1"/>
                          </a:solidFill>
                          <a:effectLst/>
                          <a:latin typeface="+mn-lt"/>
                          <a:ea typeface="+mn-ea"/>
                          <a:cs typeface="+mn-cs"/>
                        </a:rPr>
                        <a:t>4K</a:t>
                      </a:r>
                    </a:p>
                  </a:txBody>
                  <a:tcPr/>
                </a:tc>
                <a:tc>
                  <a:txBody>
                    <a:bodyPr/>
                    <a:lstStyle/>
                    <a:p>
                      <a:pPr marL="0" algn="ctr" defTabSz="1463040" rtl="0" eaLnBrk="1" latinLnBrk="0" hangingPunct="1">
                        <a:lnSpc>
                          <a:spcPct val="115000"/>
                        </a:lnSpc>
                        <a:spcAft>
                          <a:spcPts val="1000"/>
                        </a:spcAft>
                      </a:pPr>
                      <a:r>
                        <a:rPr lang="de-DE" sz="1200" kern="1200" dirty="0">
                          <a:solidFill>
                            <a:schemeClr val="dk1"/>
                          </a:solidFill>
                          <a:effectLst/>
                          <a:latin typeface="+mn-lt"/>
                          <a:ea typeface="+mn-ea"/>
                          <a:cs typeface="+mn-cs"/>
                        </a:rPr>
                        <a:t>8K</a:t>
                      </a:r>
                      <a:endParaRPr lang="en-US" sz="1200" kern="1200" dirty="0">
                        <a:solidFill>
                          <a:schemeClr val="dk1"/>
                        </a:solidFill>
                        <a:effectLst/>
                        <a:latin typeface="+mn-lt"/>
                        <a:ea typeface="+mn-ea"/>
                        <a:cs typeface="+mn-cs"/>
                      </a:endParaRPr>
                    </a:p>
                  </a:txBody>
                  <a:tcPr/>
                </a:tc>
                <a:extLst>
                  <a:ext uri="{0D108BD9-81ED-4DB2-BD59-A6C34878D82A}">
                    <a16:rowId xmlns:a16="http://schemas.microsoft.com/office/drawing/2014/main" val="1675196912"/>
                  </a:ext>
                </a:extLst>
              </a:tr>
            </a:tbl>
          </a:graphicData>
        </a:graphic>
      </p:graphicFrame>
      <p:pic>
        <p:nvPicPr>
          <p:cNvPr id="11" name="Picture 10">
            <a:extLst>
              <a:ext uri="{FF2B5EF4-FFF2-40B4-BE49-F238E27FC236}">
                <a16:creationId xmlns:a16="http://schemas.microsoft.com/office/drawing/2014/main" id="{0A1DE761-4786-4AC3-9CE7-7BBFE313630B}"/>
              </a:ext>
            </a:extLst>
          </p:cNvPr>
          <p:cNvPicPr>
            <a:picLocks noChangeAspect="1"/>
          </p:cNvPicPr>
          <p:nvPr/>
        </p:nvPicPr>
        <p:blipFill>
          <a:blip r:embed="rId2"/>
          <a:stretch>
            <a:fillRect/>
          </a:stretch>
        </p:blipFill>
        <p:spPr>
          <a:xfrm>
            <a:off x="8395854" y="1910623"/>
            <a:ext cx="5012469" cy="2363320"/>
          </a:xfrm>
          <a:prstGeom prst="rect">
            <a:avLst/>
          </a:prstGeom>
        </p:spPr>
      </p:pic>
    </p:spTree>
    <p:extLst>
      <p:ext uri="{BB962C8B-B14F-4D97-AF65-F5344CB8AC3E}">
        <p14:creationId xmlns:p14="http://schemas.microsoft.com/office/powerpoint/2010/main" val="3143529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4CFBC4C0-8C4A-4E01-95A9-C04893FEA887}"/>
              </a:ext>
            </a:extLst>
          </p:cNvPr>
          <p:cNvSpPr txBox="1">
            <a:spLocks/>
          </p:cNvSpPr>
          <p:nvPr/>
        </p:nvSpPr>
        <p:spPr>
          <a:xfrm>
            <a:off x="503237" y="567165"/>
            <a:ext cx="13623925" cy="728835"/>
          </a:xfrm>
          <a:prstGeom prst="rect">
            <a:avLst/>
          </a:prstGeom>
        </p:spPr>
        <p:txBody>
          <a:bodyPr/>
          <a:lstStyle>
            <a:lvl1pPr algn="l" defTabSz="1463040" rtl="0" eaLnBrk="1" latinLnBrk="0" hangingPunct="1">
              <a:spcBef>
                <a:spcPct val="0"/>
              </a:spcBef>
              <a:buNone/>
              <a:defRPr sz="3200" b="0" i="0" u="none" kern="1200">
                <a:solidFill>
                  <a:schemeClr val="accent1"/>
                </a:solidFill>
                <a:latin typeface="+mj-lt"/>
                <a:ea typeface="+mj-ea"/>
                <a:cs typeface="+mj-cs"/>
              </a:defRPr>
            </a:lvl1pPr>
          </a:lstStyle>
          <a:p>
            <a:pPr algn="ctr"/>
            <a:r>
              <a:rPr lang="en-US" dirty="0"/>
              <a:t>PACEdge Performance Indication (Connext Historian)</a:t>
            </a:r>
          </a:p>
        </p:txBody>
      </p:sp>
      <p:sp>
        <p:nvSpPr>
          <p:cNvPr id="5" name="TextBox 4">
            <a:extLst>
              <a:ext uri="{FF2B5EF4-FFF2-40B4-BE49-F238E27FC236}">
                <a16:creationId xmlns:a16="http://schemas.microsoft.com/office/drawing/2014/main" id="{43BE6B3D-7FC4-4B20-ACCD-92047760A77B}"/>
              </a:ext>
            </a:extLst>
          </p:cNvPr>
          <p:cNvSpPr txBox="1"/>
          <p:nvPr/>
        </p:nvSpPr>
        <p:spPr>
          <a:xfrm>
            <a:off x="206537" y="3092283"/>
            <a:ext cx="5799407" cy="1815882"/>
          </a:xfrm>
          <a:prstGeom prst="rect">
            <a:avLst/>
          </a:prstGeom>
          <a:noFill/>
        </p:spPr>
        <p:txBody>
          <a:bodyPr wrap="square" rtlCol="0">
            <a:spAutoFit/>
          </a:bodyPr>
          <a:lstStyle/>
          <a:p>
            <a:pPr marL="285750" indent="-285750">
              <a:buFont typeface="Arial" panose="020B0604020202020204" pitchFamily="34" charset="0"/>
              <a:buChar char="•"/>
            </a:pPr>
            <a:r>
              <a:rPr lang="en-US" sz="1600"/>
              <a:t>The PACEdge device uses the Modbus TCP Client driver within the Connext I/O data gateway to read variables</a:t>
            </a:r>
          </a:p>
          <a:p>
            <a:pPr marL="285750" indent="-285750">
              <a:buFont typeface="Arial" panose="020B0604020202020204" pitchFamily="34" charset="0"/>
              <a:buChar char="•"/>
            </a:pPr>
            <a:r>
              <a:rPr lang="en-US" sz="1600"/>
              <a:t>To store data via Historian inside the MySQL database. </a:t>
            </a:r>
          </a:p>
          <a:p>
            <a:pPr marL="285750" indent="-285750">
              <a:buFont typeface="Arial" panose="020B0604020202020204" pitchFamily="34" charset="0"/>
              <a:buChar char="•"/>
            </a:pPr>
            <a:r>
              <a:rPr lang="en-US" sz="1600"/>
              <a:t>The test is measuring how much data can Historian store in MySQL. </a:t>
            </a:r>
          </a:p>
          <a:p>
            <a:pPr marL="285750" indent="-285750">
              <a:buFont typeface="Arial" panose="020B0604020202020204" pitchFamily="34" charset="0"/>
              <a:buChar char="•"/>
            </a:pPr>
            <a:r>
              <a:rPr lang="en-US" sz="1600"/>
              <a:t>In parallel, Telegraf collects IPC load and Grafana displays it.</a:t>
            </a:r>
          </a:p>
        </p:txBody>
      </p:sp>
      <p:sp>
        <p:nvSpPr>
          <p:cNvPr id="6" name="Rectangle 5">
            <a:extLst>
              <a:ext uri="{FF2B5EF4-FFF2-40B4-BE49-F238E27FC236}">
                <a16:creationId xmlns:a16="http://schemas.microsoft.com/office/drawing/2014/main" id="{7987BEDF-88B1-4956-BDCD-1689FEA43D21}"/>
              </a:ext>
            </a:extLst>
          </p:cNvPr>
          <p:cNvSpPr/>
          <p:nvPr/>
        </p:nvSpPr>
        <p:spPr bwMode="auto">
          <a:xfrm>
            <a:off x="206538" y="1585084"/>
            <a:ext cx="2531327" cy="989924"/>
          </a:xfrm>
          <a:prstGeom prst="rect">
            <a:avLst/>
          </a:prstGeom>
          <a:solidFill>
            <a:schemeClr val="accent1"/>
          </a:solidFill>
          <a:ln w="9525">
            <a:noFill/>
            <a:round/>
            <a:headEnd/>
            <a:tailEnd/>
          </a:ln>
          <a:effectLst/>
        </p:spPr>
        <p:txBody>
          <a:bodyPr wrap="square" rtlCol="0" anchor="ctr"/>
          <a:lstStyle/>
          <a:p>
            <a:pPr algn="ctr" eaLnBrk="0" fontAlgn="base" hangingPunct="0">
              <a:spcBef>
                <a:spcPct val="0"/>
              </a:spcBef>
              <a:spcAft>
                <a:spcPct val="0"/>
              </a:spcAft>
            </a:pPr>
            <a:r>
              <a:rPr lang="en-US" sz="1600" b="1">
                <a:solidFill>
                  <a:srgbClr val="FFFFFF"/>
                </a:solidFill>
              </a:rPr>
              <a:t>Test Modbus TCP Client</a:t>
            </a:r>
          </a:p>
          <a:p>
            <a:pPr algn="ctr" eaLnBrk="0" fontAlgn="base" hangingPunct="0">
              <a:spcBef>
                <a:spcPct val="0"/>
              </a:spcBef>
              <a:spcAft>
                <a:spcPct val="0"/>
              </a:spcAft>
            </a:pPr>
            <a:r>
              <a:rPr lang="en-US" sz="1200" b="1">
                <a:solidFill>
                  <a:srgbClr val="FFFFFF"/>
                </a:solidFill>
              </a:rPr>
              <a:t>RXi2-UP with </a:t>
            </a:r>
            <a:r>
              <a:rPr lang="en-US" sz="1200" b="1" err="1">
                <a:solidFill>
                  <a:srgbClr val="FFFFFF"/>
                </a:solidFill>
              </a:rPr>
              <a:t>PACEdge</a:t>
            </a:r>
            <a:endParaRPr lang="en-US" sz="1200" b="1">
              <a:solidFill>
                <a:srgbClr val="FFFFFF"/>
              </a:solidFill>
            </a:endParaRPr>
          </a:p>
        </p:txBody>
      </p:sp>
      <p:sp>
        <p:nvSpPr>
          <p:cNvPr id="7" name="Rectangle 6">
            <a:extLst>
              <a:ext uri="{FF2B5EF4-FFF2-40B4-BE49-F238E27FC236}">
                <a16:creationId xmlns:a16="http://schemas.microsoft.com/office/drawing/2014/main" id="{8685C8DC-E005-49CC-AE5F-C42B2EF3BDCC}"/>
              </a:ext>
            </a:extLst>
          </p:cNvPr>
          <p:cNvSpPr/>
          <p:nvPr/>
        </p:nvSpPr>
        <p:spPr bwMode="auto">
          <a:xfrm>
            <a:off x="3021967" y="1585084"/>
            <a:ext cx="2531327" cy="989924"/>
          </a:xfrm>
          <a:prstGeom prst="rect">
            <a:avLst/>
          </a:prstGeom>
          <a:solidFill>
            <a:schemeClr val="accent1"/>
          </a:solidFill>
          <a:ln w="9525">
            <a:noFill/>
            <a:round/>
            <a:headEnd/>
            <a:tailEnd/>
          </a:ln>
          <a:effectLst/>
        </p:spPr>
        <p:txBody>
          <a:bodyPr wrap="square" rtlCol="0" anchor="ctr"/>
          <a:lstStyle/>
          <a:p>
            <a:pPr algn="ctr" eaLnBrk="0" fontAlgn="base" hangingPunct="0">
              <a:spcBef>
                <a:spcPct val="0"/>
              </a:spcBef>
              <a:spcAft>
                <a:spcPct val="0"/>
              </a:spcAft>
            </a:pPr>
            <a:r>
              <a:rPr lang="en-US" sz="1600" b="1">
                <a:solidFill>
                  <a:srgbClr val="FFFFFF"/>
                </a:solidFill>
              </a:rPr>
              <a:t>DUT</a:t>
            </a:r>
          </a:p>
          <a:p>
            <a:pPr algn="ctr" eaLnBrk="0" fontAlgn="base" hangingPunct="0">
              <a:spcBef>
                <a:spcPct val="0"/>
              </a:spcBef>
              <a:spcAft>
                <a:spcPct val="0"/>
              </a:spcAft>
            </a:pPr>
            <a:r>
              <a:rPr lang="en-US" sz="1200" b="1">
                <a:solidFill>
                  <a:srgbClr val="FFFFFF"/>
                </a:solidFill>
              </a:rPr>
              <a:t>RXi2-LP</a:t>
            </a:r>
          </a:p>
          <a:p>
            <a:pPr algn="ctr" eaLnBrk="0" fontAlgn="base" hangingPunct="0">
              <a:spcBef>
                <a:spcPct val="0"/>
              </a:spcBef>
              <a:spcAft>
                <a:spcPct val="0"/>
              </a:spcAft>
            </a:pPr>
            <a:r>
              <a:rPr lang="en-US" sz="1200" b="1">
                <a:solidFill>
                  <a:srgbClr val="FFFFFF"/>
                </a:solidFill>
              </a:rPr>
              <a:t>RXi2-BP</a:t>
            </a:r>
          </a:p>
          <a:p>
            <a:pPr algn="ctr" eaLnBrk="0" fontAlgn="base" hangingPunct="0">
              <a:spcBef>
                <a:spcPct val="0"/>
              </a:spcBef>
              <a:spcAft>
                <a:spcPct val="0"/>
              </a:spcAft>
            </a:pPr>
            <a:r>
              <a:rPr lang="en-US" sz="1200" b="1">
                <a:solidFill>
                  <a:srgbClr val="FFFFFF"/>
                </a:solidFill>
              </a:rPr>
              <a:t>CPL410/CPE400</a:t>
            </a:r>
          </a:p>
        </p:txBody>
      </p:sp>
      <p:cxnSp>
        <p:nvCxnSpPr>
          <p:cNvPr id="8" name="Connector: Elbow 7">
            <a:extLst>
              <a:ext uri="{FF2B5EF4-FFF2-40B4-BE49-F238E27FC236}">
                <a16:creationId xmlns:a16="http://schemas.microsoft.com/office/drawing/2014/main" id="{BFD4DE44-7434-4842-B5CD-26EEBCD593A3}"/>
              </a:ext>
            </a:extLst>
          </p:cNvPr>
          <p:cNvCxnSpPr>
            <a:cxnSpLocks/>
            <a:stCxn id="6" idx="2"/>
            <a:endCxn id="7" idx="2"/>
          </p:cNvCxnSpPr>
          <p:nvPr/>
        </p:nvCxnSpPr>
        <p:spPr bwMode="auto">
          <a:xfrm rot="16200000" flipH="1">
            <a:off x="2879916" y="1167293"/>
            <a:ext cx="12700" cy="2815429"/>
          </a:xfrm>
          <a:prstGeom prst="bentConnector3">
            <a:avLst>
              <a:gd name="adj1" fmla="val 1800000"/>
            </a:avLst>
          </a:prstGeom>
          <a:solidFill>
            <a:schemeClr val="accent1"/>
          </a:solidFill>
          <a:ln w="12700" cap="flat" cmpd="sng" algn="ctr">
            <a:solidFill>
              <a:schemeClr val="accent1"/>
            </a:solidFill>
            <a:prstDash val="solid"/>
            <a:round/>
            <a:headEnd type="none" w="med" len="med"/>
            <a:tailEnd type="none" w="med" len="med"/>
          </a:ln>
          <a:effectLst/>
        </p:spPr>
      </p:cxnSp>
      <p:sp>
        <p:nvSpPr>
          <p:cNvPr id="15" name="TextBox 14">
            <a:extLst>
              <a:ext uri="{FF2B5EF4-FFF2-40B4-BE49-F238E27FC236}">
                <a16:creationId xmlns:a16="http://schemas.microsoft.com/office/drawing/2014/main" id="{8E3192BE-339A-447E-A8B0-5CD9AB570302}"/>
              </a:ext>
            </a:extLst>
          </p:cNvPr>
          <p:cNvSpPr txBox="1"/>
          <p:nvPr/>
        </p:nvSpPr>
        <p:spPr>
          <a:xfrm>
            <a:off x="11608433" y="1507331"/>
            <a:ext cx="2296391" cy="307777"/>
          </a:xfrm>
          <a:prstGeom prst="rect">
            <a:avLst/>
          </a:prstGeom>
          <a:noFill/>
        </p:spPr>
        <p:txBody>
          <a:bodyPr wrap="square" rtlCol="0">
            <a:spAutoFit/>
          </a:bodyPr>
          <a:lstStyle/>
          <a:p>
            <a:r>
              <a:rPr lang="en-US" sz="1400"/>
              <a:t>Grafana Dashboard</a:t>
            </a:r>
          </a:p>
        </p:txBody>
      </p:sp>
      <p:pic>
        <p:nvPicPr>
          <p:cNvPr id="13" name="Picture 12">
            <a:extLst>
              <a:ext uri="{FF2B5EF4-FFF2-40B4-BE49-F238E27FC236}">
                <a16:creationId xmlns:a16="http://schemas.microsoft.com/office/drawing/2014/main" id="{63AF19A2-5B98-4507-BD69-A3619BC69653}"/>
              </a:ext>
            </a:extLst>
          </p:cNvPr>
          <p:cNvPicPr>
            <a:picLocks noChangeAspect="1"/>
          </p:cNvPicPr>
          <p:nvPr/>
        </p:nvPicPr>
        <p:blipFill>
          <a:blip r:embed="rId2"/>
          <a:stretch>
            <a:fillRect/>
          </a:stretch>
        </p:blipFill>
        <p:spPr>
          <a:xfrm>
            <a:off x="11434038" y="1932922"/>
            <a:ext cx="2296391" cy="3481785"/>
          </a:xfrm>
          <a:prstGeom prst="rect">
            <a:avLst/>
          </a:prstGeom>
        </p:spPr>
      </p:pic>
      <p:graphicFrame>
        <p:nvGraphicFramePr>
          <p:cNvPr id="14" name="Table 3">
            <a:extLst>
              <a:ext uri="{FF2B5EF4-FFF2-40B4-BE49-F238E27FC236}">
                <a16:creationId xmlns:a16="http://schemas.microsoft.com/office/drawing/2014/main" id="{FFB938D1-62F2-4FB8-81CC-C9CC12B3AB00}"/>
              </a:ext>
            </a:extLst>
          </p:cNvPr>
          <p:cNvGraphicFramePr>
            <a:graphicFrameLocks noGrp="1"/>
          </p:cNvGraphicFramePr>
          <p:nvPr>
            <p:extLst>
              <p:ext uri="{D42A27DB-BD31-4B8C-83A1-F6EECF244321}">
                <p14:modId xmlns:p14="http://schemas.microsoft.com/office/powerpoint/2010/main" val="2057954408"/>
              </p:ext>
            </p:extLst>
          </p:nvPr>
        </p:nvGraphicFramePr>
        <p:xfrm>
          <a:off x="3817935" y="5972928"/>
          <a:ext cx="7213596" cy="1645920"/>
        </p:xfrm>
        <a:graphic>
          <a:graphicData uri="http://schemas.openxmlformats.org/drawingml/2006/table">
            <a:tbl>
              <a:tblPr firstRow="1" bandRow="1">
                <a:tableStyleId>{5C22544A-7EE6-4342-B048-85BDC9FD1C3A}</a:tableStyleId>
              </a:tblPr>
              <a:tblGrid>
                <a:gridCol w="1969714">
                  <a:extLst>
                    <a:ext uri="{9D8B030D-6E8A-4147-A177-3AD203B41FA5}">
                      <a16:colId xmlns:a16="http://schemas.microsoft.com/office/drawing/2014/main" val="2451625928"/>
                    </a:ext>
                  </a:extLst>
                </a:gridCol>
                <a:gridCol w="1030514">
                  <a:extLst>
                    <a:ext uri="{9D8B030D-6E8A-4147-A177-3AD203B41FA5}">
                      <a16:colId xmlns:a16="http://schemas.microsoft.com/office/drawing/2014/main" val="4288150612"/>
                    </a:ext>
                  </a:extLst>
                </a:gridCol>
                <a:gridCol w="665268">
                  <a:extLst>
                    <a:ext uri="{9D8B030D-6E8A-4147-A177-3AD203B41FA5}">
                      <a16:colId xmlns:a16="http://schemas.microsoft.com/office/drawing/2014/main" val="1418447826"/>
                    </a:ext>
                  </a:extLst>
                </a:gridCol>
                <a:gridCol w="926158">
                  <a:extLst>
                    <a:ext uri="{9D8B030D-6E8A-4147-A177-3AD203B41FA5}">
                      <a16:colId xmlns:a16="http://schemas.microsoft.com/office/drawing/2014/main" val="2338068884"/>
                    </a:ext>
                  </a:extLst>
                </a:gridCol>
                <a:gridCol w="926158">
                  <a:extLst>
                    <a:ext uri="{9D8B030D-6E8A-4147-A177-3AD203B41FA5}">
                      <a16:colId xmlns:a16="http://schemas.microsoft.com/office/drawing/2014/main" val="1235610874"/>
                    </a:ext>
                  </a:extLst>
                </a:gridCol>
                <a:gridCol w="847892">
                  <a:extLst>
                    <a:ext uri="{9D8B030D-6E8A-4147-A177-3AD203B41FA5}">
                      <a16:colId xmlns:a16="http://schemas.microsoft.com/office/drawing/2014/main" val="1205961374"/>
                    </a:ext>
                  </a:extLst>
                </a:gridCol>
                <a:gridCol w="847892">
                  <a:extLst>
                    <a:ext uri="{9D8B030D-6E8A-4147-A177-3AD203B41FA5}">
                      <a16:colId xmlns:a16="http://schemas.microsoft.com/office/drawing/2014/main" val="1432337854"/>
                    </a:ext>
                  </a:extLst>
                </a:gridCol>
              </a:tblGrid>
              <a:tr h="370840">
                <a:tc>
                  <a:txBody>
                    <a:bodyPr/>
                    <a:lstStyle/>
                    <a:p>
                      <a:r>
                        <a:rPr lang="en-US" sz="1200"/>
                        <a:t>Client Functions</a:t>
                      </a:r>
                    </a:p>
                  </a:txBody>
                  <a:tcPr/>
                </a:tc>
                <a:tc>
                  <a:txBody>
                    <a:bodyPr/>
                    <a:lstStyle/>
                    <a:p>
                      <a:pPr marL="0" algn="ctr" defTabSz="1463040" rtl="0" eaLnBrk="1" latinLnBrk="0" hangingPunct="1"/>
                      <a:r>
                        <a:rPr lang="en-US" sz="1200" b="1" kern="1200">
                          <a:solidFill>
                            <a:schemeClr val="lt1"/>
                          </a:solidFill>
                          <a:latin typeface="+mn-lt"/>
                          <a:ea typeface="+mn-ea"/>
                          <a:cs typeface="+mn-cs"/>
                        </a:rPr>
                        <a:t>Parameter</a:t>
                      </a:r>
                    </a:p>
                  </a:txBody>
                  <a:tcPr/>
                </a:tc>
                <a:tc>
                  <a:txBody>
                    <a:bodyPr/>
                    <a:lstStyle/>
                    <a:p>
                      <a:pPr algn="ctr"/>
                      <a:r>
                        <a:rPr lang="en-US" sz="1200"/>
                        <a:t>LP</a:t>
                      </a:r>
                    </a:p>
                    <a:p>
                      <a:pPr algn="ctr"/>
                      <a:r>
                        <a:rPr lang="en-US" sz="1200"/>
                        <a:t>(Rem)</a:t>
                      </a:r>
                    </a:p>
                  </a:txBody>
                  <a:tcPr/>
                </a:tc>
                <a:tc>
                  <a:txBody>
                    <a:bodyPr/>
                    <a:lstStyle/>
                    <a:p>
                      <a:pPr algn="ctr"/>
                      <a:r>
                        <a:rPr lang="en-US" sz="1200"/>
                        <a:t>BP_1605</a:t>
                      </a:r>
                    </a:p>
                    <a:p>
                      <a:pPr algn="ctr"/>
                      <a:r>
                        <a:rPr lang="en-US" sz="1200"/>
                        <a:t>(Rem)</a:t>
                      </a:r>
                    </a:p>
                  </a:txBody>
                  <a:tcPr/>
                </a:tc>
                <a:tc>
                  <a:txBody>
                    <a:bodyPr/>
                    <a:lstStyle/>
                    <a:p>
                      <a:pPr algn="ctr"/>
                      <a:r>
                        <a:rPr lang="en-US" sz="1200"/>
                        <a:t>BP_1605</a:t>
                      </a:r>
                    </a:p>
                    <a:p>
                      <a:pPr algn="ctr"/>
                      <a:r>
                        <a:rPr lang="en-US" sz="1200"/>
                        <a:t>(Loc &amp; Rem)</a:t>
                      </a:r>
                    </a:p>
                  </a:txBody>
                  <a:tcPr/>
                </a:tc>
                <a:tc>
                  <a:txBody>
                    <a:bodyPr/>
                    <a:lstStyle/>
                    <a:p>
                      <a:pPr algn="ctr"/>
                      <a:r>
                        <a:rPr lang="en-US" sz="1200" dirty="0"/>
                        <a:t>CPL410</a:t>
                      </a:r>
                    </a:p>
                    <a:p>
                      <a:pPr algn="ctr"/>
                      <a:r>
                        <a:rPr lang="en-US" sz="1200" dirty="0"/>
                        <a:t>(Rem)</a:t>
                      </a:r>
                    </a:p>
                  </a:txBody>
                  <a:tcPr/>
                </a:tc>
                <a:tc>
                  <a:txBody>
                    <a:bodyPr/>
                    <a:lstStyle/>
                    <a:p>
                      <a:pPr algn="ctr"/>
                      <a:r>
                        <a:rPr lang="de-DE" sz="1200" dirty="0"/>
                        <a:t>IPC 2010</a:t>
                      </a:r>
                      <a:endParaRPr lang="en-US" sz="1200" dirty="0"/>
                    </a:p>
                  </a:txBody>
                  <a:tcPr/>
                </a:tc>
                <a:extLst>
                  <a:ext uri="{0D108BD9-81ED-4DB2-BD59-A6C34878D82A}">
                    <a16:rowId xmlns:a16="http://schemas.microsoft.com/office/drawing/2014/main" val="1746613561"/>
                  </a:ext>
                </a:extLst>
              </a:tr>
              <a:tr h="370840">
                <a:tc>
                  <a:txBody>
                    <a:bodyPr/>
                    <a:lstStyle/>
                    <a:p>
                      <a:r>
                        <a:rPr lang="en-US" sz="1200" err="1"/>
                        <a:t>Connext</a:t>
                      </a:r>
                      <a:r>
                        <a:rPr lang="en-US" sz="1200"/>
                        <a:t> Modbus TCP driver</a:t>
                      </a:r>
                    </a:p>
                    <a:p>
                      <a:r>
                        <a:rPr lang="en-US" sz="1200"/>
                        <a:t>MySQL</a:t>
                      </a:r>
                    </a:p>
                    <a:p>
                      <a:r>
                        <a:rPr lang="en-US" sz="1200" err="1"/>
                        <a:t>Telegraf</a:t>
                      </a:r>
                      <a:endParaRPr lang="en-US" sz="1200"/>
                    </a:p>
                    <a:p>
                      <a:r>
                        <a:rPr lang="en-US" sz="1200"/>
                        <a:t>Grafana</a:t>
                      </a:r>
                    </a:p>
                  </a:txBody>
                  <a:tcPr/>
                </a:tc>
                <a:tc>
                  <a:txBody>
                    <a:bodyPr/>
                    <a:lstStyle/>
                    <a:p>
                      <a:r>
                        <a:rPr lang="en-US" sz="1200" b="1" kern="1200">
                          <a:solidFill>
                            <a:schemeClr val="dk1"/>
                          </a:solidFill>
                          <a:latin typeface="+mn-lt"/>
                          <a:ea typeface="+mn-ea"/>
                          <a:cs typeface="+mn-cs"/>
                        </a:rPr>
                        <a:t>Variable store rate: (Var/sec)</a:t>
                      </a:r>
                    </a:p>
                  </a:txBody>
                  <a:tcPr/>
                </a:tc>
                <a:tc>
                  <a:txBody>
                    <a:bodyPr/>
                    <a:lstStyle/>
                    <a:p>
                      <a:pPr algn="ctr"/>
                      <a:r>
                        <a:rPr lang="en-US" sz="1200" b="1"/>
                        <a:t>50</a:t>
                      </a:r>
                    </a:p>
                  </a:txBody>
                  <a:tcPr/>
                </a:tc>
                <a:tc>
                  <a:txBody>
                    <a:bodyPr/>
                    <a:lstStyle/>
                    <a:p>
                      <a:pPr marL="0" algn="ctr" defTabSz="914400" rtl="0" eaLnBrk="1" latinLnBrk="0" hangingPunct="1"/>
                      <a:r>
                        <a:rPr lang="en-US" sz="1200" b="1" kern="1200">
                          <a:solidFill>
                            <a:schemeClr val="dk1"/>
                          </a:solidFill>
                          <a:latin typeface="+mn-lt"/>
                          <a:ea typeface="+mn-ea"/>
                          <a:cs typeface="+mn-cs"/>
                        </a:rPr>
                        <a:t>750</a:t>
                      </a:r>
                    </a:p>
                  </a:txBody>
                  <a:tcPr/>
                </a:tc>
                <a:tc>
                  <a:txBody>
                    <a:bodyPr/>
                    <a:lstStyle/>
                    <a:p>
                      <a:pPr marL="0" algn="ctr" defTabSz="914400" rtl="0" eaLnBrk="1" latinLnBrk="0" hangingPunct="1"/>
                      <a:r>
                        <a:rPr lang="en-US" sz="1200" b="1" kern="1200">
                          <a:solidFill>
                            <a:schemeClr val="dk1"/>
                          </a:solidFill>
                          <a:latin typeface="+mn-lt"/>
                          <a:ea typeface="+mn-ea"/>
                          <a:cs typeface="+mn-cs"/>
                        </a:rPr>
                        <a:t>750</a:t>
                      </a:r>
                    </a:p>
                  </a:txBody>
                  <a:tcPr/>
                </a:tc>
                <a:tc>
                  <a:txBody>
                    <a:bodyPr/>
                    <a:lstStyle/>
                    <a:p>
                      <a:pPr marL="0" algn="ctr" defTabSz="914400" rtl="0" eaLnBrk="1" latinLnBrk="0" hangingPunct="1"/>
                      <a:r>
                        <a:rPr lang="en-US" sz="1200" b="1" kern="1200" dirty="0">
                          <a:solidFill>
                            <a:schemeClr val="dk1"/>
                          </a:solidFill>
                          <a:latin typeface="+mn-lt"/>
                          <a:ea typeface="+mn-ea"/>
                          <a:cs typeface="+mn-cs"/>
                        </a:rPr>
                        <a:t>50</a:t>
                      </a:r>
                    </a:p>
                  </a:txBody>
                  <a:tcPr/>
                </a:tc>
                <a:tc>
                  <a:txBody>
                    <a:bodyPr/>
                    <a:lstStyle/>
                    <a:p>
                      <a:pPr marL="0" algn="ctr" defTabSz="914400" rtl="0" eaLnBrk="1" latinLnBrk="0" hangingPunct="1"/>
                      <a:r>
                        <a:rPr lang="de-DE" sz="1200" b="1" kern="1200" dirty="0">
                          <a:solidFill>
                            <a:schemeClr val="dk1"/>
                          </a:solidFill>
                          <a:latin typeface="+mn-lt"/>
                          <a:ea typeface="+mn-ea"/>
                          <a:cs typeface="+mn-cs"/>
                        </a:rPr>
                        <a:t>50</a:t>
                      </a:r>
                      <a:endParaRPr lang="en-US" sz="1200" b="1" kern="1200" dirty="0">
                        <a:solidFill>
                          <a:schemeClr val="dk1"/>
                        </a:solidFill>
                        <a:latin typeface="+mn-lt"/>
                        <a:ea typeface="+mn-ea"/>
                        <a:cs typeface="+mn-cs"/>
                      </a:endParaRPr>
                    </a:p>
                  </a:txBody>
                  <a:tcPr/>
                </a:tc>
                <a:extLst>
                  <a:ext uri="{0D108BD9-81ED-4DB2-BD59-A6C34878D82A}">
                    <a16:rowId xmlns:a16="http://schemas.microsoft.com/office/drawing/2014/main" val="106019959"/>
                  </a:ext>
                </a:extLst>
              </a:tr>
            </a:tbl>
          </a:graphicData>
        </a:graphic>
      </p:graphicFrame>
    </p:spTree>
    <p:extLst>
      <p:ext uri="{BB962C8B-B14F-4D97-AF65-F5344CB8AC3E}">
        <p14:creationId xmlns:p14="http://schemas.microsoft.com/office/powerpoint/2010/main" val="33243030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E742D88-2944-4316-86AD-BB1454A17C5E}"/>
              </a:ext>
            </a:extLst>
          </p:cNvPr>
          <p:cNvSpPr txBox="1">
            <a:spLocks/>
          </p:cNvSpPr>
          <p:nvPr/>
        </p:nvSpPr>
        <p:spPr>
          <a:xfrm>
            <a:off x="511175" y="3745603"/>
            <a:ext cx="13623925" cy="728835"/>
          </a:xfrm>
          <a:prstGeom prst="rect">
            <a:avLst/>
          </a:prstGeom>
        </p:spPr>
        <p:txBody>
          <a:bodyPr/>
          <a:lstStyle>
            <a:lvl1pPr algn="l" defTabSz="1463040" rtl="0" eaLnBrk="1" latinLnBrk="0" hangingPunct="1">
              <a:spcBef>
                <a:spcPct val="0"/>
              </a:spcBef>
              <a:buNone/>
              <a:defRPr sz="3200" b="0" i="0" u="none" kern="1200">
                <a:solidFill>
                  <a:schemeClr val="accent1"/>
                </a:solidFill>
                <a:latin typeface="+mj-lt"/>
                <a:ea typeface="+mj-ea"/>
                <a:cs typeface="+mj-cs"/>
              </a:defRPr>
            </a:lvl1pPr>
          </a:lstStyle>
          <a:p>
            <a:pPr algn="ctr"/>
            <a:r>
              <a:rPr lang="en-US"/>
              <a:t>PACEdge How To Guide</a:t>
            </a:r>
          </a:p>
        </p:txBody>
      </p:sp>
    </p:spTree>
    <p:extLst>
      <p:ext uri="{BB962C8B-B14F-4D97-AF65-F5344CB8AC3E}">
        <p14:creationId xmlns:p14="http://schemas.microsoft.com/office/powerpoint/2010/main" val="39837981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909D24D-022F-5715-E173-D9A0B6F88574}"/>
              </a:ext>
            </a:extLst>
          </p:cNvPr>
          <p:cNvSpPr>
            <a:spLocks noGrp="1"/>
          </p:cNvSpPr>
          <p:nvPr>
            <p:ph type="title"/>
          </p:nvPr>
        </p:nvSpPr>
        <p:spPr/>
        <p:txBody>
          <a:bodyPr/>
          <a:lstStyle/>
          <a:p>
            <a:r>
              <a:rPr lang="de-DE" dirty="0"/>
              <a:t>PACEdge Resources</a:t>
            </a:r>
            <a:endParaRPr lang="en-US" dirty="0"/>
          </a:p>
        </p:txBody>
      </p:sp>
      <p:sp>
        <p:nvSpPr>
          <p:cNvPr id="4" name="Content Placeholder 3">
            <a:extLst>
              <a:ext uri="{FF2B5EF4-FFF2-40B4-BE49-F238E27FC236}">
                <a16:creationId xmlns:a16="http://schemas.microsoft.com/office/drawing/2014/main" id="{518FA82A-8249-E802-8E4E-7475323C5DFD}"/>
              </a:ext>
            </a:extLst>
          </p:cNvPr>
          <p:cNvSpPr>
            <a:spLocks noGrp="1"/>
          </p:cNvSpPr>
          <p:nvPr>
            <p:ph idx="1"/>
          </p:nvPr>
        </p:nvSpPr>
        <p:spPr>
          <a:xfrm>
            <a:off x="503237" y="1597026"/>
            <a:ext cx="5393910" cy="5621338"/>
          </a:xfrm>
        </p:spPr>
        <p:txBody>
          <a:bodyPr>
            <a:normAutofit/>
          </a:bodyPr>
          <a:lstStyle/>
          <a:p>
            <a:r>
              <a:rPr lang="en-US" sz="1800"/>
              <a:t>PACEdge Landing Page at Sales Force site:</a:t>
            </a:r>
          </a:p>
          <a:p>
            <a:pPr lvl="1"/>
            <a:r>
              <a:rPr lang="en-US" sz="1600" dirty="0"/>
              <a:t>Quick Start Guide</a:t>
            </a:r>
          </a:p>
          <a:p>
            <a:pPr lvl="1"/>
            <a:r>
              <a:rPr lang="en-US" sz="1600" dirty="0"/>
              <a:t>User‘s Manual</a:t>
            </a:r>
          </a:p>
          <a:p>
            <a:pPr lvl="1"/>
            <a:r>
              <a:rPr lang="en-US" sz="1600" dirty="0"/>
              <a:t>Important Product Information (IPI)</a:t>
            </a:r>
          </a:p>
          <a:p>
            <a:pPr lvl="1"/>
            <a:r>
              <a:rPr lang="en-US" sz="1600" dirty="0"/>
              <a:t>Datasheet</a:t>
            </a:r>
          </a:p>
          <a:p>
            <a:pPr lvl="1"/>
            <a:r>
              <a:rPr lang="en-US" sz="1600" dirty="0"/>
              <a:t>Secure Deployment Guide</a:t>
            </a:r>
            <a:br>
              <a:rPr lang="en-US" sz="1600" dirty="0"/>
            </a:br>
            <a:endParaRPr lang="en-US" sz="1600" dirty="0"/>
          </a:p>
          <a:p>
            <a:r>
              <a:rPr lang="en-US" sz="2000" dirty="0"/>
              <a:t>PACEdge Knowledgebase and Examples:</a:t>
            </a:r>
          </a:p>
          <a:p>
            <a:pPr lvl="1"/>
            <a:r>
              <a:rPr lang="en-US" sz="1600" dirty="0"/>
              <a:t>Lots of examples and how to guides, each with video and an associated technical files</a:t>
            </a:r>
          </a:p>
          <a:p>
            <a:pPr lvl="1"/>
            <a:r>
              <a:rPr lang="en-US" sz="1600" dirty="0"/>
              <a:t>Includes:</a:t>
            </a:r>
          </a:p>
          <a:p>
            <a:pPr lvl="2"/>
            <a:r>
              <a:rPr lang="en-US" sz="1600" dirty="0"/>
              <a:t>What is new in PACEdge v2.3.0</a:t>
            </a:r>
          </a:p>
          <a:p>
            <a:pPr lvl="2"/>
            <a:r>
              <a:rPr lang="en-US" sz="1600" dirty="0"/>
              <a:t>Getting Started with PACEdge v2.3.0</a:t>
            </a:r>
          </a:p>
          <a:p>
            <a:pPr lvl="2"/>
            <a:r>
              <a:rPr lang="en-US" sz="1600" dirty="0"/>
              <a:t>How to upgrade to PACEdge v2.3.0</a:t>
            </a:r>
          </a:p>
          <a:p>
            <a:pPr lvl="2"/>
            <a:r>
              <a:rPr lang="en-US" sz="1600" dirty="0"/>
              <a:t>How to Backup/Restore/Recover PACEdge</a:t>
            </a:r>
          </a:p>
          <a:p>
            <a:pPr lvl="2"/>
            <a:r>
              <a:rPr lang="en-US" sz="1600" dirty="0"/>
              <a:t>How to manage OS via Cockpit</a:t>
            </a:r>
          </a:p>
          <a:p>
            <a:pPr lvl="2"/>
            <a:r>
              <a:rPr lang="en-US" sz="1600" dirty="0"/>
              <a:t>How to use main PACEdge applications, like Node-RED, Grafana, Connext, WebHMI</a:t>
            </a:r>
          </a:p>
          <a:p>
            <a:pPr lvl="2"/>
            <a:r>
              <a:rPr lang="en-US" sz="1600" dirty="0"/>
              <a:t>How to move data to the Cloud</a:t>
            </a:r>
          </a:p>
          <a:p>
            <a:pPr lvl="2"/>
            <a:endParaRPr lang="en-US" sz="1600" dirty="0"/>
          </a:p>
        </p:txBody>
      </p:sp>
      <p:pic>
        <p:nvPicPr>
          <p:cNvPr id="6" name="Picture 5">
            <a:extLst>
              <a:ext uri="{FF2B5EF4-FFF2-40B4-BE49-F238E27FC236}">
                <a16:creationId xmlns:a16="http://schemas.microsoft.com/office/drawing/2014/main" id="{BA379554-6C5E-987C-5128-E77BC19C5574}"/>
              </a:ext>
            </a:extLst>
          </p:cNvPr>
          <p:cNvPicPr>
            <a:picLocks noChangeAspect="1"/>
          </p:cNvPicPr>
          <p:nvPr/>
        </p:nvPicPr>
        <p:blipFill>
          <a:blip r:embed="rId2"/>
          <a:stretch>
            <a:fillRect/>
          </a:stretch>
        </p:blipFill>
        <p:spPr>
          <a:xfrm>
            <a:off x="10051586" y="1677216"/>
            <a:ext cx="4404102" cy="5334816"/>
          </a:xfrm>
          <a:prstGeom prst="rect">
            <a:avLst/>
          </a:prstGeom>
        </p:spPr>
      </p:pic>
      <p:pic>
        <p:nvPicPr>
          <p:cNvPr id="8" name="Picture 7">
            <a:extLst>
              <a:ext uri="{FF2B5EF4-FFF2-40B4-BE49-F238E27FC236}">
                <a16:creationId xmlns:a16="http://schemas.microsoft.com/office/drawing/2014/main" id="{F1E2CDC4-BC09-1C5A-A3B3-F7801D66C514}"/>
              </a:ext>
            </a:extLst>
          </p:cNvPr>
          <p:cNvPicPr>
            <a:picLocks noChangeAspect="1"/>
          </p:cNvPicPr>
          <p:nvPr/>
        </p:nvPicPr>
        <p:blipFill>
          <a:blip r:embed="rId3"/>
          <a:stretch>
            <a:fillRect/>
          </a:stretch>
        </p:blipFill>
        <p:spPr>
          <a:xfrm>
            <a:off x="6395477" y="1677216"/>
            <a:ext cx="3297085" cy="5334816"/>
          </a:xfrm>
          <a:prstGeom prst="rect">
            <a:avLst/>
          </a:prstGeom>
        </p:spPr>
      </p:pic>
    </p:spTree>
    <p:extLst>
      <p:ext uri="{BB962C8B-B14F-4D97-AF65-F5344CB8AC3E}">
        <p14:creationId xmlns:p14="http://schemas.microsoft.com/office/powerpoint/2010/main" val="208598357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4CFBC4C0-8C4A-4E01-95A9-C04893FEA887}"/>
              </a:ext>
            </a:extLst>
          </p:cNvPr>
          <p:cNvSpPr txBox="1">
            <a:spLocks/>
          </p:cNvSpPr>
          <p:nvPr/>
        </p:nvSpPr>
        <p:spPr>
          <a:xfrm>
            <a:off x="503237" y="567165"/>
            <a:ext cx="13623925" cy="728835"/>
          </a:xfrm>
          <a:prstGeom prst="rect">
            <a:avLst/>
          </a:prstGeom>
        </p:spPr>
        <p:txBody>
          <a:bodyPr/>
          <a:lstStyle>
            <a:lvl1pPr algn="l" defTabSz="1463040" rtl="0" eaLnBrk="1" latinLnBrk="0" hangingPunct="1">
              <a:spcBef>
                <a:spcPct val="0"/>
              </a:spcBef>
              <a:buNone/>
              <a:defRPr sz="3200" b="0" i="0" u="none" kern="1200">
                <a:solidFill>
                  <a:schemeClr val="accent1"/>
                </a:solidFill>
                <a:latin typeface="+mj-lt"/>
                <a:ea typeface="+mj-ea"/>
                <a:cs typeface="+mj-cs"/>
              </a:defRPr>
            </a:lvl1pPr>
          </a:lstStyle>
          <a:p>
            <a:pPr algn="ctr"/>
            <a:r>
              <a:rPr lang="en-US"/>
              <a:t>WEB Interface: Getting Started</a:t>
            </a:r>
          </a:p>
        </p:txBody>
      </p:sp>
      <p:sp>
        <p:nvSpPr>
          <p:cNvPr id="5" name="TextBox 4">
            <a:extLst>
              <a:ext uri="{FF2B5EF4-FFF2-40B4-BE49-F238E27FC236}">
                <a16:creationId xmlns:a16="http://schemas.microsoft.com/office/drawing/2014/main" id="{43BE6B3D-7FC4-4B20-ACCD-92047760A77B}"/>
              </a:ext>
            </a:extLst>
          </p:cNvPr>
          <p:cNvSpPr txBox="1"/>
          <p:nvPr/>
        </p:nvSpPr>
        <p:spPr>
          <a:xfrm>
            <a:off x="749309" y="2023358"/>
            <a:ext cx="6096465" cy="5016758"/>
          </a:xfrm>
          <a:prstGeom prst="rect">
            <a:avLst/>
          </a:prstGeom>
          <a:noFill/>
        </p:spPr>
        <p:txBody>
          <a:bodyPr wrap="square" rtlCol="0">
            <a:spAutoFit/>
          </a:bodyPr>
          <a:lstStyle/>
          <a:p>
            <a:pPr marL="285750" indent="-285750">
              <a:buFont typeface="Arial" panose="020B0604020202020204" pitchFamily="34" charset="0"/>
              <a:buChar char="•"/>
            </a:pPr>
            <a:r>
              <a:rPr lang="en-US" sz="1600" dirty="0"/>
              <a:t>Two Setup Cases: Headless (most common) and Direct (only using RXi2-BP)</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Headless Setup:</a:t>
            </a:r>
          </a:p>
          <a:p>
            <a:pPr marL="1017270" lvl="1" indent="-285750">
              <a:buFont typeface="Arial" panose="020B0604020202020204" pitchFamily="34" charset="0"/>
              <a:buChar char="•"/>
            </a:pPr>
            <a:r>
              <a:rPr lang="en-US" sz="1600" dirty="0"/>
              <a:t>Via Ethernet, connect your PC to PACEdge ethernet port (consult Quick Start Guide or User Manual for details) </a:t>
            </a:r>
          </a:p>
          <a:p>
            <a:pPr marL="1017270" lvl="1" indent="-285750">
              <a:buFont typeface="Arial" panose="020B0604020202020204" pitchFamily="34" charset="0"/>
              <a:buChar char="•"/>
            </a:pPr>
            <a:r>
              <a:rPr lang="en-US" sz="1600" dirty="0"/>
              <a:t>Configure your PC IP address to be on 192.168.3.x subnet</a:t>
            </a:r>
          </a:p>
          <a:p>
            <a:pPr marL="1017270" lvl="1" indent="-285750">
              <a:buFont typeface="Arial" panose="020B0604020202020204" pitchFamily="34" charset="0"/>
              <a:buChar char="•"/>
            </a:pPr>
            <a:r>
              <a:rPr lang="en-US" sz="1600" dirty="0"/>
              <a:t>On your PC open any web browser, enter IP address: 192.168.3.100</a:t>
            </a:r>
          </a:p>
          <a:p>
            <a:pPr marL="1017270" lvl="1" indent="-285750">
              <a:buFont typeface="Arial" panose="020B0604020202020204" pitchFamily="34" charset="0"/>
              <a:buChar char="•"/>
            </a:pPr>
            <a:r>
              <a:rPr lang="en-US" sz="1600" dirty="0"/>
              <a:t>First, you will get a warning that device is using a self signed certificate. Click on Advanced and then on Accept and Continue. </a:t>
            </a:r>
          </a:p>
          <a:p>
            <a:pPr marL="1017270" lvl="1" indent="-285750">
              <a:buFont typeface="Arial" panose="020B0604020202020204" pitchFamily="34" charset="0"/>
              <a:buChar char="•"/>
            </a:pPr>
            <a:r>
              <a:rPr lang="en-US" sz="1600" dirty="0"/>
              <a:t>First time you connect, you will get a page with EULA and need to accept it</a:t>
            </a:r>
          </a:p>
          <a:p>
            <a:pPr marL="1017270" lvl="1" indent="-285750">
              <a:buFont typeface="Arial" panose="020B0604020202020204" pitchFamily="34" charset="0"/>
              <a:buChar char="•"/>
            </a:pPr>
            <a:endParaRPr lang="en-US" sz="1600" dirty="0"/>
          </a:p>
          <a:p>
            <a:endParaRPr lang="en-US" sz="1600" dirty="0"/>
          </a:p>
          <a:p>
            <a:r>
              <a:rPr lang="en-US" sz="1600" dirty="0">
                <a:solidFill>
                  <a:srgbClr val="C00000"/>
                </a:solidFill>
              </a:rPr>
              <a:t>For details please consult: Getting Started PACEdge v2.3.0 Video in PACEdge Knowledgebase and Examples site on SFDC</a:t>
            </a:r>
          </a:p>
        </p:txBody>
      </p:sp>
      <p:sp>
        <p:nvSpPr>
          <p:cNvPr id="4" name="Rectangle 2">
            <a:extLst>
              <a:ext uri="{FF2B5EF4-FFF2-40B4-BE49-F238E27FC236}">
                <a16:creationId xmlns:a16="http://schemas.microsoft.com/office/drawing/2014/main" id="{6E765BD3-8BF9-B200-41D3-29836DFB9593}"/>
              </a:ext>
            </a:extLst>
          </p:cNvPr>
          <p:cNvSpPr>
            <a:spLocks noChangeArrowheads="1"/>
          </p:cNvSpPr>
          <p:nvPr/>
        </p:nvSpPr>
        <p:spPr bwMode="auto">
          <a:xfrm>
            <a:off x="8816381" y="1652765"/>
            <a:ext cx="146304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6">
            <a:extLst>
              <a:ext uri="{FF2B5EF4-FFF2-40B4-BE49-F238E27FC236}">
                <a16:creationId xmlns:a16="http://schemas.microsoft.com/office/drawing/2014/main" id="{1AE8BAF4-2C3D-01EC-64BD-59E7DE69F758}"/>
              </a:ext>
            </a:extLst>
          </p:cNvPr>
          <p:cNvGraphicFramePr>
            <a:graphicFrameLocks noChangeAspect="1"/>
          </p:cNvGraphicFramePr>
          <p:nvPr>
            <p:extLst>
              <p:ext uri="{D42A27DB-BD31-4B8C-83A1-F6EECF244321}">
                <p14:modId xmlns:p14="http://schemas.microsoft.com/office/powerpoint/2010/main" val="3486553377"/>
              </p:ext>
            </p:extLst>
          </p:nvPr>
        </p:nvGraphicFramePr>
        <p:xfrm>
          <a:off x="8129082" y="2579391"/>
          <a:ext cx="5087842" cy="3070817"/>
        </p:xfrm>
        <a:graphic>
          <a:graphicData uri="http://schemas.openxmlformats.org/presentationml/2006/ole">
            <mc:AlternateContent xmlns:mc="http://schemas.openxmlformats.org/markup-compatibility/2006">
              <mc:Choice xmlns:v="urn:schemas-microsoft-com:vml" Requires="v">
                <p:oleObj name="Visio" r:id="rId2" imgW="5591003" imgH="3381368" progId="Visio.Drawing.15">
                  <p:embed/>
                </p:oleObj>
              </mc:Choice>
              <mc:Fallback>
                <p:oleObj name="Visio" r:id="rId2" imgW="5591003" imgH="3381368" progId="Visio.Drawing.15">
                  <p:embed/>
                  <p:pic>
                    <p:nvPicPr>
                      <p:cNvPr id="7" name="Object 6">
                        <a:extLst>
                          <a:ext uri="{FF2B5EF4-FFF2-40B4-BE49-F238E27FC236}">
                            <a16:creationId xmlns:a16="http://schemas.microsoft.com/office/drawing/2014/main" id="{1AE8BAF4-2C3D-01EC-64BD-59E7DE69F75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29082" y="2579391"/>
                        <a:ext cx="5087842" cy="3070817"/>
                      </a:xfrm>
                      <a:prstGeom prst="rect">
                        <a:avLst/>
                      </a:prstGeom>
                      <a:noFill/>
                    </p:spPr>
                  </p:pic>
                </p:oleObj>
              </mc:Fallback>
            </mc:AlternateContent>
          </a:graphicData>
        </a:graphic>
      </p:graphicFrame>
    </p:spTree>
    <p:extLst>
      <p:ext uri="{BB962C8B-B14F-4D97-AF65-F5344CB8AC3E}">
        <p14:creationId xmlns:p14="http://schemas.microsoft.com/office/powerpoint/2010/main" val="32553989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4CFBC4C0-8C4A-4E01-95A9-C04893FEA887}"/>
              </a:ext>
            </a:extLst>
          </p:cNvPr>
          <p:cNvSpPr txBox="1">
            <a:spLocks/>
          </p:cNvSpPr>
          <p:nvPr/>
        </p:nvSpPr>
        <p:spPr>
          <a:xfrm>
            <a:off x="503237" y="567165"/>
            <a:ext cx="13623925" cy="728835"/>
          </a:xfrm>
          <a:prstGeom prst="rect">
            <a:avLst/>
          </a:prstGeom>
        </p:spPr>
        <p:txBody>
          <a:bodyPr/>
          <a:lstStyle>
            <a:lvl1pPr algn="l" defTabSz="1463040" rtl="0" eaLnBrk="1" latinLnBrk="0" hangingPunct="1">
              <a:spcBef>
                <a:spcPct val="0"/>
              </a:spcBef>
              <a:buNone/>
              <a:defRPr sz="3200" b="0" i="0" u="none" kern="1200">
                <a:solidFill>
                  <a:schemeClr val="accent1"/>
                </a:solidFill>
                <a:latin typeface="+mj-lt"/>
                <a:ea typeface="+mj-ea"/>
                <a:cs typeface="+mj-cs"/>
              </a:defRPr>
            </a:lvl1pPr>
          </a:lstStyle>
          <a:p>
            <a:pPr algn="ctr"/>
            <a:r>
              <a:rPr lang="en-US"/>
              <a:t>WEB Interface: Getting Started</a:t>
            </a:r>
          </a:p>
        </p:txBody>
      </p:sp>
      <p:sp>
        <p:nvSpPr>
          <p:cNvPr id="5" name="TextBox 4">
            <a:extLst>
              <a:ext uri="{FF2B5EF4-FFF2-40B4-BE49-F238E27FC236}">
                <a16:creationId xmlns:a16="http://schemas.microsoft.com/office/drawing/2014/main" id="{43BE6B3D-7FC4-4B20-ACCD-92047760A77B}"/>
              </a:ext>
            </a:extLst>
          </p:cNvPr>
          <p:cNvSpPr txBox="1"/>
          <p:nvPr/>
        </p:nvSpPr>
        <p:spPr>
          <a:xfrm>
            <a:off x="358121" y="1414571"/>
            <a:ext cx="6755371" cy="6247864"/>
          </a:xfrm>
          <a:prstGeom prst="rect">
            <a:avLst/>
          </a:prstGeom>
          <a:noFill/>
        </p:spPr>
        <p:txBody>
          <a:bodyPr wrap="square" rtlCol="0">
            <a:spAutoFit/>
          </a:bodyPr>
          <a:lstStyle/>
          <a:p>
            <a:pPr marL="285750" indent="-285750">
              <a:buFont typeface="Arial" panose="020B0604020202020204" pitchFamily="34" charset="0"/>
              <a:buChar char="•"/>
            </a:pPr>
            <a:r>
              <a:rPr lang="en-US" sz="1600" dirty="0"/>
              <a:t>Next, you will be guided to the password management page</a:t>
            </a:r>
          </a:p>
          <a:p>
            <a:pPr marL="285750" indent="-285750">
              <a:buFont typeface="Arial" panose="020B0604020202020204" pitchFamily="34" charset="0"/>
              <a:buChar char="•"/>
            </a:pPr>
            <a:r>
              <a:rPr lang="en-US" sz="1600" dirty="0"/>
              <a:t>There are two sets of independent passwords: </a:t>
            </a:r>
          </a:p>
          <a:p>
            <a:pPr marL="1074420" lvl="1" indent="-342900">
              <a:buFont typeface="+mj-lt"/>
              <a:buAutoNum type="arabicPeriod"/>
            </a:pPr>
            <a:r>
              <a:rPr lang="en-US" sz="1600" dirty="0"/>
              <a:t>PACEdge Applications</a:t>
            </a:r>
          </a:p>
          <a:p>
            <a:pPr marL="1074420" lvl="1" indent="-342900">
              <a:buFont typeface="+mj-lt"/>
              <a:buAutoNum type="arabicPeriod"/>
            </a:pPr>
            <a:r>
              <a:rPr lang="en-US" sz="1600" dirty="0"/>
              <a:t>PACEdge Linux Operating System (managed by Cockpit)</a:t>
            </a:r>
          </a:p>
          <a:p>
            <a:pPr marL="285750" indent="-285750">
              <a:buFont typeface="Arial" panose="020B0604020202020204" pitchFamily="34" charset="0"/>
              <a:buChar char="•"/>
            </a:pPr>
            <a:r>
              <a:rPr lang="en-US" sz="1600" dirty="0">
                <a:solidFill>
                  <a:srgbClr val="FF0000"/>
                </a:solidFill>
              </a:rPr>
              <a:t>IMPORTANT: user MUST change default passwords, as this also sets up user accounts in some applications</a:t>
            </a:r>
          </a:p>
          <a:p>
            <a:pPr marL="285750" indent="-285750">
              <a:buFont typeface="Arial" panose="020B0604020202020204" pitchFamily="34" charset="0"/>
              <a:buChar char="•"/>
            </a:pPr>
            <a:r>
              <a:rPr lang="en-US" sz="1600" dirty="0"/>
              <a:t>Log-in using credentials:</a:t>
            </a:r>
          </a:p>
          <a:p>
            <a:pPr marL="1017270" lvl="1" indent="-285750">
              <a:buFont typeface="Arial" panose="020B0604020202020204" pitchFamily="34" charset="0"/>
              <a:buChar char="•"/>
            </a:pPr>
            <a:r>
              <a:rPr lang="en-US" sz="1600" dirty="0"/>
              <a:t>user: admin</a:t>
            </a:r>
          </a:p>
          <a:p>
            <a:pPr marL="1017270" lvl="1" indent="-285750">
              <a:buFont typeface="Arial" panose="020B0604020202020204" pitchFamily="34" charset="0"/>
              <a:buChar char="•"/>
            </a:pPr>
            <a:r>
              <a:rPr lang="en-US" sz="1600" dirty="0"/>
              <a:t>password: edgestack</a:t>
            </a:r>
          </a:p>
          <a:p>
            <a:pPr marL="285750" indent="-285750">
              <a:buFont typeface="Arial" panose="020B0604020202020204" pitchFamily="34" charset="0"/>
              <a:buChar char="•"/>
            </a:pPr>
            <a:r>
              <a:rPr lang="en-US" sz="1600" dirty="0"/>
              <a:t>PACEdge defines four user roles </a:t>
            </a:r>
            <a:br>
              <a:rPr lang="en-US" sz="1600" dirty="0"/>
            </a:br>
            <a:r>
              <a:rPr lang="en-US" sz="1600" dirty="0"/>
              <a:t>(5</a:t>
            </a:r>
            <a:r>
              <a:rPr lang="en-US" sz="1600" baseline="30000" dirty="0"/>
              <a:t>th</a:t>
            </a:r>
            <a:r>
              <a:rPr lang="en-US" sz="1600" dirty="0"/>
              <a:t> entry is credentials for Connext and WebHMI project deploy):</a:t>
            </a:r>
          </a:p>
          <a:p>
            <a:pPr marL="1017270" lvl="1" indent="-285750">
              <a:buFont typeface="Arial" panose="020B0604020202020204" pitchFamily="34" charset="0"/>
              <a:buChar char="•"/>
            </a:pPr>
            <a:r>
              <a:rPr lang="en-US" sz="1600" dirty="0"/>
              <a:t>admin</a:t>
            </a:r>
          </a:p>
          <a:p>
            <a:pPr marL="1017270" lvl="1" indent="-285750">
              <a:buFont typeface="Arial" panose="020B0604020202020204" pitchFamily="34" charset="0"/>
              <a:buChar char="•"/>
            </a:pPr>
            <a:r>
              <a:rPr lang="en-US" sz="1600" dirty="0"/>
              <a:t>developer</a:t>
            </a:r>
          </a:p>
          <a:p>
            <a:pPr marL="1017270" lvl="1" indent="-285750">
              <a:buFont typeface="Arial" panose="020B0604020202020204" pitchFamily="34" charset="0"/>
              <a:buChar char="•"/>
            </a:pPr>
            <a:r>
              <a:rPr lang="en-US" sz="1600" dirty="0"/>
              <a:t>service</a:t>
            </a:r>
          </a:p>
          <a:p>
            <a:pPr marL="1017270" lvl="1" indent="-285750">
              <a:buFont typeface="Arial" panose="020B0604020202020204" pitchFamily="34" charset="0"/>
              <a:buChar char="•"/>
            </a:pPr>
            <a:r>
              <a:rPr lang="en-US" sz="1600" dirty="0"/>
              <a:t>operators</a:t>
            </a:r>
          </a:p>
          <a:p>
            <a:pPr marL="285750" indent="-285750">
              <a:buFont typeface="Arial" panose="020B0604020202020204" pitchFamily="34" charset="0"/>
              <a:buChar char="•"/>
            </a:pPr>
            <a:r>
              <a:rPr lang="en-US" sz="1600" dirty="0"/>
              <a:t>Each role has different privileges and its own password</a:t>
            </a:r>
          </a:p>
          <a:p>
            <a:pPr marL="285750" indent="-285750">
              <a:buFont typeface="Arial" panose="020B0604020202020204" pitchFamily="34" charset="0"/>
              <a:buChar char="•"/>
            </a:pPr>
            <a:r>
              <a:rPr lang="en-US" sz="1600" dirty="0"/>
              <a:t>Given that password for each role needs to be changed in each PACEdge application, Password Management utility is designed to automate this task</a:t>
            </a:r>
          </a:p>
          <a:p>
            <a:pPr marL="285750" indent="-285750">
              <a:buFont typeface="Arial" panose="020B0604020202020204" pitchFamily="34" charset="0"/>
              <a:buChar char="•"/>
            </a:pPr>
            <a:r>
              <a:rPr lang="en-US" sz="1600" dirty="0"/>
              <a:t>First set passwords for PACEdge Applications, then use link to set Linux password via Cockpit graphical interface. You must set password for </a:t>
            </a:r>
            <a:r>
              <a:rPr lang="en-US" sz="1600" b="1" dirty="0"/>
              <a:t>admin</a:t>
            </a:r>
            <a:r>
              <a:rPr lang="en-US" sz="1600" dirty="0"/>
              <a:t>, but other users are optional.</a:t>
            </a:r>
          </a:p>
          <a:p>
            <a:pPr marL="285750" indent="-285750">
              <a:buFont typeface="Arial" panose="020B0604020202020204" pitchFamily="34" charset="0"/>
              <a:buChar char="•"/>
            </a:pPr>
            <a:r>
              <a:rPr lang="en-US" sz="1600" dirty="0"/>
              <a:t>Note: in Cockpit, </a:t>
            </a:r>
            <a:r>
              <a:rPr lang="en-US" sz="1600" b="1" dirty="0"/>
              <a:t>do not </a:t>
            </a:r>
            <a:r>
              <a:rPr lang="en-US" sz="1600" dirty="0"/>
              <a:t>set password for the </a:t>
            </a:r>
            <a:r>
              <a:rPr lang="en-US" sz="1600" b="1" dirty="0"/>
              <a:t>root</a:t>
            </a:r>
            <a:r>
              <a:rPr lang="en-US" sz="1600" dirty="0"/>
              <a:t> user as this will enable root access, which creates cyber security weakness</a:t>
            </a:r>
          </a:p>
          <a:p>
            <a:pPr marL="285750" indent="-285750">
              <a:buFont typeface="Arial" panose="020B0604020202020204" pitchFamily="34" charset="0"/>
              <a:buChar char="•"/>
            </a:pPr>
            <a:r>
              <a:rPr lang="en-US" sz="1600" dirty="0"/>
              <a:t>Restart PACEdge device</a:t>
            </a:r>
          </a:p>
        </p:txBody>
      </p:sp>
      <p:pic>
        <p:nvPicPr>
          <p:cNvPr id="2" name="Picture 1">
            <a:extLst>
              <a:ext uri="{FF2B5EF4-FFF2-40B4-BE49-F238E27FC236}">
                <a16:creationId xmlns:a16="http://schemas.microsoft.com/office/drawing/2014/main" id="{2347F402-8D39-F32F-1FCA-DBAFB07AF101}"/>
              </a:ext>
            </a:extLst>
          </p:cNvPr>
          <p:cNvPicPr>
            <a:picLocks noChangeAspect="1"/>
          </p:cNvPicPr>
          <p:nvPr/>
        </p:nvPicPr>
        <p:blipFill>
          <a:blip r:embed="rId2"/>
          <a:stretch>
            <a:fillRect/>
          </a:stretch>
        </p:blipFill>
        <p:spPr>
          <a:xfrm>
            <a:off x="8475291" y="2094959"/>
            <a:ext cx="5259070" cy="3014980"/>
          </a:xfrm>
          <a:prstGeom prst="rect">
            <a:avLst/>
          </a:prstGeom>
          <a:ln>
            <a:solidFill>
              <a:schemeClr val="tx1"/>
            </a:solidFill>
          </a:ln>
        </p:spPr>
      </p:pic>
      <p:pic>
        <p:nvPicPr>
          <p:cNvPr id="4" name="Picture 3">
            <a:extLst>
              <a:ext uri="{FF2B5EF4-FFF2-40B4-BE49-F238E27FC236}">
                <a16:creationId xmlns:a16="http://schemas.microsoft.com/office/drawing/2014/main" id="{340682FB-8630-6D04-2B78-EE560BB216B0}"/>
              </a:ext>
            </a:extLst>
          </p:cNvPr>
          <p:cNvPicPr>
            <a:picLocks noChangeAspect="1"/>
          </p:cNvPicPr>
          <p:nvPr/>
        </p:nvPicPr>
        <p:blipFill>
          <a:blip r:embed="rId3"/>
          <a:stretch>
            <a:fillRect/>
          </a:stretch>
        </p:blipFill>
        <p:spPr>
          <a:xfrm>
            <a:off x="8301301" y="5998728"/>
            <a:ext cx="5607050" cy="1464945"/>
          </a:xfrm>
          <a:prstGeom prst="rect">
            <a:avLst/>
          </a:prstGeom>
        </p:spPr>
      </p:pic>
      <p:sp>
        <p:nvSpPr>
          <p:cNvPr id="6" name="TextBox 5">
            <a:extLst>
              <a:ext uri="{FF2B5EF4-FFF2-40B4-BE49-F238E27FC236}">
                <a16:creationId xmlns:a16="http://schemas.microsoft.com/office/drawing/2014/main" id="{BF75AFBD-7A12-7543-3181-280243B71E71}"/>
              </a:ext>
            </a:extLst>
          </p:cNvPr>
          <p:cNvSpPr txBox="1"/>
          <p:nvPr/>
        </p:nvSpPr>
        <p:spPr>
          <a:xfrm>
            <a:off x="8777263" y="1671991"/>
            <a:ext cx="4777372" cy="338554"/>
          </a:xfrm>
          <a:prstGeom prst="rect">
            <a:avLst/>
          </a:prstGeom>
          <a:noFill/>
        </p:spPr>
        <p:txBody>
          <a:bodyPr wrap="square" rtlCol="0">
            <a:spAutoFit/>
          </a:bodyPr>
          <a:lstStyle/>
          <a:p>
            <a:r>
              <a:rPr lang="en-US" sz="1600"/>
              <a:t>PACEdge Application Password Management</a:t>
            </a:r>
          </a:p>
        </p:txBody>
      </p:sp>
      <p:sp>
        <p:nvSpPr>
          <p:cNvPr id="7" name="TextBox 6">
            <a:extLst>
              <a:ext uri="{FF2B5EF4-FFF2-40B4-BE49-F238E27FC236}">
                <a16:creationId xmlns:a16="http://schemas.microsoft.com/office/drawing/2014/main" id="{C8B70039-33F1-1029-709A-33C5AA3F44F2}"/>
              </a:ext>
            </a:extLst>
          </p:cNvPr>
          <p:cNvSpPr txBox="1"/>
          <p:nvPr/>
        </p:nvSpPr>
        <p:spPr>
          <a:xfrm>
            <a:off x="8777263" y="5557018"/>
            <a:ext cx="4777372" cy="338554"/>
          </a:xfrm>
          <a:prstGeom prst="rect">
            <a:avLst/>
          </a:prstGeom>
          <a:noFill/>
        </p:spPr>
        <p:txBody>
          <a:bodyPr wrap="square" rtlCol="0">
            <a:spAutoFit/>
          </a:bodyPr>
          <a:lstStyle/>
          <a:p>
            <a:r>
              <a:rPr lang="en-US" sz="1600" dirty="0"/>
              <a:t>PACEdge Linux OS Password Management</a:t>
            </a:r>
          </a:p>
        </p:txBody>
      </p:sp>
    </p:spTree>
    <p:extLst>
      <p:ext uri="{BB962C8B-B14F-4D97-AF65-F5344CB8AC3E}">
        <p14:creationId xmlns:p14="http://schemas.microsoft.com/office/powerpoint/2010/main" val="272789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chine in a laboratory"/>
          <p:cNvPicPr>
            <a:picLocks noChangeAspect="1"/>
          </p:cNvPicPr>
          <p:nvPr/>
        </p:nvPicPr>
        <p:blipFill>
          <a:blip r:embed="rId3" cstate="print">
            <a:extLst>
              <a:ext uri="{28A0092B-C50C-407E-A947-70E740481C1C}">
                <a14:useLocalDpi xmlns:a14="http://schemas.microsoft.com/office/drawing/2010/main" val="0"/>
              </a:ext>
            </a:extLst>
          </a:blip>
          <a:srcRect t="7767" b="7767"/>
          <a:stretch/>
        </p:blipFill>
        <p:spPr>
          <a:xfrm>
            <a:off x="1908" y="2"/>
            <a:ext cx="14628494" cy="8228528"/>
          </a:xfrm>
          <a:prstGeom prst="rect">
            <a:avLst/>
          </a:prstGeom>
        </p:spPr>
      </p:pic>
      <p:sp>
        <p:nvSpPr>
          <p:cNvPr id="5" name="Rectangle 4"/>
          <p:cNvSpPr/>
          <p:nvPr/>
        </p:nvSpPr>
        <p:spPr>
          <a:xfrm>
            <a:off x="3658" y="0"/>
            <a:ext cx="14626742" cy="8227458"/>
          </a:xfrm>
          <a:prstGeom prst="rect">
            <a:avLst/>
          </a:prstGeom>
          <a:gradFill>
            <a:gsLst>
              <a:gs pos="0">
                <a:srgbClr val="000000">
                  <a:alpha val="65000"/>
                </a:srgbClr>
              </a:gs>
              <a:gs pos="50000">
                <a:srgbClr val="000000">
                  <a:alpha val="90000"/>
                </a:srgbClr>
              </a:gs>
              <a:gs pos="22000">
                <a:srgbClr val="000000">
                  <a:alpha val="50000"/>
                </a:srgbClr>
              </a:gs>
              <a:gs pos="79000">
                <a:srgbClr val="000000">
                  <a:alpha val="50000"/>
                </a:srgbClr>
              </a:gs>
              <a:gs pos="100000">
                <a:srgbClr val="000000">
                  <a:alpha val="65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6246" tIns="146266" rIns="146246" bIns="146266" numCol="1" spcCol="0" rtlCol="0" fromWordArt="0" anchor="ctr" anchorCtr="0" forceAA="0" compatLnSpc="1">
            <a:prstTxWarp prst="textNoShape">
              <a:avLst/>
            </a:prstTxWarp>
            <a:noAutofit/>
          </a:bodyPr>
          <a:lstStyle/>
          <a:p>
            <a:pPr algn="ctr"/>
            <a:endParaRPr lang="en-US" sz="2899">
              <a:solidFill>
                <a:srgbClr val="ADB3BB"/>
              </a:solidFill>
              <a:latin typeface="+mn-lt" panose="020B0603020202020204" pitchFamily="34" charset="0"/>
            </a:endParaRPr>
          </a:p>
        </p:txBody>
      </p:sp>
      <p:sp>
        <p:nvSpPr>
          <p:cNvPr id="6" name="Title 2"/>
          <p:cNvSpPr txBox="1">
            <a:spLocks/>
          </p:cNvSpPr>
          <p:nvPr/>
        </p:nvSpPr>
        <p:spPr>
          <a:xfrm>
            <a:off x="2105027" y="2090057"/>
            <a:ext cx="10420348" cy="2938909"/>
          </a:xfrm>
          <a:prstGeom prst="rect">
            <a:avLst/>
          </a:prstGeom>
        </p:spPr>
        <p:txBody>
          <a:bodyPr vert="horz" wrap="square" lIns="0" tIns="0" rIns="109728" bIns="0" rtlCol="0" anchor="t" anchorCtr="0">
            <a:noAutofit/>
          </a:bodyPr>
          <a:lstStyle>
            <a:lvl1pPr algn="l" defTabSz="914400" rtl="0" eaLnBrk="1" latinLnBrk="0" hangingPunct="1">
              <a:lnSpc>
                <a:spcPct val="88000"/>
              </a:lnSpc>
              <a:spcBef>
                <a:spcPct val="0"/>
              </a:spcBef>
              <a:buNone/>
              <a:defRPr sz="3400" kern="1200">
                <a:solidFill>
                  <a:schemeClr val="tx1"/>
                </a:solidFill>
                <a:latin typeface="+mj-lt"/>
                <a:ea typeface="+mj-ea"/>
                <a:cs typeface="+mj-cs"/>
              </a:defRPr>
            </a:lvl1pPr>
          </a:lstStyle>
          <a:p>
            <a:pPr algn="ctr" defTabSz="1097225">
              <a:lnSpc>
                <a:spcPct val="90000"/>
              </a:lnSpc>
            </a:pPr>
            <a:r>
              <a:rPr lang="en-US" sz="2800" err="1">
                <a:solidFill>
                  <a:schemeClr val="accent3"/>
                </a:solidFill>
              </a:rPr>
              <a:t>PACEdge</a:t>
            </a:r>
            <a:r>
              <a:rPr lang="en-US" sz="2800">
                <a:solidFill>
                  <a:schemeClr val="bg1"/>
                </a:solidFill>
              </a:rPr>
              <a:t> is an </a:t>
            </a:r>
            <a:r>
              <a:rPr lang="en-US" sz="2800" err="1">
                <a:solidFill>
                  <a:schemeClr val="accent3"/>
                </a:solidFill>
              </a:rPr>
              <a:t>IIoT</a:t>
            </a:r>
            <a:r>
              <a:rPr lang="en-US" sz="2800">
                <a:solidFill>
                  <a:schemeClr val="accent3"/>
                </a:solidFill>
              </a:rPr>
              <a:t> Application Enablement Platform </a:t>
            </a:r>
            <a:r>
              <a:rPr lang="en-US" sz="2800">
                <a:solidFill>
                  <a:schemeClr val="bg1"/>
                </a:solidFill>
              </a:rPr>
              <a:t>for the development of </a:t>
            </a:r>
            <a:r>
              <a:rPr lang="en-US" sz="2800">
                <a:solidFill>
                  <a:schemeClr val="accent3"/>
                </a:solidFill>
              </a:rPr>
              <a:t>scalable data intensive Industry 4.0 solutions</a:t>
            </a:r>
            <a:r>
              <a:rPr lang="en-US" sz="2800">
                <a:solidFill>
                  <a:schemeClr val="bg1"/>
                </a:solidFill>
              </a:rPr>
              <a:t> requiring </a:t>
            </a:r>
            <a:r>
              <a:rPr lang="en-US" sz="2800">
                <a:solidFill>
                  <a:schemeClr val="accent3"/>
                </a:solidFill>
              </a:rPr>
              <a:t>integration </a:t>
            </a:r>
            <a:r>
              <a:rPr lang="en-US" sz="2800">
                <a:solidFill>
                  <a:schemeClr val="bg1"/>
                </a:solidFill>
              </a:rPr>
              <a:t>between the</a:t>
            </a:r>
            <a:r>
              <a:rPr lang="en-US" sz="2800">
                <a:solidFill>
                  <a:schemeClr val="accent3"/>
                </a:solidFill>
              </a:rPr>
              <a:t> OT and IT </a:t>
            </a:r>
            <a:r>
              <a:rPr lang="en-US" sz="2800">
                <a:solidFill>
                  <a:schemeClr val="bg1"/>
                </a:solidFill>
              </a:rPr>
              <a:t>domains</a:t>
            </a:r>
            <a:r>
              <a:rPr lang="en-US" sz="2800">
                <a:solidFill>
                  <a:schemeClr val="accent3"/>
                </a:solidFill>
              </a:rPr>
              <a:t> without disrupting OT </a:t>
            </a:r>
            <a:r>
              <a:rPr lang="en-US" sz="2800">
                <a:solidFill>
                  <a:schemeClr val="bg1"/>
                </a:solidFill>
              </a:rPr>
              <a:t>assets, architectures or systems while </a:t>
            </a:r>
            <a:r>
              <a:rPr lang="en-US" sz="2800">
                <a:solidFill>
                  <a:schemeClr val="accent3"/>
                </a:solidFill>
              </a:rPr>
              <a:t>satisfying IT </a:t>
            </a:r>
            <a:r>
              <a:rPr lang="en-US" sz="2800">
                <a:solidFill>
                  <a:schemeClr val="bg1"/>
                </a:solidFill>
              </a:rPr>
              <a:t>cybersecurity, communications and application requirements.</a:t>
            </a:r>
          </a:p>
          <a:p>
            <a:pPr algn="ctr" defTabSz="1097225">
              <a:lnSpc>
                <a:spcPct val="90000"/>
              </a:lnSpc>
            </a:pPr>
            <a:endParaRPr lang="en-US" sz="2800" b="1">
              <a:solidFill>
                <a:srgbClr val="FFFFFF"/>
              </a:solidFill>
              <a:ea typeface="+mn-ea" charset="0"/>
              <a:cs typeface="+mn-cs" panose="020B0604030504040204" pitchFamily="34" charset="0"/>
            </a:endParaRPr>
          </a:p>
        </p:txBody>
      </p:sp>
    </p:spTree>
    <p:extLst>
      <p:ext uri="{BB962C8B-B14F-4D97-AF65-F5344CB8AC3E}">
        <p14:creationId xmlns:p14="http://schemas.microsoft.com/office/powerpoint/2010/main" val="374109992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CC67A40-0ADE-45F5-A801-876321BCC5D5}"/>
              </a:ext>
            </a:extLst>
          </p:cNvPr>
          <p:cNvSpPr txBox="1">
            <a:spLocks/>
          </p:cNvSpPr>
          <p:nvPr/>
        </p:nvSpPr>
        <p:spPr>
          <a:xfrm>
            <a:off x="503237" y="552765"/>
            <a:ext cx="13623925" cy="728835"/>
          </a:xfrm>
          <a:prstGeom prst="rect">
            <a:avLst/>
          </a:prstGeom>
        </p:spPr>
        <p:txBody>
          <a:bodyPr/>
          <a:lstStyle>
            <a:lvl1pPr algn="l" defTabSz="1463040" rtl="0" eaLnBrk="1" latinLnBrk="0" hangingPunct="1">
              <a:spcBef>
                <a:spcPct val="0"/>
              </a:spcBef>
              <a:buNone/>
              <a:defRPr sz="3200" b="0" i="0" u="none" kern="1200">
                <a:solidFill>
                  <a:schemeClr val="accent1"/>
                </a:solidFill>
                <a:latin typeface="+mj-lt"/>
                <a:ea typeface="+mj-ea"/>
                <a:cs typeface="+mj-cs"/>
              </a:defRPr>
            </a:lvl1pPr>
          </a:lstStyle>
          <a:p>
            <a:pPr algn="ctr"/>
            <a:r>
              <a:rPr lang="en-US"/>
              <a:t>PACEdge Landing Page</a:t>
            </a:r>
          </a:p>
        </p:txBody>
      </p:sp>
      <p:sp>
        <p:nvSpPr>
          <p:cNvPr id="5" name="TextBox 4">
            <a:extLst>
              <a:ext uri="{FF2B5EF4-FFF2-40B4-BE49-F238E27FC236}">
                <a16:creationId xmlns:a16="http://schemas.microsoft.com/office/drawing/2014/main" id="{4788ABD6-590C-41BC-A7F2-2A804A1B9D53}"/>
              </a:ext>
            </a:extLst>
          </p:cNvPr>
          <p:cNvSpPr txBox="1"/>
          <p:nvPr/>
        </p:nvSpPr>
        <p:spPr>
          <a:xfrm>
            <a:off x="304335" y="2052697"/>
            <a:ext cx="5783954" cy="2062103"/>
          </a:xfrm>
          <a:prstGeom prst="rect">
            <a:avLst/>
          </a:prstGeom>
          <a:noFill/>
        </p:spPr>
        <p:txBody>
          <a:bodyPr wrap="square" rtlCol="0">
            <a:spAutoFit/>
          </a:bodyPr>
          <a:lstStyle/>
          <a:p>
            <a:pPr marL="285750" indent="-285750">
              <a:buFont typeface="Arial" panose="020B0604020202020204" pitchFamily="34" charset="0"/>
              <a:buChar char="•"/>
            </a:pPr>
            <a:r>
              <a:rPr lang="en-US" sz="1600" dirty="0"/>
              <a:t>To get to the PACEdge Landing page you can either type in IP address into browser address field or click on the Emerson logo in the upper left corner</a:t>
            </a:r>
          </a:p>
          <a:p>
            <a:pPr marL="285750" indent="-285750">
              <a:buFont typeface="Arial" panose="020B0604020202020204" pitchFamily="34" charset="0"/>
              <a:buChar char="•"/>
            </a:pPr>
            <a:r>
              <a:rPr lang="en-US" sz="1600" dirty="0"/>
              <a:t>License status is shown at the top of the window</a:t>
            </a:r>
          </a:p>
          <a:p>
            <a:pPr marL="285750" indent="-285750">
              <a:buFont typeface="Arial" panose="020B0604020202020204" pitchFamily="34" charset="0"/>
              <a:buChar char="•"/>
            </a:pPr>
            <a:r>
              <a:rPr lang="en-US" sz="1600" dirty="0"/>
              <a:t>Depending on the SKU of the PACEdge, WebHMI link becomes only active once WebHMI project is uploaded via Movicon.NExT editor</a:t>
            </a:r>
          </a:p>
          <a:p>
            <a:pPr marL="285750" indent="-285750">
              <a:buFont typeface="Arial" panose="020B0604020202020204" pitchFamily="34" charset="0"/>
              <a:buChar char="•"/>
            </a:pPr>
            <a:endParaRPr lang="en-US" sz="1600" dirty="0"/>
          </a:p>
        </p:txBody>
      </p:sp>
      <p:pic>
        <p:nvPicPr>
          <p:cNvPr id="2" name="Picture 1">
            <a:extLst>
              <a:ext uri="{FF2B5EF4-FFF2-40B4-BE49-F238E27FC236}">
                <a16:creationId xmlns:a16="http://schemas.microsoft.com/office/drawing/2014/main" id="{DE29264E-9342-72C8-B4B0-28E5F47C31E2}"/>
              </a:ext>
            </a:extLst>
          </p:cNvPr>
          <p:cNvPicPr>
            <a:picLocks noChangeAspect="1"/>
          </p:cNvPicPr>
          <p:nvPr/>
        </p:nvPicPr>
        <p:blipFill>
          <a:blip r:embed="rId2"/>
          <a:stretch>
            <a:fillRect/>
          </a:stretch>
        </p:blipFill>
        <p:spPr>
          <a:xfrm>
            <a:off x="7439341" y="2392913"/>
            <a:ext cx="6843064" cy="3763394"/>
          </a:xfrm>
          <a:prstGeom prst="rect">
            <a:avLst/>
          </a:prstGeom>
        </p:spPr>
      </p:pic>
    </p:spTree>
    <p:extLst>
      <p:ext uri="{BB962C8B-B14F-4D97-AF65-F5344CB8AC3E}">
        <p14:creationId xmlns:p14="http://schemas.microsoft.com/office/powerpoint/2010/main" val="342686131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A529E22-930F-41DF-A595-4299C71C4EC9}"/>
              </a:ext>
            </a:extLst>
          </p:cNvPr>
          <p:cNvSpPr>
            <a:spLocks noGrp="1"/>
          </p:cNvSpPr>
          <p:nvPr>
            <p:ph type="sldNum" sz="quarter" idx="4"/>
          </p:nvPr>
        </p:nvSpPr>
        <p:spPr>
          <a:xfrm>
            <a:off x="13590016" y="7933626"/>
            <a:ext cx="910845" cy="246888"/>
          </a:xfrm>
          <a:prstGeom prst="rect">
            <a:avLst/>
          </a:prstGeom>
        </p:spPr>
        <p:txBody>
          <a:bodyPr vert="horz" lIns="64008" tIns="32004" rIns="64008" bIns="32004" rtlCol="0" anchor="ctr"/>
          <a:lstStyle>
            <a:defPPr>
              <a:defRPr lang="en-US"/>
            </a:defPPr>
            <a:lvl1pPr marL="0" algn="r" defTabSz="1463040" rtl="0" eaLnBrk="1" latinLnBrk="0" hangingPunct="1">
              <a:defRPr sz="840" kern="1200">
                <a:solidFill>
                  <a:schemeClr val="accent1"/>
                </a:solidFill>
                <a:latin typeface="+mn-lt"/>
                <a:ea typeface="+mn-ea"/>
                <a:cs typeface="+mn-cs"/>
              </a:defRPr>
            </a:lvl1pPr>
            <a:lvl2pPr marL="731520" algn="l" defTabSz="1463040" rtl="0" eaLnBrk="1" latinLnBrk="0" hangingPunct="1">
              <a:defRPr sz="2900" kern="1200">
                <a:solidFill>
                  <a:schemeClr val="tx1"/>
                </a:solidFill>
                <a:latin typeface="+mn-lt"/>
                <a:ea typeface="+mn-ea"/>
                <a:cs typeface="+mn-cs"/>
              </a:defRPr>
            </a:lvl2pPr>
            <a:lvl3pPr marL="1463040" algn="l" defTabSz="1463040" rtl="0" eaLnBrk="1" latinLnBrk="0" hangingPunct="1">
              <a:defRPr sz="2900" kern="1200">
                <a:solidFill>
                  <a:schemeClr val="tx1"/>
                </a:solidFill>
                <a:latin typeface="+mn-lt"/>
                <a:ea typeface="+mn-ea"/>
                <a:cs typeface="+mn-cs"/>
              </a:defRPr>
            </a:lvl3pPr>
            <a:lvl4pPr marL="2194560" algn="l" defTabSz="1463040" rtl="0" eaLnBrk="1" latinLnBrk="0" hangingPunct="1">
              <a:defRPr sz="2900" kern="1200">
                <a:solidFill>
                  <a:schemeClr val="tx1"/>
                </a:solidFill>
                <a:latin typeface="+mn-lt"/>
                <a:ea typeface="+mn-ea"/>
                <a:cs typeface="+mn-cs"/>
              </a:defRPr>
            </a:lvl4pPr>
            <a:lvl5pPr marL="2926080" algn="l" defTabSz="1463040" rtl="0" eaLnBrk="1" latinLnBrk="0" hangingPunct="1">
              <a:defRPr sz="2900" kern="1200">
                <a:solidFill>
                  <a:schemeClr val="tx1"/>
                </a:solidFill>
                <a:latin typeface="+mn-lt"/>
                <a:ea typeface="+mn-ea"/>
                <a:cs typeface="+mn-cs"/>
              </a:defRPr>
            </a:lvl5pPr>
            <a:lvl6pPr marL="3657600" algn="l" defTabSz="1463040" rtl="0" eaLnBrk="1" latinLnBrk="0" hangingPunct="1">
              <a:defRPr sz="2900" kern="1200">
                <a:solidFill>
                  <a:schemeClr val="tx1"/>
                </a:solidFill>
                <a:latin typeface="+mn-lt"/>
                <a:ea typeface="+mn-ea"/>
                <a:cs typeface="+mn-cs"/>
              </a:defRPr>
            </a:lvl6pPr>
            <a:lvl7pPr marL="4389120" algn="l" defTabSz="1463040" rtl="0" eaLnBrk="1" latinLnBrk="0" hangingPunct="1">
              <a:defRPr sz="2900" kern="1200">
                <a:solidFill>
                  <a:schemeClr val="tx1"/>
                </a:solidFill>
                <a:latin typeface="+mn-lt"/>
                <a:ea typeface="+mn-ea"/>
                <a:cs typeface="+mn-cs"/>
              </a:defRPr>
            </a:lvl7pPr>
            <a:lvl8pPr marL="5120640" algn="l" defTabSz="1463040" rtl="0" eaLnBrk="1" latinLnBrk="0" hangingPunct="1">
              <a:defRPr sz="2900" kern="1200">
                <a:solidFill>
                  <a:schemeClr val="tx1"/>
                </a:solidFill>
                <a:latin typeface="+mn-lt"/>
                <a:ea typeface="+mn-ea"/>
                <a:cs typeface="+mn-cs"/>
              </a:defRPr>
            </a:lvl8pPr>
            <a:lvl9pPr marL="5852160" algn="l" defTabSz="1463040" rtl="0" eaLnBrk="1" latinLnBrk="0" hangingPunct="1">
              <a:defRPr sz="2900" kern="1200">
                <a:solidFill>
                  <a:schemeClr val="tx1"/>
                </a:solidFill>
                <a:latin typeface="+mn-lt"/>
                <a:ea typeface="+mn-ea"/>
                <a:cs typeface="+mn-cs"/>
              </a:defRPr>
            </a:lvl9pPr>
          </a:lstStyle>
          <a:p>
            <a:fld id="{B3618E82-2635-4133-8350-4252D6B2AEF7}" type="slidenum">
              <a:rPr lang="en-US" smtClean="0"/>
              <a:pPr/>
              <a:t>31</a:t>
            </a:fld>
            <a:endParaRPr lang="en-US"/>
          </a:p>
        </p:txBody>
      </p:sp>
      <p:sp>
        <p:nvSpPr>
          <p:cNvPr id="4" name="Title 1">
            <a:extLst>
              <a:ext uri="{FF2B5EF4-FFF2-40B4-BE49-F238E27FC236}">
                <a16:creationId xmlns:a16="http://schemas.microsoft.com/office/drawing/2014/main" id="{FAA9E2B4-FD96-477F-A7AB-15096012BDDC}"/>
              </a:ext>
            </a:extLst>
          </p:cNvPr>
          <p:cNvSpPr txBox="1">
            <a:spLocks/>
          </p:cNvSpPr>
          <p:nvPr/>
        </p:nvSpPr>
        <p:spPr>
          <a:xfrm>
            <a:off x="503237" y="531165"/>
            <a:ext cx="13623925" cy="728835"/>
          </a:xfrm>
          <a:prstGeom prst="rect">
            <a:avLst/>
          </a:prstGeom>
        </p:spPr>
        <p:txBody>
          <a:bodyPr/>
          <a:lstStyle>
            <a:lvl1pPr algn="l" defTabSz="1463040" rtl="0" eaLnBrk="1" latinLnBrk="0" hangingPunct="1">
              <a:spcBef>
                <a:spcPct val="0"/>
              </a:spcBef>
              <a:buNone/>
              <a:defRPr sz="3200" b="0" i="0" u="none" kern="1200">
                <a:solidFill>
                  <a:schemeClr val="accent1"/>
                </a:solidFill>
                <a:latin typeface="+mj-lt"/>
                <a:ea typeface="+mj-ea"/>
                <a:cs typeface="+mj-cs"/>
              </a:defRPr>
            </a:lvl1pPr>
          </a:lstStyle>
          <a:p>
            <a:pPr algn="ctr"/>
            <a:r>
              <a:rPr lang="en-US" dirty="0"/>
              <a:t>Cockpit: Linux Management Tool</a:t>
            </a:r>
          </a:p>
        </p:txBody>
      </p:sp>
      <p:sp>
        <p:nvSpPr>
          <p:cNvPr id="7" name="TextBox 6">
            <a:extLst>
              <a:ext uri="{FF2B5EF4-FFF2-40B4-BE49-F238E27FC236}">
                <a16:creationId xmlns:a16="http://schemas.microsoft.com/office/drawing/2014/main" id="{2D974E2A-D224-45DF-B8EF-AA8F9EB4B43D}"/>
              </a:ext>
            </a:extLst>
          </p:cNvPr>
          <p:cNvSpPr txBox="1"/>
          <p:nvPr/>
        </p:nvSpPr>
        <p:spPr>
          <a:xfrm>
            <a:off x="248578" y="2248290"/>
            <a:ext cx="7167340" cy="2800767"/>
          </a:xfrm>
          <a:prstGeom prst="rect">
            <a:avLst/>
          </a:prstGeom>
          <a:noFill/>
        </p:spPr>
        <p:txBody>
          <a:bodyPr wrap="square" rtlCol="0">
            <a:spAutoFit/>
          </a:bodyPr>
          <a:lstStyle/>
          <a:p>
            <a:pPr marL="285750" indent="-285750">
              <a:buFont typeface="Arial" panose="020B0604020202020204" pitchFamily="34" charset="0"/>
              <a:buChar char="•"/>
            </a:pPr>
            <a:r>
              <a:rPr lang="en-US" sz="1600" dirty="0"/>
              <a:t>Cockpit enables typical Operating System management tasks via the graphical user interface:</a:t>
            </a:r>
          </a:p>
          <a:p>
            <a:pPr marL="1017270" lvl="1" indent="-285750">
              <a:buFont typeface="Arial" panose="020B0604020202020204" pitchFamily="34" charset="0"/>
              <a:buChar char="•"/>
            </a:pPr>
            <a:r>
              <a:rPr lang="en-US" sz="1600" dirty="0"/>
              <a:t>Linux user/password management</a:t>
            </a:r>
          </a:p>
          <a:p>
            <a:pPr marL="1017270" lvl="1" indent="-285750">
              <a:buFont typeface="Arial" panose="020B0604020202020204" pitchFamily="34" charset="0"/>
              <a:buChar char="•"/>
            </a:pPr>
            <a:r>
              <a:rPr lang="en-US" sz="1600" dirty="0"/>
              <a:t>Resource (CPU, Memory, Storage, Network) monitoring</a:t>
            </a:r>
          </a:p>
          <a:p>
            <a:pPr marL="1017270" lvl="1" indent="-285750">
              <a:buFont typeface="Arial" panose="020B0604020202020204" pitchFamily="34" charset="0"/>
              <a:buChar char="•"/>
            </a:pPr>
            <a:r>
              <a:rPr lang="en-US" sz="1600" dirty="0"/>
              <a:t>Network Interface management (IP addresses, </a:t>
            </a:r>
            <a:r>
              <a:rPr lang="en-US" sz="1600" dirty="0" err="1"/>
              <a:t>etc</a:t>
            </a:r>
            <a:r>
              <a:rPr lang="en-US" sz="1600" dirty="0"/>
              <a:t>)</a:t>
            </a:r>
          </a:p>
          <a:p>
            <a:pPr marL="1017270" lvl="1" indent="-285750">
              <a:buFont typeface="Arial" panose="020B0604020202020204" pitchFamily="34" charset="0"/>
              <a:buChar char="•"/>
            </a:pPr>
            <a:r>
              <a:rPr lang="en-US" sz="1600" dirty="0"/>
              <a:t>File management (via Navigator)</a:t>
            </a:r>
          </a:p>
          <a:p>
            <a:pPr marL="1017270" lvl="1" indent="-285750">
              <a:buFont typeface="Arial" panose="020B0604020202020204" pitchFamily="34" charset="0"/>
              <a:buChar char="•"/>
            </a:pPr>
            <a:r>
              <a:rPr lang="en-US" sz="1600" dirty="0"/>
              <a:t>Log access</a:t>
            </a:r>
          </a:p>
          <a:p>
            <a:pPr marL="1017270" lvl="1" indent="-285750">
              <a:buFont typeface="Arial" panose="020B0604020202020204" pitchFamily="34" charset="0"/>
              <a:buChar char="•"/>
            </a:pPr>
            <a:r>
              <a:rPr lang="en-US" sz="1600" dirty="0"/>
              <a:t>Command line window</a:t>
            </a:r>
          </a:p>
          <a:p>
            <a:pPr marL="285750" indent="-285750">
              <a:buFont typeface="Arial" panose="020B0604020202020204" pitchFamily="34" charset="0"/>
              <a:buChar char="•"/>
            </a:pPr>
            <a:endParaRPr lang="en-US" sz="1600" dirty="0"/>
          </a:p>
          <a:p>
            <a:r>
              <a:rPr lang="en-US" sz="1600" dirty="0"/>
              <a:t>For more details: PACEdge OS Management – Cockpit (at PACEdge Knowledgebase &amp; Examples SFDC site)</a:t>
            </a:r>
          </a:p>
        </p:txBody>
      </p:sp>
      <p:pic>
        <p:nvPicPr>
          <p:cNvPr id="8" name="Picture 7">
            <a:extLst>
              <a:ext uri="{FF2B5EF4-FFF2-40B4-BE49-F238E27FC236}">
                <a16:creationId xmlns:a16="http://schemas.microsoft.com/office/drawing/2014/main" id="{B4B02409-B8E8-9FE6-3F25-B42F0386EE61}"/>
              </a:ext>
            </a:extLst>
          </p:cNvPr>
          <p:cNvPicPr>
            <a:picLocks noChangeAspect="1"/>
          </p:cNvPicPr>
          <p:nvPr/>
        </p:nvPicPr>
        <p:blipFill>
          <a:blip r:embed="rId2"/>
          <a:stretch>
            <a:fillRect/>
          </a:stretch>
        </p:blipFill>
        <p:spPr>
          <a:xfrm>
            <a:off x="9266246" y="1525630"/>
            <a:ext cx="5115576" cy="2983634"/>
          </a:xfrm>
          <a:prstGeom prst="rect">
            <a:avLst/>
          </a:prstGeom>
        </p:spPr>
      </p:pic>
      <p:pic>
        <p:nvPicPr>
          <p:cNvPr id="10" name="Picture 9">
            <a:extLst>
              <a:ext uri="{FF2B5EF4-FFF2-40B4-BE49-F238E27FC236}">
                <a16:creationId xmlns:a16="http://schemas.microsoft.com/office/drawing/2014/main" id="{CE59F635-8F6C-F01D-F15A-7FB4A0AFEA08}"/>
              </a:ext>
            </a:extLst>
          </p:cNvPr>
          <p:cNvPicPr>
            <a:picLocks noChangeAspect="1"/>
          </p:cNvPicPr>
          <p:nvPr/>
        </p:nvPicPr>
        <p:blipFill>
          <a:blip r:embed="rId3"/>
          <a:stretch>
            <a:fillRect/>
          </a:stretch>
        </p:blipFill>
        <p:spPr>
          <a:xfrm>
            <a:off x="9266245" y="4795181"/>
            <a:ext cx="5115577" cy="2914344"/>
          </a:xfrm>
          <a:prstGeom prst="rect">
            <a:avLst/>
          </a:prstGeom>
        </p:spPr>
      </p:pic>
    </p:spTree>
    <p:extLst>
      <p:ext uri="{BB962C8B-B14F-4D97-AF65-F5344CB8AC3E}">
        <p14:creationId xmlns:p14="http://schemas.microsoft.com/office/powerpoint/2010/main" val="17630974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3BA1C02-491F-4021-8492-17747A337FD0}"/>
              </a:ext>
            </a:extLst>
          </p:cNvPr>
          <p:cNvSpPr txBox="1">
            <a:spLocks/>
          </p:cNvSpPr>
          <p:nvPr/>
        </p:nvSpPr>
        <p:spPr>
          <a:xfrm>
            <a:off x="503237" y="495165"/>
            <a:ext cx="13623925" cy="728835"/>
          </a:xfrm>
          <a:prstGeom prst="rect">
            <a:avLst/>
          </a:prstGeom>
        </p:spPr>
        <p:txBody>
          <a:bodyPr/>
          <a:lstStyle>
            <a:lvl1pPr algn="l" defTabSz="1463040" rtl="0" eaLnBrk="1" latinLnBrk="0" hangingPunct="1">
              <a:spcBef>
                <a:spcPct val="0"/>
              </a:spcBef>
              <a:buNone/>
              <a:defRPr sz="3200" b="0" i="0" u="none" kern="1200">
                <a:solidFill>
                  <a:schemeClr val="accent1"/>
                </a:solidFill>
                <a:latin typeface="+mj-lt"/>
                <a:ea typeface="+mj-ea"/>
                <a:cs typeface="+mj-cs"/>
              </a:defRPr>
            </a:lvl1pPr>
          </a:lstStyle>
          <a:p>
            <a:pPr algn="ctr"/>
            <a:r>
              <a:rPr lang="de-DE"/>
              <a:t>Portainer: Docker Container Management Tool</a:t>
            </a:r>
            <a:endParaRPr lang="en-US"/>
          </a:p>
        </p:txBody>
      </p:sp>
      <p:sp>
        <p:nvSpPr>
          <p:cNvPr id="4" name="TextBox 3">
            <a:extLst>
              <a:ext uri="{FF2B5EF4-FFF2-40B4-BE49-F238E27FC236}">
                <a16:creationId xmlns:a16="http://schemas.microsoft.com/office/drawing/2014/main" id="{496028FA-59B5-9016-1C50-DD8D385DA7E6}"/>
              </a:ext>
            </a:extLst>
          </p:cNvPr>
          <p:cNvSpPr txBox="1"/>
          <p:nvPr/>
        </p:nvSpPr>
        <p:spPr>
          <a:xfrm>
            <a:off x="3529660" y="7050112"/>
            <a:ext cx="7167340" cy="584775"/>
          </a:xfrm>
          <a:prstGeom prst="rect">
            <a:avLst/>
          </a:prstGeom>
          <a:noFill/>
        </p:spPr>
        <p:txBody>
          <a:bodyPr wrap="square" rtlCol="0">
            <a:spAutoFit/>
          </a:bodyPr>
          <a:lstStyle/>
          <a:p>
            <a:r>
              <a:rPr lang="en-US" sz="1600" dirty="0"/>
              <a:t>For more details: PACEdge Docker Container Management (at PACEdge Knowledgebase &amp; Examples SFDC site)</a:t>
            </a:r>
          </a:p>
        </p:txBody>
      </p:sp>
      <p:pic>
        <p:nvPicPr>
          <p:cNvPr id="6" name="Picture 5">
            <a:extLst>
              <a:ext uri="{FF2B5EF4-FFF2-40B4-BE49-F238E27FC236}">
                <a16:creationId xmlns:a16="http://schemas.microsoft.com/office/drawing/2014/main" id="{8A3FAE7C-FC25-5B25-A4F7-57D42B5F1545}"/>
              </a:ext>
            </a:extLst>
          </p:cNvPr>
          <p:cNvPicPr>
            <a:picLocks noChangeAspect="1"/>
          </p:cNvPicPr>
          <p:nvPr/>
        </p:nvPicPr>
        <p:blipFill>
          <a:blip r:embed="rId2"/>
          <a:stretch>
            <a:fillRect/>
          </a:stretch>
        </p:blipFill>
        <p:spPr>
          <a:xfrm>
            <a:off x="2340847" y="1594645"/>
            <a:ext cx="9098468" cy="5040309"/>
          </a:xfrm>
          <a:prstGeom prst="rect">
            <a:avLst/>
          </a:prstGeom>
        </p:spPr>
      </p:pic>
    </p:spTree>
    <p:extLst>
      <p:ext uri="{BB962C8B-B14F-4D97-AF65-F5344CB8AC3E}">
        <p14:creationId xmlns:p14="http://schemas.microsoft.com/office/powerpoint/2010/main" val="19949646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3BA1C02-491F-4021-8492-17747A337FD0}"/>
              </a:ext>
            </a:extLst>
          </p:cNvPr>
          <p:cNvSpPr txBox="1">
            <a:spLocks/>
          </p:cNvSpPr>
          <p:nvPr/>
        </p:nvSpPr>
        <p:spPr>
          <a:xfrm>
            <a:off x="503237" y="495165"/>
            <a:ext cx="13623925" cy="728835"/>
          </a:xfrm>
          <a:prstGeom prst="rect">
            <a:avLst/>
          </a:prstGeom>
        </p:spPr>
        <p:txBody>
          <a:bodyPr/>
          <a:lstStyle>
            <a:lvl1pPr algn="l" defTabSz="1463040" rtl="0" eaLnBrk="1" latinLnBrk="0" hangingPunct="1">
              <a:spcBef>
                <a:spcPct val="0"/>
              </a:spcBef>
              <a:buNone/>
              <a:defRPr sz="3200" b="0" i="0" u="none" kern="1200">
                <a:solidFill>
                  <a:schemeClr val="accent1"/>
                </a:solidFill>
                <a:latin typeface="+mj-lt"/>
                <a:ea typeface="+mj-ea"/>
                <a:cs typeface="+mj-cs"/>
              </a:defRPr>
            </a:lvl1pPr>
          </a:lstStyle>
          <a:p>
            <a:pPr algn="ctr"/>
            <a:r>
              <a:rPr lang="de-DE" err="1"/>
              <a:t>Node</a:t>
            </a:r>
            <a:r>
              <a:rPr lang="de-DE"/>
              <a:t>-RED: PACEdge </a:t>
            </a:r>
            <a:r>
              <a:rPr lang="de-DE" err="1"/>
              <a:t>Logic</a:t>
            </a:r>
            <a:r>
              <a:rPr lang="de-DE"/>
              <a:t> Engine</a:t>
            </a:r>
            <a:endParaRPr lang="en-US"/>
          </a:p>
        </p:txBody>
      </p:sp>
      <p:sp>
        <p:nvSpPr>
          <p:cNvPr id="5" name="TextBox 4">
            <a:extLst>
              <a:ext uri="{FF2B5EF4-FFF2-40B4-BE49-F238E27FC236}">
                <a16:creationId xmlns:a16="http://schemas.microsoft.com/office/drawing/2014/main" id="{FC7E6252-9705-40E2-9C74-3309CFC349B6}"/>
              </a:ext>
            </a:extLst>
          </p:cNvPr>
          <p:cNvSpPr txBox="1"/>
          <p:nvPr/>
        </p:nvSpPr>
        <p:spPr>
          <a:xfrm>
            <a:off x="206538" y="1600292"/>
            <a:ext cx="5572399" cy="5262979"/>
          </a:xfrm>
          <a:prstGeom prst="rect">
            <a:avLst/>
          </a:prstGeom>
          <a:noFill/>
        </p:spPr>
        <p:txBody>
          <a:bodyPr wrap="square" rtlCol="0">
            <a:spAutoFit/>
          </a:bodyPr>
          <a:lstStyle/>
          <a:p>
            <a:pPr marL="285750" indent="-285750">
              <a:buFont typeface="Arial" panose="020B0604020202020204" pitchFamily="34" charset="0"/>
              <a:buChar char="•"/>
            </a:pPr>
            <a:r>
              <a:rPr lang="en-US" sz="1600" dirty="0"/>
              <a:t>Node-RED application where main logic and control happens:</a:t>
            </a:r>
          </a:p>
          <a:p>
            <a:pPr marL="1017270" lvl="1" indent="-285750">
              <a:buFont typeface="Arial" panose="020B0604020202020204" pitchFamily="34" charset="0"/>
              <a:buChar char="•"/>
            </a:pPr>
            <a:r>
              <a:rPr lang="en-US" sz="1600" dirty="0"/>
              <a:t>Send/Receive data:</a:t>
            </a:r>
          </a:p>
          <a:p>
            <a:pPr marL="1748790" lvl="2" indent="-285750">
              <a:buFont typeface="Arial" panose="020B0604020202020204" pitchFamily="34" charset="0"/>
              <a:buChar char="•"/>
            </a:pPr>
            <a:r>
              <a:rPr lang="en-US" sz="1600" dirty="0"/>
              <a:t>MQTT</a:t>
            </a:r>
          </a:p>
          <a:p>
            <a:pPr marL="1748790" lvl="2" indent="-285750">
              <a:buFont typeface="Arial" panose="020B0604020202020204" pitchFamily="34" charset="0"/>
              <a:buChar char="•"/>
            </a:pPr>
            <a:r>
              <a:rPr lang="en-US" sz="1600" dirty="0"/>
              <a:t>OPC-UA</a:t>
            </a:r>
          </a:p>
          <a:p>
            <a:pPr marL="1748790" lvl="2" indent="-285750">
              <a:buFont typeface="Arial" panose="020B0604020202020204" pitchFamily="34" charset="0"/>
              <a:buChar char="•"/>
            </a:pPr>
            <a:r>
              <a:rPr lang="en-US" sz="1600" dirty="0"/>
              <a:t>Modbus TCP</a:t>
            </a:r>
          </a:p>
          <a:p>
            <a:pPr marL="1748790" lvl="2" indent="-285750">
              <a:buFont typeface="Arial" panose="020B0604020202020204" pitchFamily="34" charset="0"/>
              <a:buChar char="•"/>
            </a:pPr>
            <a:r>
              <a:rPr lang="en-US" sz="1600" dirty="0"/>
              <a:t>HTTP</a:t>
            </a:r>
          </a:p>
          <a:p>
            <a:pPr marL="1748790" lvl="2" indent="-285750">
              <a:buFont typeface="Arial" panose="020B0604020202020204" pitchFamily="34" charset="0"/>
              <a:buChar char="•"/>
            </a:pPr>
            <a:r>
              <a:rPr lang="en-US" sz="1600" dirty="0"/>
              <a:t>TCP/UDP</a:t>
            </a:r>
          </a:p>
          <a:p>
            <a:pPr marL="1748790" lvl="2" indent="-285750">
              <a:buFont typeface="Arial" panose="020B0604020202020204" pitchFamily="34" charset="0"/>
              <a:buChar char="•"/>
            </a:pPr>
            <a:r>
              <a:rPr lang="en-US" sz="1600" dirty="0"/>
              <a:t>Email</a:t>
            </a:r>
          </a:p>
          <a:p>
            <a:pPr marL="1017270" lvl="1" indent="-285750">
              <a:buFont typeface="Arial" panose="020B0604020202020204" pitchFamily="34" charset="0"/>
              <a:buChar char="•"/>
            </a:pPr>
            <a:r>
              <a:rPr lang="en-US" sz="1600" dirty="0"/>
              <a:t>Database In/Out:</a:t>
            </a:r>
          </a:p>
          <a:p>
            <a:pPr marL="1748790" lvl="2" indent="-285750">
              <a:buFont typeface="Arial" panose="020B0604020202020204" pitchFamily="34" charset="0"/>
              <a:buChar char="•"/>
            </a:pPr>
            <a:r>
              <a:rPr lang="en-US" sz="1600" dirty="0"/>
              <a:t>InfluxDB (time series database)</a:t>
            </a:r>
          </a:p>
          <a:p>
            <a:pPr marL="1748790" lvl="2" indent="-285750">
              <a:buFont typeface="Arial" panose="020B0604020202020204" pitchFamily="34" charset="0"/>
              <a:buChar char="•"/>
            </a:pPr>
            <a:r>
              <a:rPr lang="en-US" sz="1600" dirty="0"/>
              <a:t>MariaDB (MySQL) (relational database)</a:t>
            </a:r>
          </a:p>
          <a:p>
            <a:pPr marL="1017270" lvl="1" indent="-285750">
              <a:buFont typeface="Arial" panose="020B0604020202020204" pitchFamily="34" charset="0"/>
              <a:buChar char="•"/>
            </a:pPr>
            <a:r>
              <a:rPr lang="en-US" sz="1600" dirty="0"/>
              <a:t>Logic, Analytics, Math</a:t>
            </a:r>
          </a:p>
          <a:p>
            <a:pPr marL="1017270" lvl="1" indent="-285750">
              <a:buFont typeface="Arial" panose="020B0604020202020204" pitchFamily="34" charset="0"/>
              <a:buChar char="•"/>
            </a:pPr>
            <a:r>
              <a:rPr lang="en-US" sz="1600" dirty="0"/>
              <a:t>Dashboard for visualization</a:t>
            </a:r>
          </a:p>
          <a:p>
            <a:pPr marL="1017270" lvl="1" indent="-285750">
              <a:buFont typeface="Arial" panose="020B0604020202020204" pitchFamily="34" charset="0"/>
              <a:buChar char="•"/>
            </a:pPr>
            <a:r>
              <a:rPr lang="en-US" sz="1600" dirty="0"/>
              <a:t>Tons of 3</a:t>
            </a:r>
            <a:r>
              <a:rPr lang="en-US" sz="1600" baseline="30000" dirty="0"/>
              <a:t>rd</a:t>
            </a:r>
            <a:r>
              <a:rPr lang="en-US" sz="1600" dirty="0"/>
              <a:t> party nodes </a:t>
            </a:r>
          </a:p>
          <a:p>
            <a:pPr marL="285750" indent="-285750">
              <a:buFont typeface="Arial" panose="020B0604020202020204" pitchFamily="34" charset="0"/>
              <a:buChar char="•"/>
            </a:pPr>
            <a:r>
              <a:rPr lang="en-US" sz="1600" dirty="0"/>
              <a:t>For introduction on how to use Nod-RED please use following resources:</a:t>
            </a:r>
          </a:p>
          <a:p>
            <a:pPr marL="1017270" lvl="1" indent="-285750">
              <a:buFont typeface="Arial" panose="020B0604020202020204" pitchFamily="34" charset="0"/>
              <a:buChar char="•"/>
            </a:pPr>
            <a:r>
              <a:rPr lang="en-US" sz="1600" dirty="0"/>
              <a:t>PACEdge Node-RED Basics video at PACEdge Knowledgebase and Examples SFDC site</a:t>
            </a:r>
          </a:p>
          <a:p>
            <a:pPr marL="1017270" lvl="1" indent="-285750">
              <a:buFont typeface="Arial" panose="020B0604020202020204" pitchFamily="34" charset="0"/>
              <a:buChar char="•"/>
            </a:pPr>
            <a:r>
              <a:rPr lang="en-US" sz="1600" dirty="0"/>
              <a:t>Use extensive on-line resources, for instance:</a:t>
            </a:r>
            <a:br>
              <a:rPr lang="en-US" sz="1600" dirty="0"/>
            </a:br>
            <a:r>
              <a:rPr lang="en-US" sz="1600" dirty="0">
                <a:solidFill>
                  <a:schemeClr val="tx2"/>
                </a:solidFill>
              </a:rPr>
              <a:t>https://nodered.org/docs/tutorials/</a:t>
            </a:r>
          </a:p>
        </p:txBody>
      </p:sp>
      <p:sp>
        <p:nvSpPr>
          <p:cNvPr id="6" name="TextBox 5">
            <a:extLst>
              <a:ext uri="{FF2B5EF4-FFF2-40B4-BE49-F238E27FC236}">
                <a16:creationId xmlns:a16="http://schemas.microsoft.com/office/drawing/2014/main" id="{0468E195-455A-41F2-BDCC-61D8F39F4DBF}"/>
              </a:ext>
            </a:extLst>
          </p:cNvPr>
          <p:cNvSpPr txBox="1"/>
          <p:nvPr/>
        </p:nvSpPr>
        <p:spPr>
          <a:xfrm>
            <a:off x="7777248" y="1745765"/>
            <a:ext cx="5572399" cy="1569660"/>
          </a:xfrm>
          <a:prstGeom prst="rect">
            <a:avLst/>
          </a:prstGeom>
          <a:noFill/>
        </p:spPr>
        <p:txBody>
          <a:bodyPr wrap="square" rtlCol="0">
            <a:spAutoFit/>
          </a:bodyPr>
          <a:lstStyle/>
          <a:p>
            <a:pPr marL="285750" indent="-285750">
              <a:buFont typeface="Arial" panose="020B0604020202020204" pitchFamily="34" charset="0"/>
              <a:buChar char="•"/>
            </a:pPr>
            <a:r>
              <a:rPr lang="en-US" sz="1600"/>
              <a:t>Node-RED can be started using a link on the landing page or link in the Cockpit or directly entering: </a:t>
            </a:r>
            <a:br>
              <a:rPr lang="en-US" sz="1600"/>
            </a:br>
            <a:r>
              <a:rPr lang="en-US" sz="1600" i="1"/>
              <a:t>IP address/</a:t>
            </a:r>
            <a:r>
              <a:rPr lang="en-US" sz="1600" i="1" err="1"/>
              <a:t>nodered</a:t>
            </a:r>
            <a:r>
              <a:rPr lang="en-US" sz="1600" i="1"/>
              <a:t>/</a:t>
            </a:r>
          </a:p>
          <a:p>
            <a:pPr marL="285750" indent="-285750">
              <a:buFont typeface="Arial" panose="020B0604020202020204" pitchFamily="34" charset="0"/>
              <a:buChar char="•"/>
            </a:pPr>
            <a:r>
              <a:rPr lang="en-US" sz="1600"/>
              <a:t>Node-RED Dashboard, once created, can be accessed by adding /</a:t>
            </a:r>
            <a:r>
              <a:rPr lang="en-US" sz="1600" err="1"/>
              <a:t>ui</a:t>
            </a:r>
            <a:r>
              <a:rPr lang="en-US" sz="1600"/>
              <a:t> to the end: </a:t>
            </a:r>
            <a:r>
              <a:rPr lang="en-US" sz="1600" i="1"/>
              <a:t>IP address/</a:t>
            </a:r>
            <a:r>
              <a:rPr lang="en-US" sz="1600" i="1" err="1"/>
              <a:t>nodered</a:t>
            </a:r>
            <a:r>
              <a:rPr lang="en-US" sz="1600" i="1"/>
              <a:t>/</a:t>
            </a:r>
            <a:r>
              <a:rPr lang="en-US" sz="1600" i="1" err="1"/>
              <a:t>ui</a:t>
            </a:r>
            <a:r>
              <a:rPr lang="en-US" sz="1600" i="1"/>
              <a:t>/</a:t>
            </a:r>
          </a:p>
          <a:p>
            <a:pPr marL="285750" indent="-285750">
              <a:buFont typeface="Arial" panose="020B0604020202020204" pitchFamily="34" charset="0"/>
              <a:buChar char="•"/>
            </a:pPr>
            <a:endParaRPr lang="en-US" sz="1600"/>
          </a:p>
        </p:txBody>
      </p:sp>
      <p:pic>
        <p:nvPicPr>
          <p:cNvPr id="4" name="Picture 3">
            <a:extLst>
              <a:ext uri="{FF2B5EF4-FFF2-40B4-BE49-F238E27FC236}">
                <a16:creationId xmlns:a16="http://schemas.microsoft.com/office/drawing/2014/main" id="{6A9A7E61-5837-4535-B8F0-1A6DE284DF3D}"/>
              </a:ext>
            </a:extLst>
          </p:cNvPr>
          <p:cNvPicPr>
            <a:picLocks noChangeAspect="1"/>
          </p:cNvPicPr>
          <p:nvPr/>
        </p:nvPicPr>
        <p:blipFill>
          <a:blip r:embed="rId2"/>
          <a:stretch>
            <a:fillRect/>
          </a:stretch>
        </p:blipFill>
        <p:spPr>
          <a:xfrm>
            <a:off x="6121526" y="3660907"/>
            <a:ext cx="8302336" cy="4073528"/>
          </a:xfrm>
          <a:prstGeom prst="rect">
            <a:avLst/>
          </a:prstGeom>
        </p:spPr>
      </p:pic>
    </p:spTree>
    <p:extLst>
      <p:ext uri="{BB962C8B-B14F-4D97-AF65-F5344CB8AC3E}">
        <p14:creationId xmlns:p14="http://schemas.microsoft.com/office/powerpoint/2010/main" val="378091188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3FC7D3-7FD3-4085-8D38-EC7DEB1F1685}"/>
              </a:ext>
            </a:extLst>
          </p:cNvPr>
          <p:cNvSpPr>
            <a:spLocks noGrp="1"/>
          </p:cNvSpPr>
          <p:nvPr>
            <p:ph type="title"/>
          </p:nvPr>
        </p:nvSpPr>
        <p:spPr/>
        <p:txBody>
          <a:bodyPr/>
          <a:lstStyle/>
          <a:p>
            <a:r>
              <a:rPr lang="de-DE" dirty="0" err="1"/>
              <a:t>Grafana</a:t>
            </a:r>
            <a:r>
              <a:rPr lang="de-DE" dirty="0"/>
              <a:t>: Data </a:t>
            </a:r>
            <a:r>
              <a:rPr lang="de-DE" dirty="0" err="1"/>
              <a:t>Visulization</a:t>
            </a:r>
            <a:r>
              <a:rPr lang="de-DE" dirty="0"/>
              <a:t>, Analytics, </a:t>
            </a:r>
            <a:r>
              <a:rPr lang="de-DE" dirty="0" err="1"/>
              <a:t>Dashboarding</a:t>
            </a:r>
            <a:endParaRPr lang="en-US" dirty="0"/>
          </a:p>
        </p:txBody>
      </p:sp>
      <p:sp>
        <p:nvSpPr>
          <p:cNvPr id="3" name="Content Placeholder 2">
            <a:extLst>
              <a:ext uri="{FF2B5EF4-FFF2-40B4-BE49-F238E27FC236}">
                <a16:creationId xmlns:a16="http://schemas.microsoft.com/office/drawing/2014/main" id="{12CC01A6-D6C8-4583-AE5A-1093F523128E}"/>
              </a:ext>
            </a:extLst>
          </p:cNvPr>
          <p:cNvSpPr>
            <a:spLocks noGrp="1"/>
          </p:cNvSpPr>
          <p:nvPr>
            <p:ph idx="1"/>
          </p:nvPr>
        </p:nvSpPr>
        <p:spPr>
          <a:xfrm>
            <a:off x="503238" y="2262188"/>
            <a:ext cx="3411538" cy="4614862"/>
          </a:xfrm>
        </p:spPr>
        <p:txBody>
          <a:bodyPr>
            <a:normAutofit/>
          </a:bodyPr>
          <a:lstStyle/>
          <a:p>
            <a:pPr marL="0" indent="0">
              <a:buNone/>
            </a:pPr>
            <a:r>
              <a:rPr lang="en-US" sz="1800" dirty="0"/>
              <a:t>Grafana:</a:t>
            </a:r>
          </a:p>
          <a:p>
            <a:r>
              <a:rPr lang="en-US" sz="1800" dirty="0"/>
              <a:t>Browse and Visualize time series data</a:t>
            </a:r>
          </a:p>
          <a:p>
            <a:r>
              <a:rPr lang="en-US" sz="1800" dirty="0"/>
              <a:t>Perform database queries and data analytics</a:t>
            </a:r>
          </a:p>
          <a:p>
            <a:r>
              <a:rPr lang="en-US" sz="1800" dirty="0"/>
              <a:t>Create sophisticated dashboards</a:t>
            </a:r>
          </a:p>
          <a:p>
            <a:endParaRPr lang="en-US" sz="1800" dirty="0"/>
          </a:p>
          <a:p>
            <a:endParaRPr lang="en-US" sz="1800" dirty="0"/>
          </a:p>
          <a:p>
            <a:pPr marL="0" indent="0">
              <a:buNone/>
            </a:pPr>
            <a:r>
              <a:rPr lang="en-US" sz="1800" dirty="0"/>
              <a:t>For more details: InfluxDB and Grafana Basics at PACEdge Knowledgebase and Examples SFDC site</a:t>
            </a:r>
          </a:p>
        </p:txBody>
      </p:sp>
      <p:pic>
        <p:nvPicPr>
          <p:cNvPr id="4" name="Picture 3">
            <a:extLst>
              <a:ext uri="{FF2B5EF4-FFF2-40B4-BE49-F238E27FC236}">
                <a16:creationId xmlns:a16="http://schemas.microsoft.com/office/drawing/2014/main" id="{AA4F64CC-B116-4B06-997F-7B451AA6DA01}"/>
              </a:ext>
            </a:extLst>
          </p:cNvPr>
          <p:cNvPicPr>
            <a:picLocks noChangeAspect="1"/>
          </p:cNvPicPr>
          <p:nvPr/>
        </p:nvPicPr>
        <p:blipFill>
          <a:blip r:embed="rId2"/>
          <a:stretch>
            <a:fillRect/>
          </a:stretch>
        </p:blipFill>
        <p:spPr>
          <a:xfrm>
            <a:off x="4085793" y="1793934"/>
            <a:ext cx="10426232" cy="4949766"/>
          </a:xfrm>
          <a:prstGeom prst="rect">
            <a:avLst/>
          </a:prstGeom>
        </p:spPr>
      </p:pic>
    </p:spTree>
    <p:extLst>
      <p:ext uri="{BB962C8B-B14F-4D97-AF65-F5344CB8AC3E}">
        <p14:creationId xmlns:p14="http://schemas.microsoft.com/office/powerpoint/2010/main" val="396600660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3BA1C02-491F-4021-8492-17747A337FD0}"/>
              </a:ext>
            </a:extLst>
          </p:cNvPr>
          <p:cNvSpPr txBox="1">
            <a:spLocks/>
          </p:cNvSpPr>
          <p:nvPr/>
        </p:nvSpPr>
        <p:spPr>
          <a:xfrm>
            <a:off x="503237" y="495165"/>
            <a:ext cx="13623925" cy="728835"/>
          </a:xfrm>
          <a:prstGeom prst="rect">
            <a:avLst/>
          </a:prstGeom>
        </p:spPr>
        <p:txBody>
          <a:bodyPr/>
          <a:lstStyle>
            <a:lvl1pPr algn="l" defTabSz="1463040" rtl="0" eaLnBrk="1" latinLnBrk="0" hangingPunct="1">
              <a:spcBef>
                <a:spcPct val="0"/>
              </a:spcBef>
              <a:buNone/>
              <a:defRPr sz="3200" b="0" i="0" u="none" kern="1200">
                <a:solidFill>
                  <a:schemeClr val="accent1"/>
                </a:solidFill>
                <a:latin typeface="+mj-lt"/>
                <a:ea typeface="+mj-ea"/>
                <a:cs typeface="+mj-cs"/>
              </a:defRPr>
            </a:lvl1pPr>
          </a:lstStyle>
          <a:p>
            <a:pPr algn="ctr"/>
            <a:r>
              <a:rPr lang="de-DE"/>
              <a:t>Connext and WebHMI</a:t>
            </a:r>
            <a:endParaRPr lang="en-US"/>
          </a:p>
        </p:txBody>
      </p:sp>
      <p:sp>
        <p:nvSpPr>
          <p:cNvPr id="5" name="TextBox 4">
            <a:extLst>
              <a:ext uri="{FF2B5EF4-FFF2-40B4-BE49-F238E27FC236}">
                <a16:creationId xmlns:a16="http://schemas.microsoft.com/office/drawing/2014/main" id="{FC7E6252-9705-40E2-9C74-3309CFC349B6}"/>
              </a:ext>
            </a:extLst>
          </p:cNvPr>
          <p:cNvSpPr txBox="1"/>
          <p:nvPr/>
        </p:nvSpPr>
        <p:spPr>
          <a:xfrm>
            <a:off x="3554913" y="6474750"/>
            <a:ext cx="8429472" cy="584775"/>
          </a:xfrm>
          <a:prstGeom prst="rect">
            <a:avLst/>
          </a:prstGeom>
          <a:noFill/>
        </p:spPr>
        <p:txBody>
          <a:bodyPr wrap="square" rtlCol="0">
            <a:spAutoFit/>
          </a:bodyPr>
          <a:lstStyle/>
          <a:p>
            <a:r>
              <a:rPr lang="en-US" sz="1600" dirty="0"/>
              <a:t>More information: Connext examples and videos at PACEdge Knowledgebase and Examples SFDC site</a:t>
            </a:r>
          </a:p>
        </p:txBody>
      </p:sp>
      <p:sp>
        <p:nvSpPr>
          <p:cNvPr id="2" name="Rectangle 1">
            <a:extLst>
              <a:ext uri="{FF2B5EF4-FFF2-40B4-BE49-F238E27FC236}">
                <a16:creationId xmlns:a16="http://schemas.microsoft.com/office/drawing/2014/main" id="{16A643D9-C1E7-4CFE-8A9F-52FA409913FC}"/>
              </a:ext>
            </a:extLst>
          </p:cNvPr>
          <p:cNvSpPr/>
          <p:nvPr/>
        </p:nvSpPr>
        <p:spPr bwMode="auto">
          <a:xfrm>
            <a:off x="3641034" y="2644229"/>
            <a:ext cx="1828800" cy="1494113"/>
          </a:xfrm>
          <a:prstGeom prst="rect">
            <a:avLst/>
          </a:prstGeom>
          <a:solidFill>
            <a:schemeClr val="accent2">
              <a:lumMod val="75000"/>
            </a:schemeClr>
          </a:solidFill>
          <a:ln w="9525">
            <a:noFill/>
            <a:round/>
            <a:headEnd/>
            <a:tailEnd/>
          </a:ln>
          <a:effectLst/>
        </p:spPr>
        <p:txBody>
          <a:bodyPr wrap="square" rtlCol="0" anchor="ctr"/>
          <a:lstStyle/>
          <a:p>
            <a:pPr algn="ctr" eaLnBrk="0" fontAlgn="base" hangingPunct="0">
              <a:spcBef>
                <a:spcPct val="0"/>
              </a:spcBef>
              <a:spcAft>
                <a:spcPct val="0"/>
              </a:spcAft>
            </a:pPr>
            <a:r>
              <a:rPr lang="en-US" sz="1600" b="1" dirty="0">
                <a:solidFill>
                  <a:srgbClr val="FFFFFF"/>
                </a:solidFill>
              </a:rPr>
              <a:t>Movicon.NExT</a:t>
            </a:r>
          </a:p>
          <a:p>
            <a:pPr algn="ctr" eaLnBrk="0" fontAlgn="base" hangingPunct="0">
              <a:spcBef>
                <a:spcPct val="0"/>
              </a:spcBef>
              <a:spcAft>
                <a:spcPct val="0"/>
              </a:spcAft>
            </a:pPr>
            <a:r>
              <a:rPr lang="en-US" sz="1600" b="1" dirty="0">
                <a:solidFill>
                  <a:srgbClr val="FFFFFF"/>
                </a:solidFill>
              </a:rPr>
              <a:t>Windows PC</a:t>
            </a:r>
          </a:p>
          <a:p>
            <a:pPr algn="ctr" eaLnBrk="0" fontAlgn="base" hangingPunct="0">
              <a:spcBef>
                <a:spcPct val="0"/>
              </a:spcBef>
              <a:spcAft>
                <a:spcPct val="0"/>
              </a:spcAft>
            </a:pPr>
            <a:endParaRPr lang="en-US" sz="1600" b="1" dirty="0">
              <a:solidFill>
                <a:srgbClr val="FFFFFF"/>
              </a:solidFill>
            </a:endParaRPr>
          </a:p>
          <a:p>
            <a:pPr algn="ctr" eaLnBrk="0" fontAlgn="base" hangingPunct="0">
              <a:spcBef>
                <a:spcPct val="0"/>
              </a:spcBef>
              <a:spcAft>
                <a:spcPct val="0"/>
              </a:spcAft>
            </a:pPr>
            <a:endParaRPr lang="en-US" sz="1600" b="1" dirty="0">
              <a:solidFill>
                <a:srgbClr val="FFFFFF"/>
              </a:solidFill>
            </a:endParaRPr>
          </a:p>
        </p:txBody>
      </p:sp>
      <p:sp>
        <p:nvSpPr>
          <p:cNvPr id="8" name="Rectangle 7">
            <a:extLst>
              <a:ext uri="{FF2B5EF4-FFF2-40B4-BE49-F238E27FC236}">
                <a16:creationId xmlns:a16="http://schemas.microsoft.com/office/drawing/2014/main" id="{D4C1ED4A-7A00-4C3F-928D-76A246967C4D}"/>
              </a:ext>
            </a:extLst>
          </p:cNvPr>
          <p:cNvSpPr/>
          <p:nvPr/>
        </p:nvSpPr>
        <p:spPr bwMode="auto">
          <a:xfrm>
            <a:off x="7580474" y="2601134"/>
            <a:ext cx="3709554" cy="1599314"/>
          </a:xfrm>
          <a:prstGeom prst="rect">
            <a:avLst/>
          </a:prstGeom>
          <a:solidFill>
            <a:schemeClr val="tx2"/>
          </a:solidFill>
          <a:ln w="9525">
            <a:noFill/>
            <a:round/>
            <a:headEnd/>
            <a:tailEnd/>
          </a:ln>
          <a:effectLst/>
        </p:spPr>
        <p:txBody>
          <a:bodyPr wrap="square" rtlCol="0" anchor="ctr"/>
          <a:lstStyle/>
          <a:p>
            <a:pPr algn="ctr" eaLnBrk="0" fontAlgn="base" hangingPunct="0">
              <a:spcBef>
                <a:spcPct val="0"/>
              </a:spcBef>
              <a:spcAft>
                <a:spcPct val="0"/>
              </a:spcAft>
            </a:pPr>
            <a:r>
              <a:rPr lang="en-US" sz="1600" b="1">
                <a:solidFill>
                  <a:srgbClr val="FFFFFF"/>
                </a:solidFill>
              </a:rPr>
              <a:t>PACEdge IPC</a:t>
            </a:r>
          </a:p>
          <a:p>
            <a:pPr algn="ctr" eaLnBrk="0" fontAlgn="base" hangingPunct="0">
              <a:spcBef>
                <a:spcPct val="0"/>
              </a:spcBef>
              <a:spcAft>
                <a:spcPct val="0"/>
              </a:spcAft>
            </a:pPr>
            <a:endParaRPr lang="en-US" sz="1600" b="1">
              <a:solidFill>
                <a:srgbClr val="FFFFFF"/>
              </a:solidFill>
            </a:endParaRPr>
          </a:p>
          <a:p>
            <a:pPr algn="ctr" eaLnBrk="0" fontAlgn="base" hangingPunct="0">
              <a:spcBef>
                <a:spcPct val="0"/>
              </a:spcBef>
              <a:spcAft>
                <a:spcPct val="0"/>
              </a:spcAft>
            </a:pPr>
            <a:endParaRPr lang="en-US" sz="1600" b="1">
              <a:solidFill>
                <a:srgbClr val="FFFFFF"/>
              </a:solidFill>
            </a:endParaRPr>
          </a:p>
          <a:p>
            <a:pPr algn="ctr" eaLnBrk="0" fontAlgn="base" hangingPunct="0">
              <a:spcBef>
                <a:spcPct val="0"/>
              </a:spcBef>
              <a:spcAft>
                <a:spcPct val="0"/>
              </a:spcAft>
            </a:pPr>
            <a:endParaRPr lang="en-US" sz="1600" b="1">
              <a:solidFill>
                <a:srgbClr val="FFFFFF"/>
              </a:solidFill>
            </a:endParaRPr>
          </a:p>
          <a:p>
            <a:pPr algn="ctr" eaLnBrk="0" fontAlgn="base" hangingPunct="0">
              <a:spcBef>
                <a:spcPct val="0"/>
              </a:spcBef>
              <a:spcAft>
                <a:spcPct val="0"/>
              </a:spcAft>
            </a:pPr>
            <a:endParaRPr lang="en-US" sz="1600" b="1">
              <a:solidFill>
                <a:srgbClr val="FFFFFF"/>
              </a:solidFill>
            </a:endParaRPr>
          </a:p>
          <a:p>
            <a:pPr algn="ctr" eaLnBrk="0" fontAlgn="base" hangingPunct="0">
              <a:spcBef>
                <a:spcPct val="0"/>
              </a:spcBef>
              <a:spcAft>
                <a:spcPct val="0"/>
              </a:spcAft>
            </a:pPr>
            <a:endParaRPr lang="en-US" sz="1600" b="1">
              <a:solidFill>
                <a:srgbClr val="FFFFFF"/>
              </a:solidFill>
            </a:endParaRPr>
          </a:p>
        </p:txBody>
      </p:sp>
      <p:cxnSp>
        <p:nvCxnSpPr>
          <p:cNvPr id="9" name="Straight Connector 8">
            <a:extLst>
              <a:ext uri="{FF2B5EF4-FFF2-40B4-BE49-F238E27FC236}">
                <a16:creationId xmlns:a16="http://schemas.microsoft.com/office/drawing/2014/main" id="{625FA1CF-9B7A-4F92-ACE7-247D5B52119B}"/>
              </a:ext>
            </a:extLst>
          </p:cNvPr>
          <p:cNvCxnSpPr>
            <a:cxnSpLocks/>
            <a:stCxn id="2" idx="3"/>
            <a:endCxn id="8" idx="1"/>
          </p:cNvCxnSpPr>
          <p:nvPr/>
        </p:nvCxnSpPr>
        <p:spPr bwMode="auto">
          <a:xfrm>
            <a:off x="5469834" y="3391286"/>
            <a:ext cx="2110640" cy="9505"/>
          </a:xfrm>
          <a:prstGeom prst="line">
            <a:avLst/>
          </a:prstGeom>
          <a:solidFill>
            <a:schemeClr val="accent1"/>
          </a:solidFill>
          <a:ln w="12700" cap="flat" cmpd="sng" algn="ctr">
            <a:solidFill>
              <a:schemeClr val="accent1"/>
            </a:solidFill>
            <a:prstDash val="solid"/>
            <a:round/>
            <a:headEnd type="none" w="med" len="med"/>
            <a:tailEnd type="none" w="med" len="med"/>
          </a:ln>
          <a:effectLst/>
        </p:spPr>
      </p:cxnSp>
      <p:sp>
        <p:nvSpPr>
          <p:cNvPr id="10" name="TextBox 9">
            <a:extLst>
              <a:ext uri="{FF2B5EF4-FFF2-40B4-BE49-F238E27FC236}">
                <a16:creationId xmlns:a16="http://schemas.microsoft.com/office/drawing/2014/main" id="{359E557B-7C0A-4D70-9F55-3791A97BEA85}"/>
              </a:ext>
            </a:extLst>
          </p:cNvPr>
          <p:cNvSpPr txBox="1"/>
          <p:nvPr/>
        </p:nvSpPr>
        <p:spPr>
          <a:xfrm>
            <a:off x="3287743" y="4294070"/>
            <a:ext cx="2535382" cy="830997"/>
          </a:xfrm>
          <a:prstGeom prst="rect">
            <a:avLst/>
          </a:prstGeom>
          <a:noFill/>
        </p:spPr>
        <p:txBody>
          <a:bodyPr wrap="square" rtlCol="0">
            <a:spAutoFit/>
          </a:bodyPr>
          <a:lstStyle/>
          <a:p>
            <a:pPr marL="285750" indent="-285750">
              <a:buFont typeface="Arial" panose="020B0604020202020204" pitchFamily="34" charset="0"/>
              <a:buChar char="•"/>
            </a:pPr>
            <a:r>
              <a:rPr lang="en-US" sz="1600"/>
              <a:t>Develop Connext or WebHMI Project</a:t>
            </a:r>
          </a:p>
          <a:p>
            <a:pPr marL="285750" indent="-285750">
              <a:buFont typeface="Arial" panose="020B0604020202020204" pitchFamily="34" charset="0"/>
              <a:buChar char="•"/>
            </a:pPr>
            <a:r>
              <a:rPr lang="en-US" sz="1600"/>
              <a:t>Upload to PACEdge</a:t>
            </a:r>
          </a:p>
        </p:txBody>
      </p:sp>
      <p:cxnSp>
        <p:nvCxnSpPr>
          <p:cNvPr id="14" name="Straight Arrow Connector 13">
            <a:extLst>
              <a:ext uri="{FF2B5EF4-FFF2-40B4-BE49-F238E27FC236}">
                <a16:creationId xmlns:a16="http://schemas.microsoft.com/office/drawing/2014/main" id="{DCF7E8F2-95C1-400F-BD80-0355FE24E3E3}"/>
              </a:ext>
            </a:extLst>
          </p:cNvPr>
          <p:cNvCxnSpPr>
            <a:cxnSpLocks/>
            <a:endCxn id="16" idx="1"/>
          </p:cNvCxnSpPr>
          <p:nvPr/>
        </p:nvCxnSpPr>
        <p:spPr bwMode="auto">
          <a:xfrm>
            <a:off x="5637374" y="4709567"/>
            <a:ext cx="2461360" cy="0"/>
          </a:xfrm>
          <a:prstGeom prst="straightConnector1">
            <a:avLst/>
          </a:prstGeom>
          <a:ln w="9525"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6" name="TextBox 15">
            <a:extLst>
              <a:ext uri="{FF2B5EF4-FFF2-40B4-BE49-F238E27FC236}">
                <a16:creationId xmlns:a16="http://schemas.microsoft.com/office/drawing/2014/main" id="{16F19F10-90F1-4451-8631-D4706F519D66}"/>
              </a:ext>
            </a:extLst>
          </p:cNvPr>
          <p:cNvSpPr txBox="1"/>
          <p:nvPr/>
        </p:nvSpPr>
        <p:spPr>
          <a:xfrm>
            <a:off x="8098734" y="4294068"/>
            <a:ext cx="2535382" cy="830997"/>
          </a:xfrm>
          <a:prstGeom prst="rect">
            <a:avLst/>
          </a:prstGeom>
          <a:noFill/>
        </p:spPr>
        <p:txBody>
          <a:bodyPr wrap="square" rtlCol="0">
            <a:spAutoFit/>
          </a:bodyPr>
          <a:lstStyle/>
          <a:p>
            <a:pPr marL="285750" indent="-285750">
              <a:buFont typeface="Arial" panose="020B0604020202020204" pitchFamily="34" charset="0"/>
              <a:buChar char="•"/>
            </a:pPr>
            <a:r>
              <a:rPr lang="en-US" sz="1600"/>
              <a:t>Add, if required, Node-RED, Grafana, other components</a:t>
            </a:r>
          </a:p>
        </p:txBody>
      </p:sp>
      <p:sp>
        <p:nvSpPr>
          <p:cNvPr id="25" name="Rectangle 24">
            <a:extLst>
              <a:ext uri="{FF2B5EF4-FFF2-40B4-BE49-F238E27FC236}">
                <a16:creationId xmlns:a16="http://schemas.microsoft.com/office/drawing/2014/main" id="{63D43EFD-58B5-4A16-9647-612627E5932E}"/>
              </a:ext>
            </a:extLst>
          </p:cNvPr>
          <p:cNvSpPr/>
          <p:nvPr/>
        </p:nvSpPr>
        <p:spPr bwMode="auto">
          <a:xfrm>
            <a:off x="8098734" y="3787103"/>
            <a:ext cx="1310540" cy="351239"/>
          </a:xfrm>
          <a:prstGeom prst="rect">
            <a:avLst/>
          </a:prstGeom>
          <a:solidFill>
            <a:schemeClr val="accent1">
              <a:lumMod val="40000"/>
              <a:lumOff val="60000"/>
            </a:schemeClr>
          </a:solidFill>
          <a:ln w="9525">
            <a:noFill/>
            <a:round/>
            <a:headEnd/>
            <a:tailEnd/>
          </a:ln>
          <a:effectLst/>
        </p:spPr>
        <p:txBody>
          <a:bodyPr wrap="square" rtlCol="0" anchor="ctr"/>
          <a:lstStyle/>
          <a:p>
            <a:pPr algn="ctr" eaLnBrk="0" fontAlgn="base" hangingPunct="0">
              <a:spcBef>
                <a:spcPct val="0"/>
              </a:spcBef>
              <a:spcAft>
                <a:spcPct val="0"/>
              </a:spcAft>
            </a:pPr>
            <a:r>
              <a:rPr lang="en-US" sz="1200"/>
              <a:t>I/O Data Server</a:t>
            </a:r>
          </a:p>
        </p:txBody>
      </p:sp>
      <p:sp>
        <p:nvSpPr>
          <p:cNvPr id="26" name="Rectangle 25">
            <a:extLst>
              <a:ext uri="{FF2B5EF4-FFF2-40B4-BE49-F238E27FC236}">
                <a16:creationId xmlns:a16="http://schemas.microsoft.com/office/drawing/2014/main" id="{07D31D08-2D20-4E09-A3A2-4FBE9BCFC195}"/>
              </a:ext>
            </a:extLst>
          </p:cNvPr>
          <p:cNvSpPr/>
          <p:nvPr/>
        </p:nvSpPr>
        <p:spPr bwMode="auto">
          <a:xfrm>
            <a:off x="8098734" y="3398427"/>
            <a:ext cx="1310540" cy="351239"/>
          </a:xfrm>
          <a:prstGeom prst="rect">
            <a:avLst/>
          </a:prstGeom>
          <a:solidFill>
            <a:schemeClr val="accent1">
              <a:lumMod val="40000"/>
              <a:lumOff val="60000"/>
            </a:schemeClr>
          </a:solidFill>
          <a:ln w="9525">
            <a:noFill/>
            <a:round/>
            <a:headEnd/>
            <a:tailEnd/>
          </a:ln>
          <a:effectLst/>
        </p:spPr>
        <p:txBody>
          <a:bodyPr wrap="square" rtlCol="0" anchor="ctr"/>
          <a:lstStyle/>
          <a:p>
            <a:pPr algn="ctr" eaLnBrk="0" fontAlgn="base" hangingPunct="0">
              <a:spcBef>
                <a:spcPct val="0"/>
              </a:spcBef>
              <a:spcAft>
                <a:spcPct val="0"/>
              </a:spcAft>
            </a:pPr>
            <a:r>
              <a:rPr lang="en-US" sz="1200"/>
              <a:t>OPC UA Server</a:t>
            </a:r>
          </a:p>
        </p:txBody>
      </p:sp>
      <p:sp>
        <p:nvSpPr>
          <p:cNvPr id="27" name="Rectangle 26">
            <a:extLst>
              <a:ext uri="{FF2B5EF4-FFF2-40B4-BE49-F238E27FC236}">
                <a16:creationId xmlns:a16="http://schemas.microsoft.com/office/drawing/2014/main" id="{139D9D94-CD53-4920-B24B-178703982044}"/>
              </a:ext>
            </a:extLst>
          </p:cNvPr>
          <p:cNvSpPr/>
          <p:nvPr/>
        </p:nvSpPr>
        <p:spPr bwMode="auto">
          <a:xfrm>
            <a:off x="8098734" y="3009319"/>
            <a:ext cx="1310540" cy="351239"/>
          </a:xfrm>
          <a:prstGeom prst="rect">
            <a:avLst/>
          </a:prstGeom>
          <a:solidFill>
            <a:schemeClr val="accent1">
              <a:lumMod val="40000"/>
              <a:lumOff val="60000"/>
            </a:schemeClr>
          </a:solidFill>
          <a:ln w="9525">
            <a:noFill/>
            <a:round/>
            <a:headEnd/>
            <a:tailEnd/>
          </a:ln>
          <a:effectLst/>
        </p:spPr>
        <p:txBody>
          <a:bodyPr wrap="square" rtlCol="0" anchor="ctr"/>
          <a:lstStyle/>
          <a:p>
            <a:pPr algn="ctr" eaLnBrk="0" fontAlgn="base" hangingPunct="0">
              <a:spcBef>
                <a:spcPct val="0"/>
              </a:spcBef>
              <a:spcAft>
                <a:spcPct val="0"/>
              </a:spcAft>
            </a:pPr>
            <a:r>
              <a:rPr lang="en-US" sz="1200"/>
              <a:t>WebHMI</a:t>
            </a:r>
          </a:p>
        </p:txBody>
      </p:sp>
      <p:sp>
        <p:nvSpPr>
          <p:cNvPr id="28" name="Rectangle 27">
            <a:extLst>
              <a:ext uri="{FF2B5EF4-FFF2-40B4-BE49-F238E27FC236}">
                <a16:creationId xmlns:a16="http://schemas.microsoft.com/office/drawing/2014/main" id="{829C4478-39A6-442E-ABA9-D747E064D712}"/>
              </a:ext>
            </a:extLst>
          </p:cNvPr>
          <p:cNvSpPr/>
          <p:nvPr/>
        </p:nvSpPr>
        <p:spPr bwMode="auto">
          <a:xfrm>
            <a:off x="9553462" y="3787103"/>
            <a:ext cx="1310540" cy="351239"/>
          </a:xfrm>
          <a:prstGeom prst="rect">
            <a:avLst/>
          </a:prstGeom>
          <a:solidFill>
            <a:schemeClr val="accent1">
              <a:lumMod val="40000"/>
              <a:lumOff val="60000"/>
            </a:schemeClr>
          </a:solidFill>
          <a:ln w="9525">
            <a:noFill/>
            <a:round/>
            <a:headEnd/>
            <a:tailEnd/>
          </a:ln>
          <a:effectLst/>
        </p:spPr>
        <p:txBody>
          <a:bodyPr wrap="square" rtlCol="0" anchor="ctr"/>
          <a:lstStyle/>
          <a:p>
            <a:pPr algn="ctr" eaLnBrk="0" fontAlgn="base" hangingPunct="0">
              <a:spcBef>
                <a:spcPct val="0"/>
              </a:spcBef>
              <a:spcAft>
                <a:spcPct val="0"/>
              </a:spcAft>
            </a:pPr>
            <a:r>
              <a:rPr lang="en-US" sz="1200"/>
              <a:t>MySQL</a:t>
            </a:r>
          </a:p>
        </p:txBody>
      </p:sp>
      <p:sp>
        <p:nvSpPr>
          <p:cNvPr id="30" name="Rectangle 29">
            <a:extLst>
              <a:ext uri="{FF2B5EF4-FFF2-40B4-BE49-F238E27FC236}">
                <a16:creationId xmlns:a16="http://schemas.microsoft.com/office/drawing/2014/main" id="{FA3DC818-AB47-498F-A5FB-8BEC24A17825}"/>
              </a:ext>
            </a:extLst>
          </p:cNvPr>
          <p:cNvSpPr/>
          <p:nvPr/>
        </p:nvSpPr>
        <p:spPr bwMode="auto">
          <a:xfrm>
            <a:off x="9553462" y="3398427"/>
            <a:ext cx="1310540" cy="351239"/>
          </a:xfrm>
          <a:prstGeom prst="rect">
            <a:avLst/>
          </a:prstGeom>
          <a:solidFill>
            <a:schemeClr val="accent1">
              <a:lumMod val="40000"/>
              <a:lumOff val="60000"/>
            </a:schemeClr>
          </a:solidFill>
          <a:ln w="9525">
            <a:noFill/>
            <a:round/>
            <a:headEnd/>
            <a:tailEnd/>
          </a:ln>
          <a:effectLst/>
        </p:spPr>
        <p:txBody>
          <a:bodyPr wrap="square" rtlCol="0" anchor="ctr"/>
          <a:lstStyle/>
          <a:p>
            <a:pPr algn="ctr" eaLnBrk="0" fontAlgn="base" hangingPunct="0">
              <a:spcBef>
                <a:spcPct val="0"/>
              </a:spcBef>
              <a:spcAft>
                <a:spcPct val="0"/>
              </a:spcAft>
            </a:pPr>
            <a:r>
              <a:rPr lang="en-US" sz="1200"/>
              <a:t>Node RED</a:t>
            </a:r>
          </a:p>
        </p:txBody>
      </p:sp>
      <p:sp>
        <p:nvSpPr>
          <p:cNvPr id="31" name="Rectangle 30">
            <a:extLst>
              <a:ext uri="{FF2B5EF4-FFF2-40B4-BE49-F238E27FC236}">
                <a16:creationId xmlns:a16="http://schemas.microsoft.com/office/drawing/2014/main" id="{3CAD6807-7C0F-45B9-ADD9-213989D5F2F0}"/>
              </a:ext>
            </a:extLst>
          </p:cNvPr>
          <p:cNvSpPr/>
          <p:nvPr/>
        </p:nvSpPr>
        <p:spPr bwMode="auto">
          <a:xfrm>
            <a:off x="9553462" y="3009751"/>
            <a:ext cx="1310540" cy="351239"/>
          </a:xfrm>
          <a:prstGeom prst="rect">
            <a:avLst/>
          </a:prstGeom>
          <a:solidFill>
            <a:schemeClr val="accent1">
              <a:lumMod val="40000"/>
              <a:lumOff val="60000"/>
            </a:schemeClr>
          </a:solidFill>
          <a:ln w="9525">
            <a:noFill/>
            <a:round/>
            <a:headEnd/>
            <a:tailEnd/>
          </a:ln>
          <a:effectLst/>
        </p:spPr>
        <p:txBody>
          <a:bodyPr wrap="square" rtlCol="0" anchor="ctr"/>
          <a:lstStyle/>
          <a:p>
            <a:pPr algn="ctr" eaLnBrk="0" fontAlgn="base" hangingPunct="0">
              <a:spcBef>
                <a:spcPct val="0"/>
              </a:spcBef>
              <a:spcAft>
                <a:spcPct val="0"/>
              </a:spcAft>
            </a:pPr>
            <a:r>
              <a:rPr lang="en-US" sz="1200"/>
              <a:t>Grafana</a:t>
            </a:r>
          </a:p>
        </p:txBody>
      </p:sp>
      <p:pic>
        <p:nvPicPr>
          <p:cNvPr id="11" name="Graphic 10">
            <a:extLst>
              <a:ext uri="{FF2B5EF4-FFF2-40B4-BE49-F238E27FC236}">
                <a16:creationId xmlns:a16="http://schemas.microsoft.com/office/drawing/2014/main" id="{3C79CE00-4E2A-3E78-388F-8FBA84F451C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290801" y="1890031"/>
            <a:ext cx="754198" cy="754198"/>
          </a:xfrm>
          <a:prstGeom prst="rect">
            <a:avLst/>
          </a:prstGeom>
        </p:spPr>
      </p:pic>
      <p:pic>
        <p:nvPicPr>
          <p:cNvPr id="12" name="Picture 11" descr="A circuit board&#10;&#10;Description automatically generated">
            <a:extLst>
              <a:ext uri="{FF2B5EF4-FFF2-40B4-BE49-F238E27FC236}">
                <a16:creationId xmlns:a16="http://schemas.microsoft.com/office/drawing/2014/main" id="{EE9808BB-3119-6EF1-04B9-E3AAFC8549D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8976262" y="1937194"/>
            <a:ext cx="989100" cy="617130"/>
          </a:xfrm>
          <a:prstGeom prst="rect">
            <a:avLst/>
          </a:prstGeom>
        </p:spPr>
      </p:pic>
    </p:spTree>
    <p:extLst>
      <p:ext uri="{BB962C8B-B14F-4D97-AF65-F5344CB8AC3E}">
        <p14:creationId xmlns:p14="http://schemas.microsoft.com/office/powerpoint/2010/main" val="171368714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E742D88-2944-4316-86AD-BB1454A17C5E}"/>
              </a:ext>
            </a:extLst>
          </p:cNvPr>
          <p:cNvSpPr txBox="1">
            <a:spLocks/>
          </p:cNvSpPr>
          <p:nvPr/>
        </p:nvSpPr>
        <p:spPr>
          <a:xfrm>
            <a:off x="511175" y="3745603"/>
            <a:ext cx="13623925" cy="728835"/>
          </a:xfrm>
          <a:prstGeom prst="rect">
            <a:avLst/>
          </a:prstGeom>
        </p:spPr>
        <p:txBody>
          <a:bodyPr/>
          <a:lstStyle>
            <a:lvl1pPr algn="l" defTabSz="1463040" rtl="0" eaLnBrk="1" latinLnBrk="0" hangingPunct="1">
              <a:spcBef>
                <a:spcPct val="0"/>
              </a:spcBef>
              <a:buNone/>
              <a:defRPr sz="3200" b="0" i="0" u="none" kern="1200">
                <a:solidFill>
                  <a:schemeClr val="accent1"/>
                </a:solidFill>
                <a:latin typeface="+mj-lt"/>
                <a:ea typeface="+mj-ea"/>
                <a:cs typeface="+mj-cs"/>
              </a:defRPr>
            </a:lvl1pPr>
          </a:lstStyle>
          <a:p>
            <a:pPr algn="ctr"/>
            <a:r>
              <a:rPr lang="en-US"/>
              <a:t>PACEdge Licensing</a:t>
            </a:r>
          </a:p>
        </p:txBody>
      </p:sp>
    </p:spTree>
    <p:extLst>
      <p:ext uri="{BB962C8B-B14F-4D97-AF65-F5344CB8AC3E}">
        <p14:creationId xmlns:p14="http://schemas.microsoft.com/office/powerpoint/2010/main" val="346980597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57F2C-EE79-4285-BAE6-216EC81DBAEE}"/>
              </a:ext>
            </a:extLst>
          </p:cNvPr>
          <p:cNvSpPr>
            <a:spLocks noGrp="1"/>
          </p:cNvSpPr>
          <p:nvPr>
            <p:ph type="title"/>
          </p:nvPr>
        </p:nvSpPr>
        <p:spPr/>
        <p:txBody>
          <a:bodyPr/>
          <a:lstStyle/>
          <a:p>
            <a:r>
              <a:rPr lang="en-US" dirty="0"/>
              <a:t>PACEdge 2.3.0 License Functionality	</a:t>
            </a:r>
          </a:p>
        </p:txBody>
      </p:sp>
      <p:sp>
        <p:nvSpPr>
          <p:cNvPr id="3" name="Content Placeholder 2">
            <a:extLst>
              <a:ext uri="{FF2B5EF4-FFF2-40B4-BE49-F238E27FC236}">
                <a16:creationId xmlns:a16="http://schemas.microsoft.com/office/drawing/2014/main" id="{03FFDCBB-8B03-4716-9CAC-171B679675C6}"/>
              </a:ext>
            </a:extLst>
          </p:cNvPr>
          <p:cNvSpPr>
            <a:spLocks noGrp="1"/>
          </p:cNvSpPr>
          <p:nvPr>
            <p:ph idx="1"/>
          </p:nvPr>
        </p:nvSpPr>
        <p:spPr>
          <a:xfrm>
            <a:off x="503237" y="1597025"/>
            <a:ext cx="13623926" cy="5879539"/>
          </a:xfrm>
        </p:spPr>
        <p:txBody>
          <a:bodyPr>
            <a:normAutofit fontScale="92500" lnSpcReduction="10000"/>
          </a:bodyPr>
          <a:lstStyle/>
          <a:p>
            <a:r>
              <a:rPr lang="en-US" sz="1800" dirty="0"/>
              <a:t>Depending on the PACEdge SKU, software license enables a specific set of functions: </a:t>
            </a:r>
          </a:p>
          <a:p>
            <a:pPr lvl="1"/>
            <a:r>
              <a:rPr lang="en-US" sz="1600" dirty="0"/>
              <a:t>PACEdge Base functionality</a:t>
            </a:r>
          </a:p>
          <a:p>
            <a:pPr lvl="1"/>
            <a:r>
              <a:rPr lang="en-US" sz="1600" dirty="0"/>
              <a:t>Base + Connext</a:t>
            </a:r>
          </a:p>
          <a:p>
            <a:pPr lvl="1"/>
            <a:r>
              <a:rPr lang="en-US" sz="1600" dirty="0"/>
              <a:t>Base + WebHMI</a:t>
            </a:r>
          </a:p>
          <a:p>
            <a:pPr lvl="1"/>
            <a:r>
              <a:rPr lang="en-US" sz="1600" dirty="0"/>
              <a:t>Group Manager and number of devices it can manage</a:t>
            </a:r>
            <a:br>
              <a:rPr lang="en-US" sz="1600" dirty="0"/>
            </a:br>
            <a:endParaRPr lang="en-US" sz="1600" dirty="0"/>
          </a:p>
          <a:p>
            <a:r>
              <a:rPr lang="en-US" sz="1800" dirty="0"/>
              <a:t>PACEdge license status can be verified by getting to the PACEdge Home Page via browser. At the top of the window one of the two messages will be displayed:</a:t>
            </a:r>
          </a:p>
          <a:p>
            <a:pPr marL="0" indent="0">
              <a:buNone/>
            </a:pPr>
            <a:endParaRPr lang="en-US" sz="1800" dirty="0"/>
          </a:p>
          <a:p>
            <a:pPr lvl="1"/>
            <a:endParaRPr lang="en-US" sz="1600" dirty="0"/>
          </a:p>
          <a:p>
            <a:pPr lvl="1"/>
            <a:endParaRPr lang="en-US" sz="1600" dirty="0"/>
          </a:p>
          <a:p>
            <a:pPr marL="0" indent="0">
              <a:buNone/>
            </a:pPr>
            <a:endParaRPr lang="en-US" sz="1800" dirty="0"/>
          </a:p>
          <a:p>
            <a:pPr marL="0" indent="0">
              <a:buNone/>
            </a:pPr>
            <a:endParaRPr lang="en-US" sz="1800" dirty="0"/>
          </a:p>
          <a:p>
            <a:r>
              <a:rPr lang="en-US" sz="1800" dirty="0"/>
              <a:t>Enabled Movicon features (Connext, WebHMI) can be checked via Movicon.NExT editor, using Deploy Project window, Remote License Info:</a:t>
            </a:r>
          </a:p>
          <a:p>
            <a:endParaRPr lang="en-US" sz="1800" dirty="0"/>
          </a:p>
          <a:p>
            <a:endParaRPr lang="en-US" sz="1800" dirty="0"/>
          </a:p>
          <a:p>
            <a:endParaRPr lang="en-US" sz="1800" dirty="0"/>
          </a:p>
          <a:p>
            <a:endParaRPr lang="en-US" sz="1800" dirty="0"/>
          </a:p>
          <a:p>
            <a:endParaRPr lang="en-US" sz="1800" dirty="0"/>
          </a:p>
          <a:p>
            <a:r>
              <a:rPr lang="en-US" sz="1800" dirty="0"/>
              <a:t>If license is invalid, PACEdge will be in the Demo mode, where full functionality is enabled for 60min and afterwards PACEdge will be disabled. After power cycling the unit, it will function again for 60min.</a:t>
            </a:r>
          </a:p>
        </p:txBody>
      </p:sp>
      <p:pic>
        <p:nvPicPr>
          <p:cNvPr id="5" name="Picture 4">
            <a:extLst>
              <a:ext uri="{FF2B5EF4-FFF2-40B4-BE49-F238E27FC236}">
                <a16:creationId xmlns:a16="http://schemas.microsoft.com/office/drawing/2014/main" id="{C73DF5A4-64FB-4C39-BC72-964208561956}"/>
              </a:ext>
            </a:extLst>
          </p:cNvPr>
          <p:cNvPicPr/>
          <p:nvPr/>
        </p:nvPicPr>
        <p:blipFill>
          <a:blip r:embed="rId2"/>
          <a:stretch>
            <a:fillRect/>
          </a:stretch>
        </p:blipFill>
        <p:spPr>
          <a:xfrm>
            <a:off x="1400607" y="4129932"/>
            <a:ext cx="6839384" cy="385372"/>
          </a:xfrm>
          <a:prstGeom prst="rect">
            <a:avLst/>
          </a:prstGeom>
        </p:spPr>
      </p:pic>
      <p:pic>
        <p:nvPicPr>
          <p:cNvPr id="6" name="Picture 5">
            <a:extLst>
              <a:ext uri="{FF2B5EF4-FFF2-40B4-BE49-F238E27FC236}">
                <a16:creationId xmlns:a16="http://schemas.microsoft.com/office/drawing/2014/main" id="{BECD0773-5D2F-42DA-9B1A-6D9058178E5D}"/>
              </a:ext>
            </a:extLst>
          </p:cNvPr>
          <p:cNvPicPr/>
          <p:nvPr/>
        </p:nvPicPr>
        <p:blipFill rotWithShape="1">
          <a:blip r:embed="rId3"/>
          <a:srcRect b="80048"/>
          <a:stretch/>
        </p:blipFill>
        <p:spPr bwMode="auto">
          <a:xfrm>
            <a:off x="1337039" y="5499046"/>
            <a:ext cx="4457700" cy="993775"/>
          </a:xfrm>
          <a:prstGeom prst="rect">
            <a:avLst/>
          </a:prstGeom>
          <a:ln>
            <a:noFill/>
          </a:ln>
          <a:extLst>
            <a:ext uri="{53640926-AAD7-44D8-BBD7-CCE9431645EC}">
              <a14:shadowObscured xmlns:a14="http://schemas.microsoft.com/office/drawing/2010/main"/>
            </a:ext>
          </a:extLst>
        </p:spPr>
      </p:pic>
      <p:pic>
        <p:nvPicPr>
          <p:cNvPr id="8" name="Picture 7">
            <a:extLst>
              <a:ext uri="{FF2B5EF4-FFF2-40B4-BE49-F238E27FC236}">
                <a16:creationId xmlns:a16="http://schemas.microsoft.com/office/drawing/2014/main" id="{7C9F22F9-DB91-27E8-D5CE-21F977D4AC12}"/>
              </a:ext>
            </a:extLst>
          </p:cNvPr>
          <p:cNvPicPr>
            <a:picLocks noChangeAspect="1"/>
          </p:cNvPicPr>
          <p:nvPr/>
        </p:nvPicPr>
        <p:blipFill>
          <a:blip r:embed="rId4"/>
          <a:stretch>
            <a:fillRect/>
          </a:stretch>
        </p:blipFill>
        <p:spPr>
          <a:xfrm>
            <a:off x="4748968" y="3729569"/>
            <a:ext cx="5132462" cy="291077"/>
          </a:xfrm>
          <a:prstGeom prst="rect">
            <a:avLst/>
          </a:prstGeom>
        </p:spPr>
      </p:pic>
      <p:pic>
        <p:nvPicPr>
          <p:cNvPr id="10" name="Picture 9">
            <a:extLst>
              <a:ext uri="{FF2B5EF4-FFF2-40B4-BE49-F238E27FC236}">
                <a16:creationId xmlns:a16="http://schemas.microsoft.com/office/drawing/2014/main" id="{C6E99537-F903-75B6-1D54-465084819FB5}"/>
              </a:ext>
            </a:extLst>
          </p:cNvPr>
          <p:cNvPicPr>
            <a:picLocks noChangeAspect="1"/>
          </p:cNvPicPr>
          <p:nvPr/>
        </p:nvPicPr>
        <p:blipFill>
          <a:blip r:embed="rId5"/>
          <a:stretch>
            <a:fillRect/>
          </a:stretch>
        </p:blipFill>
        <p:spPr>
          <a:xfrm>
            <a:off x="1400607" y="3733282"/>
            <a:ext cx="2681624" cy="291077"/>
          </a:xfrm>
          <a:prstGeom prst="rect">
            <a:avLst/>
          </a:prstGeom>
        </p:spPr>
      </p:pic>
      <p:pic>
        <p:nvPicPr>
          <p:cNvPr id="12" name="Picture 11">
            <a:extLst>
              <a:ext uri="{FF2B5EF4-FFF2-40B4-BE49-F238E27FC236}">
                <a16:creationId xmlns:a16="http://schemas.microsoft.com/office/drawing/2014/main" id="{B0120CA5-2E9D-A3DC-3F5A-931B4A1850E6}"/>
              </a:ext>
            </a:extLst>
          </p:cNvPr>
          <p:cNvPicPr>
            <a:picLocks noChangeAspect="1"/>
          </p:cNvPicPr>
          <p:nvPr/>
        </p:nvPicPr>
        <p:blipFill>
          <a:blip r:embed="rId6"/>
          <a:stretch>
            <a:fillRect/>
          </a:stretch>
        </p:blipFill>
        <p:spPr>
          <a:xfrm>
            <a:off x="10948351" y="3544413"/>
            <a:ext cx="2039063" cy="1140773"/>
          </a:xfrm>
          <a:prstGeom prst="rect">
            <a:avLst/>
          </a:prstGeom>
        </p:spPr>
      </p:pic>
    </p:spTree>
    <p:extLst>
      <p:ext uri="{BB962C8B-B14F-4D97-AF65-F5344CB8AC3E}">
        <p14:creationId xmlns:p14="http://schemas.microsoft.com/office/powerpoint/2010/main" val="319416934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DCF86-D6E3-4610-8D4F-EF7C70786468}"/>
              </a:ext>
            </a:extLst>
          </p:cNvPr>
          <p:cNvSpPr>
            <a:spLocks noGrp="1"/>
          </p:cNvSpPr>
          <p:nvPr>
            <p:ph type="title"/>
          </p:nvPr>
        </p:nvSpPr>
        <p:spPr/>
        <p:txBody>
          <a:bodyPr/>
          <a:lstStyle/>
          <a:p>
            <a:r>
              <a:rPr lang="en-US"/>
              <a:t>Installing License File</a:t>
            </a:r>
          </a:p>
        </p:txBody>
      </p:sp>
      <p:sp>
        <p:nvSpPr>
          <p:cNvPr id="3" name="Content Placeholder 2">
            <a:extLst>
              <a:ext uri="{FF2B5EF4-FFF2-40B4-BE49-F238E27FC236}">
                <a16:creationId xmlns:a16="http://schemas.microsoft.com/office/drawing/2014/main" id="{E26EC143-4060-423A-8160-653929BD764F}"/>
              </a:ext>
            </a:extLst>
          </p:cNvPr>
          <p:cNvSpPr>
            <a:spLocks noGrp="1"/>
          </p:cNvSpPr>
          <p:nvPr>
            <p:ph idx="1"/>
          </p:nvPr>
        </p:nvSpPr>
        <p:spPr>
          <a:xfrm>
            <a:off x="503237" y="1597025"/>
            <a:ext cx="13623926" cy="6303009"/>
          </a:xfrm>
        </p:spPr>
        <p:txBody>
          <a:bodyPr>
            <a:normAutofit/>
          </a:bodyPr>
          <a:lstStyle/>
          <a:p>
            <a:r>
              <a:rPr lang="en-US" sz="1800" dirty="0"/>
              <a:t>All PACEdge devices are being shipped with license installed and active. </a:t>
            </a:r>
          </a:p>
          <a:p>
            <a:r>
              <a:rPr lang="en-US" sz="1800" dirty="0"/>
              <a:t>If new license file is required, it can be obtained by contacting Customer Care and providing:</a:t>
            </a:r>
          </a:p>
          <a:p>
            <a:pPr lvl="1"/>
            <a:r>
              <a:rPr lang="en-US" sz="1600" dirty="0"/>
              <a:t>MAC Address of the specific unit ( can be seen in the license status message)</a:t>
            </a:r>
            <a:br>
              <a:rPr lang="en-US" sz="1600" dirty="0"/>
            </a:br>
            <a:br>
              <a:rPr lang="en-US" sz="1600" dirty="0"/>
            </a:br>
            <a:br>
              <a:rPr lang="en-US" sz="1600" dirty="0"/>
            </a:br>
            <a:endParaRPr lang="en-US" sz="1600" dirty="0"/>
          </a:p>
          <a:p>
            <a:pPr lvl="1"/>
            <a:r>
              <a:rPr lang="en-US" sz="1600" dirty="0"/>
              <a:t>Serial number of the specific unit (can be found on the label)</a:t>
            </a:r>
          </a:p>
          <a:p>
            <a:r>
              <a:rPr lang="en-US" sz="1800" dirty="0"/>
              <a:t>Customer care will send you two files:</a:t>
            </a:r>
          </a:p>
          <a:p>
            <a:pPr lvl="1"/>
            <a:r>
              <a:rPr lang="en-US" sz="1600" dirty="0" err="1"/>
              <a:t>license.json</a:t>
            </a:r>
            <a:endParaRPr lang="en-US" sz="1600" dirty="0"/>
          </a:p>
          <a:p>
            <a:pPr lvl="1"/>
            <a:r>
              <a:rPr lang="en-US" sz="1600" dirty="0" err="1"/>
              <a:t>license.sig</a:t>
            </a:r>
            <a:endParaRPr lang="en-US" sz="1600" dirty="0"/>
          </a:p>
          <a:p>
            <a:r>
              <a:rPr lang="en-US" sz="1800" dirty="0"/>
              <a:t>To install the license, from PACEdge Home Page, go to Settings -&gt; Upload License File and in the dialogue that opens, point to the two files that you have received:</a:t>
            </a:r>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r>
              <a:rPr lang="en-US" sz="1800" b="1" dirty="0"/>
              <a:t>Gracefully!!</a:t>
            </a:r>
            <a:r>
              <a:rPr lang="en-US" sz="1800" dirty="0"/>
              <a:t> restart the PACEdge via Cockpit (do not pull the power, as files might not be stored yet on the file system) </a:t>
            </a:r>
          </a:p>
          <a:p>
            <a:pPr marL="0" indent="0">
              <a:buNone/>
            </a:pPr>
            <a:endParaRPr lang="en-US" sz="1800" dirty="0"/>
          </a:p>
        </p:txBody>
      </p:sp>
      <p:pic>
        <p:nvPicPr>
          <p:cNvPr id="4" name="Picture 3">
            <a:extLst>
              <a:ext uri="{FF2B5EF4-FFF2-40B4-BE49-F238E27FC236}">
                <a16:creationId xmlns:a16="http://schemas.microsoft.com/office/drawing/2014/main" id="{E0134F90-4DFB-4547-A873-80479331A06D}"/>
              </a:ext>
            </a:extLst>
          </p:cNvPr>
          <p:cNvPicPr/>
          <p:nvPr/>
        </p:nvPicPr>
        <p:blipFill>
          <a:blip r:embed="rId2"/>
          <a:stretch>
            <a:fillRect/>
          </a:stretch>
        </p:blipFill>
        <p:spPr>
          <a:xfrm>
            <a:off x="1665880" y="2617748"/>
            <a:ext cx="8522711" cy="608323"/>
          </a:xfrm>
          <a:prstGeom prst="rect">
            <a:avLst/>
          </a:prstGeom>
        </p:spPr>
      </p:pic>
      <p:pic>
        <p:nvPicPr>
          <p:cNvPr id="5" name="Picture 4">
            <a:extLst>
              <a:ext uri="{FF2B5EF4-FFF2-40B4-BE49-F238E27FC236}">
                <a16:creationId xmlns:a16="http://schemas.microsoft.com/office/drawing/2014/main" id="{23C2C9DC-43A0-471D-AB62-EDC4A145755A}"/>
              </a:ext>
            </a:extLst>
          </p:cNvPr>
          <p:cNvPicPr/>
          <p:nvPr/>
        </p:nvPicPr>
        <p:blipFill>
          <a:blip r:embed="rId3"/>
          <a:stretch>
            <a:fillRect/>
          </a:stretch>
        </p:blipFill>
        <p:spPr>
          <a:xfrm>
            <a:off x="4340679" y="5067098"/>
            <a:ext cx="2846070" cy="1895475"/>
          </a:xfrm>
          <a:prstGeom prst="rect">
            <a:avLst/>
          </a:prstGeom>
        </p:spPr>
      </p:pic>
    </p:spTree>
    <p:extLst>
      <p:ext uri="{BB962C8B-B14F-4D97-AF65-F5344CB8AC3E}">
        <p14:creationId xmlns:p14="http://schemas.microsoft.com/office/powerpoint/2010/main" val="316851974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E742D88-2944-4316-86AD-BB1454A17C5E}"/>
              </a:ext>
            </a:extLst>
          </p:cNvPr>
          <p:cNvSpPr txBox="1">
            <a:spLocks/>
          </p:cNvSpPr>
          <p:nvPr/>
        </p:nvSpPr>
        <p:spPr>
          <a:xfrm>
            <a:off x="1506071" y="2219973"/>
            <a:ext cx="11672047" cy="4748048"/>
          </a:xfrm>
          <a:prstGeom prst="rect">
            <a:avLst/>
          </a:prstGeom>
        </p:spPr>
        <p:txBody>
          <a:bodyPr/>
          <a:lstStyle>
            <a:lvl1pPr algn="l" defTabSz="1463040" rtl="0" eaLnBrk="1" latinLnBrk="0" hangingPunct="1">
              <a:spcBef>
                <a:spcPct val="0"/>
              </a:spcBef>
              <a:buNone/>
              <a:defRPr sz="3200" b="0" i="0" u="none" kern="1200">
                <a:solidFill>
                  <a:schemeClr val="accent1"/>
                </a:solidFill>
                <a:latin typeface="+mj-lt"/>
                <a:ea typeface="+mj-ea"/>
                <a:cs typeface="+mj-cs"/>
              </a:defRPr>
            </a:lvl1pPr>
          </a:lstStyle>
          <a:p>
            <a:pPr algn="ctr"/>
            <a:r>
              <a:rPr lang="en-US" dirty="0"/>
              <a:t>Upgrading Older PACEdge to PACEdge v2.3.0</a:t>
            </a:r>
          </a:p>
          <a:p>
            <a:pPr algn="ctr"/>
            <a:endParaRPr lang="en-US" dirty="0"/>
          </a:p>
          <a:p>
            <a:pPr>
              <a:lnSpc>
                <a:spcPct val="150000"/>
              </a:lnSpc>
            </a:pPr>
            <a:r>
              <a:rPr lang="en-US" sz="1800" dirty="0">
                <a:solidFill>
                  <a:schemeClr val="tx1"/>
                </a:solidFill>
              </a:rPr>
              <a:t>There are 3 ways to perform an upgrade:</a:t>
            </a:r>
          </a:p>
          <a:p>
            <a:pPr marL="342900" indent="-342900">
              <a:lnSpc>
                <a:spcPct val="150000"/>
              </a:lnSpc>
              <a:buAutoNum type="arabicPeriod"/>
            </a:pPr>
            <a:r>
              <a:rPr lang="en-US" sz="1600" dirty="0">
                <a:solidFill>
                  <a:schemeClr val="tx1"/>
                </a:solidFill>
              </a:rPr>
              <a:t>Using newly introduced Group Manager functionality (requires one PACEdge device with Group Manager)</a:t>
            </a:r>
          </a:p>
          <a:p>
            <a:pPr marL="342900" indent="-342900">
              <a:lnSpc>
                <a:spcPct val="150000"/>
              </a:lnSpc>
              <a:buAutoNum type="arabicPeriod"/>
            </a:pPr>
            <a:r>
              <a:rPr lang="en-US" sz="1600" dirty="0">
                <a:solidFill>
                  <a:schemeClr val="tx1"/>
                </a:solidFill>
              </a:rPr>
              <a:t>Using Cockpit-&gt;Navigator, handy for remote upgrades</a:t>
            </a:r>
          </a:p>
          <a:p>
            <a:pPr marL="342900" indent="-342900">
              <a:lnSpc>
                <a:spcPct val="150000"/>
              </a:lnSpc>
              <a:buAutoNum type="arabicPeriod"/>
            </a:pPr>
            <a:r>
              <a:rPr lang="en-US" sz="1600" dirty="0">
                <a:solidFill>
                  <a:schemeClr val="tx1"/>
                </a:solidFill>
              </a:rPr>
              <a:t>Using USB Stick, convenient when disk space on device is limited or network bandwidth is restricted</a:t>
            </a:r>
          </a:p>
          <a:p>
            <a:pPr marL="342900" indent="-342900">
              <a:lnSpc>
                <a:spcPct val="150000"/>
              </a:lnSpc>
              <a:buAutoNum type="arabicPeriod"/>
            </a:pPr>
            <a:endParaRPr lang="en-US" sz="1800" dirty="0">
              <a:solidFill>
                <a:schemeClr val="tx1"/>
              </a:solidFill>
            </a:endParaRPr>
          </a:p>
          <a:p>
            <a:pPr>
              <a:lnSpc>
                <a:spcPct val="150000"/>
              </a:lnSpc>
            </a:pPr>
            <a:r>
              <a:rPr lang="en-US" sz="1800" dirty="0">
                <a:solidFill>
                  <a:schemeClr val="tx1"/>
                </a:solidFill>
              </a:rPr>
              <a:t>Please consult PACEdge User Manual for step by step procedures</a:t>
            </a:r>
          </a:p>
        </p:txBody>
      </p:sp>
    </p:spTree>
    <p:extLst>
      <p:ext uri="{BB962C8B-B14F-4D97-AF65-F5344CB8AC3E}">
        <p14:creationId xmlns:p14="http://schemas.microsoft.com/office/powerpoint/2010/main" val="8805282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9C4ED7-E22B-43CF-AF5E-459523D267E7}"/>
              </a:ext>
            </a:extLst>
          </p:cNvPr>
          <p:cNvSpPr>
            <a:spLocks noGrp="1"/>
          </p:cNvSpPr>
          <p:nvPr>
            <p:ph type="title"/>
          </p:nvPr>
        </p:nvSpPr>
        <p:spPr>
          <a:xfrm>
            <a:off x="526523" y="136799"/>
            <a:ext cx="10215563" cy="1016350"/>
          </a:xfrm>
        </p:spPr>
        <p:txBody>
          <a:bodyPr>
            <a:normAutofit/>
          </a:bodyPr>
          <a:lstStyle/>
          <a:p>
            <a:r>
              <a:rPr lang="en-US"/>
              <a:t>PACEdge and Movicon Software Suites</a:t>
            </a:r>
          </a:p>
        </p:txBody>
      </p:sp>
      <p:sp>
        <p:nvSpPr>
          <p:cNvPr id="10" name="Rectangle 9">
            <a:extLst>
              <a:ext uri="{FF2B5EF4-FFF2-40B4-BE49-F238E27FC236}">
                <a16:creationId xmlns:a16="http://schemas.microsoft.com/office/drawing/2014/main" id="{258263A4-1EEC-40BA-AA91-E8279D50439C}"/>
              </a:ext>
            </a:extLst>
          </p:cNvPr>
          <p:cNvSpPr/>
          <p:nvPr/>
        </p:nvSpPr>
        <p:spPr bwMode="auto">
          <a:xfrm>
            <a:off x="7203766" y="5352548"/>
            <a:ext cx="3855263" cy="1035490"/>
          </a:xfrm>
          <a:prstGeom prst="rect">
            <a:avLst/>
          </a:prstGeom>
          <a:noFill/>
          <a:ln w="9525">
            <a:noFill/>
            <a:round/>
            <a:headEnd/>
            <a:tailEnd/>
          </a:ln>
          <a:effectLst/>
        </p:spPr>
        <p:txBody>
          <a:bodyPr wrap="square" rtlCol="0" anchor="t"/>
          <a:lstStyle/>
          <a:p>
            <a:pPr defTabSz="1462922">
              <a:defRPr/>
            </a:pPr>
            <a:endParaRPr lang="en-US" sz="1800">
              <a:solidFill>
                <a:srgbClr val="3F4040"/>
              </a:solidFill>
              <a:latin typeface="Arial"/>
              <a:cs typeface="Arial"/>
            </a:endParaRPr>
          </a:p>
        </p:txBody>
      </p:sp>
      <p:pic>
        <p:nvPicPr>
          <p:cNvPr id="21" name="Picture 20">
            <a:extLst>
              <a:ext uri="{FF2B5EF4-FFF2-40B4-BE49-F238E27FC236}">
                <a16:creationId xmlns:a16="http://schemas.microsoft.com/office/drawing/2014/main" id="{6C7CBE18-2D0C-44DD-9C13-10E195EB48CA}"/>
              </a:ext>
            </a:extLst>
          </p:cNvPr>
          <p:cNvPicPr>
            <a:picLocks noChangeAspect="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5077385" y="6980851"/>
            <a:ext cx="1537882" cy="1098047"/>
          </a:xfrm>
          <a:prstGeom prst="rect">
            <a:avLst/>
          </a:prstGeom>
        </p:spPr>
      </p:pic>
      <p:sp>
        <p:nvSpPr>
          <p:cNvPr id="23" name="Rectangle 22">
            <a:extLst>
              <a:ext uri="{FF2B5EF4-FFF2-40B4-BE49-F238E27FC236}">
                <a16:creationId xmlns:a16="http://schemas.microsoft.com/office/drawing/2014/main" id="{ED4AD62C-8652-49F4-9200-B5E27143E807}"/>
              </a:ext>
            </a:extLst>
          </p:cNvPr>
          <p:cNvSpPr/>
          <p:nvPr/>
        </p:nvSpPr>
        <p:spPr bwMode="auto">
          <a:xfrm>
            <a:off x="9286690" y="4948287"/>
            <a:ext cx="546269" cy="282640"/>
          </a:xfrm>
          <a:prstGeom prst="rect">
            <a:avLst/>
          </a:prstGeom>
          <a:solidFill>
            <a:schemeClr val="bg1"/>
          </a:solidFill>
          <a:ln w="9525">
            <a:noFill/>
            <a:round/>
            <a:headEnd/>
            <a:tailEnd/>
          </a:ln>
          <a:effectLst/>
        </p:spPr>
        <p:txBody>
          <a:bodyPr wrap="square" rtlCol="0" anchor="ctr"/>
          <a:lstStyle/>
          <a:p>
            <a:pPr algn="ctr" defTabSz="1462981" eaLnBrk="0" fontAlgn="base" hangingPunct="0">
              <a:spcBef>
                <a:spcPct val="0"/>
              </a:spcBef>
              <a:spcAft>
                <a:spcPct val="0"/>
              </a:spcAft>
            </a:pPr>
            <a:endParaRPr lang="en-US" sz="2800">
              <a:solidFill>
                <a:srgbClr val="FFFFFF"/>
              </a:solidFill>
              <a:latin typeface="Arial"/>
            </a:endParaRPr>
          </a:p>
        </p:txBody>
      </p:sp>
      <p:sp>
        <p:nvSpPr>
          <p:cNvPr id="24" name="Rectangle 23">
            <a:extLst>
              <a:ext uri="{FF2B5EF4-FFF2-40B4-BE49-F238E27FC236}">
                <a16:creationId xmlns:a16="http://schemas.microsoft.com/office/drawing/2014/main" id="{11E1E5D8-2DDA-4021-90E1-7C9E08C5057D}"/>
              </a:ext>
            </a:extLst>
          </p:cNvPr>
          <p:cNvSpPr/>
          <p:nvPr/>
        </p:nvSpPr>
        <p:spPr bwMode="auto">
          <a:xfrm>
            <a:off x="6625501" y="4776837"/>
            <a:ext cx="546269" cy="282640"/>
          </a:xfrm>
          <a:prstGeom prst="rect">
            <a:avLst/>
          </a:prstGeom>
          <a:solidFill>
            <a:schemeClr val="bg1"/>
          </a:solidFill>
          <a:ln w="9525">
            <a:noFill/>
            <a:round/>
            <a:headEnd/>
            <a:tailEnd/>
          </a:ln>
          <a:effectLst/>
        </p:spPr>
        <p:txBody>
          <a:bodyPr wrap="square" rtlCol="0" anchor="ctr"/>
          <a:lstStyle/>
          <a:p>
            <a:pPr algn="ctr" defTabSz="1462981" eaLnBrk="0" fontAlgn="base" hangingPunct="0">
              <a:spcBef>
                <a:spcPct val="0"/>
              </a:spcBef>
              <a:spcAft>
                <a:spcPct val="0"/>
              </a:spcAft>
            </a:pPr>
            <a:endParaRPr lang="en-US" sz="2800">
              <a:solidFill>
                <a:srgbClr val="FFFFFF"/>
              </a:solidFill>
              <a:latin typeface="Arial"/>
            </a:endParaRPr>
          </a:p>
        </p:txBody>
      </p:sp>
      <p:cxnSp>
        <p:nvCxnSpPr>
          <p:cNvPr id="26" name="Straight Connector 25">
            <a:extLst>
              <a:ext uri="{FF2B5EF4-FFF2-40B4-BE49-F238E27FC236}">
                <a16:creationId xmlns:a16="http://schemas.microsoft.com/office/drawing/2014/main" id="{AEE2BB00-D136-4837-BC9D-C7383169D37C}"/>
              </a:ext>
            </a:extLst>
          </p:cNvPr>
          <p:cNvCxnSpPr>
            <a:cxnSpLocks/>
          </p:cNvCxnSpPr>
          <p:nvPr/>
        </p:nvCxnSpPr>
        <p:spPr bwMode="auto">
          <a:xfrm>
            <a:off x="376066" y="3433492"/>
            <a:ext cx="12082634" cy="0"/>
          </a:xfrm>
          <a:prstGeom prst="line">
            <a:avLst/>
          </a:prstGeom>
          <a:solidFill>
            <a:schemeClr val="accent1"/>
          </a:solidFill>
          <a:ln w="6350" cap="flat" cmpd="sng" algn="ctr">
            <a:solidFill>
              <a:schemeClr val="bg1">
                <a:lumMod val="65000"/>
              </a:schemeClr>
            </a:solidFill>
            <a:prstDash val="lgDash"/>
            <a:round/>
            <a:headEnd type="none" w="med" len="med"/>
            <a:tailEnd type="none" w="med" len="med"/>
          </a:ln>
          <a:effectLst/>
        </p:spPr>
      </p:cxnSp>
      <p:sp>
        <p:nvSpPr>
          <p:cNvPr id="27" name="TextBox 26">
            <a:extLst>
              <a:ext uri="{FF2B5EF4-FFF2-40B4-BE49-F238E27FC236}">
                <a16:creationId xmlns:a16="http://schemas.microsoft.com/office/drawing/2014/main" id="{600308CA-9FF3-4380-853D-13A4B9D8446F}"/>
              </a:ext>
            </a:extLst>
          </p:cNvPr>
          <p:cNvSpPr txBox="1"/>
          <p:nvPr/>
        </p:nvSpPr>
        <p:spPr>
          <a:xfrm>
            <a:off x="339631" y="5994609"/>
            <a:ext cx="1665841" cy="276999"/>
          </a:xfrm>
          <a:prstGeom prst="rect">
            <a:avLst/>
          </a:prstGeom>
          <a:noFill/>
        </p:spPr>
        <p:txBody>
          <a:bodyPr wrap="none" rtlCol="0">
            <a:spAutoFit/>
          </a:bodyPr>
          <a:lstStyle>
            <a:defPPr>
              <a:defRPr lang="en-US"/>
            </a:defPPr>
            <a:lvl1pPr>
              <a:defRPr sz="1200">
                <a:solidFill>
                  <a:schemeClr val="bg1">
                    <a:lumMod val="50000"/>
                  </a:schemeClr>
                </a:solidFill>
                <a:latin typeface="Arial Narrow" panose="020B0606020202030204" pitchFamily="34" charset="0"/>
              </a:defRPr>
            </a:lvl1pPr>
          </a:lstStyle>
          <a:p>
            <a:pPr defTabSz="1462981"/>
            <a:r>
              <a:rPr lang="en-US" dirty="0">
                <a:solidFill>
                  <a:srgbClr val="FFFFFF">
                    <a:lumMod val="50000"/>
                  </a:srgbClr>
                </a:solidFill>
              </a:rPr>
              <a:t>FIELD / MACHINE LEVEL</a:t>
            </a:r>
          </a:p>
        </p:txBody>
      </p:sp>
      <p:sp>
        <p:nvSpPr>
          <p:cNvPr id="28" name="TextBox 27">
            <a:extLst>
              <a:ext uri="{FF2B5EF4-FFF2-40B4-BE49-F238E27FC236}">
                <a16:creationId xmlns:a16="http://schemas.microsoft.com/office/drawing/2014/main" id="{F0F88DDE-85F1-45AB-A17E-33B18E8CD71C}"/>
              </a:ext>
            </a:extLst>
          </p:cNvPr>
          <p:cNvSpPr txBox="1"/>
          <p:nvPr/>
        </p:nvSpPr>
        <p:spPr>
          <a:xfrm>
            <a:off x="310029" y="2432073"/>
            <a:ext cx="1975221" cy="276999"/>
          </a:xfrm>
          <a:prstGeom prst="rect">
            <a:avLst/>
          </a:prstGeom>
          <a:noFill/>
        </p:spPr>
        <p:txBody>
          <a:bodyPr wrap="none" lIns="91440" tIns="45720" rIns="91440" bIns="45720" rtlCol="0" anchor="t">
            <a:spAutoFit/>
          </a:bodyPr>
          <a:lstStyle/>
          <a:p>
            <a:pPr defTabSz="1462981"/>
            <a:r>
              <a:rPr lang="en-US" sz="1200" dirty="0">
                <a:solidFill>
                  <a:srgbClr val="FFFFFF">
                    <a:lumMod val="50000"/>
                  </a:srgbClr>
                </a:solidFill>
                <a:latin typeface="Arial Narrow"/>
              </a:rPr>
              <a:t>CLOUD / ENTERPRISE LEVEL</a:t>
            </a:r>
          </a:p>
        </p:txBody>
      </p:sp>
      <p:pic>
        <p:nvPicPr>
          <p:cNvPr id="31" name="Picture 30" descr="A picture containing text, electronics, cellphone&#10;&#10;Description automatically generated">
            <a:extLst>
              <a:ext uri="{FF2B5EF4-FFF2-40B4-BE49-F238E27FC236}">
                <a16:creationId xmlns:a16="http://schemas.microsoft.com/office/drawing/2014/main" id="{1574F8DE-D0E4-4932-8942-302AB25E5F3B}"/>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452735" y="6463385"/>
            <a:ext cx="951756" cy="951756"/>
          </a:xfrm>
          <a:prstGeom prst="rect">
            <a:avLst/>
          </a:prstGeom>
        </p:spPr>
      </p:pic>
      <p:pic>
        <p:nvPicPr>
          <p:cNvPr id="32" name="Graphic 31" descr="Cloud">
            <a:extLst>
              <a:ext uri="{FF2B5EF4-FFF2-40B4-BE49-F238E27FC236}">
                <a16:creationId xmlns:a16="http://schemas.microsoft.com/office/drawing/2014/main" id="{39BE8D04-40F1-4DB7-97FF-D4FE312A4D6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766047" y="1869594"/>
            <a:ext cx="2773937" cy="1306100"/>
          </a:xfrm>
          <a:prstGeom prst="rect">
            <a:avLst/>
          </a:prstGeom>
        </p:spPr>
      </p:pic>
      <p:pic>
        <p:nvPicPr>
          <p:cNvPr id="44" name="Picture 43">
            <a:extLst>
              <a:ext uri="{FF2B5EF4-FFF2-40B4-BE49-F238E27FC236}">
                <a16:creationId xmlns:a16="http://schemas.microsoft.com/office/drawing/2014/main" id="{97909D62-C61E-4914-BBDB-8E85FDC33C23}"/>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p:blipFill>
        <p:spPr>
          <a:xfrm>
            <a:off x="7389176" y="1553459"/>
            <a:ext cx="533638" cy="533638"/>
          </a:xfrm>
          <a:prstGeom prst="rect">
            <a:avLst/>
          </a:prstGeom>
        </p:spPr>
      </p:pic>
      <p:grpSp>
        <p:nvGrpSpPr>
          <p:cNvPr id="46" name="Group 45">
            <a:extLst>
              <a:ext uri="{FF2B5EF4-FFF2-40B4-BE49-F238E27FC236}">
                <a16:creationId xmlns:a16="http://schemas.microsoft.com/office/drawing/2014/main" id="{208C9384-619E-4D2E-9115-7FDABC21BCAA}"/>
              </a:ext>
            </a:extLst>
          </p:cNvPr>
          <p:cNvGrpSpPr/>
          <p:nvPr/>
        </p:nvGrpSpPr>
        <p:grpSpPr>
          <a:xfrm>
            <a:off x="5766047" y="5660804"/>
            <a:ext cx="2185394" cy="518438"/>
            <a:chOff x="9402118" y="5320081"/>
            <a:chExt cx="2400311" cy="569422"/>
          </a:xfrm>
        </p:grpSpPr>
        <p:pic>
          <p:nvPicPr>
            <p:cNvPr id="47" name="Grafik 66">
              <a:extLst>
                <a:ext uri="{FF2B5EF4-FFF2-40B4-BE49-F238E27FC236}">
                  <a16:creationId xmlns:a16="http://schemas.microsoft.com/office/drawing/2014/main" id="{5AFF70A6-6213-4EC5-B86F-27CF4DA34AC7}"/>
                </a:ext>
              </a:extLst>
            </p:cNvPr>
            <p:cNvPicPr>
              <a:picLocks noChangeAspect="1"/>
            </p:cNvPicPr>
            <p:nvPr/>
          </p:nvPicPr>
          <p:blipFill>
            <a:blip r:embed="rId8"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1024695" y="5676857"/>
              <a:ext cx="429382" cy="104532"/>
            </a:xfrm>
            <a:prstGeom prst="rect">
              <a:avLst/>
            </a:prstGeom>
          </p:spPr>
        </p:pic>
        <p:pic>
          <p:nvPicPr>
            <p:cNvPr id="48" name="Picture 12" descr="OPC UA | Industrial Communication | Global">
              <a:extLst>
                <a:ext uri="{FF2B5EF4-FFF2-40B4-BE49-F238E27FC236}">
                  <a16:creationId xmlns:a16="http://schemas.microsoft.com/office/drawing/2014/main" id="{9CCF47F2-8487-41B1-B73E-CCE6B0FCFB9F}"/>
                </a:ext>
              </a:extLst>
            </p:cNvPr>
            <p:cNvPicPr>
              <a:picLocks noChangeAspect="1" noChangeArrowheads="1"/>
            </p:cNvPicPr>
            <p:nvPr/>
          </p:nvPicPr>
          <p:blipFill>
            <a:blip r:embed="rId9" cstate="print">
              <a:clrChange>
                <a:clrFrom>
                  <a:srgbClr val="FFFFFF"/>
                </a:clrFrom>
                <a:clrTo>
                  <a:srgbClr val="FFFFFF">
                    <a:alpha val="0"/>
                  </a:srgbClr>
                </a:clrTo>
              </a:clrChange>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364127" y="5554116"/>
              <a:ext cx="597006" cy="335387"/>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8" descr="Profinet Entry Archive - PI North America">
              <a:extLst>
                <a:ext uri="{FF2B5EF4-FFF2-40B4-BE49-F238E27FC236}">
                  <a16:creationId xmlns:a16="http://schemas.microsoft.com/office/drawing/2014/main" id="{2DEAD595-EA1E-4FEA-96E3-DA2612405A63}"/>
                </a:ext>
              </a:extLst>
            </p:cNvPr>
            <p:cNvPicPr>
              <a:picLocks noChangeAspect="1" noChangeArrowheads="1"/>
            </p:cNvPicPr>
            <p:nvPr/>
          </p:nvPicPr>
          <p:blipFill>
            <a:blip r:embed="rId10" cstate="print">
              <a:clrChange>
                <a:clrFrom>
                  <a:srgbClr val="FFFFFF"/>
                </a:clrFrom>
                <a:clrTo>
                  <a:srgbClr val="FFFFFF">
                    <a:alpha val="0"/>
                  </a:srgbClr>
                </a:clrTo>
              </a:clrChange>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9402118" y="5387861"/>
              <a:ext cx="554354" cy="250876"/>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10" descr="Modbus-TCP/IP">
              <a:extLst>
                <a:ext uri="{FF2B5EF4-FFF2-40B4-BE49-F238E27FC236}">
                  <a16:creationId xmlns:a16="http://schemas.microsoft.com/office/drawing/2014/main" id="{62406F58-33C5-4384-A3F9-29B1AA429189}"/>
                </a:ext>
              </a:extLst>
            </p:cNvPr>
            <p:cNvPicPr>
              <a:picLocks noChangeAspect="1" noChangeArrowheads="1"/>
            </p:cNvPicPr>
            <p:nvPr/>
          </p:nvPicPr>
          <p:blipFill>
            <a:blip r:embed="rId11" cstate="print">
              <a:clrChange>
                <a:clrFrom>
                  <a:srgbClr val="FFFFFF"/>
                </a:clrFrom>
                <a:clrTo>
                  <a:srgbClr val="FFFFFF">
                    <a:alpha val="0"/>
                  </a:srgbClr>
                </a:clrTo>
              </a:clrChange>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9948208" y="5385414"/>
              <a:ext cx="511931" cy="287463"/>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14" descr="EtherCAT | Real-time Industrial Ethernet Technology">
              <a:extLst>
                <a:ext uri="{FF2B5EF4-FFF2-40B4-BE49-F238E27FC236}">
                  <a16:creationId xmlns:a16="http://schemas.microsoft.com/office/drawing/2014/main" id="{E7B93D71-6497-47F2-B938-741AAC45AC0D}"/>
                </a:ext>
              </a:extLst>
            </p:cNvPr>
            <p:cNvPicPr>
              <a:picLocks noChangeAspect="1" noChangeArrowheads="1"/>
            </p:cNvPicPr>
            <p:nvPr/>
          </p:nvPicPr>
          <p:blipFill>
            <a:blip r:embed="rId12" cstate="print">
              <a:clrChange>
                <a:clrFrom>
                  <a:srgbClr val="FFFFFF"/>
                </a:clrFrom>
                <a:clrTo>
                  <a:srgbClr val="FFFFFF">
                    <a:alpha val="0"/>
                  </a:srgbClr>
                </a:clrTo>
              </a:clrChange>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1204956" y="5409345"/>
              <a:ext cx="597473" cy="182930"/>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16" descr="Power control - Ethernet IP - Gefran">
              <a:extLst>
                <a:ext uri="{FF2B5EF4-FFF2-40B4-BE49-F238E27FC236}">
                  <a16:creationId xmlns:a16="http://schemas.microsoft.com/office/drawing/2014/main" id="{95AFBC1B-789E-4C8E-943E-58CC73F985C4}"/>
                </a:ext>
              </a:extLst>
            </p:cNvPr>
            <p:cNvPicPr>
              <a:picLocks noChangeAspect="1" noChangeArrowheads="1"/>
            </p:cNvPicPr>
            <p:nvPr/>
          </p:nvPicPr>
          <p:blipFill>
            <a:blip r:embed="rId1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542471" y="5320081"/>
              <a:ext cx="618300" cy="418127"/>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18" descr="io-link-logo - Pepperl+Fuchs Comtrol">
              <a:extLst>
                <a:ext uri="{FF2B5EF4-FFF2-40B4-BE49-F238E27FC236}">
                  <a16:creationId xmlns:a16="http://schemas.microsoft.com/office/drawing/2014/main" id="{9D4C25D4-C75B-4FC2-B5A0-0F3C0810DFF1}"/>
                </a:ext>
              </a:extLst>
            </p:cNvPr>
            <p:cNvPicPr>
              <a:picLocks noChangeAspect="1" noChangeArrowheads="1"/>
            </p:cNvPicPr>
            <p:nvPr/>
          </p:nvPicPr>
          <p:blipFill>
            <a:blip r:embed="rId14"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9863881" y="5680127"/>
              <a:ext cx="484939" cy="94079"/>
            </a:xfrm>
            <a:prstGeom prst="rect">
              <a:avLst/>
            </a:prstGeom>
            <a:noFill/>
            <a:extLst>
              <a:ext uri="{909E8E84-426E-40DD-AFC4-6F175D3DCCD1}">
                <a14:hiddenFill xmlns:a14="http://schemas.microsoft.com/office/drawing/2010/main">
                  <a:solidFill>
                    <a:srgbClr val="FFFFFF"/>
                  </a:solidFill>
                </a14:hiddenFill>
              </a:ext>
            </a:extLst>
          </p:spPr>
        </p:pic>
      </p:grpSp>
      <p:pic>
        <p:nvPicPr>
          <p:cNvPr id="54" name="Picture 12" descr="Microsoft Azure Logo">
            <a:extLst>
              <a:ext uri="{FF2B5EF4-FFF2-40B4-BE49-F238E27FC236}">
                <a16:creationId xmlns:a16="http://schemas.microsoft.com/office/drawing/2014/main" id="{8156A069-2FF6-4137-A41B-DBC276E0E85C}"/>
              </a:ext>
            </a:extLst>
          </p:cNvPr>
          <p:cNvPicPr>
            <a:picLocks noChangeAspect="1" noChangeArrowheads="1"/>
          </p:cNvPicPr>
          <p:nvPr/>
        </p:nvPicPr>
        <p:blipFill rotWithShape="1">
          <a:blip r:embed="rId15" cstate="print">
            <a:extLst>
              <a:ext uri="{28A0092B-C50C-407E-A947-70E740481C1C}">
                <a14:useLocalDpi xmlns:a14="http://schemas.microsoft.com/office/drawing/2010/main" val="0"/>
              </a:ext>
            </a:extLst>
          </a:blip>
          <a:srcRect t="29912" b="29940"/>
          <a:stretch/>
        </p:blipFill>
        <p:spPr bwMode="auto">
          <a:xfrm>
            <a:off x="8549295" y="2101783"/>
            <a:ext cx="1194424" cy="269909"/>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14" descr="Amazon Web Services - Wikipedia">
            <a:extLst>
              <a:ext uri="{FF2B5EF4-FFF2-40B4-BE49-F238E27FC236}">
                <a16:creationId xmlns:a16="http://schemas.microsoft.com/office/drawing/2014/main" id="{077051EF-2EC4-418C-81E2-B201E28A3961}"/>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9286690" y="2688705"/>
            <a:ext cx="386762" cy="232058"/>
          </a:xfrm>
          <a:prstGeom prst="rect">
            <a:avLst/>
          </a:prstGeom>
          <a:noFill/>
          <a:extLst>
            <a:ext uri="{909E8E84-426E-40DD-AFC4-6F175D3DCCD1}">
              <a14:hiddenFill xmlns:a14="http://schemas.microsoft.com/office/drawing/2010/main">
                <a:solidFill>
                  <a:srgbClr val="FFFFFF"/>
                </a:solidFill>
              </a14:hiddenFill>
            </a:ext>
          </a:extLst>
        </p:spPr>
      </p:pic>
      <p:pic>
        <p:nvPicPr>
          <p:cNvPr id="60" name="Picture 59">
            <a:extLst>
              <a:ext uri="{FF2B5EF4-FFF2-40B4-BE49-F238E27FC236}">
                <a16:creationId xmlns:a16="http://schemas.microsoft.com/office/drawing/2014/main" id="{AF2FC8D0-8803-48D0-9912-5BDE5B90E422}"/>
              </a:ext>
            </a:extLst>
          </p:cNvPr>
          <p:cNvPicPr>
            <a:picLocks noChangeAspect="1"/>
          </p:cNvPicPr>
          <p:nvPr/>
        </p:nvPicPr>
        <p:blipFill rotWithShape="1">
          <a:blip r:embed="rId17" cstate="print">
            <a:duotone>
              <a:schemeClr val="bg2">
                <a:shade val="45000"/>
                <a:satMod val="135000"/>
              </a:schemeClr>
              <a:prstClr val="white"/>
            </a:duotone>
            <a:extLst>
              <a:ext uri="{28A0092B-C50C-407E-A947-70E740481C1C}">
                <a14:useLocalDpi xmlns:a14="http://schemas.microsoft.com/office/drawing/2010/main" val="0"/>
              </a:ext>
            </a:extLst>
          </a:blip>
          <a:srcRect l="11451" t="69065" r="75152"/>
          <a:stretch/>
        </p:blipFill>
        <p:spPr>
          <a:xfrm>
            <a:off x="8741756" y="6539041"/>
            <a:ext cx="662056" cy="865012"/>
          </a:xfrm>
          <a:prstGeom prst="rect">
            <a:avLst/>
          </a:prstGeom>
        </p:spPr>
      </p:pic>
      <p:cxnSp>
        <p:nvCxnSpPr>
          <p:cNvPr id="61" name="Straight Connector 60">
            <a:extLst>
              <a:ext uri="{FF2B5EF4-FFF2-40B4-BE49-F238E27FC236}">
                <a16:creationId xmlns:a16="http://schemas.microsoft.com/office/drawing/2014/main" id="{8138F6E0-AC64-48CD-94AB-0E7E96987194}"/>
              </a:ext>
            </a:extLst>
          </p:cNvPr>
          <p:cNvCxnSpPr>
            <a:cxnSpLocks/>
          </p:cNvCxnSpPr>
          <p:nvPr/>
        </p:nvCxnSpPr>
        <p:spPr bwMode="auto">
          <a:xfrm flipV="1">
            <a:off x="9053169" y="6271608"/>
            <a:ext cx="0" cy="267433"/>
          </a:xfrm>
          <a:prstGeom prst="line">
            <a:avLst/>
          </a:prstGeom>
          <a:solidFill>
            <a:schemeClr val="accent1"/>
          </a:solidFill>
          <a:ln w="28575" cap="rnd" cmpd="sng" algn="ctr">
            <a:solidFill>
              <a:srgbClr val="A7A8AA"/>
            </a:solidFill>
            <a:prstDash val="solid"/>
            <a:round/>
            <a:headEnd type="none" w="med" len="med"/>
            <a:tailEnd type="none" w="med" len="med"/>
          </a:ln>
          <a:effectLst/>
        </p:spPr>
      </p:cxnSp>
      <p:cxnSp>
        <p:nvCxnSpPr>
          <p:cNvPr id="62" name="Straight Connector 61">
            <a:extLst>
              <a:ext uri="{FF2B5EF4-FFF2-40B4-BE49-F238E27FC236}">
                <a16:creationId xmlns:a16="http://schemas.microsoft.com/office/drawing/2014/main" id="{A192EB3D-2708-4932-8A73-8A8A72B78408}"/>
              </a:ext>
            </a:extLst>
          </p:cNvPr>
          <p:cNvCxnSpPr>
            <a:cxnSpLocks/>
          </p:cNvCxnSpPr>
          <p:nvPr/>
        </p:nvCxnSpPr>
        <p:spPr bwMode="auto">
          <a:xfrm>
            <a:off x="8389220" y="6549609"/>
            <a:ext cx="1676242" cy="0"/>
          </a:xfrm>
          <a:prstGeom prst="line">
            <a:avLst/>
          </a:prstGeom>
          <a:solidFill>
            <a:schemeClr val="accent1"/>
          </a:solidFill>
          <a:ln w="28575" cap="rnd" cmpd="sng" algn="ctr">
            <a:solidFill>
              <a:srgbClr val="A7A8AA"/>
            </a:solidFill>
            <a:prstDash val="solid"/>
            <a:round/>
            <a:headEnd type="none" w="med" len="med"/>
            <a:tailEnd type="none" w="med" len="med"/>
          </a:ln>
          <a:effectLst/>
        </p:spPr>
      </p:cxnSp>
      <p:cxnSp>
        <p:nvCxnSpPr>
          <p:cNvPr id="63" name="Straight Connector 62">
            <a:extLst>
              <a:ext uri="{FF2B5EF4-FFF2-40B4-BE49-F238E27FC236}">
                <a16:creationId xmlns:a16="http://schemas.microsoft.com/office/drawing/2014/main" id="{1E7A3838-3671-4346-87DE-FC96A466DE1A}"/>
              </a:ext>
            </a:extLst>
          </p:cNvPr>
          <p:cNvCxnSpPr>
            <a:cxnSpLocks/>
          </p:cNvCxnSpPr>
          <p:nvPr/>
        </p:nvCxnSpPr>
        <p:spPr bwMode="auto">
          <a:xfrm flipV="1">
            <a:off x="8565365" y="6553544"/>
            <a:ext cx="0" cy="141020"/>
          </a:xfrm>
          <a:prstGeom prst="line">
            <a:avLst/>
          </a:prstGeom>
          <a:solidFill>
            <a:schemeClr val="accent1"/>
          </a:solidFill>
          <a:ln w="25400" cap="sq" cmpd="sng" algn="ctr">
            <a:solidFill>
              <a:srgbClr val="A7A8AA"/>
            </a:solidFill>
            <a:prstDash val="solid"/>
            <a:round/>
            <a:headEnd type="none" w="med" len="med"/>
            <a:tailEnd type="none" w="med" len="med"/>
          </a:ln>
          <a:effectLst/>
        </p:spPr>
      </p:cxnSp>
      <p:sp>
        <p:nvSpPr>
          <p:cNvPr id="65" name="TextBox 64">
            <a:extLst>
              <a:ext uri="{FF2B5EF4-FFF2-40B4-BE49-F238E27FC236}">
                <a16:creationId xmlns:a16="http://schemas.microsoft.com/office/drawing/2014/main" id="{4D682508-7C5B-45B2-BE36-C911596CC7DB}"/>
              </a:ext>
            </a:extLst>
          </p:cNvPr>
          <p:cNvSpPr txBox="1"/>
          <p:nvPr/>
        </p:nvSpPr>
        <p:spPr>
          <a:xfrm>
            <a:off x="7134668" y="6774564"/>
            <a:ext cx="843501" cy="400110"/>
          </a:xfrm>
          <a:prstGeom prst="rect">
            <a:avLst/>
          </a:prstGeom>
          <a:noFill/>
        </p:spPr>
        <p:txBody>
          <a:bodyPr wrap="none" rtlCol="0">
            <a:spAutoFit/>
          </a:bodyPr>
          <a:lstStyle/>
          <a:p>
            <a:pPr defTabSz="1462981"/>
            <a:r>
              <a:rPr lang="en-US" sz="1000" dirty="0">
                <a:solidFill>
                  <a:srgbClr val="3F4040"/>
                </a:solidFill>
                <a:latin typeface="Arial Narrow" panose="020B0606020202030204" pitchFamily="34" charset="0"/>
              </a:rPr>
              <a:t>RX3i CPL4XX</a:t>
            </a:r>
            <a:br>
              <a:rPr lang="en-US" sz="1000" dirty="0">
                <a:solidFill>
                  <a:srgbClr val="3F4040"/>
                </a:solidFill>
                <a:latin typeface="Arial Narrow" panose="020B0606020202030204" pitchFamily="34" charset="0"/>
              </a:rPr>
            </a:br>
            <a:r>
              <a:rPr lang="en-US" sz="1000" dirty="0">
                <a:solidFill>
                  <a:srgbClr val="3F4040"/>
                </a:solidFill>
                <a:latin typeface="Arial Narrow" panose="020B0606020202030204" pitchFamily="34" charset="0"/>
              </a:rPr>
              <a:t>Edge Control</a:t>
            </a:r>
          </a:p>
        </p:txBody>
      </p:sp>
      <p:cxnSp>
        <p:nvCxnSpPr>
          <p:cNvPr id="76" name="Straight Connector 75">
            <a:extLst>
              <a:ext uri="{FF2B5EF4-FFF2-40B4-BE49-F238E27FC236}">
                <a16:creationId xmlns:a16="http://schemas.microsoft.com/office/drawing/2014/main" id="{40DBAB0C-1AF6-48DC-9717-3A1C9790367A}"/>
              </a:ext>
            </a:extLst>
          </p:cNvPr>
          <p:cNvCxnSpPr>
            <a:cxnSpLocks/>
          </p:cNvCxnSpPr>
          <p:nvPr/>
        </p:nvCxnSpPr>
        <p:spPr bwMode="auto">
          <a:xfrm flipV="1">
            <a:off x="6912018" y="7445524"/>
            <a:ext cx="0" cy="145691"/>
          </a:xfrm>
          <a:prstGeom prst="line">
            <a:avLst/>
          </a:prstGeom>
          <a:solidFill>
            <a:schemeClr val="accent1"/>
          </a:solidFill>
          <a:ln w="28575" cap="rnd" cmpd="sng" algn="ctr">
            <a:solidFill>
              <a:srgbClr val="A7A8AA"/>
            </a:solidFill>
            <a:prstDash val="solid"/>
            <a:round/>
            <a:headEnd type="none" w="med" len="med"/>
            <a:tailEnd type="none" w="med" len="med"/>
          </a:ln>
          <a:effectLst/>
        </p:spPr>
      </p:cxnSp>
      <p:cxnSp>
        <p:nvCxnSpPr>
          <p:cNvPr id="79" name="Straight Connector 78">
            <a:extLst>
              <a:ext uri="{FF2B5EF4-FFF2-40B4-BE49-F238E27FC236}">
                <a16:creationId xmlns:a16="http://schemas.microsoft.com/office/drawing/2014/main" id="{86DA0FB4-C7B4-48C3-9374-F58E17291B60}"/>
              </a:ext>
            </a:extLst>
          </p:cNvPr>
          <p:cNvCxnSpPr>
            <a:cxnSpLocks/>
          </p:cNvCxnSpPr>
          <p:nvPr/>
        </p:nvCxnSpPr>
        <p:spPr bwMode="auto">
          <a:xfrm flipV="1">
            <a:off x="9842431" y="6553544"/>
            <a:ext cx="0" cy="141020"/>
          </a:xfrm>
          <a:prstGeom prst="line">
            <a:avLst/>
          </a:prstGeom>
          <a:solidFill>
            <a:schemeClr val="accent1"/>
          </a:solidFill>
          <a:ln w="25400" cap="sq" cmpd="sng" algn="ctr">
            <a:solidFill>
              <a:srgbClr val="A7A8AA"/>
            </a:solidFill>
            <a:prstDash val="solid"/>
            <a:round/>
            <a:headEnd type="none" w="med" len="med"/>
            <a:tailEnd type="none" w="med" len="med"/>
          </a:ln>
          <a:effectLst/>
        </p:spPr>
      </p:cxnSp>
      <p:pic>
        <p:nvPicPr>
          <p:cNvPr id="80" name="Picture 79">
            <a:extLst>
              <a:ext uri="{FF2B5EF4-FFF2-40B4-BE49-F238E27FC236}">
                <a16:creationId xmlns:a16="http://schemas.microsoft.com/office/drawing/2014/main" id="{A24E7584-935F-48EC-93B2-2858979F818C}"/>
              </a:ext>
            </a:extLst>
          </p:cNvPr>
          <p:cNvPicPr>
            <a:picLocks noChangeAspect="1"/>
          </p:cNvPicPr>
          <p:nvPr/>
        </p:nvPicPr>
        <p:blipFill>
          <a:blip r:embed="rId18">
            <a:extLst>
              <a:ext uri="{BEBA8EAE-BF5A-486C-A8C5-ECC9F3942E4B}">
                <a14:imgProps xmlns:a14="http://schemas.microsoft.com/office/drawing/2010/main">
                  <a14:imgLayer r:embed="rId19">
                    <a14:imgEffect>
                      <a14:brightnessContrast bright="20000"/>
                    </a14:imgEffect>
                  </a14:imgLayer>
                </a14:imgProps>
              </a:ext>
            </a:extLst>
          </a:blip>
          <a:stretch>
            <a:fillRect/>
          </a:stretch>
        </p:blipFill>
        <p:spPr>
          <a:xfrm>
            <a:off x="7539977" y="7267969"/>
            <a:ext cx="245716" cy="646492"/>
          </a:xfrm>
          <a:prstGeom prst="rect">
            <a:avLst/>
          </a:prstGeom>
        </p:spPr>
      </p:pic>
      <p:pic>
        <p:nvPicPr>
          <p:cNvPr id="88" name="Picture 2" descr="IIoT-Enabled Pressure Sensors | Aventics">
            <a:extLst>
              <a:ext uri="{FF2B5EF4-FFF2-40B4-BE49-F238E27FC236}">
                <a16:creationId xmlns:a16="http://schemas.microsoft.com/office/drawing/2014/main" id="{17B4F1A2-E382-43AC-BAE9-9711FF3CCA43}"/>
              </a:ext>
            </a:extLst>
          </p:cNvPr>
          <p:cNvPicPr>
            <a:picLocks noChangeAspect="1" noChangeArrowheads="1"/>
          </p:cNvPicPr>
          <p:nvPr/>
        </p:nvPicPr>
        <p:blipFill>
          <a:blip r:embed="rId20"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874942" y="6707253"/>
            <a:ext cx="1197454" cy="80096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1065C21B-8D56-477B-809F-F45C210B3F5C}"/>
              </a:ext>
            </a:extLst>
          </p:cNvPr>
          <p:cNvPicPr>
            <a:picLocks noChangeAspect="1"/>
          </p:cNvPicPr>
          <p:nvPr/>
        </p:nvPicPr>
        <p:blipFill>
          <a:blip r:embed="rId21"/>
          <a:stretch>
            <a:fillRect/>
          </a:stretch>
        </p:blipFill>
        <p:spPr>
          <a:xfrm>
            <a:off x="5686437" y="1888254"/>
            <a:ext cx="1085569" cy="248130"/>
          </a:xfrm>
          <a:prstGeom prst="rect">
            <a:avLst/>
          </a:prstGeom>
        </p:spPr>
      </p:pic>
      <p:pic>
        <p:nvPicPr>
          <p:cNvPr id="7" name="Picture 6">
            <a:extLst>
              <a:ext uri="{FF2B5EF4-FFF2-40B4-BE49-F238E27FC236}">
                <a16:creationId xmlns:a16="http://schemas.microsoft.com/office/drawing/2014/main" id="{8C0041E2-64DE-4067-90B3-86EAC50DBB65}"/>
              </a:ext>
            </a:extLst>
          </p:cNvPr>
          <p:cNvPicPr>
            <a:picLocks noChangeAspect="1"/>
          </p:cNvPicPr>
          <p:nvPr/>
        </p:nvPicPr>
        <p:blipFill>
          <a:blip r:embed="rId22"/>
          <a:stretch>
            <a:fillRect/>
          </a:stretch>
        </p:blipFill>
        <p:spPr>
          <a:xfrm>
            <a:off x="4799848" y="2433610"/>
            <a:ext cx="844191" cy="191294"/>
          </a:xfrm>
          <a:prstGeom prst="rect">
            <a:avLst/>
          </a:prstGeom>
        </p:spPr>
      </p:pic>
      <p:cxnSp>
        <p:nvCxnSpPr>
          <p:cNvPr id="13" name="Straight Connector 12">
            <a:extLst>
              <a:ext uri="{FF2B5EF4-FFF2-40B4-BE49-F238E27FC236}">
                <a16:creationId xmlns:a16="http://schemas.microsoft.com/office/drawing/2014/main" id="{9545D794-CD7B-2783-18B3-D6CA000F2298}"/>
              </a:ext>
            </a:extLst>
          </p:cNvPr>
          <p:cNvCxnSpPr>
            <a:cxnSpLocks/>
          </p:cNvCxnSpPr>
          <p:nvPr/>
        </p:nvCxnSpPr>
        <p:spPr bwMode="auto">
          <a:xfrm flipV="1">
            <a:off x="6022416" y="2827129"/>
            <a:ext cx="0" cy="885205"/>
          </a:xfrm>
          <a:prstGeom prst="line">
            <a:avLst/>
          </a:prstGeom>
          <a:solidFill>
            <a:schemeClr val="accent1"/>
          </a:solidFill>
          <a:ln w="28575" cap="flat" cmpd="sng" algn="ctr">
            <a:solidFill>
              <a:schemeClr val="accent3"/>
            </a:solidFill>
            <a:prstDash val="solid"/>
            <a:round/>
            <a:headEnd type="none" w="med" len="med"/>
            <a:tailEnd type="none" w="med" len="med"/>
          </a:ln>
          <a:effectLst/>
        </p:spPr>
      </p:cxnSp>
      <p:cxnSp>
        <p:nvCxnSpPr>
          <p:cNvPr id="18" name="Straight Connector 17">
            <a:extLst>
              <a:ext uri="{FF2B5EF4-FFF2-40B4-BE49-F238E27FC236}">
                <a16:creationId xmlns:a16="http://schemas.microsoft.com/office/drawing/2014/main" id="{F3498E25-CC36-47CA-2B8D-97A09EBAB76C}"/>
              </a:ext>
            </a:extLst>
          </p:cNvPr>
          <p:cNvCxnSpPr>
            <a:cxnSpLocks/>
            <a:endCxn id="80" idx="1"/>
          </p:cNvCxnSpPr>
          <p:nvPr/>
        </p:nvCxnSpPr>
        <p:spPr bwMode="auto">
          <a:xfrm>
            <a:off x="6310779" y="7591215"/>
            <a:ext cx="1229198" cy="0"/>
          </a:xfrm>
          <a:prstGeom prst="line">
            <a:avLst/>
          </a:prstGeom>
          <a:solidFill>
            <a:schemeClr val="accent1"/>
          </a:solidFill>
          <a:ln w="28575" cap="rnd" cmpd="sng" algn="ctr">
            <a:solidFill>
              <a:srgbClr val="A7A8AA"/>
            </a:solidFill>
            <a:prstDash val="solid"/>
            <a:round/>
            <a:headEnd type="none" w="med" len="med"/>
            <a:tailEnd type="none" w="med" len="med"/>
          </a:ln>
          <a:effectLst/>
        </p:spPr>
      </p:cxnSp>
      <p:cxnSp>
        <p:nvCxnSpPr>
          <p:cNvPr id="20" name="Straight Connector 19">
            <a:extLst>
              <a:ext uri="{FF2B5EF4-FFF2-40B4-BE49-F238E27FC236}">
                <a16:creationId xmlns:a16="http://schemas.microsoft.com/office/drawing/2014/main" id="{99947A7F-AA26-E1BB-3238-405759FF30B8}"/>
              </a:ext>
            </a:extLst>
          </p:cNvPr>
          <p:cNvCxnSpPr>
            <a:cxnSpLocks/>
          </p:cNvCxnSpPr>
          <p:nvPr/>
        </p:nvCxnSpPr>
        <p:spPr bwMode="auto">
          <a:xfrm>
            <a:off x="5288911" y="6258063"/>
            <a:ext cx="3997779" cy="0"/>
          </a:xfrm>
          <a:prstGeom prst="line">
            <a:avLst/>
          </a:prstGeom>
          <a:solidFill>
            <a:schemeClr val="accent1"/>
          </a:solidFill>
          <a:ln w="28575" cap="rnd" cmpd="sng" algn="ctr">
            <a:solidFill>
              <a:srgbClr val="A7A8AA"/>
            </a:solidFill>
            <a:prstDash val="solid"/>
            <a:round/>
            <a:headEnd type="none" w="med" len="med"/>
            <a:tailEnd type="none" w="med" len="med"/>
          </a:ln>
          <a:effectLst/>
        </p:spPr>
      </p:cxnSp>
      <p:cxnSp>
        <p:nvCxnSpPr>
          <p:cNvPr id="89" name="Straight Connector 88">
            <a:extLst>
              <a:ext uri="{FF2B5EF4-FFF2-40B4-BE49-F238E27FC236}">
                <a16:creationId xmlns:a16="http://schemas.microsoft.com/office/drawing/2014/main" id="{6A7B37F5-0AC1-B89F-3A16-AF259961AC96}"/>
              </a:ext>
            </a:extLst>
          </p:cNvPr>
          <p:cNvCxnSpPr>
            <a:cxnSpLocks/>
          </p:cNvCxnSpPr>
          <p:nvPr/>
        </p:nvCxnSpPr>
        <p:spPr bwMode="auto">
          <a:xfrm flipV="1">
            <a:off x="6912018" y="6271608"/>
            <a:ext cx="0" cy="145691"/>
          </a:xfrm>
          <a:prstGeom prst="line">
            <a:avLst/>
          </a:prstGeom>
          <a:solidFill>
            <a:schemeClr val="accent1"/>
          </a:solidFill>
          <a:ln w="28575" cap="rnd" cmpd="sng" algn="ctr">
            <a:solidFill>
              <a:srgbClr val="A7A8AA"/>
            </a:solidFill>
            <a:prstDash val="solid"/>
            <a:round/>
            <a:headEnd type="none" w="med" len="med"/>
            <a:tailEnd type="none" w="med" len="med"/>
          </a:ln>
          <a:effectLst/>
        </p:spPr>
      </p:cxnSp>
      <p:sp>
        <p:nvSpPr>
          <p:cNvPr id="93" name="Rectangle: Rounded Corners 92">
            <a:extLst>
              <a:ext uri="{FF2B5EF4-FFF2-40B4-BE49-F238E27FC236}">
                <a16:creationId xmlns:a16="http://schemas.microsoft.com/office/drawing/2014/main" id="{D25C69CA-4AA0-DA82-94DB-E1271D470A9B}"/>
              </a:ext>
            </a:extLst>
          </p:cNvPr>
          <p:cNvSpPr/>
          <p:nvPr/>
        </p:nvSpPr>
        <p:spPr bwMode="auto">
          <a:xfrm>
            <a:off x="2420669" y="3707220"/>
            <a:ext cx="4491350" cy="1525384"/>
          </a:xfrm>
          <a:prstGeom prst="roundRect">
            <a:avLst>
              <a:gd name="adj" fmla="val 50000"/>
            </a:avLst>
          </a:prstGeom>
          <a:solidFill>
            <a:schemeClr val="bg2">
              <a:lumMod val="20000"/>
              <a:lumOff val="80000"/>
            </a:schemeClr>
          </a:solidFill>
          <a:ln w="12700">
            <a:solidFill>
              <a:schemeClr val="bg2">
                <a:lumMod val="60000"/>
                <a:lumOff val="40000"/>
              </a:schemeClr>
            </a:solidFill>
            <a:round/>
            <a:headEnd/>
            <a:tailEnd/>
          </a:ln>
          <a:effectLst/>
        </p:spPr>
        <p:txBody>
          <a:bodyPr wrap="square" rtlCol="0" anchor="ctr"/>
          <a:lstStyle/>
          <a:p>
            <a:pPr marL="0" marR="0" lvl="0" indent="0" algn="l" defTabSz="1463040" rtl="0" eaLnBrk="0" fontAlgn="base" latinLnBrk="0" hangingPunct="0">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Noto Sans Black"/>
                <a:ea typeface="+mn-ea"/>
                <a:cs typeface="+mn-cs"/>
              </a:rPr>
              <a:t>Edge</a:t>
            </a:r>
            <a:r>
              <a:rPr kumimoji="0" lang="en-US" sz="1400" b="0" i="0" u="none" strike="noStrike" kern="1200" cap="none" spc="0" normalizeH="0" noProof="0" dirty="0">
                <a:ln>
                  <a:noFill/>
                </a:ln>
                <a:solidFill>
                  <a:srgbClr val="000000"/>
                </a:solidFill>
                <a:effectLst/>
                <a:uLnTx/>
                <a:uFillTx/>
                <a:latin typeface="Noto Sans Black"/>
                <a:ea typeface="+mn-ea"/>
                <a:cs typeface="+mn-cs"/>
              </a:rPr>
              <a:t> </a:t>
            </a:r>
            <a:r>
              <a:rPr kumimoji="0" lang="en-US" sz="1400" b="0" i="0" u="none" strike="noStrike" kern="1200" cap="none" spc="0" normalizeH="0" baseline="0" noProof="0" dirty="0">
                <a:ln>
                  <a:noFill/>
                </a:ln>
                <a:solidFill>
                  <a:srgbClr val="000000"/>
                </a:solidFill>
                <a:effectLst/>
                <a:uLnTx/>
                <a:uFillTx/>
                <a:latin typeface="Noto Sans Black"/>
                <a:ea typeface="+mn-ea"/>
                <a:cs typeface="+mn-cs"/>
              </a:rPr>
              <a:t>&amp; </a:t>
            </a:r>
          </a:p>
          <a:p>
            <a:pPr marL="0" marR="0" lvl="0" indent="0" algn="l" defTabSz="1463040" rtl="0" eaLnBrk="0" fontAlgn="base" latinLnBrk="0" hangingPunct="0">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Noto Sans Black"/>
                <a:ea typeface="+mn-ea"/>
                <a:cs typeface="+mn-cs"/>
              </a:rPr>
              <a:t>Computing</a:t>
            </a:r>
          </a:p>
        </p:txBody>
      </p:sp>
      <p:sp>
        <p:nvSpPr>
          <p:cNvPr id="94" name="Rectangle: Rounded Corners 93">
            <a:extLst>
              <a:ext uri="{FF2B5EF4-FFF2-40B4-BE49-F238E27FC236}">
                <a16:creationId xmlns:a16="http://schemas.microsoft.com/office/drawing/2014/main" id="{C924F7F0-C038-EF8B-E1D3-9612DCCBF7C7}"/>
              </a:ext>
            </a:extLst>
          </p:cNvPr>
          <p:cNvSpPr/>
          <p:nvPr/>
        </p:nvSpPr>
        <p:spPr bwMode="auto">
          <a:xfrm>
            <a:off x="7452786" y="3717680"/>
            <a:ext cx="5051549" cy="1541574"/>
          </a:xfrm>
          <a:prstGeom prst="roundRect">
            <a:avLst>
              <a:gd name="adj" fmla="val 50000"/>
            </a:avLst>
          </a:prstGeom>
          <a:solidFill>
            <a:schemeClr val="bg2">
              <a:lumMod val="20000"/>
              <a:lumOff val="80000"/>
            </a:schemeClr>
          </a:solidFill>
          <a:ln w="12700">
            <a:solidFill>
              <a:schemeClr val="bg2">
                <a:lumMod val="60000"/>
                <a:lumOff val="40000"/>
              </a:schemeClr>
            </a:solidFill>
            <a:round/>
            <a:headEnd/>
            <a:tailEnd/>
          </a:ln>
          <a:effectLst/>
        </p:spPr>
        <p:txBody>
          <a:bodyPr wrap="square" rtlCol="0" anchor="ctr"/>
          <a:lstStyle/>
          <a:p>
            <a:pPr marL="0" marR="0" lvl="0" indent="0" algn="l" defTabSz="1463040" rtl="0" eaLnBrk="0" fontAlgn="base" latinLnBrk="0" hangingPunct="0">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Noto Sans Black"/>
                <a:ea typeface="+mn-ea"/>
                <a:cs typeface="+mn-cs"/>
              </a:rPr>
              <a:t>Supervisory</a:t>
            </a:r>
          </a:p>
          <a:p>
            <a:pPr marL="0" marR="0" lvl="0" indent="0" algn="l" defTabSz="1463040" rtl="0" eaLnBrk="0" fontAlgn="base" latinLnBrk="0" hangingPunct="0">
              <a:lnSpc>
                <a:spcPct val="100000"/>
              </a:lnSpc>
              <a:spcBef>
                <a:spcPct val="0"/>
              </a:spcBef>
              <a:spcAft>
                <a:spcPct val="0"/>
              </a:spcAft>
              <a:buClrTx/>
              <a:buSzTx/>
              <a:buFontTx/>
              <a:buNone/>
              <a:tabLst/>
              <a:defRPr/>
            </a:pPr>
            <a:r>
              <a:rPr lang="en-US" sz="1400" dirty="0">
                <a:solidFill>
                  <a:srgbClr val="000000"/>
                </a:solidFill>
                <a:latin typeface="Noto Sans Black"/>
              </a:rPr>
              <a:t>Layer</a:t>
            </a:r>
            <a:endParaRPr kumimoji="0" lang="en-US" sz="1400" b="0" i="0" u="none" strike="noStrike" kern="1200" cap="none" spc="0" normalizeH="0" baseline="0" noProof="0" dirty="0">
              <a:ln>
                <a:noFill/>
              </a:ln>
              <a:solidFill>
                <a:srgbClr val="000000"/>
              </a:solidFill>
              <a:effectLst/>
              <a:uLnTx/>
              <a:uFillTx/>
              <a:latin typeface="Noto Sans Black"/>
              <a:ea typeface="+mn-ea"/>
              <a:cs typeface="+mn-cs"/>
            </a:endParaRPr>
          </a:p>
        </p:txBody>
      </p:sp>
      <p:cxnSp>
        <p:nvCxnSpPr>
          <p:cNvPr id="95" name="Straight Connector 94">
            <a:extLst>
              <a:ext uri="{FF2B5EF4-FFF2-40B4-BE49-F238E27FC236}">
                <a16:creationId xmlns:a16="http://schemas.microsoft.com/office/drawing/2014/main" id="{D18D5C9D-3422-F38B-208D-0335C47D230F}"/>
              </a:ext>
            </a:extLst>
          </p:cNvPr>
          <p:cNvCxnSpPr>
            <a:cxnSpLocks/>
          </p:cNvCxnSpPr>
          <p:nvPr/>
        </p:nvCxnSpPr>
        <p:spPr bwMode="auto">
          <a:xfrm flipV="1">
            <a:off x="5288911" y="5259253"/>
            <a:ext cx="0" cy="1012355"/>
          </a:xfrm>
          <a:prstGeom prst="line">
            <a:avLst/>
          </a:prstGeom>
          <a:solidFill>
            <a:schemeClr val="accent1"/>
          </a:solidFill>
          <a:ln w="28575" cap="rnd" cmpd="sng" algn="ctr">
            <a:solidFill>
              <a:srgbClr val="A7A8AA"/>
            </a:solidFill>
            <a:prstDash val="solid"/>
            <a:round/>
            <a:headEnd type="none" w="med" len="med"/>
            <a:tailEnd type="none" w="med" len="med"/>
          </a:ln>
          <a:effectLst/>
        </p:spPr>
      </p:cxnSp>
      <p:sp>
        <p:nvSpPr>
          <p:cNvPr id="96" name="TextBox 95">
            <a:extLst>
              <a:ext uri="{FF2B5EF4-FFF2-40B4-BE49-F238E27FC236}">
                <a16:creationId xmlns:a16="http://schemas.microsoft.com/office/drawing/2014/main" id="{F0CE4353-FDF8-97F0-DCA1-1FD7CAF74EBB}"/>
              </a:ext>
            </a:extLst>
          </p:cNvPr>
          <p:cNvSpPr txBox="1"/>
          <p:nvPr/>
        </p:nvSpPr>
        <p:spPr>
          <a:xfrm>
            <a:off x="378817" y="4325945"/>
            <a:ext cx="1022459" cy="276999"/>
          </a:xfrm>
          <a:prstGeom prst="rect">
            <a:avLst/>
          </a:prstGeom>
          <a:noFill/>
        </p:spPr>
        <p:txBody>
          <a:bodyPr wrap="none" rtlCol="0">
            <a:spAutoFit/>
          </a:bodyPr>
          <a:lstStyle>
            <a:defPPr>
              <a:defRPr lang="en-US"/>
            </a:defPPr>
            <a:lvl1pPr>
              <a:defRPr sz="1200">
                <a:solidFill>
                  <a:schemeClr val="bg1">
                    <a:lumMod val="50000"/>
                  </a:schemeClr>
                </a:solidFill>
                <a:latin typeface="Arial Narrow" panose="020B0606020202030204" pitchFamily="34" charset="0"/>
              </a:defRPr>
            </a:lvl1pPr>
          </a:lstStyle>
          <a:p>
            <a:pPr defTabSz="1462981"/>
            <a:r>
              <a:rPr lang="en-US" dirty="0">
                <a:solidFill>
                  <a:srgbClr val="FFFFFF">
                    <a:lumMod val="50000"/>
                  </a:srgbClr>
                </a:solidFill>
              </a:rPr>
              <a:t>PLANT LEVEL</a:t>
            </a:r>
          </a:p>
        </p:txBody>
      </p:sp>
      <p:pic>
        <p:nvPicPr>
          <p:cNvPr id="97" name="Picture 96">
            <a:hlinkClick r:id="" action="ppaction://noaction"/>
            <a:extLst>
              <a:ext uri="{FF2B5EF4-FFF2-40B4-BE49-F238E27FC236}">
                <a16:creationId xmlns:a16="http://schemas.microsoft.com/office/drawing/2014/main" id="{96B5A372-B39E-7C50-2913-A2249FA2B03A}"/>
              </a:ext>
            </a:extLst>
          </p:cNvPr>
          <p:cNvPicPr>
            <a:picLocks noChangeAspect="1"/>
          </p:cNvPicPr>
          <p:nvPr/>
        </p:nvPicPr>
        <p:blipFill>
          <a:blip r:embed="rId23" cstate="print">
            <a:extLst>
              <a:ext uri="{28A0092B-C50C-407E-A947-70E740481C1C}">
                <a14:useLocalDpi xmlns:a14="http://schemas.microsoft.com/office/drawing/2010/main"/>
              </a:ext>
            </a:extLst>
          </a:blip>
          <a:stretch>
            <a:fillRect/>
          </a:stretch>
        </p:blipFill>
        <p:spPr>
          <a:xfrm>
            <a:off x="8884490" y="4457183"/>
            <a:ext cx="748346" cy="563112"/>
          </a:xfrm>
          <a:prstGeom prst="rect">
            <a:avLst/>
          </a:prstGeom>
        </p:spPr>
      </p:pic>
      <p:sp>
        <p:nvSpPr>
          <p:cNvPr id="98" name="TextBox 97">
            <a:extLst>
              <a:ext uri="{FF2B5EF4-FFF2-40B4-BE49-F238E27FC236}">
                <a16:creationId xmlns:a16="http://schemas.microsoft.com/office/drawing/2014/main" id="{5891746A-5FEB-7484-BDBE-FE26ACFB2586}"/>
              </a:ext>
            </a:extLst>
          </p:cNvPr>
          <p:cNvSpPr txBox="1"/>
          <p:nvPr/>
        </p:nvSpPr>
        <p:spPr>
          <a:xfrm>
            <a:off x="8681394" y="3924597"/>
            <a:ext cx="1091893" cy="369332"/>
          </a:xfrm>
          <a:prstGeom prst="rect">
            <a:avLst/>
          </a:prstGeom>
          <a:noFill/>
        </p:spPr>
        <p:txBody>
          <a:bodyPr wrap="square" rtlCol="0">
            <a:spAutoFit/>
          </a:bodyPr>
          <a:lstStyle/>
          <a:p>
            <a:pPr algn="ctr" defTabSz="1219151"/>
            <a:r>
              <a:rPr lang="en-US" sz="900" b="1" dirty="0">
                <a:solidFill>
                  <a:srgbClr val="3F4040"/>
                </a:solidFill>
                <a:latin typeface="Noto Sans"/>
                <a:cs typeface="Arial" panose="020B0604020202020204" pitchFamily="34" charset="0"/>
              </a:rPr>
              <a:t>MOVICON</a:t>
            </a:r>
          </a:p>
          <a:p>
            <a:pPr algn="ctr" defTabSz="1219151"/>
            <a:r>
              <a:rPr lang="en-US" sz="900" b="1" dirty="0">
                <a:solidFill>
                  <a:srgbClr val="3F4040"/>
                </a:solidFill>
                <a:latin typeface="Noto Sans"/>
                <a:cs typeface="Arial" panose="020B0604020202020204" pitchFamily="34" charset="0"/>
              </a:rPr>
              <a:t>HMI/SCADA</a:t>
            </a:r>
          </a:p>
        </p:txBody>
      </p:sp>
      <p:grpSp>
        <p:nvGrpSpPr>
          <p:cNvPr id="99" name="Group 98">
            <a:extLst>
              <a:ext uri="{FF2B5EF4-FFF2-40B4-BE49-F238E27FC236}">
                <a16:creationId xmlns:a16="http://schemas.microsoft.com/office/drawing/2014/main" id="{1D535369-24AF-4A49-452A-6A69C2A6835A}"/>
              </a:ext>
            </a:extLst>
          </p:cNvPr>
          <p:cNvGrpSpPr/>
          <p:nvPr/>
        </p:nvGrpSpPr>
        <p:grpSpPr>
          <a:xfrm>
            <a:off x="9976945" y="4662323"/>
            <a:ext cx="495511" cy="314614"/>
            <a:chOff x="11063731" y="2798298"/>
            <a:chExt cx="2047887" cy="1327102"/>
          </a:xfrm>
        </p:grpSpPr>
        <p:pic>
          <p:nvPicPr>
            <p:cNvPr id="100" name="Picture 99">
              <a:extLst>
                <a:ext uri="{FF2B5EF4-FFF2-40B4-BE49-F238E27FC236}">
                  <a16:creationId xmlns:a16="http://schemas.microsoft.com/office/drawing/2014/main" id="{7A8AF843-D298-6A4E-4E2E-928472AC6CEC}"/>
                </a:ext>
              </a:extLst>
            </p:cNvPr>
            <p:cNvPicPr>
              <a:picLocks noChangeAspect="1"/>
            </p:cNvPicPr>
            <p:nvPr/>
          </p:nvPicPr>
          <p:blipFill>
            <a:blip r:embed="rId24"/>
            <a:stretch>
              <a:fillRect/>
            </a:stretch>
          </p:blipFill>
          <p:spPr>
            <a:xfrm>
              <a:off x="11063731" y="2798298"/>
              <a:ext cx="2047887" cy="1327102"/>
            </a:xfrm>
            <a:prstGeom prst="rect">
              <a:avLst/>
            </a:prstGeom>
          </p:spPr>
        </p:pic>
        <p:pic>
          <p:nvPicPr>
            <p:cNvPr id="101" name="Immagine 7">
              <a:extLst>
                <a:ext uri="{FF2B5EF4-FFF2-40B4-BE49-F238E27FC236}">
                  <a16:creationId xmlns:a16="http://schemas.microsoft.com/office/drawing/2014/main" id="{F3FA700F-32F3-0301-295A-8B905F76286A}"/>
                </a:ext>
              </a:extLst>
            </p:cNvPr>
            <p:cNvPicPr>
              <a:picLocks noChangeAspect="1"/>
            </p:cNvPicPr>
            <p:nvPr/>
          </p:nvPicPr>
          <p:blipFill rotWithShape="1">
            <a:blip r:embed="rId25" cstate="print">
              <a:extLst>
                <a:ext uri="{28A0092B-C50C-407E-A947-70E740481C1C}">
                  <a14:useLocalDpi xmlns:a14="http://schemas.microsoft.com/office/drawing/2010/main" val="0"/>
                </a:ext>
              </a:extLst>
            </a:blip>
            <a:srcRect l="16525" t="8320" r="13111" b="10252"/>
            <a:stretch/>
          </p:blipFill>
          <p:spPr>
            <a:xfrm>
              <a:off x="11266100" y="2981628"/>
              <a:ext cx="1612723" cy="903862"/>
            </a:xfrm>
            <a:prstGeom prst="rect">
              <a:avLst/>
            </a:prstGeom>
            <a:effectLst>
              <a:innerShdw blurRad="63500" dist="50800" dir="13500000">
                <a:prstClr val="black">
                  <a:alpha val="50000"/>
                </a:prstClr>
              </a:innerShdw>
            </a:effectLst>
          </p:spPr>
        </p:pic>
      </p:grpSp>
      <p:sp>
        <p:nvSpPr>
          <p:cNvPr id="102" name="TextBox 101">
            <a:extLst>
              <a:ext uri="{FF2B5EF4-FFF2-40B4-BE49-F238E27FC236}">
                <a16:creationId xmlns:a16="http://schemas.microsoft.com/office/drawing/2014/main" id="{FCF6266A-B17C-37E9-D51C-B3C9B0FCE446}"/>
              </a:ext>
            </a:extLst>
          </p:cNvPr>
          <p:cNvSpPr txBox="1"/>
          <p:nvPr/>
        </p:nvSpPr>
        <p:spPr>
          <a:xfrm>
            <a:off x="9738438" y="3992012"/>
            <a:ext cx="980362" cy="507831"/>
          </a:xfrm>
          <a:prstGeom prst="rect">
            <a:avLst/>
          </a:prstGeom>
          <a:noFill/>
        </p:spPr>
        <p:txBody>
          <a:bodyPr wrap="square" rtlCol="0">
            <a:spAutoFit/>
          </a:bodyPr>
          <a:lstStyle>
            <a:defPPr>
              <a:defRPr lang="en-US"/>
            </a:defPPr>
            <a:lvl1pPr algn="ctr">
              <a:defRPr sz="700" b="1">
                <a:latin typeface="Arial" panose="020B0604020202020204" pitchFamily="34" charset="0"/>
                <a:cs typeface="Arial" panose="020B0604020202020204" pitchFamily="34" charset="0"/>
              </a:defRPr>
            </a:lvl1pPr>
          </a:lstStyle>
          <a:p>
            <a:pPr defTabSz="761970">
              <a:defRPr/>
            </a:pPr>
            <a:r>
              <a:rPr lang="en-US" sz="900" kern="0" dirty="0">
                <a:solidFill>
                  <a:srgbClr val="3F4040"/>
                </a:solidFill>
                <a:latin typeface="Noto Sans"/>
              </a:rPr>
              <a:t>MOVICON PRO.LEAN / PRO.ENERGY</a:t>
            </a:r>
          </a:p>
        </p:txBody>
      </p:sp>
      <p:pic>
        <p:nvPicPr>
          <p:cNvPr id="103" name="Picture 102">
            <a:hlinkClick r:id="" action="ppaction://noaction"/>
            <a:extLst>
              <a:ext uri="{FF2B5EF4-FFF2-40B4-BE49-F238E27FC236}">
                <a16:creationId xmlns:a16="http://schemas.microsoft.com/office/drawing/2014/main" id="{64A63926-FCA4-0BA7-6D97-46487DBB8C8E}"/>
              </a:ext>
            </a:extLst>
          </p:cNvPr>
          <p:cNvPicPr>
            <a:picLocks noChangeAspect="1"/>
          </p:cNvPicPr>
          <p:nvPr/>
        </p:nvPicPr>
        <p:blipFill>
          <a:blip r:embed="rId26" cstate="print">
            <a:extLst>
              <a:ext uri="{28A0092B-C50C-407E-A947-70E740481C1C}">
                <a14:useLocalDpi xmlns:a14="http://schemas.microsoft.com/office/drawing/2010/main"/>
              </a:ext>
            </a:extLst>
          </a:blip>
          <a:stretch>
            <a:fillRect/>
          </a:stretch>
        </p:blipFill>
        <p:spPr>
          <a:xfrm>
            <a:off x="9498427" y="6684342"/>
            <a:ext cx="981412" cy="452220"/>
          </a:xfrm>
          <a:prstGeom prst="rect">
            <a:avLst/>
          </a:prstGeom>
        </p:spPr>
      </p:pic>
      <p:cxnSp>
        <p:nvCxnSpPr>
          <p:cNvPr id="105" name="Straight Connector 104">
            <a:extLst>
              <a:ext uri="{FF2B5EF4-FFF2-40B4-BE49-F238E27FC236}">
                <a16:creationId xmlns:a16="http://schemas.microsoft.com/office/drawing/2014/main" id="{D14F3807-45E6-51C7-7662-82DF112859C7}"/>
              </a:ext>
            </a:extLst>
          </p:cNvPr>
          <p:cNvCxnSpPr>
            <a:cxnSpLocks/>
          </p:cNvCxnSpPr>
          <p:nvPr/>
        </p:nvCxnSpPr>
        <p:spPr bwMode="auto">
          <a:xfrm>
            <a:off x="9844691" y="7137531"/>
            <a:ext cx="0" cy="199894"/>
          </a:xfrm>
          <a:prstGeom prst="line">
            <a:avLst/>
          </a:prstGeom>
          <a:solidFill>
            <a:srgbClr val="FF5003"/>
          </a:solidFill>
          <a:ln w="12700" cap="flat" cmpd="sng" algn="ctr">
            <a:solidFill>
              <a:srgbClr val="465DD0">
                <a:lumMod val="75000"/>
              </a:srgb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06" name="Picture 2" descr="Image result for ac motor icon">
            <a:extLst>
              <a:ext uri="{FF2B5EF4-FFF2-40B4-BE49-F238E27FC236}">
                <a16:creationId xmlns:a16="http://schemas.microsoft.com/office/drawing/2014/main" id="{88051D12-C8A1-2F5A-16CB-12B6CDF163ED}"/>
              </a:ext>
            </a:extLst>
          </p:cNvPr>
          <p:cNvPicPr>
            <a:picLocks noChangeAspect="1" noChangeArrowheads="1"/>
          </p:cNvPicPr>
          <p:nvPr/>
        </p:nvPicPr>
        <p:blipFill>
          <a:blip r:embed="rId2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047114" y="7302647"/>
            <a:ext cx="537107" cy="537107"/>
          </a:xfrm>
          <a:prstGeom prst="rect">
            <a:avLst/>
          </a:prstGeom>
          <a:noFill/>
          <a:extLst>
            <a:ext uri="{909E8E84-426E-40DD-AFC4-6F175D3DCCD1}">
              <a14:hiddenFill xmlns:a14="http://schemas.microsoft.com/office/drawing/2010/main">
                <a:solidFill>
                  <a:srgbClr val="FFFFFF"/>
                </a:solidFill>
              </a14:hiddenFill>
            </a:ext>
          </a:extLst>
        </p:spPr>
      </p:pic>
      <p:cxnSp>
        <p:nvCxnSpPr>
          <p:cNvPr id="107" name="Straight Connector 106">
            <a:extLst>
              <a:ext uri="{FF2B5EF4-FFF2-40B4-BE49-F238E27FC236}">
                <a16:creationId xmlns:a16="http://schemas.microsoft.com/office/drawing/2014/main" id="{D351F421-8FB4-833A-3A39-622FE95FAEB9}"/>
              </a:ext>
            </a:extLst>
          </p:cNvPr>
          <p:cNvCxnSpPr>
            <a:cxnSpLocks/>
          </p:cNvCxnSpPr>
          <p:nvPr/>
        </p:nvCxnSpPr>
        <p:spPr bwMode="auto">
          <a:xfrm flipH="1">
            <a:off x="9999790" y="7586833"/>
            <a:ext cx="94647" cy="0"/>
          </a:xfrm>
          <a:prstGeom prst="line">
            <a:avLst/>
          </a:prstGeom>
          <a:solidFill>
            <a:srgbClr val="FF5003"/>
          </a:solidFill>
          <a:ln w="12700" cap="flat" cmpd="sng" algn="ctr">
            <a:solidFill>
              <a:srgbClr val="465DD0">
                <a:lumMod val="75000"/>
              </a:srgb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08" name="Picture 107">
            <a:extLst>
              <a:ext uri="{FF2B5EF4-FFF2-40B4-BE49-F238E27FC236}">
                <a16:creationId xmlns:a16="http://schemas.microsoft.com/office/drawing/2014/main" id="{5C62B40C-AF04-21A1-FD3F-5249F7F024E1}"/>
              </a:ext>
            </a:extLst>
          </p:cNvPr>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9707382" y="7369615"/>
            <a:ext cx="265198" cy="481238"/>
          </a:xfrm>
          <a:prstGeom prst="rect">
            <a:avLst/>
          </a:prstGeom>
        </p:spPr>
      </p:pic>
      <p:pic>
        <p:nvPicPr>
          <p:cNvPr id="114" name="Picture 113">
            <a:extLst>
              <a:ext uri="{FF2B5EF4-FFF2-40B4-BE49-F238E27FC236}">
                <a16:creationId xmlns:a16="http://schemas.microsoft.com/office/drawing/2014/main" id="{9D08C808-1C66-BA3A-BA70-132FB9BEE387}"/>
              </a:ext>
            </a:extLst>
          </p:cNvPr>
          <p:cNvPicPr>
            <a:picLocks noChangeAspect="1"/>
          </p:cNvPicPr>
          <p:nvPr/>
        </p:nvPicPr>
        <p:blipFill>
          <a:blip r:embed="rId29" cstate="email">
            <a:extLst>
              <a:ext uri="{28A0092B-C50C-407E-A947-70E740481C1C}">
                <a14:useLocalDpi xmlns:a14="http://schemas.microsoft.com/office/drawing/2010/main"/>
              </a:ext>
            </a:extLst>
          </a:blip>
          <a:stretch>
            <a:fillRect/>
          </a:stretch>
        </p:blipFill>
        <p:spPr>
          <a:xfrm>
            <a:off x="4056428" y="4445152"/>
            <a:ext cx="980107" cy="575995"/>
          </a:xfrm>
          <a:prstGeom prst="rect">
            <a:avLst/>
          </a:prstGeom>
        </p:spPr>
      </p:pic>
      <p:sp>
        <p:nvSpPr>
          <p:cNvPr id="115" name="TextBox 114">
            <a:extLst>
              <a:ext uri="{FF2B5EF4-FFF2-40B4-BE49-F238E27FC236}">
                <a16:creationId xmlns:a16="http://schemas.microsoft.com/office/drawing/2014/main" id="{CC3CDE37-A168-6F9F-DC3E-19FDD2EEB599}"/>
              </a:ext>
            </a:extLst>
          </p:cNvPr>
          <p:cNvSpPr txBox="1"/>
          <p:nvPr/>
        </p:nvSpPr>
        <p:spPr>
          <a:xfrm>
            <a:off x="3476635" y="3945846"/>
            <a:ext cx="2087172" cy="369332"/>
          </a:xfrm>
          <a:prstGeom prst="rect">
            <a:avLst/>
          </a:prstGeom>
          <a:noFill/>
        </p:spPr>
        <p:txBody>
          <a:bodyPr wrap="square" rtlCol="0">
            <a:spAutoFit/>
          </a:bodyPr>
          <a:lstStyle/>
          <a:p>
            <a:pPr algn="ctr" defTabSz="1219151"/>
            <a:r>
              <a:rPr lang="en-US" sz="900" b="1" dirty="0">
                <a:solidFill>
                  <a:srgbClr val="3F4040"/>
                </a:solidFill>
                <a:latin typeface="Noto Sans"/>
                <a:cs typeface="Arial" panose="020B0604020202020204" pitchFamily="34" charset="0"/>
              </a:rPr>
              <a:t>Data Aggregation, Analytics, Visualization, Modeling</a:t>
            </a:r>
          </a:p>
        </p:txBody>
      </p:sp>
      <p:cxnSp>
        <p:nvCxnSpPr>
          <p:cNvPr id="118" name="Straight Connector 117">
            <a:extLst>
              <a:ext uri="{FF2B5EF4-FFF2-40B4-BE49-F238E27FC236}">
                <a16:creationId xmlns:a16="http://schemas.microsoft.com/office/drawing/2014/main" id="{7FA18EFE-6071-F21C-A352-D5341E1D7F20}"/>
              </a:ext>
            </a:extLst>
          </p:cNvPr>
          <p:cNvCxnSpPr>
            <a:cxnSpLocks/>
          </p:cNvCxnSpPr>
          <p:nvPr/>
        </p:nvCxnSpPr>
        <p:spPr bwMode="auto">
          <a:xfrm flipV="1">
            <a:off x="9279701" y="5259253"/>
            <a:ext cx="0" cy="1012355"/>
          </a:xfrm>
          <a:prstGeom prst="line">
            <a:avLst/>
          </a:prstGeom>
          <a:solidFill>
            <a:schemeClr val="accent1"/>
          </a:solidFill>
          <a:ln w="28575" cap="rnd" cmpd="sng" algn="ctr">
            <a:solidFill>
              <a:srgbClr val="A7A8AA"/>
            </a:solidFill>
            <a:prstDash val="solid"/>
            <a:round/>
            <a:headEnd type="none" w="med" len="med"/>
            <a:tailEnd type="none" w="med" len="med"/>
          </a:ln>
          <a:effectLst/>
        </p:spPr>
      </p:cxnSp>
      <p:pic>
        <p:nvPicPr>
          <p:cNvPr id="121" name="Immagine 5" descr="Immagine che contiene orologio, segnale&#10;&#10;Descrizione generata automaticamente">
            <a:extLst>
              <a:ext uri="{FF2B5EF4-FFF2-40B4-BE49-F238E27FC236}">
                <a16:creationId xmlns:a16="http://schemas.microsoft.com/office/drawing/2014/main" id="{C6FB877C-0D30-DA00-673A-09013B0073BC}"/>
              </a:ext>
            </a:extLst>
          </p:cNvPr>
          <p:cNvPicPr>
            <a:picLocks noChangeAspect="1"/>
          </p:cNvPicPr>
          <p:nvPr/>
        </p:nvPicPr>
        <p:blipFill>
          <a:blip r:embed="rId30" cstate="print">
            <a:extLst>
              <a:ext uri="{28A0092B-C50C-407E-A947-70E740481C1C}">
                <a14:useLocalDpi xmlns:a14="http://schemas.microsoft.com/office/drawing/2010/main" val="0"/>
              </a:ext>
            </a:extLst>
          </a:blip>
          <a:stretch>
            <a:fillRect/>
          </a:stretch>
        </p:blipFill>
        <p:spPr>
          <a:xfrm>
            <a:off x="10689880" y="4321733"/>
            <a:ext cx="1754319" cy="327653"/>
          </a:xfrm>
          <a:prstGeom prst="rect">
            <a:avLst/>
          </a:prstGeom>
        </p:spPr>
      </p:pic>
      <p:pic>
        <p:nvPicPr>
          <p:cNvPr id="122" name="Picture 121" descr="A picture containing building, window&#10;&#10;Description automatically generated">
            <a:extLst>
              <a:ext uri="{FF2B5EF4-FFF2-40B4-BE49-F238E27FC236}">
                <a16:creationId xmlns:a16="http://schemas.microsoft.com/office/drawing/2014/main" id="{691657C1-24F7-8DB7-1DFF-EFF18EA5645B}"/>
              </a:ext>
            </a:extLst>
          </p:cNvPr>
          <p:cNvPicPr>
            <a:picLocks noChangeAspect="1"/>
          </p:cNvPicPr>
          <p:nvPr/>
        </p:nvPicPr>
        <p:blipFill rotWithShape="1">
          <a:blip r:embed="rId31" cstate="print">
            <a:extLst>
              <a:ext uri="{28A0092B-C50C-407E-A947-70E740481C1C}">
                <a14:useLocalDpi xmlns:a14="http://schemas.microsoft.com/office/drawing/2010/main" val="0"/>
              </a:ext>
            </a:extLst>
          </a:blip>
          <a:srcRect l="21585" t="20882" r="21939" b="20881"/>
          <a:stretch/>
        </p:blipFill>
        <p:spPr>
          <a:xfrm>
            <a:off x="5605358" y="4259759"/>
            <a:ext cx="826095" cy="788441"/>
          </a:xfrm>
          <a:prstGeom prst="rect">
            <a:avLst/>
          </a:prstGeom>
        </p:spPr>
      </p:pic>
      <p:sp>
        <p:nvSpPr>
          <p:cNvPr id="123" name="TextBox 122">
            <a:extLst>
              <a:ext uri="{FF2B5EF4-FFF2-40B4-BE49-F238E27FC236}">
                <a16:creationId xmlns:a16="http://schemas.microsoft.com/office/drawing/2014/main" id="{B8EBE05F-47A4-7DD8-00B8-E098BF9C10B0}"/>
              </a:ext>
            </a:extLst>
          </p:cNvPr>
          <p:cNvSpPr txBox="1"/>
          <p:nvPr/>
        </p:nvSpPr>
        <p:spPr>
          <a:xfrm>
            <a:off x="5335842" y="3883826"/>
            <a:ext cx="1346761" cy="369332"/>
          </a:xfrm>
          <a:prstGeom prst="rect">
            <a:avLst/>
          </a:prstGeom>
          <a:noFill/>
        </p:spPr>
        <p:txBody>
          <a:bodyPr wrap="square" rtlCol="0">
            <a:spAutoFit/>
          </a:bodyPr>
          <a:lstStyle/>
          <a:p>
            <a:pPr algn="ctr" defTabSz="1219151"/>
            <a:r>
              <a:rPr lang="en-US" sz="1800" b="1" dirty="0">
                <a:solidFill>
                  <a:srgbClr val="0070C0"/>
                </a:solidFill>
                <a:latin typeface="Noto Sans"/>
                <a:cs typeface="Arial" panose="020B0604020202020204" pitchFamily="34" charset="0"/>
              </a:rPr>
              <a:t>PACEdge</a:t>
            </a:r>
          </a:p>
        </p:txBody>
      </p:sp>
      <p:cxnSp>
        <p:nvCxnSpPr>
          <p:cNvPr id="124" name="Straight Connector 123">
            <a:extLst>
              <a:ext uri="{FF2B5EF4-FFF2-40B4-BE49-F238E27FC236}">
                <a16:creationId xmlns:a16="http://schemas.microsoft.com/office/drawing/2014/main" id="{7B731D12-77A9-22BE-2958-942FDCCA44EF}"/>
              </a:ext>
            </a:extLst>
          </p:cNvPr>
          <p:cNvCxnSpPr>
            <a:cxnSpLocks/>
          </p:cNvCxnSpPr>
          <p:nvPr/>
        </p:nvCxnSpPr>
        <p:spPr bwMode="auto">
          <a:xfrm>
            <a:off x="376066" y="5499636"/>
            <a:ext cx="12082634" cy="0"/>
          </a:xfrm>
          <a:prstGeom prst="line">
            <a:avLst/>
          </a:prstGeom>
          <a:solidFill>
            <a:schemeClr val="accent1"/>
          </a:solidFill>
          <a:ln w="6350" cap="flat" cmpd="sng" algn="ctr">
            <a:solidFill>
              <a:schemeClr val="bg1">
                <a:lumMod val="65000"/>
              </a:schemeClr>
            </a:solidFill>
            <a:prstDash val="lgDash"/>
            <a:round/>
            <a:headEnd type="none" w="med" len="med"/>
            <a:tailEnd type="none" w="med" len="med"/>
          </a:ln>
          <a:effectLst/>
        </p:spPr>
      </p:cxnSp>
      <p:cxnSp>
        <p:nvCxnSpPr>
          <p:cNvPr id="126" name="Straight Connector 125">
            <a:extLst>
              <a:ext uri="{FF2B5EF4-FFF2-40B4-BE49-F238E27FC236}">
                <a16:creationId xmlns:a16="http://schemas.microsoft.com/office/drawing/2014/main" id="{293AA191-473A-659A-FB70-F25BEA2E7C12}"/>
              </a:ext>
            </a:extLst>
          </p:cNvPr>
          <p:cNvCxnSpPr>
            <a:cxnSpLocks/>
          </p:cNvCxnSpPr>
          <p:nvPr/>
        </p:nvCxnSpPr>
        <p:spPr bwMode="auto">
          <a:xfrm flipV="1">
            <a:off x="8283016" y="2827129"/>
            <a:ext cx="0" cy="885205"/>
          </a:xfrm>
          <a:prstGeom prst="line">
            <a:avLst/>
          </a:prstGeom>
          <a:solidFill>
            <a:schemeClr val="accent1"/>
          </a:solidFill>
          <a:ln w="28575" cap="flat" cmpd="sng" algn="ctr">
            <a:solidFill>
              <a:schemeClr val="accent3"/>
            </a:solidFill>
            <a:prstDash val="solid"/>
            <a:round/>
            <a:headEnd type="none" w="med" len="med"/>
            <a:tailEnd type="none" w="med" len="med"/>
          </a:ln>
          <a:effectLst/>
        </p:spPr>
      </p:cxnSp>
      <p:grpSp>
        <p:nvGrpSpPr>
          <p:cNvPr id="127" name="Group 126">
            <a:extLst>
              <a:ext uri="{FF2B5EF4-FFF2-40B4-BE49-F238E27FC236}">
                <a16:creationId xmlns:a16="http://schemas.microsoft.com/office/drawing/2014/main" id="{AFA326C2-292D-A714-AA0D-436E289590E3}"/>
              </a:ext>
            </a:extLst>
          </p:cNvPr>
          <p:cNvGrpSpPr/>
          <p:nvPr/>
        </p:nvGrpSpPr>
        <p:grpSpPr>
          <a:xfrm>
            <a:off x="6589585" y="3092470"/>
            <a:ext cx="992359" cy="305357"/>
            <a:chOff x="10364127" y="5554116"/>
            <a:chExt cx="1089950" cy="335387"/>
          </a:xfrm>
        </p:grpSpPr>
        <p:pic>
          <p:nvPicPr>
            <p:cNvPr id="128" name="Grafik 66">
              <a:extLst>
                <a:ext uri="{FF2B5EF4-FFF2-40B4-BE49-F238E27FC236}">
                  <a16:creationId xmlns:a16="http://schemas.microsoft.com/office/drawing/2014/main" id="{2B558560-3ACE-9A93-D8D9-B91DAC349647}"/>
                </a:ext>
              </a:extLst>
            </p:cNvPr>
            <p:cNvPicPr>
              <a:picLocks noChangeAspect="1"/>
            </p:cNvPicPr>
            <p:nvPr/>
          </p:nvPicPr>
          <p:blipFill>
            <a:blip r:embed="rId8"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1024695" y="5676857"/>
              <a:ext cx="429382" cy="104532"/>
            </a:xfrm>
            <a:prstGeom prst="rect">
              <a:avLst/>
            </a:prstGeom>
          </p:spPr>
        </p:pic>
        <p:pic>
          <p:nvPicPr>
            <p:cNvPr id="129" name="Picture 12" descr="OPC UA | Industrial Communication | Global">
              <a:extLst>
                <a:ext uri="{FF2B5EF4-FFF2-40B4-BE49-F238E27FC236}">
                  <a16:creationId xmlns:a16="http://schemas.microsoft.com/office/drawing/2014/main" id="{96CABC7E-C09E-5D4A-0349-1617FC9F7A48}"/>
                </a:ext>
              </a:extLst>
            </p:cNvPr>
            <p:cNvPicPr>
              <a:picLocks noChangeAspect="1" noChangeArrowheads="1"/>
            </p:cNvPicPr>
            <p:nvPr/>
          </p:nvPicPr>
          <p:blipFill>
            <a:blip r:embed="rId9" cstate="print">
              <a:clrChange>
                <a:clrFrom>
                  <a:srgbClr val="FFFFFF"/>
                </a:clrFrom>
                <a:clrTo>
                  <a:srgbClr val="FFFFFF">
                    <a:alpha val="0"/>
                  </a:srgbClr>
                </a:clrTo>
              </a:clrChange>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364127" y="5554116"/>
              <a:ext cx="597006" cy="335387"/>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79925186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E742D88-2944-4316-86AD-BB1454A17C5E}"/>
              </a:ext>
            </a:extLst>
          </p:cNvPr>
          <p:cNvSpPr txBox="1">
            <a:spLocks/>
          </p:cNvSpPr>
          <p:nvPr/>
        </p:nvSpPr>
        <p:spPr>
          <a:xfrm>
            <a:off x="1506071" y="2219973"/>
            <a:ext cx="11672047" cy="4748048"/>
          </a:xfrm>
          <a:prstGeom prst="rect">
            <a:avLst/>
          </a:prstGeom>
        </p:spPr>
        <p:txBody>
          <a:bodyPr/>
          <a:lstStyle>
            <a:lvl1pPr algn="l" defTabSz="1463040" rtl="0" eaLnBrk="1" latinLnBrk="0" hangingPunct="1">
              <a:spcBef>
                <a:spcPct val="0"/>
              </a:spcBef>
              <a:buNone/>
              <a:defRPr sz="3200" b="0" i="0" u="none" kern="1200">
                <a:solidFill>
                  <a:schemeClr val="accent1"/>
                </a:solidFill>
                <a:latin typeface="+mj-lt"/>
                <a:ea typeface="+mj-ea"/>
                <a:cs typeface="+mj-cs"/>
              </a:defRPr>
            </a:lvl1pPr>
          </a:lstStyle>
          <a:p>
            <a:pPr algn="ctr"/>
            <a:r>
              <a:rPr lang="en-US" dirty="0"/>
              <a:t>PACEdge Backup/Restore/Recover Functionality</a:t>
            </a:r>
          </a:p>
          <a:p>
            <a:pPr algn="ctr"/>
            <a:endParaRPr lang="en-US" dirty="0"/>
          </a:p>
          <a:p>
            <a:pPr marL="285750" indent="-285750">
              <a:lnSpc>
                <a:spcPct val="150000"/>
              </a:lnSpc>
              <a:buFont typeface="Arial" panose="020B0604020202020204" pitchFamily="34" charset="0"/>
              <a:buChar char="•"/>
            </a:pPr>
            <a:r>
              <a:rPr lang="en-US" sz="1800" dirty="0">
                <a:solidFill>
                  <a:schemeClr val="tx1"/>
                </a:solidFill>
              </a:rPr>
              <a:t>PACEdge supports multiple ways to backup user data, such as Node-RED flows, Grafana dashboards, databases, whole PACEdge setup, </a:t>
            </a:r>
            <a:r>
              <a:rPr lang="en-US" sz="1800" dirty="0" err="1">
                <a:solidFill>
                  <a:schemeClr val="tx1"/>
                </a:solidFill>
              </a:rPr>
              <a:t>etc</a:t>
            </a:r>
            <a:endParaRPr lang="en-US" sz="1800" dirty="0">
              <a:solidFill>
                <a:schemeClr val="tx1"/>
              </a:solidFill>
            </a:endParaRPr>
          </a:p>
          <a:p>
            <a:pPr marL="285750" indent="-285750">
              <a:lnSpc>
                <a:spcPct val="150000"/>
              </a:lnSpc>
              <a:buFont typeface="Arial" panose="020B0604020202020204" pitchFamily="34" charset="0"/>
              <a:buChar char="•"/>
            </a:pPr>
            <a:r>
              <a:rPr lang="en-US" sz="1800" dirty="0">
                <a:solidFill>
                  <a:schemeClr val="tx1"/>
                </a:solidFill>
              </a:rPr>
              <a:t>Backed up data can then be later restored on the same or other PACEdge device</a:t>
            </a:r>
          </a:p>
          <a:p>
            <a:pPr marL="285750" indent="-285750">
              <a:lnSpc>
                <a:spcPct val="150000"/>
              </a:lnSpc>
              <a:buFont typeface="Arial" panose="020B0604020202020204" pitchFamily="34" charset="0"/>
              <a:buChar char="•"/>
            </a:pPr>
            <a:r>
              <a:rPr lang="en-US" sz="1800" dirty="0">
                <a:solidFill>
                  <a:schemeClr val="tx1"/>
                </a:solidFill>
              </a:rPr>
              <a:t>If PACEdge software becomes misconfigured, user has an option to perform Recovery to Factory Default state</a:t>
            </a:r>
          </a:p>
          <a:p>
            <a:pPr>
              <a:lnSpc>
                <a:spcPct val="150000"/>
              </a:lnSpc>
            </a:pPr>
            <a:endParaRPr lang="en-US" sz="1800" dirty="0">
              <a:solidFill>
                <a:schemeClr val="tx1"/>
              </a:solidFill>
            </a:endParaRPr>
          </a:p>
          <a:p>
            <a:pPr>
              <a:lnSpc>
                <a:spcPct val="150000"/>
              </a:lnSpc>
            </a:pPr>
            <a:r>
              <a:rPr lang="en-US" sz="1800" dirty="0"/>
              <a:t>Please consult PACEdge User Manual for step by step procedures and PACEdge Knowledgebase and Examples SFDC site for example videos</a:t>
            </a:r>
            <a:endParaRPr lang="en-US" sz="1800" dirty="0">
              <a:solidFill>
                <a:schemeClr val="tx1"/>
              </a:solidFill>
            </a:endParaRPr>
          </a:p>
        </p:txBody>
      </p:sp>
    </p:spTree>
    <p:extLst>
      <p:ext uri="{BB962C8B-B14F-4D97-AF65-F5344CB8AC3E}">
        <p14:creationId xmlns:p14="http://schemas.microsoft.com/office/powerpoint/2010/main" val="324991063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E742D88-2944-4316-86AD-BB1454A17C5E}"/>
              </a:ext>
            </a:extLst>
          </p:cNvPr>
          <p:cNvSpPr txBox="1">
            <a:spLocks/>
          </p:cNvSpPr>
          <p:nvPr/>
        </p:nvSpPr>
        <p:spPr>
          <a:xfrm>
            <a:off x="511175" y="3745603"/>
            <a:ext cx="13623925" cy="728835"/>
          </a:xfrm>
          <a:prstGeom prst="rect">
            <a:avLst/>
          </a:prstGeom>
        </p:spPr>
        <p:txBody>
          <a:bodyPr/>
          <a:lstStyle>
            <a:lvl1pPr algn="l" defTabSz="1463040" rtl="0" eaLnBrk="1" latinLnBrk="0" hangingPunct="1">
              <a:spcBef>
                <a:spcPct val="0"/>
              </a:spcBef>
              <a:buNone/>
              <a:defRPr sz="3200" b="0" i="0" u="none" kern="1200">
                <a:solidFill>
                  <a:schemeClr val="accent1"/>
                </a:solidFill>
                <a:latin typeface="+mj-lt"/>
                <a:ea typeface="+mj-ea"/>
                <a:cs typeface="+mj-cs"/>
              </a:defRPr>
            </a:lvl1pPr>
          </a:lstStyle>
          <a:p>
            <a:pPr algn="ctr"/>
            <a:r>
              <a:rPr lang="en-US" dirty="0"/>
              <a:t>PACEdge Technical Architecture</a:t>
            </a:r>
          </a:p>
        </p:txBody>
      </p:sp>
      <p:sp>
        <p:nvSpPr>
          <p:cNvPr id="2" name="Title 1">
            <a:extLst>
              <a:ext uri="{FF2B5EF4-FFF2-40B4-BE49-F238E27FC236}">
                <a16:creationId xmlns:a16="http://schemas.microsoft.com/office/drawing/2014/main" id="{9F3CC345-16BB-1596-75DB-FF0E05E6C77D}"/>
              </a:ext>
            </a:extLst>
          </p:cNvPr>
          <p:cNvSpPr>
            <a:spLocks noGrp="1"/>
          </p:cNvSpPr>
          <p:nvPr>
            <p:ph type="title"/>
          </p:nvPr>
        </p:nvSpPr>
        <p:spPr>
          <a:xfrm>
            <a:off x="6170978" y="1530220"/>
            <a:ext cx="7956184" cy="2050895"/>
          </a:xfrm>
        </p:spPr>
        <p:txBody>
          <a:bodyPr/>
          <a:lstStyle/>
          <a:p>
            <a:r>
              <a:rPr lang="de-DE" dirty="0"/>
              <a:t>New Features in PACEdge v2.3.0</a:t>
            </a:r>
            <a:endParaRPr lang="en-US" dirty="0"/>
          </a:p>
        </p:txBody>
      </p:sp>
    </p:spTree>
    <p:extLst>
      <p:ext uri="{BB962C8B-B14F-4D97-AF65-F5344CB8AC3E}">
        <p14:creationId xmlns:p14="http://schemas.microsoft.com/office/powerpoint/2010/main" val="176416368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3DE224-79B3-4F05-B2D0-AB07563853B3}"/>
              </a:ext>
            </a:extLst>
          </p:cNvPr>
          <p:cNvSpPr>
            <a:spLocks noGrp="1"/>
          </p:cNvSpPr>
          <p:nvPr>
            <p:ph type="title"/>
          </p:nvPr>
        </p:nvSpPr>
        <p:spPr/>
        <p:txBody>
          <a:bodyPr/>
          <a:lstStyle/>
          <a:p>
            <a:r>
              <a:rPr lang="en-US"/>
              <a:t>PACEdge Application Updates</a:t>
            </a:r>
          </a:p>
        </p:txBody>
      </p:sp>
      <p:graphicFrame>
        <p:nvGraphicFramePr>
          <p:cNvPr id="4" name="Table 3">
            <a:extLst>
              <a:ext uri="{FF2B5EF4-FFF2-40B4-BE49-F238E27FC236}">
                <a16:creationId xmlns:a16="http://schemas.microsoft.com/office/drawing/2014/main" id="{CCBE72D2-2BEC-4F78-8B52-81908AD2E4DA}"/>
              </a:ext>
            </a:extLst>
          </p:cNvPr>
          <p:cNvGraphicFramePr>
            <a:graphicFrameLocks noGrp="1"/>
          </p:cNvGraphicFramePr>
          <p:nvPr/>
        </p:nvGraphicFramePr>
        <p:xfrm>
          <a:off x="2858667" y="1564445"/>
          <a:ext cx="8707582" cy="6335590"/>
        </p:xfrm>
        <a:graphic>
          <a:graphicData uri="http://schemas.openxmlformats.org/drawingml/2006/table">
            <a:tbl>
              <a:tblPr>
                <a:tableStyleId>{5C22544A-7EE6-4342-B048-85BDC9FD1C3A}</a:tableStyleId>
              </a:tblPr>
              <a:tblGrid>
                <a:gridCol w="3897878">
                  <a:extLst>
                    <a:ext uri="{9D8B030D-6E8A-4147-A177-3AD203B41FA5}">
                      <a16:colId xmlns:a16="http://schemas.microsoft.com/office/drawing/2014/main" val="2607103451"/>
                    </a:ext>
                  </a:extLst>
                </a:gridCol>
                <a:gridCol w="4809704">
                  <a:extLst>
                    <a:ext uri="{9D8B030D-6E8A-4147-A177-3AD203B41FA5}">
                      <a16:colId xmlns:a16="http://schemas.microsoft.com/office/drawing/2014/main" val="2648172772"/>
                    </a:ext>
                  </a:extLst>
                </a:gridCol>
              </a:tblGrid>
              <a:tr h="351859">
                <a:tc>
                  <a:txBody>
                    <a:bodyPr/>
                    <a:lstStyle/>
                    <a:p>
                      <a:pPr algn="ctr">
                        <a:lnSpc>
                          <a:spcPct val="115000"/>
                        </a:lnSpc>
                        <a:spcAft>
                          <a:spcPts val="1000"/>
                        </a:spcAft>
                      </a:pPr>
                      <a:r>
                        <a:rPr lang="en-US" sz="1600" b="1" dirty="0">
                          <a:solidFill>
                            <a:schemeClr val="bg1">
                              <a:lumMod val="95000"/>
                            </a:schemeClr>
                          </a:solidFill>
                          <a:effectLst/>
                        </a:rPr>
                        <a:t>Component</a:t>
                      </a:r>
                      <a:endParaRPr lang="en-US" sz="1600" b="1" dirty="0">
                        <a:solidFill>
                          <a:schemeClr val="bg1">
                            <a:lumMod val="95000"/>
                          </a:schemeClr>
                        </a:solidFill>
                        <a:effectLst/>
                        <a:latin typeface="DTL Argo T Light"/>
                        <a:ea typeface="Times New Roman" panose="02020603050405020304" pitchFamily="18" charset="0"/>
                        <a:cs typeface="Times New Roman" panose="02020603050405020304" pitchFamily="18" charset="0"/>
                      </a:endParaRPr>
                    </a:p>
                  </a:txBody>
                  <a:tcPr marL="68580" marR="68580" marT="0" marB="0" anchor="ctr">
                    <a:solidFill>
                      <a:srgbClr val="0070C0"/>
                    </a:solidFill>
                  </a:tcPr>
                </a:tc>
                <a:tc>
                  <a:txBody>
                    <a:bodyPr/>
                    <a:lstStyle/>
                    <a:p>
                      <a:pPr algn="ctr">
                        <a:lnSpc>
                          <a:spcPct val="115000"/>
                        </a:lnSpc>
                        <a:spcAft>
                          <a:spcPts val="1000"/>
                        </a:spcAft>
                      </a:pPr>
                      <a:r>
                        <a:rPr lang="en-US" sz="1600" b="1" dirty="0">
                          <a:solidFill>
                            <a:schemeClr val="bg1">
                              <a:lumMod val="95000"/>
                            </a:schemeClr>
                          </a:solidFill>
                          <a:effectLst/>
                        </a:rPr>
                        <a:t>Version Number</a:t>
                      </a:r>
                      <a:endParaRPr lang="en-US" sz="1600" b="1" dirty="0">
                        <a:solidFill>
                          <a:schemeClr val="bg1">
                            <a:lumMod val="95000"/>
                          </a:schemeClr>
                        </a:solidFill>
                        <a:effectLst/>
                        <a:latin typeface="DTL Argo T Light"/>
                        <a:ea typeface="Times New Roman" panose="02020603050405020304" pitchFamily="18" charset="0"/>
                        <a:cs typeface="Times New Roman" panose="02020603050405020304" pitchFamily="18" charset="0"/>
                      </a:endParaRPr>
                    </a:p>
                  </a:txBody>
                  <a:tcPr marL="68580" marR="68580" marT="0" marB="0" anchor="ctr">
                    <a:solidFill>
                      <a:srgbClr val="0070C0"/>
                    </a:solidFill>
                  </a:tcPr>
                </a:tc>
                <a:extLst>
                  <a:ext uri="{0D108BD9-81ED-4DB2-BD59-A6C34878D82A}">
                    <a16:rowId xmlns:a16="http://schemas.microsoft.com/office/drawing/2014/main" val="2985758620"/>
                  </a:ext>
                </a:extLst>
              </a:tr>
              <a:tr h="351859">
                <a:tc>
                  <a:txBody>
                    <a:bodyPr/>
                    <a:lstStyle/>
                    <a:p>
                      <a:pPr algn="ctr">
                        <a:lnSpc>
                          <a:spcPct val="115000"/>
                        </a:lnSpc>
                        <a:spcAft>
                          <a:spcPts val="1000"/>
                        </a:spcAft>
                      </a:pPr>
                      <a:r>
                        <a:rPr lang="en-US" sz="1600">
                          <a:effectLst/>
                        </a:rPr>
                        <a:t>PACEdge</a:t>
                      </a:r>
                      <a:endParaRPr lang="en-US" sz="1600">
                        <a:solidFill>
                          <a:srgbClr val="002D72"/>
                        </a:solidFill>
                        <a:effectLst/>
                        <a:latin typeface="DTL Argo T Ligh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1000"/>
                        </a:spcAft>
                      </a:pPr>
                      <a:r>
                        <a:rPr lang="en-US" sz="1600" dirty="0">
                          <a:effectLst/>
                        </a:rPr>
                        <a:t>2.3.0</a:t>
                      </a:r>
                      <a:endParaRPr lang="en-US" sz="1600" dirty="0">
                        <a:solidFill>
                          <a:srgbClr val="002D72"/>
                        </a:solidFill>
                        <a:effectLst/>
                        <a:latin typeface="DTL Argo T Light"/>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080608263"/>
                  </a:ext>
                </a:extLst>
              </a:tr>
              <a:tr h="351859">
                <a:tc>
                  <a:txBody>
                    <a:bodyPr/>
                    <a:lstStyle/>
                    <a:p>
                      <a:pPr algn="ctr">
                        <a:lnSpc>
                          <a:spcPct val="115000"/>
                        </a:lnSpc>
                        <a:spcAft>
                          <a:spcPts val="1000"/>
                        </a:spcAft>
                      </a:pPr>
                      <a:r>
                        <a:rPr lang="en-US" sz="1600" dirty="0">
                          <a:effectLst/>
                        </a:rPr>
                        <a:t>Movicon.NExT Editor Support</a:t>
                      </a:r>
                      <a:endParaRPr lang="en-US" sz="1600" dirty="0">
                        <a:solidFill>
                          <a:srgbClr val="002D72"/>
                        </a:solidFill>
                        <a:effectLst/>
                        <a:latin typeface="DTL Argo T Ligh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1000"/>
                        </a:spcAft>
                      </a:pPr>
                      <a:r>
                        <a:rPr lang="en-US" sz="1600" dirty="0">
                          <a:effectLst/>
                        </a:rPr>
                        <a:t>4.2</a:t>
                      </a:r>
                      <a:endParaRPr lang="en-US" sz="1600" dirty="0">
                        <a:solidFill>
                          <a:srgbClr val="002D72"/>
                        </a:solidFill>
                        <a:effectLst/>
                        <a:latin typeface="DTL Argo T Light"/>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855560381"/>
                  </a:ext>
                </a:extLst>
              </a:tr>
              <a:tr h="353987">
                <a:tc>
                  <a:txBody>
                    <a:bodyPr/>
                    <a:lstStyle/>
                    <a:p>
                      <a:pPr algn="ctr">
                        <a:lnSpc>
                          <a:spcPct val="115000"/>
                        </a:lnSpc>
                        <a:spcAft>
                          <a:spcPts val="1000"/>
                        </a:spcAft>
                      </a:pPr>
                      <a:endParaRPr lang="en-US" sz="1600" dirty="0">
                        <a:solidFill>
                          <a:srgbClr val="002D72"/>
                        </a:solidFill>
                        <a:effectLst/>
                        <a:latin typeface="DTL Argo T Light"/>
                        <a:ea typeface="Times New Roman" panose="02020603050405020304" pitchFamily="18" charset="0"/>
                        <a:cs typeface="Times New Roman" panose="02020603050405020304" pitchFamily="18" charset="0"/>
                      </a:endParaRPr>
                    </a:p>
                  </a:txBody>
                  <a:tcPr marL="68580" marR="68580" marT="0" marB="0" anchor="ctr">
                    <a:solidFill>
                      <a:schemeClr val="bg1"/>
                    </a:solidFill>
                  </a:tcPr>
                </a:tc>
                <a:tc>
                  <a:txBody>
                    <a:bodyPr/>
                    <a:lstStyle/>
                    <a:p>
                      <a:pPr algn="ctr">
                        <a:lnSpc>
                          <a:spcPct val="115000"/>
                        </a:lnSpc>
                        <a:spcAft>
                          <a:spcPts val="1000"/>
                        </a:spcAft>
                      </a:pPr>
                      <a:endParaRPr lang="en-US" sz="1600" dirty="0">
                        <a:solidFill>
                          <a:srgbClr val="002D72"/>
                        </a:solidFill>
                        <a:effectLst/>
                        <a:latin typeface="DTL Argo T Light"/>
                        <a:ea typeface="Times New Roman" panose="02020603050405020304" pitchFamily="18" charset="0"/>
                        <a:cs typeface="Times New Roman" panose="02020603050405020304" pitchFamily="18" charset="0"/>
                      </a:endParaRPr>
                    </a:p>
                  </a:txBody>
                  <a:tcPr marL="68580" marR="68580" marT="0" marB="0" anchor="ctr">
                    <a:solidFill>
                      <a:schemeClr val="bg1"/>
                    </a:solidFill>
                  </a:tcPr>
                </a:tc>
                <a:extLst>
                  <a:ext uri="{0D108BD9-81ED-4DB2-BD59-A6C34878D82A}">
                    <a16:rowId xmlns:a16="http://schemas.microsoft.com/office/drawing/2014/main" val="417214794"/>
                  </a:ext>
                </a:extLst>
              </a:tr>
              <a:tr h="351859">
                <a:tc>
                  <a:txBody>
                    <a:bodyPr/>
                    <a:lstStyle/>
                    <a:p>
                      <a:pPr algn="ctr">
                        <a:lnSpc>
                          <a:spcPct val="115000"/>
                        </a:lnSpc>
                        <a:spcAft>
                          <a:spcPts val="1000"/>
                        </a:spcAft>
                      </a:pPr>
                      <a:r>
                        <a:rPr lang="en-US" sz="1600" b="1" dirty="0">
                          <a:solidFill>
                            <a:schemeClr val="bg1">
                              <a:lumMod val="95000"/>
                            </a:schemeClr>
                          </a:solidFill>
                          <a:effectLst/>
                        </a:rPr>
                        <a:t>Containers</a:t>
                      </a:r>
                      <a:endParaRPr lang="en-US" sz="1600" b="1" dirty="0">
                        <a:solidFill>
                          <a:schemeClr val="bg1">
                            <a:lumMod val="95000"/>
                          </a:schemeClr>
                        </a:solidFill>
                        <a:effectLst/>
                        <a:latin typeface="DTL Argo T Light"/>
                        <a:ea typeface="Times New Roman" panose="02020603050405020304" pitchFamily="18" charset="0"/>
                        <a:cs typeface="Times New Roman" panose="02020603050405020304" pitchFamily="18" charset="0"/>
                      </a:endParaRPr>
                    </a:p>
                  </a:txBody>
                  <a:tcPr marL="68580" marR="68580" marT="0" marB="0">
                    <a:solidFill>
                      <a:srgbClr val="0070C0"/>
                    </a:solidFill>
                  </a:tcPr>
                </a:tc>
                <a:tc>
                  <a:txBody>
                    <a:bodyPr/>
                    <a:lstStyle/>
                    <a:p>
                      <a:pPr algn="ctr">
                        <a:lnSpc>
                          <a:spcPct val="115000"/>
                        </a:lnSpc>
                        <a:spcAft>
                          <a:spcPts val="1000"/>
                        </a:spcAft>
                      </a:pPr>
                      <a:r>
                        <a:rPr lang="en-US" sz="1600" b="1" dirty="0">
                          <a:solidFill>
                            <a:schemeClr val="bg1">
                              <a:lumMod val="95000"/>
                            </a:schemeClr>
                          </a:solidFill>
                          <a:effectLst/>
                        </a:rPr>
                        <a:t>Version Number</a:t>
                      </a:r>
                      <a:endParaRPr lang="en-US" sz="1600" b="1" dirty="0">
                        <a:solidFill>
                          <a:schemeClr val="bg1">
                            <a:lumMod val="95000"/>
                          </a:schemeClr>
                        </a:solidFill>
                        <a:effectLst/>
                        <a:latin typeface="DTL Argo T Light"/>
                        <a:ea typeface="Times New Roman" panose="02020603050405020304" pitchFamily="18" charset="0"/>
                        <a:cs typeface="Times New Roman" panose="02020603050405020304" pitchFamily="18" charset="0"/>
                      </a:endParaRPr>
                    </a:p>
                  </a:txBody>
                  <a:tcPr marL="68580" marR="68580" marT="0" marB="0">
                    <a:solidFill>
                      <a:srgbClr val="0070C0"/>
                    </a:solidFill>
                  </a:tcPr>
                </a:tc>
                <a:extLst>
                  <a:ext uri="{0D108BD9-81ED-4DB2-BD59-A6C34878D82A}">
                    <a16:rowId xmlns:a16="http://schemas.microsoft.com/office/drawing/2014/main" val="882153425"/>
                  </a:ext>
                </a:extLst>
              </a:tr>
              <a:tr h="351859">
                <a:tc>
                  <a:txBody>
                    <a:bodyPr/>
                    <a:lstStyle/>
                    <a:p>
                      <a:pPr algn="ctr">
                        <a:lnSpc>
                          <a:spcPct val="115000"/>
                        </a:lnSpc>
                        <a:spcAft>
                          <a:spcPts val="1000"/>
                        </a:spcAft>
                      </a:pPr>
                      <a:r>
                        <a:rPr lang="en-US" sz="1600" dirty="0">
                          <a:effectLst/>
                        </a:rPr>
                        <a:t>MQTT</a:t>
                      </a:r>
                      <a:endParaRPr lang="en-US" sz="1600" dirty="0">
                        <a:solidFill>
                          <a:srgbClr val="002D72"/>
                        </a:solidFill>
                        <a:effectLst/>
                        <a:latin typeface="DTL Argo T Light"/>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n-US" sz="1600" dirty="0">
                          <a:effectLst/>
                        </a:rPr>
                        <a:t>2.0.17</a:t>
                      </a:r>
                      <a:endParaRPr lang="en-US" sz="1600" dirty="0">
                        <a:solidFill>
                          <a:srgbClr val="002D72"/>
                        </a:solidFill>
                        <a:effectLst/>
                        <a:latin typeface="DTL Argo T Ligh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801831258"/>
                  </a:ext>
                </a:extLst>
              </a:tr>
              <a:tr h="351859">
                <a:tc>
                  <a:txBody>
                    <a:bodyPr/>
                    <a:lstStyle/>
                    <a:p>
                      <a:pPr algn="ctr">
                        <a:lnSpc>
                          <a:spcPct val="115000"/>
                        </a:lnSpc>
                        <a:spcAft>
                          <a:spcPts val="1000"/>
                        </a:spcAft>
                      </a:pPr>
                      <a:r>
                        <a:rPr lang="en-US" sz="1600">
                          <a:effectLst/>
                        </a:rPr>
                        <a:t>MySQL (Mariadb)</a:t>
                      </a:r>
                      <a:endParaRPr lang="en-US" sz="1600">
                        <a:solidFill>
                          <a:srgbClr val="002D72"/>
                        </a:solidFill>
                        <a:effectLst/>
                        <a:latin typeface="DTL Argo T Light"/>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n-US" sz="1600">
                          <a:effectLst/>
                        </a:rPr>
                        <a:t>10.5.16</a:t>
                      </a:r>
                      <a:endParaRPr lang="en-US" sz="1600">
                        <a:solidFill>
                          <a:srgbClr val="002D72"/>
                        </a:solidFill>
                        <a:effectLst/>
                        <a:latin typeface="DTL Argo T Ligh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520993045"/>
                  </a:ext>
                </a:extLst>
              </a:tr>
              <a:tr h="351859">
                <a:tc>
                  <a:txBody>
                    <a:bodyPr/>
                    <a:lstStyle/>
                    <a:p>
                      <a:pPr algn="ctr">
                        <a:lnSpc>
                          <a:spcPct val="115000"/>
                        </a:lnSpc>
                        <a:spcAft>
                          <a:spcPts val="1000"/>
                        </a:spcAft>
                      </a:pPr>
                      <a:r>
                        <a:rPr lang="en-US" sz="1600">
                          <a:effectLst/>
                        </a:rPr>
                        <a:t>Node-RED</a:t>
                      </a:r>
                      <a:endParaRPr lang="en-US" sz="1600">
                        <a:solidFill>
                          <a:srgbClr val="002D72"/>
                        </a:solidFill>
                        <a:effectLst/>
                        <a:latin typeface="DTL Argo T Light"/>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n-US" sz="1600" dirty="0">
                          <a:effectLst/>
                        </a:rPr>
                        <a:t>3.0.2.9</a:t>
                      </a:r>
                      <a:endParaRPr lang="en-US" sz="1600" dirty="0">
                        <a:solidFill>
                          <a:srgbClr val="002D72"/>
                        </a:solidFill>
                        <a:effectLst/>
                        <a:latin typeface="DTL Argo T Ligh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682280673"/>
                  </a:ext>
                </a:extLst>
              </a:tr>
              <a:tr h="351859">
                <a:tc>
                  <a:txBody>
                    <a:bodyPr/>
                    <a:lstStyle/>
                    <a:p>
                      <a:pPr algn="ctr">
                        <a:lnSpc>
                          <a:spcPct val="115000"/>
                        </a:lnSpc>
                        <a:spcAft>
                          <a:spcPts val="1000"/>
                        </a:spcAft>
                      </a:pPr>
                      <a:r>
                        <a:rPr lang="en-US" sz="1600">
                          <a:effectLst/>
                        </a:rPr>
                        <a:t>InfluxDB</a:t>
                      </a:r>
                      <a:endParaRPr lang="en-US" sz="1600">
                        <a:solidFill>
                          <a:srgbClr val="002D72"/>
                        </a:solidFill>
                        <a:effectLst/>
                        <a:latin typeface="DTL Argo T Light"/>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n-US" sz="1600" dirty="0">
                          <a:effectLst/>
                        </a:rPr>
                        <a:t>1.8.10</a:t>
                      </a:r>
                      <a:endParaRPr lang="en-US" sz="1600" dirty="0">
                        <a:solidFill>
                          <a:srgbClr val="002D72"/>
                        </a:solidFill>
                        <a:effectLst/>
                        <a:latin typeface="DTL Argo T Ligh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309334272"/>
                  </a:ext>
                </a:extLst>
              </a:tr>
              <a:tr h="351859">
                <a:tc>
                  <a:txBody>
                    <a:bodyPr/>
                    <a:lstStyle/>
                    <a:p>
                      <a:pPr algn="ctr">
                        <a:lnSpc>
                          <a:spcPct val="115000"/>
                        </a:lnSpc>
                        <a:spcAft>
                          <a:spcPts val="1000"/>
                        </a:spcAft>
                      </a:pPr>
                      <a:r>
                        <a:rPr lang="en-US" sz="1600">
                          <a:effectLst/>
                        </a:rPr>
                        <a:t>Chronograf</a:t>
                      </a:r>
                      <a:endParaRPr lang="en-US" sz="1600">
                        <a:solidFill>
                          <a:srgbClr val="002D72"/>
                        </a:solidFill>
                        <a:effectLst/>
                        <a:latin typeface="DTL Argo T Light"/>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n-US" sz="1600" dirty="0">
                          <a:effectLst/>
                        </a:rPr>
                        <a:t>1.10.1</a:t>
                      </a:r>
                      <a:endParaRPr lang="en-US" sz="1600" dirty="0">
                        <a:solidFill>
                          <a:srgbClr val="002D72"/>
                        </a:solidFill>
                        <a:effectLst/>
                        <a:latin typeface="DTL Argo T Ligh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171109038"/>
                  </a:ext>
                </a:extLst>
              </a:tr>
              <a:tr h="351859">
                <a:tc>
                  <a:txBody>
                    <a:bodyPr/>
                    <a:lstStyle/>
                    <a:p>
                      <a:pPr algn="ctr">
                        <a:lnSpc>
                          <a:spcPct val="115000"/>
                        </a:lnSpc>
                        <a:spcAft>
                          <a:spcPts val="1000"/>
                        </a:spcAft>
                      </a:pPr>
                      <a:r>
                        <a:rPr lang="en-US" sz="1600">
                          <a:effectLst/>
                        </a:rPr>
                        <a:t>Grafana</a:t>
                      </a:r>
                      <a:endParaRPr lang="en-US" sz="1600">
                        <a:solidFill>
                          <a:srgbClr val="002D72"/>
                        </a:solidFill>
                        <a:effectLst/>
                        <a:latin typeface="DTL Argo T Light"/>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n-US" sz="1600" dirty="0">
                          <a:effectLst/>
                        </a:rPr>
                        <a:t>9.5.2</a:t>
                      </a:r>
                      <a:endParaRPr lang="en-US" sz="1600" dirty="0">
                        <a:solidFill>
                          <a:srgbClr val="002D72"/>
                        </a:solidFill>
                        <a:effectLst/>
                        <a:latin typeface="DTL Argo T Ligh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50090474"/>
                  </a:ext>
                </a:extLst>
              </a:tr>
              <a:tr h="351859">
                <a:tc>
                  <a:txBody>
                    <a:bodyPr/>
                    <a:lstStyle/>
                    <a:p>
                      <a:pPr algn="ctr">
                        <a:lnSpc>
                          <a:spcPct val="115000"/>
                        </a:lnSpc>
                        <a:spcAft>
                          <a:spcPts val="1000"/>
                        </a:spcAft>
                      </a:pPr>
                      <a:r>
                        <a:rPr lang="en-US" sz="1600">
                          <a:effectLst/>
                        </a:rPr>
                        <a:t>Portainer</a:t>
                      </a:r>
                      <a:endParaRPr lang="en-US" sz="1600">
                        <a:solidFill>
                          <a:srgbClr val="002D72"/>
                        </a:solidFill>
                        <a:effectLst/>
                        <a:latin typeface="DTL Argo T Light"/>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n-US" sz="1600" dirty="0">
                          <a:effectLst/>
                        </a:rPr>
                        <a:t>2.11.1</a:t>
                      </a:r>
                      <a:endParaRPr lang="en-US" sz="1600" dirty="0">
                        <a:solidFill>
                          <a:srgbClr val="002D72"/>
                        </a:solidFill>
                        <a:effectLst/>
                        <a:latin typeface="DTL Argo T Ligh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618307647"/>
                  </a:ext>
                </a:extLst>
              </a:tr>
              <a:tr h="351859">
                <a:tc>
                  <a:txBody>
                    <a:bodyPr/>
                    <a:lstStyle/>
                    <a:p>
                      <a:pPr algn="ctr">
                        <a:lnSpc>
                          <a:spcPct val="115000"/>
                        </a:lnSpc>
                        <a:spcAft>
                          <a:spcPts val="1000"/>
                        </a:spcAft>
                      </a:pPr>
                      <a:r>
                        <a:rPr lang="en-US" sz="1600">
                          <a:effectLst/>
                        </a:rPr>
                        <a:t>NGINX</a:t>
                      </a:r>
                      <a:endParaRPr lang="en-US" sz="1600">
                        <a:solidFill>
                          <a:srgbClr val="002D72"/>
                        </a:solidFill>
                        <a:effectLst/>
                        <a:latin typeface="DTL Argo T Light"/>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n-US" sz="1600" dirty="0">
                          <a:effectLst/>
                        </a:rPr>
                        <a:t>2.3.0.5</a:t>
                      </a:r>
                      <a:endParaRPr lang="en-US" sz="1600" dirty="0">
                        <a:solidFill>
                          <a:srgbClr val="002D72"/>
                        </a:solidFill>
                        <a:effectLst/>
                        <a:latin typeface="DTL Argo T Ligh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809626422"/>
                  </a:ext>
                </a:extLst>
              </a:tr>
              <a:tr h="351859">
                <a:tc>
                  <a:txBody>
                    <a:bodyPr/>
                    <a:lstStyle/>
                    <a:p>
                      <a:pPr algn="ctr">
                        <a:lnSpc>
                          <a:spcPct val="115000"/>
                        </a:lnSpc>
                        <a:spcAft>
                          <a:spcPts val="1000"/>
                        </a:spcAft>
                      </a:pPr>
                      <a:r>
                        <a:rPr lang="en-US" sz="1600">
                          <a:effectLst/>
                        </a:rPr>
                        <a:t>Traefik</a:t>
                      </a:r>
                      <a:endParaRPr lang="en-US" sz="1600">
                        <a:solidFill>
                          <a:srgbClr val="002D72"/>
                        </a:solidFill>
                        <a:effectLst/>
                        <a:latin typeface="DTL Argo T Light"/>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n-US" sz="1600" dirty="0">
                          <a:effectLst/>
                        </a:rPr>
                        <a:t>2.10.0</a:t>
                      </a:r>
                      <a:endParaRPr lang="en-US" sz="1600" dirty="0">
                        <a:solidFill>
                          <a:srgbClr val="002D72"/>
                        </a:solidFill>
                        <a:effectLst/>
                        <a:latin typeface="DTL Argo T Ligh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602357607"/>
                  </a:ext>
                </a:extLst>
              </a:tr>
              <a:tr h="351859">
                <a:tc>
                  <a:txBody>
                    <a:bodyPr/>
                    <a:lstStyle/>
                    <a:p>
                      <a:pPr algn="ctr">
                        <a:lnSpc>
                          <a:spcPct val="115000"/>
                        </a:lnSpc>
                        <a:spcAft>
                          <a:spcPts val="1000"/>
                        </a:spcAft>
                      </a:pPr>
                      <a:r>
                        <a:rPr lang="en-US" sz="1600" dirty="0">
                          <a:effectLst/>
                        </a:rPr>
                        <a:t>Telegraf</a:t>
                      </a:r>
                      <a:endParaRPr lang="en-US" sz="1600" dirty="0">
                        <a:solidFill>
                          <a:srgbClr val="002D72"/>
                        </a:solidFill>
                        <a:effectLst/>
                        <a:latin typeface="DTL Argo T Light"/>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n-US" sz="1600" dirty="0">
                          <a:effectLst/>
                        </a:rPr>
                        <a:t>1.26.3</a:t>
                      </a:r>
                      <a:endParaRPr lang="en-US" sz="1600" dirty="0">
                        <a:solidFill>
                          <a:srgbClr val="002D72"/>
                        </a:solidFill>
                        <a:effectLst/>
                        <a:latin typeface="DTL Argo T Ligh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841059361"/>
                  </a:ext>
                </a:extLst>
              </a:tr>
              <a:tr h="351859">
                <a:tc>
                  <a:txBody>
                    <a:bodyPr/>
                    <a:lstStyle/>
                    <a:p>
                      <a:pPr marL="0" algn="ctr" defTabSz="1463040" rtl="0" eaLnBrk="1" latinLnBrk="0" hangingPunct="1">
                        <a:lnSpc>
                          <a:spcPct val="115000"/>
                        </a:lnSpc>
                        <a:spcAft>
                          <a:spcPts val="1000"/>
                        </a:spcAft>
                      </a:pPr>
                      <a:r>
                        <a:rPr lang="de-DE" sz="1600" kern="1200" dirty="0">
                          <a:solidFill>
                            <a:schemeClr val="dk1"/>
                          </a:solidFill>
                          <a:effectLst/>
                          <a:latin typeface="+mn-lt"/>
                          <a:ea typeface="+mn-ea"/>
                          <a:cs typeface="+mn-cs"/>
                        </a:rPr>
                        <a:t>TimescaleDB</a:t>
                      </a:r>
                      <a:endParaRPr lang="en-US" sz="1600" kern="1200" dirty="0">
                        <a:solidFill>
                          <a:schemeClr val="dk1"/>
                        </a:solidFill>
                        <a:effectLst/>
                        <a:latin typeface="+mn-lt"/>
                        <a:ea typeface="+mn-ea"/>
                        <a:cs typeface="+mn-cs"/>
                      </a:endParaRPr>
                    </a:p>
                  </a:txBody>
                  <a:tcPr marL="68580" marR="68580" marT="0" marB="0"/>
                </a:tc>
                <a:tc>
                  <a:txBody>
                    <a:bodyPr/>
                    <a:lstStyle/>
                    <a:p>
                      <a:pPr marL="0" algn="ctr" defTabSz="1463040" rtl="0" eaLnBrk="1" latinLnBrk="0" hangingPunct="1">
                        <a:lnSpc>
                          <a:spcPct val="115000"/>
                        </a:lnSpc>
                        <a:spcAft>
                          <a:spcPts val="1000"/>
                        </a:spcAft>
                      </a:pPr>
                      <a:r>
                        <a:rPr lang="de-DE" sz="1600" kern="1200" dirty="0">
                          <a:solidFill>
                            <a:schemeClr val="dk1"/>
                          </a:solidFill>
                          <a:effectLst/>
                          <a:latin typeface="+mn-lt"/>
                          <a:ea typeface="+mn-ea"/>
                          <a:cs typeface="+mn-cs"/>
                        </a:rPr>
                        <a:t>2.11.1</a:t>
                      </a:r>
                      <a:endParaRPr lang="en-US" sz="1600" kern="1200" dirty="0">
                        <a:solidFill>
                          <a:schemeClr val="dk1"/>
                        </a:solidFill>
                        <a:effectLst/>
                        <a:latin typeface="+mn-lt"/>
                        <a:ea typeface="+mn-ea"/>
                        <a:cs typeface="+mn-cs"/>
                      </a:endParaRPr>
                    </a:p>
                  </a:txBody>
                  <a:tcPr marL="68580" marR="68580" marT="0" marB="0"/>
                </a:tc>
                <a:extLst>
                  <a:ext uri="{0D108BD9-81ED-4DB2-BD59-A6C34878D82A}">
                    <a16:rowId xmlns:a16="http://schemas.microsoft.com/office/drawing/2014/main" val="219499772"/>
                  </a:ext>
                </a:extLst>
              </a:tr>
              <a:tr h="351859">
                <a:tc>
                  <a:txBody>
                    <a:bodyPr/>
                    <a:lstStyle/>
                    <a:p>
                      <a:pPr marL="0" algn="ctr" defTabSz="1463040" rtl="0" eaLnBrk="1" latinLnBrk="0" hangingPunct="1">
                        <a:lnSpc>
                          <a:spcPct val="115000"/>
                        </a:lnSpc>
                        <a:spcAft>
                          <a:spcPts val="1000"/>
                        </a:spcAft>
                      </a:pPr>
                      <a:r>
                        <a:rPr lang="de-DE" sz="1600" kern="1200" dirty="0">
                          <a:solidFill>
                            <a:schemeClr val="dk1"/>
                          </a:solidFill>
                          <a:effectLst/>
                          <a:latin typeface="+mn-lt"/>
                          <a:ea typeface="+mn-ea"/>
                          <a:cs typeface="+mn-cs"/>
                        </a:rPr>
                        <a:t>phpMyAdmin</a:t>
                      </a:r>
                      <a:endParaRPr lang="en-US" sz="1600" kern="1200" dirty="0">
                        <a:solidFill>
                          <a:schemeClr val="dk1"/>
                        </a:solidFill>
                        <a:effectLst/>
                        <a:latin typeface="+mn-lt"/>
                        <a:ea typeface="+mn-ea"/>
                        <a:cs typeface="+mn-cs"/>
                      </a:endParaRPr>
                    </a:p>
                  </a:txBody>
                  <a:tcPr marL="68580" marR="68580" marT="0" marB="0"/>
                </a:tc>
                <a:tc>
                  <a:txBody>
                    <a:bodyPr/>
                    <a:lstStyle/>
                    <a:p>
                      <a:pPr marL="0" algn="ctr" defTabSz="1463040" rtl="0" eaLnBrk="1" latinLnBrk="0" hangingPunct="1">
                        <a:lnSpc>
                          <a:spcPct val="115000"/>
                        </a:lnSpc>
                        <a:spcAft>
                          <a:spcPts val="1000"/>
                        </a:spcAft>
                      </a:pPr>
                      <a:r>
                        <a:rPr lang="de-DE" sz="1600" kern="1200" dirty="0">
                          <a:solidFill>
                            <a:schemeClr val="dk1"/>
                          </a:solidFill>
                          <a:effectLst/>
                          <a:latin typeface="+mn-lt"/>
                          <a:ea typeface="+mn-ea"/>
                          <a:cs typeface="+mn-cs"/>
                        </a:rPr>
                        <a:t>5.2.1</a:t>
                      </a:r>
                      <a:endParaRPr lang="en-US" sz="1600" kern="1200" dirty="0">
                        <a:solidFill>
                          <a:schemeClr val="dk1"/>
                        </a:solidFill>
                        <a:effectLst/>
                        <a:latin typeface="+mn-lt"/>
                        <a:ea typeface="+mn-ea"/>
                        <a:cs typeface="+mn-cs"/>
                      </a:endParaRPr>
                    </a:p>
                  </a:txBody>
                  <a:tcPr marL="68580" marR="68580" marT="0" marB="0"/>
                </a:tc>
                <a:extLst>
                  <a:ext uri="{0D108BD9-81ED-4DB2-BD59-A6C34878D82A}">
                    <a16:rowId xmlns:a16="http://schemas.microsoft.com/office/drawing/2014/main" val="2887608628"/>
                  </a:ext>
                </a:extLst>
              </a:tr>
              <a:tr h="351859">
                <a:tc>
                  <a:txBody>
                    <a:bodyPr/>
                    <a:lstStyle/>
                    <a:p>
                      <a:pPr algn="ctr">
                        <a:lnSpc>
                          <a:spcPct val="115000"/>
                        </a:lnSpc>
                        <a:spcAft>
                          <a:spcPts val="1000"/>
                        </a:spcAft>
                      </a:pPr>
                      <a:r>
                        <a:rPr lang="en-US" sz="1600">
                          <a:effectLst/>
                        </a:rPr>
                        <a:t>Connext/WebHMI</a:t>
                      </a:r>
                      <a:endParaRPr lang="en-US" sz="1600">
                        <a:solidFill>
                          <a:srgbClr val="002D72"/>
                        </a:solidFill>
                        <a:effectLst/>
                        <a:latin typeface="DTL Argo T Light"/>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n-US" sz="1600" dirty="0">
                          <a:effectLst/>
                        </a:rPr>
                        <a:t>4.2.359</a:t>
                      </a:r>
                      <a:endParaRPr lang="en-US" sz="1600" dirty="0">
                        <a:solidFill>
                          <a:srgbClr val="002D72"/>
                        </a:solidFill>
                        <a:effectLst/>
                        <a:latin typeface="DTL Argo T Ligh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757216028"/>
                  </a:ext>
                </a:extLst>
              </a:tr>
            </a:tbl>
          </a:graphicData>
        </a:graphic>
      </p:graphicFrame>
    </p:spTree>
    <p:extLst>
      <p:ext uri="{BB962C8B-B14F-4D97-AF65-F5344CB8AC3E}">
        <p14:creationId xmlns:p14="http://schemas.microsoft.com/office/powerpoint/2010/main" val="173535127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E742D88-2944-4316-86AD-BB1454A17C5E}"/>
              </a:ext>
            </a:extLst>
          </p:cNvPr>
          <p:cNvSpPr txBox="1">
            <a:spLocks/>
          </p:cNvSpPr>
          <p:nvPr/>
        </p:nvSpPr>
        <p:spPr>
          <a:xfrm>
            <a:off x="511175" y="3745603"/>
            <a:ext cx="13623925" cy="728835"/>
          </a:xfrm>
          <a:prstGeom prst="rect">
            <a:avLst/>
          </a:prstGeom>
        </p:spPr>
        <p:txBody>
          <a:bodyPr/>
          <a:lstStyle>
            <a:lvl1pPr algn="l" defTabSz="1463040" rtl="0" eaLnBrk="1" latinLnBrk="0" hangingPunct="1">
              <a:spcBef>
                <a:spcPct val="0"/>
              </a:spcBef>
              <a:buNone/>
              <a:defRPr sz="3200" b="0" i="0" u="none" kern="1200">
                <a:solidFill>
                  <a:schemeClr val="accent1"/>
                </a:solidFill>
                <a:latin typeface="+mj-lt"/>
                <a:ea typeface="+mj-ea"/>
                <a:cs typeface="+mj-cs"/>
              </a:defRPr>
            </a:lvl1pPr>
          </a:lstStyle>
          <a:p>
            <a:pPr algn="ctr"/>
            <a:r>
              <a:rPr lang="en-US" dirty="0"/>
              <a:t>PACEdge Group Manager</a:t>
            </a:r>
          </a:p>
        </p:txBody>
      </p:sp>
      <p:sp>
        <p:nvSpPr>
          <p:cNvPr id="2" name="Cloud 1">
            <a:extLst>
              <a:ext uri="{FF2B5EF4-FFF2-40B4-BE49-F238E27FC236}">
                <a16:creationId xmlns:a16="http://schemas.microsoft.com/office/drawing/2014/main" id="{23AB1FF8-4BD0-DBF1-9CC5-BE6DF31D98C3}"/>
              </a:ext>
            </a:extLst>
          </p:cNvPr>
          <p:cNvSpPr/>
          <p:nvPr/>
        </p:nvSpPr>
        <p:spPr bwMode="auto">
          <a:xfrm>
            <a:off x="10180646" y="2004834"/>
            <a:ext cx="2894785" cy="1246910"/>
          </a:xfrm>
          <a:prstGeom prst="cloud">
            <a:avLst/>
          </a:prstGeom>
          <a:solidFill>
            <a:schemeClr val="accent1"/>
          </a:solidFill>
          <a:ln w="9525">
            <a:noFill/>
            <a:round/>
            <a:headEnd/>
            <a:tailEnd/>
          </a:ln>
          <a:effectLst/>
        </p:spPr>
        <p:txBody>
          <a:bodyPr wrap="square" rtlCol="0" anchor="ctr"/>
          <a:lstStyle/>
          <a:p>
            <a:pPr algn="ctr" eaLnBrk="0" fontAlgn="base" hangingPunct="0">
              <a:spcBef>
                <a:spcPct val="0"/>
              </a:spcBef>
              <a:spcAft>
                <a:spcPct val="0"/>
              </a:spcAft>
            </a:pPr>
            <a:r>
              <a:rPr lang="de-DE" b="1" dirty="0">
                <a:solidFill>
                  <a:srgbClr val="FFFFFF"/>
                </a:solidFill>
              </a:rPr>
              <a:t>New Feature</a:t>
            </a:r>
            <a:endParaRPr lang="en-US" b="1" dirty="0">
              <a:solidFill>
                <a:srgbClr val="FFFFFF"/>
              </a:solidFill>
            </a:endParaRPr>
          </a:p>
        </p:txBody>
      </p:sp>
    </p:spTree>
    <p:extLst>
      <p:ext uri="{BB962C8B-B14F-4D97-AF65-F5344CB8AC3E}">
        <p14:creationId xmlns:p14="http://schemas.microsoft.com/office/powerpoint/2010/main" val="380480731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DE839-AFD6-4BBF-A256-690D003D2663}"/>
              </a:ext>
            </a:extLst>
          </p:cNvPr>
          <p:cNvSpPr>
            <a:spLocks noGrp="1"/>
          </p:cNvSpPr>
          <p:nvPr>
            <p:ph type="title"/>
          </p:nvPr>
        </p:nvSpPr>
        <p:spPr/>
        <p:txBody>
          <a:bodyPr/>
          <a:lstStyle/>
          <a:p>
            <a:r>
              <a:rPr lang="en-US" dirty="0"/>
              <a:t>Basic Group Management</a:t>
            </a:r>
          </a:p>
        </p:txBody>
      </p:sp>
      <p:sp>
        <p:nvSpPr>
          <p:cNvPr id="3" name="Content Placeholder 2">
            <a:extLst>
              <a:ext uri="{FF2B5EF4-FFF2-40B4-BE49-F238E27FC236}">
                <a16:creationId xmlns:a16="http://schemas.microsoft.com/office/drawing/2014/main" id="{0A92388D-664D-4F8E-9AF5-4066E6ECAA0E}"/>
              </a:ext>
            </a:extLst>
          </p:cNvPr>
          <p:cNvSpPr>
            <a:spLocks noGrp="1"/>
          </p:cNvSpPr>
          <p:nvPr>
            <p:ph idx="1"/>
          </p:nvPr>
        </p:nvSpPr>
        <p:spPr>
          <a:xfrm>
            <a:off x="503237" y="1597026"/>
            <a:ext cx="6656099" cy="5621338"/>
          </a:xfrm>
        </p:spPr>
        <p:txBody>
          <a:bodyPr>
            <a:normAutofit/>
          </a:bodyPr>
          <a:lstStyle/>
          <a:p>
            <a:pPr>
              <a:lnSpc>
                <a:spcPct val="100000"/>
              </a:lnSpc>
            </a:pPr>
            <a:r>
              <a:rPr lang="de-DE" sz="2000" dirty="0"/>
              <a:t>I</a:t>
            </a:r>
            <a:r>
              <a:rPr lang="en-US" sz="2000" dirty="0" err="1"/>
              <a:t>ntroducing</a:t>
            </a:r>
            <a:r>
              <a:rPr lang="en-US" sz="2000" dirty="0"/>
              <a:t> Basic Group Management functionality:</a:t>
            </a:r>
          </a:p>
          <a:p>
            <a:pPr lvl="1">
              <a:lnSpc>
                <a:spcPct val="100000"/>
              </a:lnSpc>
            </a:pPr>
            <a:r>
              <a:rPr lang="en-US" sz="1600" dirty="0"/>
              <a:t>Update Linux OS</a:t>
            </a:r>
          </a:p>
          <a:p>
            <a:pPr lvl="1">
              <a:lnSpc>
                <a:spcPct val="100000"/>
              </a:lnSpc>
            </a:pPr>
            <a:r>
              <a:rPr lang="en-US" sz="1600" dirty="0"/>
              <a:t>Update </a:t>
            </a:r>
            <a:r>
              <a:rPr lang="en-US" sz="1600" dirty="0" err="1"/>
              <a:t>PACEge</a:t>
            </a:r>
            <a:r>
              <a:rPr lang="en-US" sz="1600" dirty="0"/>
              <a:t> Applications (containers)</a:t>
            </a:r>
          </a:p>
          <a:p>
            <a:pPr lvl="1">
              <a:lnSpc>
                <a:spcPct val="100000"/>
              </a:lnSpc>
            </a:pPr>
            <a:r>
              <a:rPr lang="en-US" sz="1600" dirty="0"/>
              <a:t>Update Node-RED flows</a:t>
            </a:r>
          </a:p>
          <a:p>
            <a:pPr>
              <a:lnSpc>
                <a:spcPct val="100000"/>
              </a:lnSpc>
            </a:pPr>
            <a:r>
              <a:rPr lang="en-US" sz="2000" dirty="0"/>
              <a:t>Device sub-grouping (Site) option</a:t>
            </a:r>
          </a:p>
          <a:p>
            <a:pPr>
              <a:lnSpc>
                <a:spcPct val="100000"/>
              </a:lnSpc>
            </a:pPr>
            <a:r>
              <a:rPr lang="en-US" sz="2000" dirty="0"/>
              <a:t>Automatically update many PACEdge devices within your network</a:t>
            </a:r>
          </a:p>
          <a:p>
            <a:pPr>
              <a:lnSpc>
                <a:spcPct val="100000"/>
              </a:lnSpc>
            </a:pPr>
            <a:r>
              <a:rPr lang="en-US" sz="2000" dirty="0"/>
              <a:t>Command line interface, GUI coming soon</a:t>
            </a:r>
          </a:p>
          <a:p>
            <a:pPr>
              <a:lnSpc>
                <a:spcPct val="100000"/>
              </a:lnSpc>
            </a:pPr>
            <a:r>
              <a:rPr lang="en-US" sz="2000" dirty="0"/>
              <a:t>Group Manager available on RXi2-BP, managing:</a:t>
            </a:r>
          </a:p>
          <a:p>
            <a:pPr lvl="1">
              <a:lnSpc>
                <a:spcPct val="100000"/>
              </a:lnSpc>
            </a:pPr>
            <a:r>
              <a:rPr lang="en-US" sz="1600" dirty="0"/>
              <a:t>10 Devices</a:t>
            </a:r>
          </a:p>
          <a:p>
            <a:pPr lvl="1">
              <a:lnSpc>
                <a:spcPct val="100000"/>
              </a:lnSpc>
            </a:pPr>
            <a:r>
              <a:rPr lang="en-US" sz="1600" dirty="0"/>
              <a:t>50 Devices</a:t>
            </a:r>
          </a:p>
          <a:p>
            <a:pPr lvl="1">
              <a:lnSpc>
                <a:spcPct val="100000"/>
              </a:lnSpc>
            </a:pPr>
            <a:r>
              <a:rPr lang="en-US" sz="1600" dirty="0"/>
              <a:t>100 Devices</a:t>
            </a:r>
          </a:p>
        </p:txBody>
      </p:sp>
      <p:sp>
        <p:nvSpPr>
          <p:cNvPr id="4" name="Rectangle: Rounded Corners 3">
            <a:extLst>
              <a:ext uri="{FF2B5EF4-FFF2-40B4-BE49-F238E27FC236}">
                <a16:creationId xmlns:a16="http://schemas.microsoft.com/office/drawing/2014/main" id="{1D37297A-78BA-DA46-61A8-96C775620D2C}"/>
              </a:ext>
            </a:extLst>
          </p:cNvPr>
          <p:cNvSpPr/>
          <p:nvPr/>
        </p:nvSpPr>
        <p:spPr bwMode="auto">
          <a:xfrm>
            <a:off x="8884696" y="1847897"/>
            <a:ext cx="5571236" cy="5215599"/>
          </a:xfrm>
          <a:prstGeom prst="roundRect">
            <a:avLst/>
          </a:prstGeom>
          <a:solidFill>
            <a:schemeClr val="tx2">
              <a:lumMod val="20000"/>
              <a:lumOff val="80000"/>
            </a:schemeClr>
          </a:solidFill>
          <a:ln w="9525">
            <a:noFill/>
            <a:round/>
            <a:headEnd/>
            <a:tailEnd/>
          </a:ln>
          <a:effectLst/>
        </p:spPr>
        <p:txBody>
          <a:bodyPr wrap="square" rtlCol="0" anchor="ctr"/>
          <a:lstStyle/>
          <a:p>
            <a:pPr algn="ctr" eaLnBrk="0" fontAlgn="base" hangingPunct="0">
              <a:spcBef>
                <a:spcPct val="0"/>
              </a:spcBef>
              <a:spcAft>
                <a:spcPct val="0"/>
              </a:spcAft>
            </a:pPr>
            <a:endParaRPr lang="en-US" dirty="0">
              <a:solidFill>
                <a:schemeClr val="bg1"/>
              </a:solidFill>
            </a:endParaRPr>
          </a:p>
        </p:txBody>
      </p:sp>
      <p:pic>
        <p:nvPicPr>
          <p:cNvPr id="5" name="Picture 2">
            <a:extLst>
              <a:ext uri="{FF2B5EF4-FFF2-40B4-BE49-F238E27FC236}">
                <a16:creationId xmlns:a16="http://schemas.microsoft.com/office/drawing/2014/main" id="{1748084A-C921-D451-ABEF-FAE5107238F3}"/>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2563" t="29697" r="9134" b="28319"/>
          <a:stretch/>
        </p:blipFill>
        <p:spPr bwMode="auto">
          <a:xfrm rot="16957536">
            <a:off x="9231106" y="3872527"/>
            <a:ext cx="906410" cy="48598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a:extLst>
              <a:ext uri="{FF2B5EF4-FFF2-40B4-BE49-F238E27FC236}">
                <a16:creationId xmlns:a16="http://schemas.microsoft.com/office/drawing/2014/main" id="{B3C95C54-6C77-BDEA-E922-BEF0A8F4548D}"/>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2563" t="29697" r="9134" b="28319"/>
          <a:stretch/>
        </p:blipFill>
        <p:spPr bwMode="auto">
          <a:xfrm rot="16957536">
            <a:off x="9567282" y="4040212"/>
            <a:ext cx="906410" cy="48598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a:extLst>
              <a:ext uri="{FF2B5EF4-FFF2-40B4-BE49-F238E27FC236}">
                <a16:creationId xmlns:a16="http://schemas.microsoft.com/office/drawing/2014/main" id="{7470D256-540F-261C-92D4-04FA182D75C8}"/>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2563" t="29697" r="9134" b="28319"/>
          <a:stretch/>
        </p:blipFill>
        <p:spPr bwMode="auto">
          <a:xfrm rot="16957536">
            <a:off x="9903459" y="4241180"/>
            <a:ext cx="906410" cy="48598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a:extLst>
              <a:ext uri="{FF2B5EF4-FFF2-40B4-BE49-F238E27FC236}">
                <a16:creationId xmlns:a16="http://schemas.microsoft.com/office/drawing/2014/main" id="{A3439781-4F4F-803A-659A-28D4B1B78173}"/>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2563" t="29697" r="9134" b="28319"/>
          <a:stretch/>
        </p:blipFill>
        <p:spPr bwMode="auto">
          <a:xfrm rot="16957536">
            <a:off x="11038380" y="4212985"/>
            <a:ext cx="906410" cy="48598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a:extLst>
              <a:ext uri="{FF2B5EF4-FFF2-40B4-BE49-F238E27FC236}">
                <a16:creationId xmlns:a16="http://schemas.microsoft.com/office/drawing/2014/main" id="{C3E9E86D-AF24-67D7-5AED-B7375CB3148A}"/>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2563" t="29697" r="9134" b="28319"/>
          <a:stretch/>
        </p:blipFill>
        <p:spPr bwMode="auto">
          <a:xfrm rot="16957536">
            <a:off x="11374556" y="4319401"/>
            <a:ext cx="906410" cy="48598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a:extLst>
              <a:ext uri="{FF2B5EF4-FFF2-40B4-BE49-F238E27FC236}">
                <a16:creationId xmlns:a16="http://schemas.microsoft.com/office/drawing/2014/main" id="{CBBC0B2E-44B1-2688-3076-322A8E137BDE}"/>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2563" t="29697" r="9134" b="28319"/>
          <a:stretch/>
        </p:blipFill>
        <p:spPr bwMode="auto">
          <a:xfrm rot="16957536">
            <a:off x="11710733" y="4463807"/>
            <a:ext cx="906410" cy="485982"/>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a:extLst>
              <a:ext uri="{FF2B5EF4-FFF2-40B4-BE49-F238E27FC236}">
                <a16:creationId xmlns:a16="http://schemas.microsoft.com/office/drawing/2014/main" id="{54E6397C-E509-CC94-5B19-C7AEAA8C48CF}"/>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2563" t="29697" r="9134" b="28319"/>
          <a:stretch/>
        </p:blipFill>
        <p:spPr bwMode="auto">
          <a:xfrm rot="16957536">
            <a:off x="12698041" y="3774639"/>
            <a:ext cx="906410" cy="48598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a:extLst>
              <a:ext uri="{FF2B5EF4-FFF2-40B4-BE49-F238E27FC236}">
                <a16:creationId xmlns:a16="http://schemas.microsoft.com/office/drawing/2014/main" id="{735D53D8-852A-A5F3-BFC5-8259FBF5122A}"/>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2563" t="29697" r="9134" b="28319"/>
          <a:stretch/>
        </p:blipFill>
        <p:spPr bwMode="auto">
          <a:xfrm rot="16957536">
            <a:off x="13034217" y="3942324"/>
            <a:ext cx="906410" cy="48598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a:extLst>
              <a:ext uri="{FF2B5EF4-FFF2-40B4-BE49-F238E27FC236}">
                <a16:creationId xmlns:a16="http://schemas.microsoft.com/office/drawing/2014/main" id="{519E0EE2-5D26-33E5-25C5-9FB9D9874AD2}"/>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2563" t="29697" r="9134" b="28319"/>
          <a:stretch/>
        </p:blipFill>
        <p:spPr bwMode="auto">
          <a:xfrm rot="16957536">
            <a:off x="13370394" y="4143292"/>
            <a:ext cx="906410" cy="485982"/>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7F96F62C-6929-8F7C-BB4D-B99E7CFCDA4B}"/>
              </a:ext>
            </a:extLst>
          </p:cNvPr>
          <p:cNvSpPr txBox="1"/>
          <p:nvPr/>
        </p:nvSpPr>
        <p:spPr bwMode="auto">
          <a:xfrm>
            <a:off x="9320261" y="6035206"/>
            <a:ext cx="1400454" cy="466731"/>
          </a:xfrm>
          <a:prstGeom prst="rect">
            <a:avLst/>
          </a:prstGeom>
          <a:noFill/>
          <a:ln w="9525">
            <a:noFill/>
            <a:miter lim="800000"/>
            <a:headEnd/>
            <a:tailEnd/>
          </a:ln>
        </p:spPr>
        <p:txBody>
          <a:bodyPr wrap="square" rtlCol="0">
            <a:spAutoFit/>
          </a:bodyPr>
          <a:lstStyle/>
          <a:p>
            <a:pPr eaLnBrk="0" hangingPunct="0">
              <a:lnSpc>
                <a:spcPct val="105000"/>
              </a:lnSpc>
            </a:pPr>
            <a:r>
              <a:rPr lang="de-DE" sz="1200" dirty="0"/>
              <a:t>P</a:t>
            </a:r>
            <a:r>
              <a:rPr lang="en-US" sz="1200" dirty="0" err="1"/>
              <a:t>ACEdge</a:t>
            </a:r>
            <a:r>
              <a:rPr lang="en-US" sz="1200" dirty="0"/>
              <a:t> Site</a:t>
            </a:r>
          </a:p>
          <a:p>
            <a:pPr eaLnBrk="0" hangingPunct="0">
              <a:lnSpc>
                <a:spcPct val="105000"/>
              </a:lnSpc>
            </a:pPr>
            <a:r>
              <a:rPr lang="en-US" sz="1200" dirty="0"/>
              <a:t>(Pipeline North)</a:t>
            </a:r>
          </a:p>
        </p:txBody>
      </p:sp>
      <p:pic>
        <p:nvPicPr>
          <p:cNvPr id="17" name="Picture 2">
            <a:extLst>
              <a:ext uri="{FF2B5EF4-FFF2-40B4-BE49-F238E27FC236}">
                <a16:creationId xmlns:a16="http://schemas.microsoft.com/office/drawing/2014/main" id="{11141DC3-7CB3-9011-79E9-CB13C244F452}"/>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2563" t="29697" r="9134" b="28319"/>
          <a:stretch/>
        </p:blipFill>
        <p:spPr bwMode="auto">
          <a:xfrm>
            <a:off x="11126630" y="2537849"/>
            <a:ext cx="940745" cy="485982"/>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FFC6915F-9BCD-BC31-EE50-E9B179135ADC}"/>
              </a:ext>
            </a:extLst>
          </p:cNvPr>
          <p:cNvSpPr txBox="1"/>
          <p:nvPr/>
        </p:nvSpPr>
        <p:spPr bwMode="auto">
          <a:xfrm>
            <a:off x="11971138" y="2598198"/>
            <a:ext cx="1400454" cy="466731"/>
          </a:xfrm>
          <a:prstGeom prst="rect">
            <a:avLst/>
          </a:prstGeom>
          <a:noFill/>
          <a:ln w="9525">
            <a:noFill/>
            <a:miter lim="800000"/>
            <a:headEnd/>
            <a:tailEnd/>
          </a:ln>
        </p:spPr>
        <p:txBody>
          <a:bodyPr wrap="square" rtlCol="0">
            <a:spAutoFit/>
          </a:bodyPr>
          <a:lstStyle/>
          <a:p>
            <a:pPr eaLnBrk="0" hangingPunct="0">
              <a:lnSpc>
                <a:spcPct val="105000"/>
              </a:lnSpc>
            </a:pPr>
            <a:r>
              <a:rPr lang="de-DE" sz="1200" dirty="0"/>
              <a:t>P</a:t>
            </a:r>
            <a:r>
              <a:rPr lang="en-US" sz="1200" dirty="0" err="1"/>
              <a:t>ACEdge</a:t>
            </a:r>
            <a:r>
              <a:rPr lang="en-US" sz="1200" dirty="0"/>
              <a:t> </a:t>
            </a:r>
          </a:p>
          <a:p>
            <a:pPr eaLnBrk="0" hangingPunct="0">
              <a:lnSpc>
                <a:spcPct val="105000"/>
              </a:lnSpc>
            </a:pPr>
            <a:r>
              <a:rPr lang="en-US" sz="1200" dirty="0"/>
              <a:t>Group Manager</a:t>
            </a:r>
          </a:p>
        </p:txBody>
      </p:sp>
      <p:sp>
        <p:nvSpPr>
          <p:cNvPr id="19" name="Cloud 18">
            <a:extLst>
              <a:ext uri="{FF2B5EF4-FFF2-40B4-BE49-F238E27FC236}">
                <a16:creationId xmlns:a16="http://schemas.microsoft.com/office/drawing/2014/main" id="{2858246D-654C-7C29-BA83-96FF9A1D266F}"/>
              </a:ext>
            </a:extLst>
          </p:cNvPr>
          <p:cNvSpPr/>
          <p:nvPr/>
        </p:nvSpPr>
        <p:spPr bwMode="auto">
          <a:xfrm>
            <a:off x="10448210" y="3418089"/>
            <a:ext cx="2300554" cy="384675"/>
          </a:xfrm>
          <a:prstGeom prst="cloud">
            <a:avLst/>
          </a:prstGeom>
          <a:solidFill>
            <a:schemeClr val="bg1">
              <a:lumMod val="75000"/>
            </a:schemeClr>
          </a:solidFill>
          <a:ln w="9525">
            <a:noFill/>
            <a:round/>
            <a:headEnd/>
            <a:tailEnd/>
          </a:ln>
          <a:effectLst/>
        </p:spPr>
        <p:txBody>
          <a:bodyPr wrap="square" rtlCol="0" anchor="ctr"/>
          <a:lstStyle/>
          <a:p>
            <a:pPr algn="ctr" eaLnBrk="0" fontAlgn="base" hangingPunct="0">
              <a:spcBef>
                <a:spcPct val="0"/>
              </a:spcBef>
              <a:spcAft>
                <a:spcPct val="0"/>
              </a:spcAft>
            </a:pPr>
            <a:r>
              <a:rPr lang="en-US" sz="1200" dirty="0">
                <a:solidFill>
                  <a:schemeClr val="tx1">
                    <a:lumMod val="75000"/>
                  </a:schemeClr>
                </a:solidFill>
              </a:rPr>
              <a:t>Customer Intra-Net</a:t>
            </a:r>
          </a:p>
        </p:txBody>
      </p:sp>
      <p:cxnSp>
        <p:nvCxnSpPr>
          <p:cNvPr id="20" name="Straight Arrow Connector 19">
            <a:extLst>
              <a:ext uri="{FF2B5EF4-FFF2-40B4-BE49-F238E27FC236}">
                <a16:creationId xmlns:a16="http://schemas.microsoft.com/office/drawing/2014/main" id="{22C3B602-6221-B6C1-6C8C-92A125AA7097}"/>
              </a:ext>
            </a:extLst>
          </p:cNvPr>
          <p:cNvCxnSpPr>
            <a:cxnSpLocks/>
          </p:cNvCxnSpPr>
          <p:nvPr/>
        </p:nvCxnSpPr>
        <p:spPr bwMode="auto">
          <a:xfrm flipH="1">
            <a:off x="10141950" y="3714597"/>
            <a:ext cx="340715" cy="80237"/>
          </a:xfrm>
          <a:prstGeom prst="straightConnector1">
            <a:avLst/>
          </a:prstGeom>
          <a:solidFill>
            <a:schemeClr val="accent1"/>
          </a:solidFill>
          <a:ln w="19050" cap="flat" cmpd="sng" algn="ctr">
            <a:solidFill>
              <a:schemeClr val="accent1"/>
            </a:solidFill>
            <a:prstDash val="solid"/>
            <a:round/>
            <a:headEnd type="triangle"/>
            <a:tailEnd type="triangle"/>
          </a:ln>
          <a:effectLst/>
        </p:spPr>
      </p:cxnSp>
      <p:cxnSp>
        <p:nvCxnSpPr>
          <p:cNvPr id="21" name="Straight Arrow Connector 20">
            <a:extLst>
              <a:ext uri="{FF2B5EF4-FFF2-40B4-BE49-F238E27FC236}">
                <a16:creationId xmlns:a16="http://schemas.microsoft.com/office/drawing/2014/main" id="{3A9C9907-DDA2-1F78-5FF7-DC4F0C666770}"/>
              </a:ext>
            </a:extLst>
          </p:cNvPr>
          <p:cNvCxnSpPr>
            <a:cxnSpLocks/>
          </p:cNvCxnSpPr>
          <p:nvPr/>
        </p:nvCxnSpPr>
        <p:spPr bwMode="auto">
          <a:xfrm>
            <a:off x="12588256" y="3787844"/>
            <a:ext cx="281778" cy="157714"/>
          </a:xfrm>
          <a:prstGeom prst="straightConnector1">
            <a:avLst/>
          </a:prstGeom>
          <a:solidFill>
            <a:schemeClr val="accent1"/>
          </a:solidFill>
          <a:ln w="19050" cap="flat" cmpd="sng" algn="ctr">
            <a:solidFill>
              <a:schemeClr val="accent1"/>
            </a:solidFill>
            <a:prstDash val="solid"/>
            <a:round/>
            <a:headEnd type="triangle"/>
            <a:tailEnd type="triangle"/>
          </a:ln>
          <a:effectLst/>
        </p:spPr>
      </p:cxnSp>
      <p:cxnSp>
        <p:nvCxnSpPr>
          <p:cNvPr id="22" name="Straight Arrow Connector 21">
            <a:extLst>
              <a:ext uri="{FF2B5EF4-FFF2-40B4-BE49-F238E27FC236}">
                <a16:creationId xmlns:a16="http://schemas.microsoft.com/office/drawing/2014/main" id="{9BDAEF6F-B954-8DD5-BC3F-7B5C81200721}"/>
              </a:ext>
            </a:extLst>
          </p:cNvPr>
          <p:cNvCxnSpPr>
            <a:cxnSpLocks/>
          </p:cNvCxnSpPr>
          <p:nvPr/>
        </p:nvCxnSpPr>
        <p:spPr bwMode="auto">
          <a:xfrm>
            <a:off x="11930904" y="3802764"/>
            <a:ext cx="3688" cy="342539"/>
          </a:xfrm>
          <a:prstGeom prst="straightConnector1">
            <a:avLst/>
          </a:prstGeom>
          <a:solidFill>
            <a:schemeClr val="accent1"/>
          </a:solidFill>
          <a:ln w="19050" cap="flat" cmpd="sng" algn="ctr">
            <a:solidFill>
              <a:schemeClr val="accent1"/>
            </a:solidFill>
            <a:prstDash val="solid"/>
            <a:round/>
            <a:headEnd type="triangle"/>
            <a:tailEnd type="triangle"/>
          </a:ln>
          <a:effectLst/>
        </p:spPr>
      </p:cxnSp>
      <p:cxnSp>
        <p:nvCxnSpPr>
          <p:cNvPr id="23" name="Straight Arrow Connector 22">
            <a:extLst>
              <a:ext uri="{FF2B5EF4-FFF2-40B4-BE49-F238E27FC236}">
                <a16:creationId xmlns:a16="http://schemas.microsoft.com/office/drawing/2014/main" id="{5015E1C2-C450-D621-8319-71D944614F21}"/>
              </a:ext>
            </a:extLst>
          </p:cNvPr>
          <p:cNvCxnSpPr>
            <a:cxnSpLocks/>
          </p:cNvCxnSpPr>
          <p:nvPr/>
        </p:nvCxnSpPr>
        <p:spPr bwMode="auto">
          <a:xfrm>
            <a:off x="11614170" y="3023831"/>
            <a:ext cx="6981" cy="339644"/>
          </a:xfrm>
          <a:prstGeom prst="straightConnector1">
            <a:avLst/>
          </a:prstGeom>
          <a:solidFill>
            <a:schemeClr val="accent1"/>
          </a:solidFill>
          <a:ln w="19050" cap="flat" cmpd="sng" algn="ctr">
            <a:solidFill>
              <a:schemeClr val="accent1"/>
            </a:solidFill>
            <a:prstDash val="solid"/>
            <a:round/>
            <a:headEnd type="triangle"/>
            <a:tailEnd type="triangle"/>
          </a:ln>
          <a:effectLst/>
        </p:spPr>
      </p:cxnSp>
      <p:cxnSp>
        <p:nvCxnSpPr>
          <p:cNvPr id="24" name="Straight Arrow Connector 23">
            <a:extLst>
              <a:ext uri="{FF2B5EF4-FFF2-40B4-BE49-F238E27FC236}">
                <a16:creationId xmlns:a16="http://schemas.microsoft.com/office/drawing/2014/main" id="{A14F9426-1517-9891-067F-3AF5E646C94B}"/>
              </a:ext>
            </a:extLst>
          </p:cNvPr>
          <p:cNvCxnSpPr>
            <a:cxnSpLocks/>
          </p:cNvCxnSpPr>
          <p:nvPr/>
        </p:nvCxnSpPr>
        <p:spPr bwMode="auto">
          <a:xfrm>
            <a:off x="11621151" y="2332519"/>
            <a:ext cx="0" cy="187707"/>
          </a:xfrm>
          <a:prstGeom prst="straightConnector1">
            <a:avLst/>
          </a:prstGeom>
          <a:solidFill>
            <a:schemeClr val="accent1"/>
          </a:solidFill>
          <a:ln w="19050" cap="flat" cmpd="sng" algn="ctr">
            <a:solidFill>
              <a:schemeClr val="accent1"/>
            </a:solidFill>
            <a:prstDash val="solid"/>
            <a:round/>
            <a:headEnd type="triangle"/>
            <a:tailEnd type="triangle"/>
          </a:ln>
          <a:effectLst/>
        </p:spPr>
      </p:cxnSp>
      <p:cxnSp>
        <p:nvCxnSpPr>
          <p:cNvPr id="25" name="Straight Arrow Connector 24">
            <a:extLst>
              <a:ext uri="{FF2B5EF4-FFF2-40B4-BE49-F238E27FC236}">
                <a16:creationId xmlns:a16="http://schemas.microsoft.com/office/drawing/2014/main" id="{5EC09602-8F9A-3AA3-F07E-128459B75BB6}"/>
              </a:ext>
            </a:extLst>
          </p:cNvPr>
          <p:cNvCxnSpPr>
            <a:cxnSpLocks/>
          </p:cNvCxnSpPr>
          <p:nvPr/>
        </p:nvCxnSpPr>
        <p:spPr bwMode="auto">
          <a:xfrm>
            <a:off x="11614170" y="1699824"/>
            <a:ext cx="0" cy="254347"/>
          </a:xfrm>
          <a:prstGeom prst="straightConnector1">
            <a:avLst/>
          </a:prstGeom>
          <a:solidFill>
            <a:schemeClr val="accent1"/>
          </a:solidFill>
          <a:ln w="19050" cap="flat" cmpd="sng" algn="ctr">
            <a:solidFill>
              <a:schemeClr val="accent1"/>
            </a:solidFill>
            <a:prstDash val="solid"/>
            <a:round/>
            <a:headEnd type="triangle"/>
            <a:tailEnd type="triangle"/>
          </a:ln>
          <a:effectLst/>
        </p:spPr>
      </p:cxnSp>
      <p:sp>
        <p:nvSpPr>
          <p:cNvPr id="26" name="TextBox 25">
            <a:extLst>
              <a:ext uri="{FF2B5EF4-FFF2-40B4-BE49-F238E27FC236}">
                <a16:creationId xmlns:a16="http://schemas.microsoft.com/office/drawing/2014/main" id="{8B624A03-BD3A-3E66-83E2-83192A16E18C}"/>
              </a:ext>
            </a:extLst>
          </p:cNvPr>
          <p:cNvSpPr txBox="1"/>
          <p:nvPr/>
        </p:nvSpPr>
        <p:spPr bwMode="auto">
          <a:xfrm>
            <a:off x="9375028" y="1920623"/>
            <a:ext cx="1254546" cy="591444"/>
          </a:xfrm>
          <a:prstGeom prst="rect">
            <a:avLst/>
          </a:prstGeom>
          <a:noFill/>
          <a:ln w="9525">
            <a:noFill/>
            <a:miter lim="800000"/>
            <a:headEnd/>
            <a:tailEnd/>
          </a:ln>
        </p:spPr>
        <p:txBody>
          <a:bodyPr wrap="square" rtlCol="0">
            <a:spAutoFit/>
          </a:bodyPr>
          <a:lstStyle/>
          <a:p>
            <a:pPr eaLnBrk="0" hangingPunct="0">
              <a:lnSpc>
                <a:spcPct val="105000"/>
              </a:lnSpc>
            </a:pPr>
            <a:r>
              <a:rPr lang="en-US" sz="1600" dirty="0"/>
              <a:t>Customer Plant</a:t>
            </a:r>
          </a:p>
        </p:txBody>
      </p:sp>
      <p:pic>
        <p:nvPicPr>
          <p:cNvPr id="27" name="Picture 26" descr="A picture containing outdoor, sky, grass, cloud&#10;&#10;Description automatically generated">
            <a:extLst>
              <a:ext uri="{FF2B5EF4-FFF2-40B4-BE49-F238E27FC236}">
                <a16:creationId xmlns:a16="http://schemas.microsoft.com/office/drawing/2014/main" id="{C5B5782C-72D2-1D49-9D06-DC0B5FD8425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58789" y="5144247"/>
            <a:ext cx="1617275" cy="909718"/>
          </a:xfrm>
          <a:prstGeom prst="rect">
            <a:avLst/>
          </a:prstGeom>
        </p:spPr>
      </p:pic>
      <p:pic>
        <p:nvPicPr>
          <p:cNvPr id="28" name="Picture 27" descr="A picture containing outdoor, grass, sky, cloud&#10;&#10;Description automatically generated">
            <a:extLst>
              <a:ext uri="{FF2B5EF4-FFF2-40B4-BE49-F238E27FC236}">
                <a16:creationId xmlns:a16="http://schemas.microsoft.com/office/drawing/2014/main" id="{16C72EB2-CFF5-01C9-7909-5B022FC5606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37193"/>
          <a:stretch/>
        </p:blipFill>
        <p:spPr>
          <a:xfrm>
            <a:off x="12893847" y="4930444"/>
            <a:ext cx="1233315" cy="1149903"/>
          </a:xfrm>
          <a:prstGeom prst="rect">
            <a:avLst/>
          </a:prstGeom>
        </p:spPr>
      </p:pic>
      <p:pic>
        <p:nvPicPr>
          <p:cNvPr id="29" name="Picture 28" descr="A picture containing sky, generator, outdoor, windmill&#10;&#10;Description automatically generated">
            <a:extLst>
              <a:ext uri="{FF2B5EF4-FFF2-40B4-BE49-F238E27FC236}">
                <a16:creationId xmlns:a16="http://schemas.microsoft.com/office/drawing/2014/main" id="{1608D325-5496-136F-5140-6036AC0384A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126629" y="5207216"/>
            <a:ext cx="1402263" cy="1070388"/>
          </a:xfrm>
          <a:prstGeom prst="rect">
            <a:avLst/>
          </a:prstGeom>
        </p:spPr>
      </p:pic>
      <p:sp>
        <p:nvSpPr>
          <p:cNvPr id="30" name="TextBox 29">
            <a:extLst>
              <a:ext uri="{FF2B5EF4-FFF2-40B4-BE49-F238E27FC236}">
                <a16:creationId xmlns:a16="http://schemas.microsoft.com/office/drawing/2014/main" id="{09499EAD-C92B-887E-8C0B-07102B2C061C}"/>
              </a:ext>
            </a:extLst>
          </p:cNvPr>
          <p:cNvSpPr txBox="1"/>
          <p:nvPr/>
        </p:nvSpPr>
        <p:spPr bwMode="auto">
          <a:xfrm>
            <a:off x="12879459" y="6044239"/>
            <a:ext cx="1400454" cy="466731"/>
          </a:xfrm>
          <a:prstGeom prst="rect">
            <a:avLst/>
          </a:prstGeom>
          <a:noFill/>
          <a:ln w="9525">
            <a:noFill/>
            <a:miter lim="800000"/>
            <a:headEnd/>
            <a:tailEnd/>
          </a:ln>
        </p:spPr>
        <p:txBody>
          <a:bodyPr wrap="square" rtlCol="0">
            <a:spAutoFit/>
          </a:bodyPr>
          <a:lstStyle/>
          <a:p>
            <a:pPr eaLnBrk="0" hangingPunct="0">
              <a:lnSpc>
                <a:spcPct val="105000"/>
              </a:lnSpc>
            </a:pPr>
            <a:r>
              <a:rPr lang="de-DE" sz="1200" dirty="0"/>
              <a:t>P</a:t>
            </a:r>
            <a:r>
              <a:rPr lang="en-US" sz="1200" dirty="0" err="1"/>
              <a:t>ACEdge</a:t>
            </a:r>
            <a:r>
              <a:rPr lang="en-US" sz="1200" dirty="0"/>
              <a:t> Site</a:t>
            </a:r>
          </a:p>
          <a:p>
            <a:pPr eaLnBrk="0" hangingPunct="0">
              <a:lnSpc>
                <a:spcPct val="105000"/>
              </a:lnSpc>
            </a:pPr>
            <a:r>
              <a:rPr lang="en-US" sz="1200" dirty="0"/>
              <a:t>(Pipeline South)</a:t>
            </a:r>
          </a:p>
        </p:txBody>
      </p:sp>
      <p:sp>
        <p:nvSpPr>
          <p:cNvPr id="31" name="TextBox 30">
            <a:extLst>
              <a:ext uri="{FF2B5EF4-FFF2-40B4-BE49-F238E27FC236}">
                <a16:creationId xmlns:a16="http://schemas.microsoft.com/office/drawing/2014/main" id="{823E5D14-107F-05A6-E749-6FF93452FF0E}"/>
              </a:ext>
            </a:extLst>
          </p:cNvPr>
          <p:cNvSpPr txBox="1"/>
          <p:nvPr/>
        </p:nvSpPr>
        <p:spPr bwMode="auto">
          <a:xfrm>
            <a:off x="11211629" y="6277604"/>
            <a:ext cx="1400454" cy="466731"/>
          </a:xfrm>
          <a:prstGeom prst="rect">
            <a:avLst/>
          </a:prstGeom>
          <a:noFill/>
          <a:ln w="9525">
            <a:noFill/>
            <a:miter lim="800000"/>
            <a:headEnd/>
            <a:tailEnd/>
          </a:ln>
        </p:spPr>
        <p:txBody>
          <a:bodyPr wrap="square" rtlCol="0">
            <a:spAutoFit/>
          </a:bodyPr>
          <a:lstStyle/>
          <a:p>
            <a:pPr eaLnBrk="0" hangingPunct="0">
              <a:lnSpc>
                <a:spcPct val="105000"/>
              </a:lnSpc>
            </a:pPr>
            <a:r>
              <a:rPr lang="de-DE" sz="1200" dirty="0"/>
              <a:t>P</a:t>
            </a:r>
            <a:r>
              <a:rPr lang="en-US" sz="1200" dirty="0" err="1"/>
              <a:t>ACEdge</a:t>
            </a:r>
            <a:r>
              <a:rPr lang="en-US" sz="1200" dirty="0"/>
              <a:t> Site</a:t>
            </a:r>
          </a:p>
          <a:p>
            <a:pPr eaLnBrk="0" hangingPunct="0">
              <a:lnSpc>
                <a:spcPct val="105000"/>
              </a:lnSpc>
            </a:pPr>
            <a:r>
              <a:rPr lang="en-US" sz="1200" dirty="0"/>
              <a:t>(Plant Alpha)</a:t>
            </a:r>
          </a:p>
        </p:txBody>
      </p:sp>
      <p:pic>
        <p:nvPicPr>
          <p:cNvPr id="32" name="Graphic 31" descr="Building Brick Wall with solid fill">
            <a:extLst>
              <a:ext uri="{FF2B5EF4-FFF2-40B4-BE49-F238E27FC236}">
                <a16:creationId xmlns:a16="http://schemas.microsoft.com/office/drawing/2014/main" id="{3CCCB7A0-2B1D-B4CE-5C20-359D9CADD56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307710" y="1789942"/>
            <a:ext cx="626882" cy="626882"/>
          </a:xfrm>
          <a:prstGeom prst="rect">
            <a:avLst/>
          </a:prstGeom>
        </p:spPr>
      </p:pic>
    </p:spTree>
    <p:extLst>
      <p:ext uri="{BB962C8B-B14F-4D97-AF65-F5344CB8AC3E}">
        <p14:creationId xmlns:p14="http://schemas.microsoft.com/office/powerpoint/2010/main" val="375039495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3453A0-CC51-82B0-251F-A92F76C6D0B8}"/>
              </a:ext>
            </a:extLst>
          </p:cNvPr>
          <p:cNvSpPr>
            <a:spLocks noGrp="1"/>
          </p:cNvSpPr>
          <p:nvPr>
            <p:ph type="title"/>
          </p:nvPr>
        </p:nvSpPr>
        <p:spPr/>
        <p:txBody>
          <a:bodyPr/>
          <a:lstStyle/>
          <a:p>
            <a:r>
              <a:rPr lang="de-DE" dirty="0" err="1"/>
              <a:t>How</a:t>
            </a:r>
            <a:r>
              <a:rPr lang="de-DE" dirty="0"/>
              <a:t> </a:t>
            </a:r>
            <a:r>
              <a:rPr lang="de-DE" dirty="0" err="1"/>
              <a:t>to</a:t>
            </a:r>
            <a:r>
              <a:rPr lang="de-DE" dirty="0"/>
              <a:t> </a:t>
            </a:r>
            <a:r>
              <a:rPr lang="de-DE" dirty="0" err="1"/>
              <a:t>use</a:t>
            </a:r>
            <a:r>
              <a:rPr lang="de-DE" dirty="0"/>
              <a:t> Group Manager</a:t>
            </a:r>
            <a:endParaRPr lang="en-US" dirty="0"/>
          </a:p>
        </p:txBody>
      </p:sp>
      <p:sp>
        <p:nvSpPr>
          <p:cNvPr id="3" name="Content Placeholder 2">
            <a:extLst>
              <a:ext uri="{FF2B5EF4-FFF2-40B4-BE49-F238E27FC236}">
                <a16:creationId xmlns:a16="http://schemas.microsoft.com/office/drawing/2014/main" id="{ADDBEC8B-EAB4-6EFE-66C8-7BB01A3E889A}"/>
              </a:ext>
            </a:extLst>
          </p:cNvPr>
          <p:cNvSpPr>
            <a:spLocks noGrp="1"/>
          </p:cNvSpPr>
          <p:nvPr>
            <p:ph idx="1"/>
          </p:nvPr>
        </p:nvSpPr>
        <p:spPr/>
        <p:txBody>
          <a:bodyPr/>
          <a:lstStyle/>
          <a:p>
            <a:r>
              <a:rPr lang="en-US" dirty="0"/>
              <a:t>Configure Group Manager</a:t>
            </a:r>
          </a:p>
          <a:p>
            <a:r>
              <a:rPr lang="en-US" dirty="0"/>
              <a:t>Provision devices to be managed by the Group Manager and setup multiple groups as needed</a:t>
            </a:r>
          </a:p>
          <a:p>
            <a:r>
              <a:rPr lang="en-US" dirty="0"/>
              <a:t>Execute one or more “playbooks” to perform desired operation on the group of devices</a:t>
            </a:r>
          </a:p>
          <a:p>
            <a:r>
              <a:rPr lang="en-US" dirty="0"/>
              <a:t>Currently available playbooks:</a:t>
            </a:r>
          </a:p>
          <a:p>
            <a:pPr lvl="1"/>
            <a:r>
              <a:rPr lang="en-US" dirty="0"/>
              <a:t>Upgrade PACEdge v2.2.x to PACEdge v2.3.0</a:t>
            </a:r>
          </a:p>
          <a:p>
            <a:pPr lvl="2"/>
            <a:r>
              <a:rPr lang="en-US" dirty="0"/>
              <a:t>For more details consult: PACEdge v2.3.0 User Manual, section 9.1</a:t>
            </a:r>
          </a:p>
          <a:p>
            <a:pPr lvl="1"/>
            <a:r>
              <a:rPr lang="en-US" dirty="0"/>
              <a:t>Update Node-RED flow</a:t>
            </a:r>
          </a:p>
          <a:p>
            <a:pPr lvl="2"/>
            <a:r>
              <a:rPr lang="en-US" dirty="0"/>
              <a:t>For more details consult: PACEdge v2.3.0 User Manual, section 4.5</a:t>
            </a:r>
          </a:p>
          <a:p>
            <a:pPr marL="688975" lvl="2" indent="0">
              <a:buNone/>
            </a:pPr>
            <a:endParaRPr lang="en-US" dirty="0"/>
          </a:p>
        </p:txBody>
      </p:sp>
    </p:spTree>
    <p:extLst>
      <p:ext uri="{BB962C8B-B14F-4D97-AF65-F5344CB8AC3E}">
        <p14:creationId xmlns:p14="http://schemas.microsoft.com/office/powerpoint/2010/main" val="183744015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E742D88-2944-4316-86AD-BB1454A17C5E}"/>
              </a:ext>
            </a:extLst>
          </p:cNvPr>
          <p:cNvSpPr txBox="1">
            <a:spLocks/>
          </p:cNvSpPr>
          <p:nvPr/>
        </p:nvSpPr>
        <p:spPr>
          <a:xfrm>
            <a:off x="511175" y="3745603"/>
            <a:ext cx="13623925" cy="728835"/>
          </a:xfrm>
          <a:prstGeom prst="rect">
            <a:avLst/>
          </a:prstGeom>
        </p:spPr>
        <p:txBody>
          <a:bodyPr/>
          <a:lstStyle>
            <a:lvl1pPr algn="l" defTabSz="1463040" rtl="0" eaLnBrk="1" latinLnBrk="0" hangingPunct="1">
              <a:spcBef>
                <a:spcPct val="0"/>
              </a:spcBef>
              <a:buNone/>
              <a:defRPr sz="3200" b="0" i="0" u="none" kern="1200">
                <a:solidFill>
                  <a:schemeClr val="accent1"/>
                </a:solidFill>
                <a:latin typeface="+mj-lt"/>
                <a:ea typeface="+mj-ea"/>
                <a:cs typeface="+mj-cs"/>
              </a:defRPr>
            </a:lvl1pPr>
          </a:lstStyle>
          <a:p>
            <a:pPr algn="ctr"/>
            <a:r>
              <a:rPr lang="en-US" dirty="0"/>
              <a:t>PACEdge Certificate Management</a:t>
            </a:r>
          </a:p>
        </p:txBody>
      </p:sp>
      <p:sp>
        <p:nvSpPr>
          <p:cNvPr id="2" name="Cloud 1">
            <a:extLst>
              <a:ext uri="{FF2B5EF4-FFF2-40B4-BE49-F238E27FC236}">
                <a16:creationId xmlns:a16="http://schemas.microsoft.com/office/drawing/2014/main" id="{23AB1FF8-4BD0-DBF1-9CC5-BE6DF31D98C3}"/>
              </a:ext>
            </a:extLst>
          </p:cNvPr>
          <p:cNvSpPr/>
          <p:nvPr/>
        </p:nvSpPr>
        <p:spPr bwMode="auto">
          <a:xfrm>
            <a:off x="10180646" y="2004834"/>
            <a:ext cx="2894785" cy="1246910"/>
          </a:xfrm>
          <a:prstGeom prst="cloud">
            <a:avLst/>
          </a:prstGeom>
          <a:solidFill>
            <a:schemeClr val="accent1"/>
          </a:solidFill>
          <a:ln w="9525">
            <a:noFill/>
            <a:round/>
            <a:headEnd/>
            <a:tailEnd/>
          </a:ln>
          <a:effectLst/>
        </p:spPr>
        <p:txBody>
          <a:bodyPr wrap="square" rtlCol="0" anchor="ctr"/>
          <a:lstStyle/>
          <a:p>
            <a:pPr algn="ctr" eaLnBrk="0" fontAlgn="base" hangingPunct="0">
              <a:spcBef>
                <a:spcPct val="0"/>
              </a:spcBef>
              <a:spcAft>
                <a:spcPct val="0"/>
              </a:spcAft>
            </a:pPr>
            <a:r>
              <a:rPr lang="de-DE" b="1" dirty="0">
                <a:solidFill>
                  <a:srgbClr val="FFFFFF"/>
                </a:solidFill>
              </a:rPr>
              <a:t>New Feature</a:t>
            </a:r>
            <a:endParaRPr lang="en-US" b="1" dirty="0">
              <a:solidFill>
                <a:srgbClr val="FFFFFF"/>
              </a:solidFill>
            </a:endParaRPr>
          </a:p>
        </p:txBody>
      </p:sp>
    </p:spTree>
    <p:extLst>
      <p:ext uri="{BB962C8B-B14F-4D97-AF65-F5344CB8AC3E}">
        <p14:creationId xmlns:p14="http://schemas.microsoft.com/office/powerpoint/2010/main" val="261117778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DE839-AFD6-4BBF-A256-690D003D2663}"/>
              </a:ext>
            </a:extLst>
          </p:cNvPr>
          <p:cNvSpPr>
            <a:spLocks noGrp="1"/>
          </p:cNvSpPr>
          <p:nvPr>
            <p:ph type="title"/>
          </p:nvPr>
        </p:nvSpPr>
        <p:spPr/>
        <p:txBody>
          <a:bodyPr/>
          <a:lstStyle/>
          <a:p>
            <a:r>
              <a:rPr lang="en-US" dirty="0"/>
              <a:t>Certificate Management Utility</a:t>
            </a:r>
          </a:p>
        </p:txBody>
      </p:sp>
      <p:sp>
        <p:nvSpPr>
          <p:cNvPr id="3" name="Content Placeholder 2">
            <a:extLst>
              <a:ext uri="{FF2B5EF4-FFF2-40B4-BE49-F238E27FC236}">
                <a16:creationId xmlns:a16="http://schemas.microsoft.com/office/drawing/2014/main" id="{0A92388D-664D-4F8E-9AF5-4066E6ECAA0E}"/>
              </a:ext>
            </a:extLst>
          </p:cNvPr>
          <p:cNvSpPr>
            <a:spLocks noGrp="1"/>
          </p:cNvSpPr>
          <p:nvPr>
            <p:ph idx="1"/>
          </p:nvPr>
        </p:nvSpPr>
        <p:spPr>
          <a:xfrm>
            <a:off x="503237" y="1597026"/>
            <a:ext cx="6656099" cy="5621338"/>
          </a:xfrm>
        </p:spPr>
        <p:txBody>
          <a:bodyPr>
            <a:normAutofit fontScale="92500" lnSpcReduction="10000"/>
          </a:bodyPr>
          <a:lstStyle/>
          <a:p>
            <a:pPr>
              <a:lnSpc>
                <a:spcPct val="100000"/>
              </a:lnSpc>
            </a:pPr>
            <a:r>
              <a:rPr lang="en-US" sz="2000" dirty="0"/>
              <a:t>Certificates in PACEdge are used for:</a:t>
            </a:r>
          </a:p>
          <a:p>
            <a:pPr lvl="1">
              <a:lnSpc>
                <a:spcPct val="100000"/>
              </a:lnSpc>
            </a:pPr>
            <a:r>
              <a:rPr lang="en-US" sz="1600" dirty="0"/>
              <a:t>encrypting communications </a:t>
            </a:r>
          </a:p>
          <a:p>
            <a:pPr lvl="1">
              <a:lnSpc>
                <a:spcPct val="100000"/>
              </a:lnSpc>
            </a:pPr>
            <a:r>
              <a:rPr lang="en-US" sz="1600" dirty="0"/>
              <a:t>preventing Man-In-The-Middle attacks</a:t>
            </a:r>
          </a:p>
          <a:p>
            <a:pPr lvl="1">
              <a:lnSpc>
                <a:spcPct val="100000"/>
              </a:lnSpc>
            </a:pPr>
            <a:r>
              <a:rPr lang="en-US" sz="1600" dirty="0"/>
              <a:t>ensuring that remote device is indeed a PACEdge device</a:t>
            </a:r>
          </a:p>
          <a:p>
            <a:pPr>
              <a:lnSpc>
                <a:spcPct val="100000"/>
              </a:lnSpc>
            </a:pPr>
            <a:r>
              <a:rPr lang="en-US" sz="2000" dirty="0"/>
              <a:t>Out of the factory, PACEdge v2.3.0 comes with pre-installed PACEdge Certificate</a:t>
            </a:r>
          </a:p>
          <a:p>
            <a:pPr lvl="1">
              <a:lnSpc>
                <a:spcPct val="100000"/>
              </a:lnSpc>
            </a:pPr>
            <a:r>
              <a:rPr lang="en-US" sz="1600" dirty="0"/>
              <a:t>Once user adds PACEdge CA certificate to the browser‘s trusted CA list, all PACEdge v2.3.0 device certificates are deemed trusted</a:t>
            </a:r>
          </a:p>
          <a:p>
            <a:pPr>
              <a:lnSpc>
                <a:spcPct val="100000"/>
              </a:lnSpc>
            </a:pPr>
            <a:r>
              <a:rPr lang="en-US" sz="2000" dirty="0"/>
              <a:t>In addition, PACEdge v2.3.0 comes with Certificate Management Services (accessible through Cockpit):</a:t>
            </a:r>
          </a:p>
          <a:p>
            <a:pPr lvl="1">
              <a:lnSpc>
                <a:spcPct val="100000"/>
              </a:lnSpc>
            </a:pPr>
            <a:r>
              <a:rPr lang="en-US" sz="1600" dirty="0"/>
              <a:t>Uploading/Downloading certificates</a:t>
            </a:r>
          </a:p>
          <a:p>
            <a:pPr lvl="1">
              <a:lnSpc>
                <a:spcPct val="100000"/>
              </a:lnSpc>
            </a:pPr>
            <a:r>
              <a:rPr lang="en-US" sz="1600" dirty="0"/>
              <a:t>Creating own PKI and issuing own certificates for other devices</a:t>
            </a:r>
          </a:p>
          <a:p>
            <a:pPr lvl="1">
              <a:lnSpc>
                <a:spcPct val="100000"/>
              </a:lnSpc>
            </a:pPr>
            <a:r>
              <a:rPr lang="en-US" sz="1600" dirty="0"/>
              <a:t>Uploading certificates (such as OPC-UA) to Movicon container</a:t>
            </a:r>
          </a:p>
          <a:p>
            <a:pPr>
              <a:lnSpc>
                <a:spcPct val="100000"/>
              </a:lnSpc>
            </a:pPr>
            <a:r>
              <a:rPr lang="en-US" sz="2000" dirty="0"/>
              <a:t>It is recommended that user either sets up his own PKI (using PACEdge Certificate Management Utility) or uses his already existing PKI</a:t>
            </a:r>
          </a:p>
          <a:p>
            <a:pPr>
              <a:lnSpc>
                <a:spcPct val="100000"/>
              </a:lnSpc>
            </a:pPr>
            <a:endParaRPr lang="en-US" sz="2000" dirty="0"/>
          </a:p>
          <a:p>
            <a:pPr marL="0" indent="0">
              <a:lnSpc>
                <a:spcPct val="100000"/>
              </a:lnSpc>
              <a:buNone/>
            </a:pPr>
            <a:r>
              <a:rPr lang="en-US" sz="2000" dirty="0"/>
              <a:t>For more details: consult PACEdge v2.3 User’s Manual section 4.6 and PACEdge v2.3 Secure Deployment Guide</a:t>
            </a:r>
          </a:p>
        </p:txBody>
      </p:sp>
      <p:grpSp>
        <p:nvGrpSpPr>
          <p:cNvPr id="19" name="Group 18">
            <a:extLst>
              <a:ext uri="{FF2B5EF4-FFF2-40B4-BE49-F238E27FC236}">
                <a16:creationId xmlns:a16="http://schemas.microsoft.com/office/drawing/2014/main" id="{29DB312E-0E33-3392-5334-170211557ADC}"/>
              </a:ext>
            </a:extLst>
          </p:cNvPr>
          <p:cNvGrpSpPr/>
          <p:nvPr/>
        </p:nvGrpSpPr>
        <p:grpSpPr>
          <a:xfrm>
            <a:off x="8974559" y="1765497"/>
            <a:ext cx="5019039" cy="2047876"/>
            <a:chOff x="-352474" y="-57151"/>
            <a:chExt cx="5020494" cy="2048617"/>
          </a:xfrm>
          <a:solidFill>
            <a:schemeClr val="tx2">
              <a:lumMod val="40000"/>
              <a:lumOff val="60000"/>
            </a:schemeClr>
          </a:solidFill>
        </p:grpSpPr>
        <p:sp>
          <p:nvSpPr>
            <p:cNvPr id="20" name="Rectangle: Rounded Corners 19">
              <a:extLst>
                <a:ext uri="{FF2B5EF4-FFF2-40B4-BE49-F238E27FC236}">
                  <a16:creationId xmlns:a16="http://schemas.microsoft.com/office/drawing/2014/main" id="{260E1888-AB40-A76E-C95C-6298D0574A7C}"/>
                </a:ext>
              </a:extLst>
            </p:cNvPr>
            <p:cNvSpPr/>
            <p:nvPr/>
          </p:nvSpPr>
          <p:spPr>
            <a:xfrm>
              <a:off x="904848" y="1133474"/>
              <a:ext cx="1428750" cy="610252"/>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endParaRPr lang="en-US" sz="1100" dirty="0">
                <a:solidFill>
                  <a:schemeClr val="tx1"/>
                </a:solidFill>
                <a:effectLst/>
                <a:latin typeface="DTL Argo T Light"/>
                <a:ea typeface="Times New Roman" panose="02020603050405020304" pitchFamily="18" charset="0"/>
                <a:cs typeface="Times New Roman" panose="02020603050405020304" pitchFamily="18" charset="0"/>
              </a:endParaRPr>
            </a:p>
          </p:txBody>
        </p:sp>
        <p:sp>
          <p:nvSpPr>
            <p:cNvPr id="21" name="Rectangle: Rounded Corners 20">
              <a:extLst>
                <a:ext uri="{FF2B5EF4-FFF2-40B4-BE49-F238E27FC236}">
                  <a16:creationId xmlns:a16="http://schemas.microsoft.com/office/drawing/2014/main" id="{1BE73A61-DD50-E181-4B05-3BA7FBDE751C}"/>
                </a:ext>
              </a:extLst>
            </p:cNvPr>
            <p:cNvSpPr/>
            <p:nvPr/>
          </p:nvSpPr>
          <p:spPr>
            <a:xfrm>
              <a:off x="-352474" y="-19051"/>
              <a:ext cx="1409648" cy="790576"/>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n-US" sz="1100" u="sng" dirty="0">
                  <a:ln>
                    <a:noFill/>
                  </a:ln>
                  <a:solidFill>
                    <a:schemeClr val="tx1"/>
                  </a:solidFill>
                  <a:effectLst/>
                  <a:latin typeface="DTL Argo T Light"/>
                  <a:ea typeface="Times New Roman" panose="02020603050405020304" pitchFamily="18" charset="0"/>
                  <a:cs typeface="Times New Roman" panose="02020603050405020304" pitchFamily="18" charset="0"/>
                </a:rPr>
                <a:t>PACEdge CA</a:t>
              </a:r>
              <a:endParaRPr lang="en-US" sz="1100" dirty="0">
                <a:solidFill>
                  <a:schemeClr val="tx1"/>
                </a:solidFill>
                <a:effectLst/>
                <a:latin typeface="DTL Argo T Light"/>
                <a:ea typeface="Times New Roman" panose="02020603050405020304" pitchFamily="18" charset="0"/>
                <a:cs typeface="Times New Roman" panose="02020603050405020304" pitchFamily="18" charset="0"/>
              </a:endParaRPr>
            </a:p>
          </p:txBody>
        </p:sp>
        <p:sp>
          <p:nvSpPr>
            <p:cNvPr id="22" name="Rectangle: Rounded Corners 21">
              <a:extLst>
                <a:ext uri="{FF2B5EF4-FFF2-40B4-BE49-F238E27FC236}">
                  <a16:creationId xmlns:a16="http://schemas.microsoft.com/office/drawing/2014/main" id="{BCAC3D65-DDF0-02CA-2703-B2606B7ECFB4}"/>
                </a:ext>
              </a:extLst>
            </p:cNvPr>
            <p:cNvSpPr/>
            <p:nvPr/>
          </p:nvSpPr>
          <p:spPr>
            <a:xfrm>
              <a:off x="1363999" y="-28865"/>
              <a:ext cx="1741653" cy="81153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n-US" sz="1100" u="sng" dirty="0">
                  <a:ln>
                    <a:noFill/>
                  </a:ln>
                  <a:solidFill>
                    <a:schemeClr val="tx1"/>
                  </a:solidFill>
                  <a:effectLst/>
                  <a:latin typeface="DTL Argo T Light"/>
                  <a:ea typeface="Times New Roman" panose="02020603050405020304" pitchFamily="18" charset="0"/>
                  <a:cs typeface="Times New Roman" panose="02020603050405020304" pitchFamily="18" charset="0"/>
                </a:rPr>
                <a:t>User’s own CA, </a:t>
              </a:r>
              <a:br>
                <a:rPr lang="en-US" sz="1100" u="sng" dirty="0">
                  <a:ln>
                    <a:noFill/>
                  </a:ln>
                  <a:solidFill>
                    <a:schemeClr val="tx1"/>
                  </a:solidFill>
                  <a:effectLst/>
                  <a:latin typeface="DTL Argo T Light"/>
                  <a:ea typeface="Times New Roman" panose="02020603050405020304" pitchFamily="18" charset="0"/>
                  <a:cs typeface="Times New Roman" panose="02020603050405020304" pitchFamily="18" charset="0"/>
                </a:rPr>
              </a:br>
              <a:r>
                <a:rPr lang="en-US" sz="1100" u="sng" dirty="0">
                  <a:ln>
                    <a:noFill/>
                  </a:ln>
                  <a:solidFill>
                    <a:schemeClr val="tx1"/>
                  </a:solidFill>
                  <a:effectLst/>
                  <a:latin typeface="DTL Argo T Light"/>
                  <a:ea typeface="Times New Roman" panose="02020603050405020304" pitchFamily="18" charset="0"/>
                  <a:cs typeface="Times New Roman" panose="02020603050405020304" pitchFamily="18" charset="0"/>
                </a:rPr>
                <a:t>using PACEdge Certificate Management utility.</a:t>
              </a:r>
              <a:endParaRPr lang="en-US" sz="1100" dirty="0">
                <a:solidFill>
                  <a:schemeClr val="tx1"/>
                </a:solidFill>
                <a:effectLst/>
                <a:latin typeface="DTL Argo T Light"/>
                <a:ea typeface="Times New Roman" panose="02020603050405020304" pitchFamily="18" charset="0"/>
                <a:cs typeface="Times New Roman" panose="02020603050405020304" pitchFamily="18" charset="0"/>
              </a:endParaRPr>
            </a:p>
          </p:txBody>
        </p:sp>
        <p:sp>
          <p:nvSpPr>
            <p:cNvPr id="23" name="Rectangle: Rounded Corners 22">
              <a:extLst>
                <a:ext uri="{FF2B5EF4-FFF2-40B4-BE49-F238E27FC236}">
                  <a16:creationId xmlns:a16="http://schemas.microsoft.com/office/drawing/2014/main" id="{9F8BB7FF-C56D-19BC-CE91-303FB00EB82F}"/>
                </a:ext>
              </a:extLst>
            </p:cNvPr>
            <p:cNvSpPr/>
            <p:nvPr/>
          </p:nvSpPr>
          <p:spPr>
            <a:xfrm>
              <a:off x="3400976" y="-57151"/>
              <a:ext cx="1267044" cy="81915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nSpc>
                  <a:spcPct val="115000"/>
                </a:lnSpc>
                <a:spcAft>
                  <a:spcPts val="1000"/>
                </a:spcAft>
              </a:pPr>
              <a:r>
                <a:rPr lang="en-US" sz="1100" u="sng" dirty="0">
                  <a:ln>
                    <a:noFill/>
                  </a:ln>
                  <a:solidFill>
                    <a:schemeClr val="tx1"/>
                  </a:solidFill>
                  <a:effectLst/>
                  <a:latin typeface="DTL Argo T Light"/>
                  <a:ea typeface="Times New Roman" panose="02020603050405020304" pitchFamily="18" charset="0"/>
                  <a:cs typeface="Times New Roman" panose="02020603050405020304" pitchFamily="18" charset="0"/>
                </a:rPr>
                <a:t>User’s own CA</a:t>
              </a:r>
              <a:endParaRPr lang="en-US" sz="1100" dirty="0">
                <a:solidFill>
                  <a:schemeClr val="tx1"/>
                </a:solidFill>
                <a:effectLst/>
                <a:latin typeface="DTL Argo T Light"/>
                <a:ea typeface="Times New Roman" panose="02020603050405020304" pitchFamily="18" charset="0"/>
                <a:cs typeface="Times New Roman" panose="02020603050405020304" pitchFamily="18" charset="0"/>
              </a:endParaRPr>
            </a:p>
          </p:txBody>
        </p:sp>
        <p:cxnSp>
          <p:nvCxnSpPr>
            <p:cNvPr id="24" name="Straight Arrow Connector 23">
              <a:extLst>
                <a:ext uri="{FF2B5EF4-FFF2-40B4-BE49-F238E27FC236}">
                  <a16:creationId xmlns:a16="http://schemas.microsoft.com/office/drawing/2014/main" id="{04C5468C-1B4E-DC58-8BDA-D06172A911F9}"/>
                </a:ext>
              </a:extLst>
            </p:cNvPr>
            <p:cNvCxnSpPr>
              <a:stCxn id="21" idx="2"/>
              <a:endCxn id="20" idx="0"/>
            </p:cNvCxnSpPr>
            <p:nvPr/>
          </p:nvCxnSpPr>
          <p:spPr>
            <a:xfrm>
              <a:off x="352350" y="771525"/>
              <a:ext cx="1266873" cy="361949"/>
            </a:xfrm>
            <a:prstGeom prst="straightConnector1">
              <a:avLst/>
            </a:prstGeom>
            <a:grpFill/>
            <a:ln>
              <a:tailEnd type="triangle"/>
            </a:ln>
          </p:spPr>
          <p:style>
            <a:lnRef idx="1">
              <a:schemeClr val="accent1"/>
            </a:lnRef>
            <a:fillRef idx="0">
              <a:schemeClr val="accent1"/>
            </a:fillRef>
            <a:effectRef idx="0">
              <a:schemeClr val="accent1"/>
            </a:effectRef>
            <a:fontRef idx="minor">
              <a:schemeClr val="tx1"/>
            </a:fontRef>
          </p:style>
        </p:cxnSp>
        <p:sp>
          <p:nvSpPr>
            <p:cNvPr id="25" name="Rectangle: Rounded Corners 24">
              <a:extLst>
                <a:ext uri="{FF2B5EF4-FFF2-40B4-BE49-F238E27FC236}">
                  <a16:creationId xmlns:a16="http://schemas.microsoft.com/office/drawing/2014/main" id="{70B20471-82B6-6E35-13C3-6B1991B86D51}"/>
                </a:ext>
              </a:extLst>
            </p:cNvPr>
            <p:cNvSpPr/>
            <p:nvPr/>
          </p:nvSpPr>
          <p:spPr>
            <a:xfrm>
              <a:off x="1078595" y="1266872"/>
              <a:ext cx="1428750" cy="610252"/>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endParaRPr lang="en-US" sz="1100" dirty="0">
                <a:solidFill>
                  <a:schemeClr val="tx1"/>
                </a:solidFill>
                <a:effectLst/>
                <a:latin typeface="DTL Argo T Light"/>
                <a:ea typeface="Times New Roman" panose="02020603050405020304" pitchFamily="18" charset="0"/>
                <a:cs typeface="Times New Roman" panose="02020603050405020304" pitchFamily="18" charset="0"/>
              </a:endParaRPr>
            </a:p>
          </p:txBody>
        </p:sp>
        <p:sp>
          <p:nvSpPr>
            <p:cNvPr id="26" name="Rectangle: Rounded Corners 25">
              <a:extLst>
                <a:ext uri="{FF2B5EF4-FFF2-40B4-BE49-F238E27FC236}">
                  <a16:creationId xmlns:a16="http://schemas.microsoft.com/office/drawing/2014/main" id="{21346B27-A222-CECE-C908-2AE3F52761D0}"/>
                </a:ext>
              </a:extLst>
            </p:cNvPr>
            <p:cNvSpPr/>
            <p:nvPr/>
          </p:nvSpPr>
          <p:spPr>
            <a:xfrm>
              <a:off x="1259623" y="1381214"/>
              <a:ext cx="1428750" cy="610252"/>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n-US" sz="1100" u="sng" dirty="0">
                  <a:ln>
                    <a:noFill/>
                  </a:ln>
                  <a:solidFill>
                    <a:schemeClr val="tx1"/>
                  </a:solidFill>
                  <a:effectLst/>
                  <a:latin typeface="DTL Argo T Light"/>
                  <a:ea typeface="Times New Roman" panose="02020603050405020304" pitchFamily="18" charset="0"/>
                  <a:cs typeface="Times New Roman" panose="02020603050405020304" pitchFamily="18" charset="0"/>
                </a:rPr>
                <a:t>PACEdge Device certificate</a:t>
              </a:r>
              <a:endParaRPr lang="en-US" sz="1100" dirty="0">
                <a:solidFill>
                  <a:schemeClr val="tx1"/>
                </a:solidFill>
                <a:effectLst/>
                <a:latin typeface="DTL Argo T Light"/>
                <a:ea typeface="Times New Roman" panose="02020603050405020304" pitchFamily="18" charset="0"/>
                <a:cs typeface="Times New Roman" panose="02020603050405020304" pitchFamily="18" charset="0"/>
              </a:endParaRPr>
            </a:p>
          </p:txBody>
        </p:sp>
        <p:cxnSp>
          <p:nvCxnSpPr>
            <p:cNvPr id="27" name="Straight Arrow Connector 26">
              <a:extLst>
                <a:ext uri="{FF2B5EF4-FFF2-40B4-BE49-F238E27FC236}">
                  <a16:creationId xmlns:a16="http://schemas.microsoft.com/office/drawing/2014/main" id="{C4CDA6D2-8BD9-D596-D04A-062D7A803904}"/>
                </a:ext>
              </a:extLst>
            </p:cNvPr>
            <p:cNvCxnSpPr>
              <a:stCxn id="22" idx="2"/>
              <a:endCxn id="20" idx="0"/>
            </p:cNvCxnSpPr>
            <p:nvPr/>
          </p:nvCxnSpPr>
          <p:spPr>
            <a:xfrm flipH="1">
              <a:off x="1619223" y="782665"/>
              <a:ext cx="615603" cy="350809"/>
            </a:xfrm>
            <a:prstGeom prst="straightConnector1">
              <a:avLst/>
            </a:prstGeom>
            <a:grpFill/>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DC4583EE-DBC1-CD7A-ECEF-99541F6B2201}"/>
                </a:ext>
              </a:extLst>
            </p:cNvPr>
            <p:cNvCxnSpPr>
              <a:stCxn id="23" idx="2"/>
              <a:endCxn id="20" idx="0"/>
            </p:cNvCxnSpPr>
            <p:nvPr/>
          </p:nvCxnSpPr>
          <p:spPr>
            <a:xfrm flipH="1">
              <a:off x="1619223" y="761999"/>
              <a:ext cx="2415275" cy="371476"/>
            </a:xfrm>
            <a:prstGeom prst="straightConnector1">
              <a:avLst/>
            </a:prstGeom>
            <a:grpFill/>
            <a:ln>
              <a:tailEnd type="triangle"/>
            </a:ln>
          </p:spPr>
          <p:style>
            <a:lnRef idx="1">
              <a:schemeClr val="accent1"/>
            </a:lnRef>
            <a:fillRef idx="0">
              <a:schemeClr val="accent1"/>
            </a:fillRef>
            <a:effectRef idx="0">
              <a:schemeClr val="accent1"/>
            </a:effectRef>
            <a:fontRef idx="minor">
              <a:schemeClr val="tx1"/>
            </a:fontRef>
          </p:style>
        </p:cxnSp>
      </p:grpSp>
      <p:pic>
        <p:nvPicPr>
          <p:cNvPr id="30" name="Picture 29">
            <a:extLst>
              <a:ext uri="{FF2B5EF4-FFF2-40B4-BE49-F238E27FC236}">
                <a16:creationId xmlns:a16="http://schemas.microsoft.com/office/drawing/2014/main" id="{CE7410FA-2B3E-3DEF-2BAE-31B6FFF60D34}"/>
              </a:ext>
            </a:extLst>
          </p:cNvPr>
          <p:cNvPicPr>
            <a:picLocks noChangeAspect="1"/>
          </p:cNvPicPr>
          <p:nvPr/>
        </p:nvPicPr>
        <p:blipFill>
          <a:blip r:embed="rId2"/>
          <a:stretch>
            <a:fillRect/>
          </a:stretch>
        </p:blipFill>
        <p:spPr>
          <a:xfrm>
            <a:off x="8694577" y="4061022"/>
            <a:ext cx="5508341" cy="3806223"/>
          </a:xfrm>
          <a:prstGeom prst="rect">
            <a:avLst/>
          </a:prstGeom>
        </p:spPr>
      </p:pic>
    </p:spTree>
    <p:extLst>
      <p:ext uri="{BB962C8B-B14F-4D97-AF65-F5344CB8AC3E}">
        <p14:creationId xmlns:p14="http://schemas.microsoft.com/office/powerpoint/2010/main" val="318300410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DE839-AFD6-4BBF-A256-690D003D2663}"/>
              </a:ext>
            </a:extLst>
          </p:cNvPr>
          <p:cNvSpPr>
            <a:spLocks noGrp="1"/>
          </p:cNvSpPr>
          <p:nvPr>
            <p:ph type="title"/>
          </p:nvPr>
        </p:nvSpPr>
        <p:spPr/>
        <p:txBody>
          <a:bodyPr/>
          <a:lstStyle/>
          <a:p>
            <a:r>
              <a:rPr lang="en-US" dirty="0"/>
              <a:t>MySQL Management Tool phpMyAdmin</a:t>
            </a:r>
          </a:p>
        </p:txBody>
      </p:sp>
      <p:sp>
        <p:nvSpPr>
          <p:cNvPr id="3" name="Content Placeholder 2">
            <a:extLst>
              <a:ext uri="{FF2B5EF4-FFF2-40B4-BE49-F238E27FC236}">
                <a16:creationId xmlns:a16="http://schemas.microsoft.com/office/drawing/2014/main" id="{0A92388D-664D-4F8E-9AF5-4066E6ECAA0E}"/>
              </a:ext>
            </a:extLst>
          </p:cNvPr>
          <p:cNvSpPr>
            <a:spLocks noGrp="1"/>
          </p:cNvSpPr>
          <p:nvPr>
            <p:ph idx="1"/>
          </p:nvPr>
        </p:nvSpPr>
        <p:spPr>
          <a:xfrm>
            <a:off x="503237" y="1597026"/>
            <a:ext cx="6656099" cy="5621338"/>
          </a:xfrm>
        </p:spPr>
        <p:txBody>
          <a:bodyPr>
            <a:normAutofit/>
          </a:bodyPr>
          <a:lstStyle/>
          <a:p>
            <a:pPr>
              <a:lnSpc>
                <a:spcPct val="100000"/>
              </a:lnSpc>
            </a:pPr>
            <a:r>
              <a:rPr lang="en-US" sz="2000" dirty="0"/>
              <a:t>phpMyAdmin tool, accessible from PACEdge landing page</a:t>
            </a:r>
          </a:p>
          <a:p>
            <a:pPr>
              <a:lnSpc>
                <a:spcPct val="100000"/>
              </a:lnSpc>
            </a:pPr>
            <a:r>
              <a:rPr lang="en-US" sz="2000" dirty="0"/>
              <a:t>Allows to graphically view and manage MySQL database</a:t>
            </a:r>
          </a:p>
          <a:p>
            <a:pPr>
              <a:lnSpc>
                <a:spcPct val="100000"/>
              </a:lnSpc>
            </a:pPr>
            <a:endParaRPr lang="en-US" sz="2000" dirty="0"/>
          </a:p>
        </p:txBody>
      </p:sp>
      <p:sp>
        <p:nvSpPr>
          <p:cNvPr id="5" name="Rectangle 5">
            <a:extLst>
              <a:ext uri="{FF2B5EF4-FFF2-40B4-BE49-F238E27FC236}">
                <a16:creationId xmlns:a16="http://schemas.microsoft.com/office/drawing/2014/main" id="{C3D3413B-75D9-4073-83E1-057B1F611978}"/>
              </a:ext>
            </a:extLst>
          </p:cNvPr>
          <p:cNvSpPr>
            <a:spLocks noChangeArrowheads="1"/>
          </p:cNvSpPr>
          <p:nvPr/>
        </p:nvSpPr>
        <p:spPr bwMode="auto">
          <a:xfrm>
            <a:off x="8686800" y="2358736"/>
            <a:ext cx="146304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7" name="Picture 6">
            <a:extLst>
              <a:ext uri="{FF2B5EF4-FFF2-40B4-BE49-F238E27FC236}">
                <a16:creationId xmlns:a16="http://schemas.microsoft.com/office/drawing/2014/main" id="{2F2721BB-5AC3-4081-3F62-69B96AA37217}"/>
              </a:ext>
            </a:extLst>
          </p:cNvPr>
          <p:cNvPicPr>
            <a:picLocks noChangeAspect="1"/>
          </p:cNvPicPr>
          <p:nvPr/>
        </p:nvPicPr>
        <p:blipFill>
          <a:blip r:embed="rId2"/>
          <a:stretch>
            <a:fillRect/>
          </a:stretch>
        </p:blipFill>
        <p:spPr>
          <a:xfrm>
            <a:off x="9662845" y="1541123"/>
            <a:ext cx="3467528" cy="2300396"/>
          </a:xfrm>
          <a:prstGeom prst="rect">
            <a:avLst/>
          </a:prstGeom>
        </p:spPr>
      </p:pic>
      <p:sp>
        <p:nvSpPr>
          <p:cNvPr id="8" name="Rectangle: Rounded Corners 7">
            <a:extLst>
              <a:ext uri="{FF2B5EF4-FFF2-40B4-BE49-F238E27FC236}">
                <a16:creationId xmlns:a16="http://schemas.microsoft.com/office/drawing/2014/main" id="{F0B2828B-3E0B-548D-1E17-0D783348D7A2}"/>
              </a:ext>
            </a:extLst>
          </p:cNvPr>
          <p:cNvSpPr/>
          <p:nvPr/>
        </p:nvSpPr>
        <p:spPr bwMode="auto">
          <a:xfrm>
            <a:off x="12298166" y="2999547"/>
            <a:ext cx="832207" cy="841968"/>
          </a:xfrm>
          <a:prstGeom prst="roundRect">
            <a:avLst/>
          </a:prstGeom>
          <a:noFill/>
          <a:ln w="57150">
            <a:solidFill>
              <a:srgbClr val="FF0000"/>
            </a:solidFill>
            <a:round/>
            <a:headEnd/>
            <a:tailEnd/>
          </a:ln>
          <a:effectLst/>
        </p:spPr>
        <p:txBody>
          <a:bodyPr wrap="square" rtlCol="0" anchor="ctr"/>
          <a:lstStyle/>
          <a:p>
            <a:pPr algn="ctr" eaLnBrk="0" fontAlgn="base" hangingPunct="0">
              <a:spcBef>
                <a:spcPct val="0"/>
              </a:spcBef>
              <a:spcAft>
                <a:spcPct val="0"/>
              </a:spcAft>
            </a:pPr>
            <a:endParaRPr lang="en-US" b="1" dirty="0">
              <a:solidFill>
                <a:srgbClr val="FFFFFF"/>
              </a:solidFill>
            </a:endParaRPr>
          </a:p>
        </p:txBody>
      </p:sp>
      <p:pic>
        <p:nvPicPr>
          <p:cNvPr id="10" name="Picture 9">
            <a:extLst>
              <a:ext uri="{FF2B5EF4-FFF2-40B4-BE49-F238E27FC236}">
                <a16:creationId xmlns:a16="http://schemas.microsoft.com/office/drawing/2014/main" id="{A733B9CA-4DB8-BEF6-2D3F-37D603966419}"/>
              </a:ext>
            </a:extLst>
          </p:cNvPr>
          <p:cNvPicPr>
            <a:picLocks noChangeAspect="1"/>
          </p:cNvPicPr>
          <p:nvPr/>
        </p:nvPicPr>
        <p:blipFill>
          <a:blip r:embed="rId3"/>
          <a:stretch>
            <a:fillRect/>
          </a:stretch>
        </p:blipFill>
        <p:spPr>
          <a:xfrm>
            <a:off x="7641577" y="4036727"/>
            <a:ext cx="6790506" cy="3545596"/>
          </a:xfrm>
          <a:prstGeom prst="rect">
            <a:avLst/>
          </a:prstGeom>
        </p:spPr>
      </p:pic>
    </p:spTree>
    <p:extLst>
      <p:ext uri="{BB962C8B-B14F-4D97-AF65-F5344CB8AC3E}">
        <p14:creationId xmlns:p14="http://schemas.microsoft.com/office/powerpoint/2010/main" val="137797487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DE839-AFD6-4BBF-A256-690D003D2663}"/>
              </a:ext>
            </a:extLst>
          </p:cNvPr>
          <p:cNvSpPr>
            <a:spLocks noGrp="1"/>
          </p:cNvSpPr>
          <p:nvPr>
            <p:ph type="title"/>
          </p:nvPr>
        </p:nvSpPr>
        <p:spPr/>
        <p:txBody>
          <a:bodyPr/>
          <a:lstStyle/>
          <a:p>
            <a:r>
              <a:rPr lang="en-US" dirty="0"/>
              <a:t>TimescaleDB Database</a:t>
            </a:r>
          </a:p>
        </p:txBody>
      </p:sp>
      <p:sp>
        <p:nvSpPr>
          <p:cNvPr id="3" name="Content Placeholder 2">
            <a:extLst>
              <a:ext uri="{FF2B5EF4-FFF2-40B4-BE49-F238E27FC236}">
                <a16:creationId xmlns:a16="http://schemas.microsoft.com/office/drawing/2014/main" id="{0A92388D-664D-4F8E-9AF5-4066E6ECAA0E}"/>
              </a:ext>
            </a:extLst>
          </p:cNvPr>
          <p:cNvSpPr>
            <a:spLocks noGrp="1"/>
          </p:cNvSpPr>
          <p:nvPr>
            <p:ph idx="1"/>
          </p:nvPr>
        </p:nvSpPr>
        <p:spPr>
          <a:xfrm>
            <a:off x="503237" y="1597026"/>
            <a:ext cx="6656099" cy="5621338"/>
          </a:xfrm>
        </p:spPr>
        <p:txBody>
          <a:bodyPr>
            <a:normAutofit/>
          </a:bodyPr>
          <a:lstStyle/>
          <a:p>
            <a:pPr>
              <a:lnSpc>
                <a:spcPct val="100000"/>
              </a:lnSpc>
            </a:pPr>
            <a:r>
              <a:rPr lang="en-US" sz="2000" dirty="0"/>
              <a:t>TimescaleDB is a PostgreSQL database, extended for time series data. </a:t>
            </a:r>
            <a:endParaRPr lang="en-US" sz="1600" dirty="0"/>
          </a:p>
          <a:p>
            <a:pPr>
              <a:lnSpc>
                <a:spcPct val="100000"/>
              </a:lnSpc>
            </a:pPr>
            <a:r>
              <a:rPr lang="en-US" sz="2000" dirty="0"/>
              <a:t>It supports SQL queries and can be used for both, relational and time series data.</a:t>
            </a:r>
          </a:p>
          <a:p>
            <a:pPr>
              <a:lnSpc>
                <a:spcPct val="100000"/>
              </a:lnSpc>
            </a:pPr>
            <a:r>
              <a:rPr lang="en-US" sz="2000" dirty="0"/>
              <a:t>It is performance optimized for time series data and significantly outperforms MySQL </a:t>
            </a:r>
          </a:p>
          <a:p>
            <a:pPr>
              <a:lnSpc>
                <a:spcPct val="100000"/>
              </a:lnSpc>
            </a:pPr>
            <a:r>
              <a:rPr lang="en-US" sz="2000" dirty="0"/>
              <a:t>Node-RED has a pre-installed </a:t>
            </a:r>
            <a:r>
              <a:rPr lang="en-US" sz="2000" dirty="0" err="1"/>
              <a:t>Postgresql</a:t>
            </a:r>
            <a:r>
              <a:rPr lang="en-US" sz="2000" dirty="0"/>
              <a:t> node, that can be used to access TimescaleDB</a:t>
            </a:r>
          </a:p>
          <a:p>
            <a:pPr lvl="1">
              <a:lnSpc>
                <a:spcPct val="100000"/>
              </a:lnSpc>
            </a:pPr>
            <a:endParaRPr lang="en-US" sz="1600" dirty="0"/>
          </a:p>
          <a:p>
            <a:pPr lvl="1">
              <a:lnSpc>
                <a:spcPct val="100000"/>
              </a:lnSpc>
            </a:pPr>
            <a:endParaRPr lang="en-US" sz="1600" dirty="0"/>
          </a:p>
          <a:p>
            <a:pPr>
              <a:lnSpc>
                <a:spcPct val="100000"/>
              </a:lnSpc>
            </a:pPr>
            <a:r>
              <a:rPr lang="en-US" sz="2000" dirty="0"/>
              <a:t>Use examples will follow</a:t>
            </a:r>
          </a:p>
        </p:txBody>
      </p:sp>
      <p:pic>
        <p:nvPicPr>
          <p:cNvPr id="6" name="Picture 5">
            <a:extLst>
              <a:ext uri="{FF2B5EF4-FFF2-40B4-BE49-F238E27FC236}">
                <a16:creationId xmlns:a16="http://schemas.microsoft.com/office/drawing/2014/main" id="{7B01D7B0-B286-2162-7599-632D55021FC8}"/>
              </a:ext>
            </a:extLst>
          </p:cNvPr>
          <p:cNvPicPr>
            <a:picLocks noChangeAspect="1"/>
          </p:cNvPicPr>
          <p:nvPr/>
        </p:nvPicPr>
        <p:blipFill>
          <a:blip r:embed="rId2"/>
          <a:stretch>
            <a:fillRect/>
          </a:stretch>
        </p:blipFill>
        <p:spPr>
          <a:xfrm>
            <a:off x="9831250" y="1692457"/>
            <a:ext cx="2981741" cy="714475"/>
          </a:xfrm>
          <a:prstGeom prst="rect">
            <a:avLst/>
          </a:prstGeom>
        </p:spPr>
      </p:pic>
      <p:pic>
        <p:nvPicPr>
          <p:cNvPr id="8" name="Picture 7">
            <a:extLst>
              <a:ext uri="{FF2B5EF4-FFF2-40B4-BE49-F238E27FC236}">
                <a16:creationId xmlns:a16="http://schemas.microsoft.com/office/drawing/2014/main" id="{B6D8D097-4F7F-CDBB-B573-E734D051E4ED}"/>
              </a:ext>
            </a:extLst>
          </p:cNvPr>
          <p:cNvPicPr>
            <a:picLocks noChangeAspect="1"/>
          </p:cNvPicPr>
          <p:nvPr/>
        </p:nvPicPr>
        <p:blipFill>
          <a:blip r:embed="rId3"/>
          <a:stretch>
            <a:fillRect/>
          </a:stretch>
        </p:blipFill>
        <p:spPr>
          <a:xfrm>
            <a:off x="1291896" y="4407695"/>
            <a:ext cx="1895740" cy="590632"/>
          </a:xfrm>
          <a:prstGeom prst="rect">
            <a:avLst/>
          </a:prstGeom>
        </p:spPr>
      </p:pic>
    </p:spTree>
    <p:extLst>
      <p:ext uri="{BB962C8B-B14F-4D97-AF65-F5344CB8AC3E}">
        <p14:creationId xmlns:p14="http://schemas.microsoft.com/office/powerpoint/2010/main" val="9487685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 name="Picture 100" descr="A picture containing building, window&#10;&#10;Description automatically generated">
            <a:extLst>
              <a:ext uri="{FF2B5EF4-FFF2-40B4-BE49-F238E27FC236}">
                <a16:creationId xmlns:a16="http://schemas.microsoft.com/office/drawing/2014/main" id="{02BECFF7-812E-4816-9B74-54263A3AD08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3706" t="20598" r="22776" b="20457"/>
          <a:stretch/>
        </p:blipFill>
        <p:spPr>
          <a:xfrm>
            <a:off x="7022212" y="6596259"/>
            <a:ext cx="456744" cy="503060"/>
          </a:xfrm>
          <a:prstGeom prst="rect">
            <a:avLst/>
          </a:prstGeom>
        </p:spPr>
      </p:pic>
      <p:sp>
        <p:nvSpPr>
          <p:cNvPr id="102" name="TextBox 101">
            <a:extLst>
              <a:ext uri="{FF2B5EF4-FFF2-40B4-BE49-F238E27FC236}">
                <a16:creationId xmlns:a16="http://schemas.microsoft.com/office/drawing/2014/main" id="{40A0283D-58C7-4EA0-9500-4828B31BFA15}"/>
              </a:ext>
            </a:extLst>
          </p:cNvPr>
          <p:cNvSpPr txBox="1"/>
          <p:nvPr/>
        </p:nvSpPr>
        <p:spPr>
          <a:xfrm>
            <a:off x="6261459" y="7029509"/>
            <a:ext cx="1991260" cy="338554"/>
          </a:xfrm>
          <a:prstGeom prst="rect">
            <a:avLst/>
          </a:prstGeom>
          <a:noFill/>
        </p:spPr>
        <p:txBody>
          <a:bodyPr wrap="square" rtlCol="0">
            <a:spAutoFit/>
          </a:bodyPr>
          <a:lstStyle/>
          <a:p>
            <a:pPr algn="ctr"/>
            <a:r>
              <a:rPr lang="en-US" sz="1600" b="1" i="1" err="1">
                <a:solidFill>
                  <a:schemeClr val="tx1">
                    <a:lumMod val="75000"/>
                  </a:schemeClr>
                </a:solidFill>
              </a:rPr>
              <a:t>PACEdge</a:t>
            </a:r>
            <a:endParaRPr lang="en-US" sz="1600" b="1" i="1">
              <a:solidFill>
                <a:schemeClr val="tx1">
                  <a:lumMod val="75000"/>
                </a:schemeClr>
              </a:solidFill>
            </a:endParaRPr>
          </a:p>
        </p:txBody>
      </p:sp>
      <p:sp>
        <p:nvSpPr>
          <p:cNvPr id="2" name="Title 1"/>
          <p:cNvSpPr>
            <a:spLocks noGrp="1"/>
          </p:cNvSpPr>
          <p:nvPr>
            <p:ph type="title"/>
          </p:nvPr>
        </p:nvSpPr>
        <p:spPr/>
        <p:txBody>
          <a:bodyPr>
            <a:normAutofit fontScale="90000"/>
          </a:bodyPr>
          <a:lstStyle/>
          <a:p>
            <a:r>
              <a:rPr lang="en-US" err="1"/>
              <a:t>PACEdge</a:t>
            </a:r>
            <a:r>
              <a:rPr lang="en-US"/>
              <a:t> Supports The Unique Needs Of Use Cases and Applications That Lie At The Intersection Of OT &amp; IT Systems</a:t>
            </a:r>
          </a:p>
        </p:txBody>
      </p:sp>
      <p:sp>
        <p:nvSpPr>
          <p:cNvPr id="3" name="Text Placeholder 2">
            <a:extLst>
              <a:ext uri="{FF2B5EF4-FFF2-40B4-BE49-F238E27FC236}">
                <a16:creationId xmlns:a16="http://schemas.microsoft.com/office/drawing/2014/main" id="{8BF7E425-4C27-4DFB-98EC-A26C692440AC}"/>
              </a:ext>
            </a:extLst>
          </p:cNvPr>
          <p:cNvSpPr>
            <a:spLocks noGrp="1"/>
          </p:cNvSpPr>
          <p:nvPr>
            <p:ph type="body" sz="quarter" idx="19"/>
          </p:nvPr>
        </p:nvSpPr>
        <p:spPr>
          <a:xfrm>
            <a:off x="503239" y="7389813"/>
            <a:ext cx="12951504" cy="393700"/>
          </a:xfrm>
        </p:spPr>
        <p:txBody>
          <a:bodyPr/>
          <a:lstStyle/>
          <a:p>
            <a:r>
              <a:rPr lang="en-US" sz="1600" b="1">
                <a:solidFill>
                  <a:schemeClr val="accent3"/>
                </a:solidFill>
              </a:rPr>
              <a:t>At The Intersection of OT &amp; IT Lie Features And Functionality Unique To Use Cases And Applications Such As AI/ML Execution For Quality Analysis, Edge-to-Enterprise Processing For Energy Management And Remote Monitoring For Equipment Maintenance</a:t>
            </a:r>
          </a:p>
        </p:txBody>
      </p:sp>
      <p:sp>
        <p:nvSpPr>
          <p:cNvPr id="75" name="Oval 13">
            <a:extLst>
              <a:ext uri="{FF2B5EF4-FFF2-40B4-BE49-F238E27FC236}">
                <a16:creationId xmlns:a16="http://schemas.microsoft.com/office/drawing/2014/main" id="{41B34BA2-F976-41B4-96D5-A3E5F82A8813}"/>
              </a:ext>
            </a:extLst>
          </p:cNvPr>
          <p:cNvSpPr>
            <a:spLocks noChangeArrowheads="1"/>
          </p:cNvSpPr>
          <p:nvPr/>
        </p:nvSpPr>
        <p:spPr bwMode="auto">
          <a:xfrm>
            <a:off x="5759811" y="1378564"/>
            <a:ext cx="5486400" cy="5486400"/>
          </a:xfrm>
          <a:prstGeom prst="ellipse">
            <a:avLst/>
          </a:prstGeom>
          <a:solidFill>
            <a:schemeClr val="bg2">
              <a:lumMod val="40000"/>
              <a:lumOff val="60000"/>
              <a:alpha val="50000"/>
            </a:schemeClr>
          </a:solidFill>
          <a:ln w="25400" cap="flat">
            <a:noFill/>
            <a:prstDash val="solid"/>
            <a:round/>
            <a:headEnd/>
            <a:tailEnd/>
          </a:ln>
        </p:spPr>
        <p:txBody>
          <a:bodyPr vert="horz" wrap="square" lIns="146304" tIns="54864" rIns="0" bIns="54864" numCol="1" anchor="ctr" anchorCtr="0" compatLnSpc="1">
            <a:prstTxWarp prst="textNoShape">
              <a:avLst/>
            </a:prstTxWarp>
          </a:bodyPr>
          <a:lstStyle/>
          <a:p>
            <a:pPr algn="r">
              <a:lnSpc>
                <a:spcPct val="90000"/>
              </a:lnSpc>
              <a:defRPr/>
            </a:pPr>
            <a:endParaRPr lang="en-US" sz="2000"/>
          </a:p>
        </p:txBody>
      </p:sp>
      <p:sp>
        <p:nvSpPr>
          <p:cNvPr id="76" name="Oval 17">
            <a:extLst>
              <a:ext uri="{FF2B5EF4-FFF2-40B4-BE49-F238E27FC236}">
                <a16:creationId xmlns:a16="http://schemas.microsoft.com/office/drawing/2014/main" id="{6A3392FE-6181-4F26-84EB-D6F8D482AFB0}"/>
              </a:ext>
            </a:extLst>
          </p:cNvPr>
          <p:cNvSpPr>
            <a:spLocks noChangeArrowheads="1"/>
          </p:cNvSpPr>
          <p:nvPr/>
        </p:nvSpPr>
        <p:spPr bwMode="auto">
          <a:xfrm>
            <a:off x="3244868" y="1378564"/>
            <a:ext cx="5486400" cy="5486400"/>
          </a:xfrm>
          <a:prstGeom prst="ellipse">
            <a:avLst/>
          </a:prstGeom>
          <a:solidFill>
            <a:schemeClr val="bg2">
              <a:lumMod val="40000"/>
              <a:lumOff val="60000"/>
              <a:alpha val="50000"/>
            </a:schemeClr>
          </a:solidFill>
          <a:ln w="25400" cap="flat">
            <a:noFill/>
            <a:prstDash val="solid"/>
            <a:round/>
            <a:headEnd/>
            <a:tailEnd/>
          </a:ln>
        </p:spPr>
        <p:txBody>
          <a:bodyPr vert="horz" wrap="square" lIns="0" tIns="54864" rIns="146304" bIns="54864" numCol="1" anchor="ctr" anchorCtr="0" compatLnSpc="1">
            <a:prstTxWarp prst="textNoShape">
              <a:avLst/>
            </a:prstTxWarp>
          </a:bodyPr>
          <a:lstStyle/>
          <a:p>
            <a:pPr algn="l">
              <a:lnSpc>
                <a:spcPct val="90000"/>
              </a:lnSpc>
              <a:defRPr/>
            </a:pPr>
            <a:endParaRPr lang="en-US" sz="2000"/>
          </a:p>
        </p:txBody>
      </p:sp>
      <p:sp>
        <p:nvSpPr>
          <p:cNvPr id="77" name="Oval 13">
            <a:extLst>
              <a:ext uri="{FF2B5EF4-FFF2-40B4-BE49-F238E27FC236}">
                <a16:creationId xmlns:a16="http://schemas.microsoft.com/office/drawing/2014/main" id="{EAA7122F-23F6-4407-B085-545070502B44}"/>
              </a:ext>
            </a:extLst>
          </p:cNvPr>
          <p:cNvSpPr>
            <a:spLocks noChangeArrowheads="1"/>
          </p:cNvSpPr>
          <p:nvPr/>
        </p:nvSpPr>
        <p:spPr bwMode="auto">
          <a:xfrm>
            <a:off x="5753846" y="1693219"/>
            <a:ext cx="2998245" cy="4873752"/>
          </a:xfrm>
          <a:custGeom>
            <a:avLst/>
            <a:gdLst/>
            <a:ahLst/>
            <a:cxnLst/>
            <a:rect l="l" t="t" r="r" b="b"/>
            <a:pathLst>
              <a:path w="1385674" h="2533286">
                <a:moveTo>
                  <a:pt x="692837" y="0"/>
                </a:moveTo>
                <a:cubicBezTo>
                  <a:pt x="1109904" y="267010"/>
                  <a:pt x="1385674" y="734622"/>
                  <a:pt x="1385674" y="1266643"/>
                </a:cubicBezTo>
                <a:cubicBezTo>
                  <a:pt x="1385674" y="1798664"/>
                  <a:pt x="1109904" y="2266276"/>
                  <a:pt x="692837" y="2533286"/>
                </a:cubicBezTo>
                <a:cubicBezTo>
                  <a:pt x="275770" y="2266276"/>
                  <a:pt x="0" y="1798664"/>
                  <a:pt x="0" y="1266643"/>
                </a:cubicBezTo>
                <a:cubicBezTo>
                  <a:pt x="0" y="734622"/>
                  <a:pt x="275770" y="267010"/>
                  <a:pt x="692837" y="0"/>
                </a:cubicBezTo>
                <a:close/>
              </a:path>
            </a:pathLst>
          </a:custGeom>
          <a:solidFill>
            <a:schemeClr val="accent3"/>
          </a:solidFill>
          <a:ln w="25400" cap="flat">
            <a:noFill/>
            <a:prstDash val="solid"/>
            <a:round/>
            <a:headEnd/>
            <a:tailEnd/>
          </a:ln>
        </p:spPr>
        <p:txBody>
          <a:bodyPr vert="horz" wrap="square" lIns="0" tIns="54864" rIns="0" bIns="54864" numCol="1" anchor="ctr" anchorCtr="0" compatLnSpc="1">
            <a:prstTxWarp prst="textNoShape">
              <a:avLst/>
            </a:prstTxWarp>
          </a:bodyPr>
          <a:lstStyle/>
          <a:p>
            <a:pPr algn="ctr"/>
            <a:endParaRPr lang="en-US" sz="1800" b="1">
              <a:solidFill>
                <a:schemeClr val="bg1"/>
              </a:solidFill>
            </a:endParaRPr>
          </a:p>
        </p:txBody>
      </p:sp>
      <p:sp>
        <p:nvSpPr>
          <p:cNvPr id="78" name="TextBox 77">
            <a:extLst>
              <a:ext uri="{FF2B5EF4-FFF2-40B4-BE49-F238E27FC236}">
                <a16:creationId xmlns:a16="http://schemas.microsoft.com/office/drawing/2014/main" id="{8619916F-83CE-40A7-AE9F-C7C8193FD0F9}"/>
              </a:ext>
            </a:extLst>
          </p:cNvPr>
          <p:cNvSpPr txBox="1"/>
          <p:nvPr/>
        </p:nvSpPr>
        <p:spPr>
          <a:xfrm>
            <a:off x="3812907" y="4510322"/>
            <a:ext cx="1714500" cy="415498"/>
          </a:xfrm>
          <a:prstGeom prst="rect">
            <a:avLst/>
          </a:prstGeom>
          <a:noFill/>
        </p:spPr>
        <p:txBody>
          <a:bodyPr wrap="square" rtlCol="0">
            <a:spAutoFit/>
          </a:bodyPr>
          <a:lstStyle/>
          <a:p>
            <a:pPr algn="ctr"/>
            <a:r>
              <a:rPr lang="en-US" sz="2000" b="1">
                <a:solidFill>
                  <a:schemeClr val="bg2">
                    <a:lumMod val="75000"/>
                  </a:schemeClr>
                </a:solidFill>
              </a:rPr>
              <a:t>Controllers</a:t>
            </a:r>
          </a:p>
        </p:txBody>
      </p:sp>
      <p:sp>
        <p:nvSpPr>
          <p:cNvPr id="79" name="TextBox 78">
            <a:extLst>
              <a:ext uri="{FF2B5EF4-FFF2-40B4-BE49-F238E27FC236}">
                <a16:creationId xmlns:a16="http://schemas.microsoft.com/office/drawing/2014/main" id="{34185DDB-0A59-420C-82FF-30AC74D6AC7A}"/>
              </a:ext>
            </a:extLst>
          </p:cNvPr>
          <p:cNvSpPr txBox="1"/>
          <p:nvPr/>
        </p:nvSpPr>
        <p:spPr>
          <a:xfrm>
            <a:off x="4618868" y="1985530"/>
            <a:ext cx="1714500" cy="415498"/>
          </a:xfrm>
          <a:prstGeom prst="rect">
            <a:avLst/>
          </a:prstGeom>
          <a:noFill/>
        </p:spPr>
        <p:txBody>
          <a:bodyPr wrap="square" rtlCol="0">
            <a:spAutoFit/>
          </a:bodyPr>
          <a:lstStyle/>
          <a:p>
            <a:pPr algn="ctr"/>
            <a:r>
              <a:rPr lang="en-US" sz="2000" b="1">
                <a:solidFill>
                  <a:schemeClr val="bg2">
                    <a:lumMod val="75000"/>
                  </a:schemeClr>
                </a:solidFill>
              </a:rPr>
              <a:t>SCADA</a:t>
            </a:r>
          </a:p>
        </p:txBody>
      </p:sp>
      <p:sp>
        <p:nvSpPr>
          <p:cNvPr id="80" name="TextBox 79">
            <a:extLst>
              <a:ext uri="{FF2B5EF4-FFF2-40B4-BE49-F238E27FC236}">
                <a16:creationId xmlns:a16="http://schemas.microsoft.com/office/drawing/2014/main" id="{3F25C652-0034-4AB6-A387-9F5F12529F11}"/>
              </a:ext>
            </a:extLst>
          </p:cNvPr>
          <p:cNvSpPr txBox="1"/>
          <p:nvPr/>
        </p:nvSpPr>
        <p:spPr>
          <a:xfrm>
            <a:off x="3552462" y="5141520"/>
            <a:ext cx="1714500" cy="415498"/>
          </a:xfrm>
          <a:prstGeom prst="rect">
            <a:avLst/>
          </a:prstGeom>
          <a:noFill/>
        </p:spPr>
        <p:txBody>
          <a:bodyPr wrap="square" rtlCol="0">
            <a:spAutoFit/>
          </a:bodyPr>
          <a:lstStyle/>
          <a:p>
            <a:pPr algn="ctr"/>
            <a:r>
              <a:rPr lang="en-US" sz="2000" b="1">
                <a:solidFill>
                  <a:schemeClr val="bg2">
                    <a:lumMod val="75000"/>
                  </a:schemeClr>
                </a:solidFill>
              </a:rPr>
              <a:t>Sensors</a:t>
            </a:r>
          </a:p>
        </p:txBody>
      </p:sp>
      <p:sp>
        <p:nvSpPr>
          <p:cNvPr id="81" name="TextBox 80">
            <a:extLst>
              <a:ext uri="{FF2B5EF4-FFF2-40B4-BE49-F238E27FC236}">
                <a16:creationId xmlns:a16="http://schemas.microsoft.com/office/drawing/2014/main" id="{EFC9CEC6-59D5-437D-B443-AA6A46C40190}"/>
              </a:ext>
            </a:extLst>
          </p:cNvPr>
          <p:cNvSpPr txBox="1"/>
          <p:nvPr/>
        </p:nvSpPr>
        <p:spPr>
          <a:xfrm>
            <a:off x="3779147" y="3247926"/>
            <a:ext cx="1714500" cy="415498"/>
          </a:xfrm>
          <a:prstGeom prst="rect">
            <a:avLst/>
          </a:prstGeom>
          <a:noFill/>
        </p:spPr>
        <p:txBody>
          <a:bodyPr wrap="square" rtlCol="0">
            <a:spAutoFit/>
          </a:bodyPr>
          <a:lstStyle/>
          <a:p>
            <a:pPr algn="ctr"/>
            <a:r>
              <a:rPr lang="en-US" sz="2000" b="1">
                <a:solidFill>
                  <a:schemeClr val="bg2">
                    <a:lumMod val="75000"/>
                  </a:schemeClr>
                </a:solidFill>
              </a:rPr>
              <a:t>Machines</a:t>
            </a:r>
          </a:p>
        </p:txBody>
      </p:sp>
      <p:sp>
        <p:nvSpPr>
          <p:cNvPr id="82" name="TextBox 81">
            <a:extLst>
              <a:ext uri="{FF2B5EF4-FFF2-40B4-BE49-F238E27FC236}">
                <a16:creationId xmlns:a16="http://schemas.microsoft.com/office/drawing/2014/main" id="{4FB5A98A-8BF1-45FA-9289-7324F47FF0CA}"/>
              </a:ext>
            </a:extLst>
          </p:cNvPr>
          <p:cNvSpPr txBox="1"/>
          <p:nvPr/>
        </p:nvSpPr>
        <p:spPr>
          <a:xfrm>
            <a:off x="4531104" y="5772719"/>
            <a:ext cx="1714500" cy="415498"/>
          </a:xfrm>
          <a:prstGeom prst="rect">
            <a:avLst/>
          </a:prstGeom>
          <a:noFill/>
        </p:spPr>
        <p:txBody>
          <a:bodyPr wrap="square" rtlCol="0">
            <a:spAutoFit/>
          </a:bodyPr>
          <a:lstStyle/>
          <a:p>
            <a:pPr algn="ctr"/>
            <a:r>
              <a:rPr lang="en-US" sz="2000" b="1">
                <a:solidFill>
                  <a:schemeClr val="bg2">
                    <a:lumMod val="75000"/>
                  </a:schemeClr>
                </a:solidFill>
              </a:rPr>
              <a:t>Robotics</a:t>
            </a:r>
          </a:p>
        </p:txBody>
      </p:sp>
      <p:sp>
        <p:nvSpPr>
          <p:cNvPr id="83" name="TextBox 82">
            <a:extLst>
              <a:ext uri="{FF2B5EF4-FFF2-40B4-BE49-F238E27FC236}">
                <a16:creationId xmlns:a16="http://schemas.microsoft.com/office/drawing/2014/main" id="{693C87E0-907F-41B6-9201-80E821D96F4C}"/>
              </a:ext>
            </a:extLst>
          </p:cNvPr>
          <p:cNvSpPr txBox="1"/>
          <p:nvPr/>
        </p:nvSpPr>
        <p:spPr>
          <a:xfrm>
            <a:off x="3439278" y="2616728"/>
            <a:ext cx="1714500" cy="415498"/>
          </a:xfrm>
          <a:prstGeom prst="rect">
            <a:avLst/>
          </a:prstGeom>
          <a:noFill/>
        </p:spPr>
        <p:txBody>
          <a:bodyPr wrap="square" rtlCol="0">
            <a:spAutoFit/>
          </a:bodyPr>
          <a:lstStyle/>
          <a:p>
            <a:pPr algn="ctr"/>
            <a:r>
              <a:rPr lang="en-US" sz="2000" b="1">
                <a:solidFill>
                  <a:schemeClr val="bg2">
                    <a:lumMod val="75000"/>
                  </a:schemeClr>
                </a:solidFill>
              </a:rPr>
              <a:t>Historians</a:t>
            </a:r>
          </a:p>
        </p:txBody>
      </p:sp>
      <p:sp>
        <p:nvSpPr>
          <p:cNvPr id="84" name="TextBox 83">
            <a:extLst>
              <a:ext uri="{FF2B5EF4-FFF2-40B4-BE49-F238E27FC236}">
                <a16:creationId xmlns:a16="http://schemas.microsoft.com/office/drawing/2014/main" id="{69DDA89C-F49D-4759-801E-6A4D7185C4FD}"/>
              </a:ext>
            </a:extLst>
          </p:cNvPr>
          <p:cNvSpPr txBox="1"/>
          <p:nvPr/>
        </p:nvSpPr>
        <p:spPr>
          <a:xfrm>
            <a:off x="3098143" y="3879124"/>
            <a:ext cx="1011323" cy="415498"/>
          </a:xfrm>
          <a:prstGeom prst="rect">
            <a:avLst/>
          </a:prstGeom>
          <a:noFill/>
        </p:spPr>
        <p:txBody>
          <a:bodyPr wrap="square" rtlCol="0">
            <a:spAutoFit/>
          </a:bodyPr>
          <a:lstStyle/>
          <a:p>
            <a:pPr algn="ctr"/>
            <a:r>
              <a:rPr lang="en-US" sz="2000" b="1">
                <a:solidFill>
                  <a:schemeClr val="bg2">
                    <a:lumMod val="75000"/>
                  </a:schemeClr>
                </a:solidFill>
              </a:rPr>
              <a:t>HMI</a:t>
            </a:r>
          </a:p>
        </p:txBody>
      </p:sp>
      <p:sp>
        <p:nvSpPr>
          <p:cNvPr id="85" name="TextBox 84">
            <a:extLst>
              <a:ext uri="{FF2B5EF4-FFF2-40B4-BE49-F238E27FC236}">
                <a16:creationId xmlns:a16="http://schemas.microsoft.com/office/drawing/2014/main" id="{271D89B7-A16C-4F5D-84B0-5CABC8A7AA0A}"/>
              </a:ext>
            </a:extLst>
          </p:cNvPr>
          <p:cNvSpPr txBox="1"/>
          <p:nvPr/>
        </p:nvSpPr>
        <p:spPr>
          <a:xfrm>
            <a:off x="8260333" y="1914858"/>
            <a:ext cx="1714500" cy="415498"/>
          </a:xfrm>
          <a:prstGeom prst="rect">
            <a:avLst/>
          </a:prstGeom>
          <a:noFill/>
        </p:spPr>
        <p:txBody>
          <a:bodyPr wrap="square" rtlCol="0">
            <a:spAutoFit/>
          </a:bodyPr>
          <a:lstStyle/>
          <a:p>
            <a:pPr algn="ctr"/>
            <a:r>
              <a:rPr lang="en-US" sz="2000" b="1" dirty="0">
                <a:solidFill>
                  <a:schemeClr val="bg2">
                    <a:lumMod val="75000"/>
                  </a:schemeClr>
                </a:solidFill>
              </a:rPr>
              <a:t>Cloud</a:t>
            </a:r>
          </a:p>
        </p:txBody>
      </p:sp>
      <p:sp>
        <p:nvSpPr>
          <p:cNvPr id="86" name="TextBox 85">
            <a:extLst>
              <a:ext uri="{FF2B5EF4-FFF2-40B4-BE49-F238E27FC236}">
                <a16:creationId xmlns:a16="http://schemas.microsoft.com/office/drawing/2014/main" id="{E256F564-460B-45FC-82CE-851A54F02E85}"/>
              </a:ext>
            </a:extLst>
          </p:cNvPr>
          <p:cNvSpPr txBox="1"/>
          <p:nvPr/>
        </p:nvSpPr>
        <p:spPr>
          <a:xfrm>
            <a:off x="9087282" y="2672888"/>
            <a:ext cx="1714500" cy="415498"/>
          </a:xfrm>
          <a:prstGeom prst="rect">
            <a:avLst/>
          </a:prstGeom>
          <a:noFill/>
        </p:spPr>
        <p:txBody>
          <a:bodyPr wrap="square" rtlCol="0">
            <a:spAutoFit/>
          </a:bodyPr>
          <a:lstStyle/>
          <a:p>
            <a:pPr algn="ctr"/>
            <a:r>
              <a:rPr lang="en-US" sz="2000" b="1">
                <a:solidFill>
                  <a:schemeClr val="bg2">
                    <a:lumMod val="75000"/>
                  </a:schemeClr>
                </a:solidFill>
              </a:rPr>
              <a:t>Enterprise</a:t>
            </a:r>
          </a:p>
        </p:txBody>
      </p:sp>
      <p:sp>
        <p:nvSpPr>
          <p:cNvPr id="87" name="TextBox 86">
            <a:extLst>
              <a:ext uri="{FF2B5EF4-FFF2-40B4-BE49-F238E27FC236}">
                <a16:creationId xmlns:a16="http://schemas.microsoft.com/office/drawing/2014/main" id="{1CFA3480-8D53-4A56-85B9-7653C33B3149}"/>
              </a:ext>
            </a:extLst>
          </p:cNvPr>
          <p:cNvSpPr txBox="1"/>
          <p:nvPr/>
        </p:nvSpPr>
        <p:spPr>
          <a:xfrm>
            <a:off x="8853115" y="3430919"/>
            <a:ext cx="1714500" cy="415498"/>
          </a:xfrm>
          <a:prstGeom prst="rect">
            <a:avLst/>
          </a:prstGeom>
          <a:noFill/>
        </p:spPr>
        <p:txBody>
          <a:bodyPr wrap="square" rtlCol="0">
            <a:spAutoFit/>
          </a:bodyPr>
          <a:lstStyle/>
          <a:p>
            <a:pPr algn="ctr"/>
            <a:r>
              <a:rPr lang="en-US" sz="2000" b="1">
                <a:solidFill>
                  <a:schemeClr val="bg2">
                    <a:lumMod val="75000"/>
                  </a:schemeClr>
                </a:solidFill>
              </a:rPr>
              <a:t>Servers</a:t>
            </a:r>
          </a:p>
        </p:txBody>
      </p:sp>
      <p:sp>
        <p:nvSpPr>
          <p:cNvPr id="88" name="TextBox 87">
            <a:extLst>
              <a:ext uri="{FF2B5EF4-FFF2-40B4-BE49-F238E27FC236}">
                <a16:creationId xmlns:a16="http://schemas.microsoft.com/office/drawing/2014/main" id="{8225EC07-AFA0-44F9-B457-0E86DA6B84E4}"/>
              </a:ext>
            </a:extLst>
          </p:cNvPr>
          <p:cNvSpPr txBox="1"/>
          <p:nvPr/>
        </p:nvSpPr>
        <p:spPr>
          <a:xfrm>
            <a:off x="9642677" y="4188949"/>
            <a:ext cx="1714500" cy="415498"/>
          </a:xfrm>
          <a:prstGeom prst="rect">
            <a:avLst/>
          </a:prstGeom>
          <a:noFill/>
        </p:spPr>
        <p:txBody>
          <a:bodyPr wrap="square" rtlCol="0">
            <a:spAutoFit/>
          </a:bodyPr>
          <a:lstStyle/>
          <a:p>
            <a:pPr algn="ctr"/>
            <a:r>
              <a:rPr lang="en-US" sz="2000" b="1">
                <a:solidFill>
                  <a:schemeClr val="bg2">
                    <a:lumMod val="75000"/>
                  </a:schemeClr>
                </a:solidFill>
              </a:rPr>
              <a:t>Data Lake</a:t>
            </a:r>
          </a:p>
        </p:txBody>
      </p:sp>
      <p:sp>
        <p:nvSpPr>
          <p:cNvPr id="89" name="TextBox 88">
            <a:extLst>
              <a:ext uri="{FF2B5EF4-FFF2-40B4-BE49-F238E27FC236}">
                <a16:creationId xmlns:a16="http://schemas.microsoft.com/office/drawing/2014/main" id="{5278502D-9E43-4EE6-AAE8-B9469F341042}"/>
              </a:ext>
            </a:extLst>
          </p:cNvPr>
          <p:cNvSpPr txBox="1"/>
          <p:nvPr/>
        </p:nvSpPr>
        <p:spPr>
          <a:xfrm>
            <a:off x="8804854" y="4946980"/>
            <a:ext cx="1714500" cy="415498"/>
          </a:xfrm>
          <a:prstGeom prst="rect">
            <a:avLst/>
          </a:prstGeom>
          <a:noFill/>
        </p:spPr>
        <p:txBody>
          <a:bodyPr wrap="square" rtlCol="0">
            <a:spAutoFit/>
          </a:bodyPr>
          <a:lstStyle/>
          <a:p>
            <a:pPr algn="ctr"/>
            <a:r>
              <a:rPr lang="en-US" sz="2000" b="1">
                <a:solidFill>
                  <a:schemeClr val="bg2">
                    <a:lumMod val="75000"/>
                  </a:schemeClr>
                </a:solidFill>
              </a:rPr>
              <a:t>Analytics</a:t>
            </a:r>
          </a:p>
        </p:txBody>
      </p:sp>
      <p:sp>
        <p:nvSpPr>
          <p:cNvPr id="90" name="TextBox 89">
            <a:extLst>
              <a:ext uri="{FF2B5EF4-FFF2-40B4-BE49-F238E27FC236}">
                <a16:creationId xmlns:a16="http://schemas.microsoft.com/office/drawing/2014/main" id="{229B6493-BFED-4447-8AE8-4B2BE074570E}"/>
              </a:ext>
            </a:extLst>
          </p:cNvPr>
          <p:cNvSpPr txBox="1"/>
          <p:nvPr/>
        </p:nvSpPr>
        <p:spPr>
          <a:xfrm>
            <a:off x="8047122" y="5705008"/>
            <a:ext cx="1863129" cy="415498"/>
          </a:xfrm>
          <a:prstGeom prst="rect">
            <a:avLst/>
          </a:prstGeom>
          <a:noFill/>
        </p:spPr>
        <p:txBody>
          <a:bodyPr wrap="square" rtlCol="0">
            <a:spAutoFit/>
          </a:bodyPr>
          <a:lstStyle/>
          <a:p>
            <a:pPr algn="ctr"/>
            <a:r>
              <a:rPr lang="en-US" sz="2000" b="1">
                <a:solidFill>
                  <a:schemeClr val="bg2">
                    <a:lumMod val="75000"/>
                  </a:schemeClr>
                </a:solidFill>
              </a:rPr>
              <a:t>AI/ML Model</a:t>
            </a:r>
          </a:p>
        </p:txBody>
      </p:sp>
      <p:sp>
        <p:nvSpPr>
          <p:cNvPr id="91" name="TextBox 90">
            <a:extLst>
              <a:ext uri="{FF2B5EF4-FFF2-40B4-BE49-F238E27FC236}">
                <a16:creationId xmlns:a16="http://schemas.microsoft.com/office/drawing/2014/main" id="{E05F672F-9003-4219-8432-94B9C04C4FA0}"/>
              </a:ext>
            </a:extLst>
          </p:cNvPr>
          <p:cNvSpPr txBox="1"/>
          <p:nvPr/>
        </p:nvSpPr>
        <p:spPr>
          <a:xfrm>
            <a:off x="6490936" y="1726649"/>
            <a:ext cx="1477294" cy="769441"/>
          </a:xfrm>
          <a:prstGeom prst="rect">
            <a:avLst/>
          </a:prstGeom>
          <a:noFill/>
        </p:spPr>
        <p:txBody>
          <a:bodyPr wrap="square" rtlCol="0">
            <a:spAutoFit/>
          </a:bodyPr>
          <a:lstStyle/>
          <a:p>
            <a:pPr algn="ctr"/>
            <a:r>
              <a:rPr lang="en-US" sz="2200" b="1">
                <a:solidFill>
                  <a:schemeClr val="tx1">
                    <a:lumMod val="50000"/>
                  </a:schemeClr>
                </a:solidFill>
              </a:rPr>
              <a:t>OT Protocols</a:t>
            </a:r>
          </a:p>
        </p:txBody>
      </p:sp>
      <p:sp>
        <p:nvSpPr>
          <p:cNvPr id="92" name="TextBox 91">
            <a:extLst>
              <a:ext uri="{FF2B5EF4-FFF2-40B4-BE49-F238E27FC236}">
                <a16:creationId xmlns:a16="http://schemas.microsoft.com/office/drawing/2014/main" id="{1965C621-93A8-411C-B296-ACB5683C601B}"/>
              </a:ext>
            </a:extLst>
          </p:cNvPr>
          <p:cNvSpPr txBox="1"/>
          <p:nvPr/>
        </p:nvSpPr>
        <p:spPr>
          <a:xfrm>
            <a:off x="6385784" y="5308905"/>
            <a:ext cx="1714500" cy="769441"/>
          </a:xfrm>
          <a:prstGeom prst="rect">
            <a:avLst/>
          </a:prstGeom>
          <a:noFill/>
        </p:spPr>
        <p:txBody>
          <a:bodyPr wrap="square" rtlCol="0">
            <a:spAutoFit/>
          </a:bodyPr>
          <a:lstStyle/>
          <a:p>
            <a:pPr algn="ctr"/>
            <a:r>
              <a:rPr lang="en-US" sz="2200" b="1">
                <a:solidFill>
                  <a:schemeClr val="tx1">
                    <a:lumMod val="50000"/>
                  </a:schemeClr>
                </a:solidFill>
              </a:rPr>
              <a:t>Processing &amp; Analytics</a:t>
            </a:r>
          </a:p>
        </p:txBody>
      </p:sp>
      <p:sp>
        <p:nvSpPr>
          <p:cNvPr id="93" name="TextBox 92">
            <a:extLst>
              <a:ext uri="{FF2B5EF4-FFF2-40B4-BE49-F238E27FC236}">
                <a16:creationId xmlns:a16="http://schemas.microsoft.com/office/drawing/2014/main" id="{9205FE65-A379-4400-ACA5-55218518BC7F}"/>
              </a:ext>
            </a:extLst>
          </p:cNvPr>
          <p:cNvSpPr txBox="1"/>
          <p:nvPr/>
        </p:nvSpPr>
        <p:spPr>
          <a:xfrm>
            <a:off x="6604262" y="4845519"/>
            <a:ext cx="2027064" cy="430887"/>
          </a:xfrm>
          <a:prstGeom prst="rect">
            <a:avLst/>
          </a:prstGeom>
          <a:noFill/>
        </p:spPr>
        <p:txBody>
          <a:bodyPr wrap="square" rtlCol="0">
            <a:spAutoFit/>
          </a:bodyPr>
          <a:lstStyle/>
          <a:p>
            <a:pPr algn="ctr"/>
            <a:r>
              <a:rPr lang="en-US" sz="2200" b="1">
                <a:solidFill>
                  <a:schemeClr val="tx1">
                    <a:lumMod val="50000"/>
                  </a:schemeClr>
                </a:solidFill>
              </a:rPr>
              <a:t>Visualization</a:t>
            </a:r>
          </a:p>
        </p:txBody>
      </p:sp>
      <p:sp>
        <p:nvSpPr>
          <p:cNvPr id="94" name="TextBox 93">
            <a:extLst>
              <a:ext uri="{FF2B5EF4-FFF2-40B4-BE49-F238E27FC236}">
                <a16:creationId xmlns:a16="http://schemas.microsoft.com/office/drawing/2014/main" id="{DE81D342-1F9A-4E17-8D6F-7A6C622057B9}"/>
              </a:ext>
            </a:extLst>
          </p:cNvPr>
          <p:cNvSpPr txBox="1"/>
          <p:nvPr/>
        </p:nvSpPr>
        <p:spPr>
          <a:xfrm>
            <a:off x="5690028" y="4382133"/>
            <a:ext cx="2658929" cy="430887"/>
          </a:xfrm>
          <a:prstGeom prst="rect">
            <a:avLst/>
          </a:prstGeom>
          <a:noFill/>
        </p:spPr>
        <p:txBody>
          <a:bodyPr wrap="square" rtlCol="0">
            <a:spAutoFit/>
          </a:bodyPr>
          <a:lstStyle/>
          <a:p>
            <a:pPr algn="ctr"/>
            <a:r>
              <a:rPr lang="en-US" sz="2200" b="1">
                <a:solidFill>
                  <a:schemeClr val="tx1">
                    <a:lumMod val="50000"/>
                  </a:schemeClr>
                </a:solidFill>
              </a:rPr>
              <a:t>Contextualization</a:t>
            </a:r>
          </a:p>
        </p:txBody>
      </p:sp>
      <p:sp>
        <p:nvSpPr>
          <p:cNvPr id="96" name="TextBox 95">
            <a:extLst>
              <a:ext uri="{FF2B5EF4-FFF2-40B4-BE49-F238E27FC236}">
                <a16:creationId xmlns:a16="http://schemas.microsoft.com/office/drawing/2014/main" id="{B2705969-6294-4F8F-8601-9303672CFCFC}"/>
              </a:ext>
            </a:extLst>
          </p:cNvPr>
          <p:cNvSpPr txBox="1"/>
          <p:nvPr/>
        </p:nvSpPr>
        <p:spPr>
          <a:xfrm>
            <a:off x="5928904" y="2528589"/>
            <a:ext cx="2411747" cy="430887"/>
          </a:xfrm>
          <a:prstGeom prst="rect">
            <a:avLst/>
          </a:prstGeom>
          <a:noFill/>
        </p:spPr>
        <p:txBody>
          <a:bodyPr wrap="square" rtlCol="0">
            <a:spAutoFit/>
          </a:bodyPr>
          <a:lstStyle/>
          <a:p>
            <a:pPr algn="ctr"/>
            <a:r>
              <a:rPr lang="en-US" sz="2200" b="1">
                <a:solidFill>
                  <a:schemeClr val="tx1">
                    <a:lumMod val="50000"/>
                  </a:schemeClr>
                </a:solidFill>
              </a:rPr>
              <a:t>IT Integration</a:t>
            </a:r>
          </a:p>
        </p:txBody>
      </p:sp>
      <p:sp>
        <p:nvSpPr>
          <p:cNvPr id="97" name="TextBox 96">
            <a:extLst>
              <a:ext uri="{FF2B5EF4-FFF2-40B4-BE49-F238E27FC236}">
                <a16:creationId xmlns:a16="http://schemas.microsoft.com/office/drawing/2014/main" id="{EB00DCE5-A486-452E-B64D-144EEAD6F255}"/>
              </a:ext>
            </a:extLst>
          </p:cNvPr>
          <p:cNvSpPr txBox="1"/>
          <p:nvPr/>
        </p:nvSpPr>
        <p:spPr>
          <a:xfrm>
            <a:off x="5767124" y="3455361"/>
            <a:ext cx="2057707" cy="430887"/>
          </a:xfrm>
          <a:prstGeom prst="rect">
            <a:avLst/>
          </a:prstGeom>
          <a:noFill/>
        </p:spPr>
        <p:txBody>
          <a:bodyPr wrap="square" rtlCol="0">
            <a:spAutoFit/>
          </a:bodyPr>
          <a:lstStyle/>
          <a:p>
            <a:pPr algn="ctr"/>
            <a:r>
              <a:rPr lang="en-US" sz="2200" b="1">
                <a:solidFill>
                  <a:schemeClr val="tx1">
                    <a:lumMod val="50000"/>
                  </a:schemeClr>
                </a:solidFill>
              </a:rPr>
              <a:t>Cybersecurity</a:t>
            </a:r>
          </a:p>
        </p:txBody>
      </p:sp>
      <p:sp>
        <p:nvSpPr>
          <p:cNvPr id="98" name="TextBox 97">
            <a:extLst>
              <a:ext uri="{FF2B5EF4-FFF2-40B4-BE49-F238E27FC236}">
                <a16:creationId xmlns:a16="http://schemas.microsoft.com/office/drawing/2014/main" id="{B0BB5325-83A0-422A-9F87-58DB17C99168}"/>
              </a:ext>
            </a:extLst>
          </p:cNvPr>
          <p:cNvSpPr txBox="1"/>
          <p:nvPr/>
        </p:nvSpPr>
        <p:spPr>
          <a:xfrm>
            <a:off x="6381113" y="3918747"/>
            <a:ext cx="2528211" cy="430887"/>
          </a:xfrm>
          <a:prstGeom prst="rect">
            <a:avLst/>
          </a:prstGeom>
          <a:noFill/>
        </p:spPr>
        <p:txBody>
          <a:bodyPr wrap="square" rtlCol="0">
            <a:spAutoFit/>
          </a:bodyPr>
          <a:lstStyle/>
          <a:p>
            <a:pPr algn="ctr"/>
            <a:r>
              <a:rPr lang="en-US" sz="2200" b="1">
                <a:solidFill>
                  <a:schemeClr val="tx1">
                    <a:lumMod val="50000"/>
                  </a:schemeClr>
                </a:solidFill>
              </a:rPr>
              <a:t>AI/ML Execution</a:t>
            </a:r>
          </a:p>
        </p:txBody>
      </p:sp>
      <p:sp>
        <p:nvSpPr>
          <p:cNvPr id="99" name="TextBox 98">
            <a:extLst>
              <a:ext uri="{FF2B5EF4-FFF2-40B4-BE49-F238E27FC236}">
                <a16:creationId xmlns:a16="http://schemas.microsoft.com/office/drawing/2014/main" id="{1318B355-11C4-4870-B8F1-A594CAF17C01}"/>
              </a:ext>
            </a:extLst>
          </p:cNvPr>
          <p:cNvSpPr txBox="1"/>
          <p:nvPr/>
        </p:nvSpPr>
        <p:spPr>
          <a:xfrm>
            <a:off x="4422511" y="6852886"/>
            <a:ext cx="1991260" cy="338554"/>
          </a:xfrm>
          <a:prstGeom prst="rect">
            <a:avLst/>
          </a:prstGeom>
          <a:noFill/>
        </p:spPr>
        <p:txBody>
          <a:bodyPr wrap="square" rtlCol="0">
            <a:spAutoFit/>
          </a:bodyPr>
          <a:lstStyle/>
          <a:p>
            <a:pPr algn="ctr"/>
            <a:r>
              <a:rPr lang="en-US" sz="1600" b="1" i="1">
                <a:solidFill>
                  <a:schemeClr val="tx1">
                    <a:lumMod val="75000"/>
                  </a:schemeClr>
                </a:solidFill>
              </a:rPr>
              <a:t>OT Systems</a:t>
            </a:r>
          </a:p>
        </p:txBody>
      </p:sp>
      <p:sp>
        <p:nvSpPr>
          <p:cNvPr id="100" name="TextBox 99">
            <a:extLst>
              <a:ext uri="{FF2B5EF4-FFF2-40B4-BE49-F238E27FC236}">
                <a16:creationId xmlns:a16="http://schemas.microsoft.com/office/drawing/2014/main" id="{F89EA49B-31DD-46C9-B6E6-CE473724E85E}"/>
              </a:ext>
            </a:extLst>
          </p:cNvPr>
          <p:cNvSpPr txBox="1"/>
          <p:nvPr/>
        </p:nvSpPr>
        <p:spPr>
          <a:xfrm>
            <a:off x="8404150" y="6852886"/>
            <a:ext cx="1991260" cy="338554"/>
          </a:xfrm>
          <a:prstGeom prst="rect">
            <a:avLst/>
          </a:prstGeom>
          <a:noFill/>
        </p:spPr>
        <p:txBody>
          <a:bodyPr wrap="square" rtlCol="0">
            <a:spAutoFit/>
          </a:bodyPr>
          <a:lstStyle/>
          <a:p>
            <a:pPr algn="ctr"/>
            <a:r>
              <a:rPr lang="en-US" sz="1600" b="1" i="1">
                <a:solidFill>
                  <a:schemeClr val="tx1">
                    <a:lumMod val="75000"/>
                  </a:schemeClr>
                </a:solidFill>
              </a:rPr>
              <a:t>IT Systems</a:t>
            </a:r>
          </a:p>
        </p:txBody>
      </p:sp>
      <p:sp>
        <p:nvSpPr>
          <p:cNvPr id="38" name="TextBox 37">
            <a:extLst>
              <a:ext uri="{FF2B5EF4-FFF2-40B4-BE49-F238E27FC236}">
                <a16:creationId xmlns:a16="http://schemas.microsoft.com/office/drawing/2014/main" id="{184325F6-DD1E-4BFF-A653-1FE789E044AF}"/>
              </a:ext>
            </a:extLst>
          </p:cNvPr>
          <p:cNvSpPr txBox="1"/>
          <p:nvPr/>
        </p:nvSpPr>
        <p:spPr>
          <a:xfrm>
            <a:off x="6553199" y="2991975"/>
            <a:ext cx="2207484" cy="430887"/>
          </a:xfrm>
          <a:prstGeom prst="rect">
            <a:avLst/>
          </a:prstGeom>
          <a:noFill/>
        </p:spPr>
        <p:txBody>
          <a:bodyPr wrap="square" rtlCol="0">
            <a:spAutoFit/>
          </a:bodyPr>
          <a:lstStyle/>
          <a:p>
            <a:pPr algn="ctr"/>
            <a:r>
              <a:rPr lang="en-US" sz="2200" b="1">
                <a:solidFill>
                  <a:schemeClr val="tx1">
                    <a:lumMod val="50000"/>
                  </a:schemeClr>
                </a:solidFill>
              </a:rPr>
              <a:t>Industrial PC</a:t>
            </a:r>
          </a:p>
        </p:txBody>
      </p:sp>
    </p:spTree>
    <p:extLst>
      <p:ext uri="{BB962C8B-B14F-4D97-AF65-F5344CB8AC3E}">
        <p14:creationId xmlns:p14="http://schemas.microsoft.com/office/powerpoint/2010/main" val="325073433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DE839-AFD6-4BBF-A256-690D003D2663}"/>
              </a:ext>
            </a:extLst>
          </p:cNvPr>
          <p:cNvSpPr>
            <a:spLocks noGrp="1"/>
          </p:cNvSpPr>
          <p:nvPr>
            <p:ph type="title"/>
          </p:nvPr>
        </p:nvSpPr>
        <p:spPr/>
        <p:txBody>
          <a:bodyPr/>
          <a:lstStyle/>
          <a:p>
            <a:pPr marL="0" marR="0" lvl="0" indent="0" algn="l" defTabSz="1463040" rtl="0" eaLnBrk="1" fontAlgn="auto" latinLnBrk="0" hangingPunct="1">
              <a:lnSpc>
                <a:spcPct val="100000"/>
              </a:lnSpc>
              <a:spcBef>
                <a:spcPts val="0"/>
              </a:spcBef>
              <a:spcAft>
                <a:spcPts val="0"/>
              </a:spcAft>
              <a:buClrTx/>
              <a:buSzTx/>
              <a:buFontTx/>
              <a:buNone/>
              <a:tabLst/>
              <a:defRPr/>
            </a:pPr>
            <a:r>
              <a:rPr lang="de-DE" sz="3200" dirty="0"/>
              <a:t>An Optional Python Container &amp; </a:t>
            </a:r>
            <a:r>
              <a:rPr lang="de-DE" sz="3200" dirty="0" err="1"/>
              <a:t>Example</a:t>
            </a:r>
            <a:endParaRPr lang="en-US" sz="3200" dirty="0"/>
          </a:p>
        </p:txBody>
      </p:sp>
      <p:sp>
        <p:nvSpPr>
          <p:cNvPr id="3" name="Content Placeholder 2">
            <a:extLst>
              <a:ext uri="{FF2B5EF4-FFF2-40B4-BE49-F238E27FC236}">
                <a16:creationId xmlns:a16="http://schemas.microsoft.com/office/drawing/2014/main" id="{0A92388D-664D-4F8E-9AF5-4066E6ECAA0E}"/>
              </a:ext>
            </a:extLst>
          </p:cNvPr>
          <p:cNvSpPr>
            <a:spLocks noGrp="1"/>
          </p:cNvSpPr>
          <p:nvPr>
            <p:ph idx="1"/>
          </p:nvPr>
        </p:nvSpPr>
        <p:spPr>
          <a:xfrm>
            <a:off x="503237" y="1597026"/>
            <a:ext cx="7459235" cy="5621338"/>
          </a:xfrm>
        </p:spPr>
        <p:txBody>
          <a:bodyPr>
            <a:normAutofit/>
          </a:bodyPr>
          <a:lstStyle/>
          <a:p>
            <a:pPr>
              <a:lnSpc>
                <a:spcPct val="100000"/>
              </a:lnSpc>
            </a:pPr>
            <a:r>
              <a:rPr lang="en-US" sz="2000" dirty="0"/>
              <a:t>PACEdge v2.3.0 contains an optional Python container</a:t>
            </a:r>
          </a:p>
          <a:p>
            <a:pPr lvl="1">
              <a:lnSpc>
                <a:spcPct val="100000"/>
              </a:lnSpc>
            </a:pPr>
            <a:r>
              <a:rPr lang="en-US" sz="1600" dirty="0"/>
              <a:t>When enabled, it installs Python container with example application (requires Internet access), example demonstrates:</a:t>
            </a:r>
          </a:p>
          <a:p>
            <a:pPr lvl="2">
              <a:lnSpc>
                <a:spcPct val="100000"/>
              </a:lnSpc>
            </a:pPr>
            <a:r>
              <a:rPr lang="en-US" sz="1600" dirty="0"/>
              <a:t>how to use OPC-UA Clients, in both Node-RED and Python</a:t>
            </a:r>
          </a:p>
          <a:p>
            <a:pPr lvl="2">
              <a:lnSpc>
                <a:spcPct val="100000"/>
              </a:lnSpc>
            </a:pPr>
            <a:r>
              <a:rPr lang="en-US" sz="1600" dirty="0"/>
              <a:t>how to use Node-REDs nodes to trigger Python scripts on variety of conditions</a:t>
            </a:r>
          </a:p>
          <a:p>
            <a:pPr lvl="2">
              <a:lnSpc>
                <a:spcPct val="100000"/>
              </a:lnSpc>
            </a:pPr>
            <a:r>
              <a:rPr lang="en-US" sz="1600" dirty="0"/>
              <a:t>how to send commands from Node-RED to Python</a:t>
            </a:r>
          </a:p>
          <a:p>
            <a:pPr lvl="2">
              <a:lnSpc>
                <a:spcPct val="100000"/>
              </a:lnSpc>
            </a:pPr>
            <a:r>
              <a:rPr lang="en-US" sz="1600" dirty="0"/>
              <a:t>how to send results from Python to Node-RED</a:t>
            </a:r>
          </a:p>
          <a:p>
            <a:pPr lvl="2">
              <a:lnSpc>
                <a:spcPct val="100000"/>
              </a:lnSpc>
            </a:pPr>
            <a:r>
              <a:rPr lang="en-US" sz="1600" dirty="0"/>
              <a:t>how to store data in database</a:t>
            </a:r>
          </a:p>
          <a:p>
            <a:pPr lvl="1">
              <a:lnSpc>
                <a:spcPct val="100000"/>
              </a:lnSpc>
            </a:pPr>
            <a:r>
              <a:rPr lang="en-US" sz="1600" dirty="0"/>
              <a:t>Detailed example, Node-RED flows, video files are all available from PACEdge Knowledgebase site</a:t>
            </a:r>
          </a:p>
        </p:txBody>
      </p:sp>
      <p:sp>
        <p:nvSpPr>
          <p:cNvPr id="6" name="Rectangle 5">
            <a:extLst>
              <a:ext uri="{FF2B5EF4-FFF2-40B4-BE49-F238E27FC236}">
                <a16:creationId xmlns:a16="http://schemas.microsoft.com/office/drawing/2014/main" id="{4E4958C5-F3DA-1599-D6A1-3A653CB6E62A}"/>
              </a:ext>
            </a:extLst>
          </p:cNvPr>
          <p:cNvSpPr/>
          <p:nvPr/>
        </p:nvSpPr>
        <p:spPr bwMode="auto">
          <a:xfrm>
            <a:off x="10238078" y="1637360"/>
            <a:ext cx="4254192" cy="1437882"/>
          </a:xfrm>
          <a:prstGeom prst="rect">
            <a:avLst/>
          </a:prstGeom>
          <a:solidFill>
            <a:schemeClr val="accent3">
              <a:lumMod val="75000"/>
            </a:schemeClr>
          </a:solidFill>
          <a:ln w="9525">
            <a:noFill/>
            <a:round/>
            <a:headEnd/>
            <a:tailEnd/>
          </a:ln>
          <a:effectLst/>
        </p:spPr>
        <p:txBody>
          <a:bodyPr wrap="square" rtlCol="0" anchor="ctr"/>
          <a:lstStyle/>
          <a:p>
            <a:pPr algn="ctr" eaLnBrk="0" fontAlgn="base" hangingPunct="0">
              <a:spcBef>
                <a:spcPct val="0"/>
              </a:spcBef>
              <a:spcAft>
                <a:spcPct val="0"/>
              </a:spcAft>
            </a:pPr>
            <a:r>
              <a:rPr lang="de-DE" sz="1400" dirty="0">
                <a:solidFill>
                  <a:schemeClr val="bg1"/>
                </a:solidFill>
              </a:rPr>
              <a:t>Node-RED</a:t>
            </a:r>
          </a:p>
          <a:p>
            <a:pPr algn="ctr" eaLnBrk="0" fontAlgn="base" hangingPunct="0">
              <a:spcBef>
                <a:spcPct val="0"/>
              </a:spcBef>
              <a:spcAft>
                <a:spcPct val="0"/>
              </a:spcAft>
            </a:pPr>
            <a:endParaRPr lang="de-DE" sz="1400" dirty="0">
              <a:solidFill>
                <a:schemeClr val="bg1"/>
              </a:solidFill>
            </a:endParaRPr>
          </a:p>
          <a:p>
            <a:pPr algn="ctr" eaLnBrk="0" fontAlgn="base" hangingPunct="0">
              <a:spcBef>
                <a:spcPct val="0"/>
              </a:spcBef>
              <a:spcAft>
                <a:spcPct val="0"/>
              </a:spcAft>
            </a:pPr>
            <a:endParaRPr lang="de-DE" sz="1400" dirty="0">
              <a:solidFill>
                <a:schemeClr val="bg1"/>
              </a:solidFill>
            </a:endParaRPr>
          </a:p>
          <a:p>
            <a:pPr algn="ctr" eaLnBrk="0" fontAlgn="base" hangingPunct="0">
              <a:spcBef>
                <a:spcPct val="0"/>
              </a:spcBef>
              <a:spcAft>
                <a:spcPct val="0"/>
              </a:spcAft>
            </a:pPr>
            <a:endParaRPr lang="de-DE" sz="1400" dirty="0">
              <a:solidFill>
                <a:schemeClr val="bg1"/>
              </a:solidFill>
            </a:endParaRPr>
          </a:p>
          <a:p>
            <a:pPr algn="ctr" eaLnBrk="0" fontAlgn="base" hangingPunct="0">
              <a:spcBef>
                <a:spcPct val="0"/>
              </a:spcBef>
              <a:spcAft>
                <a:spcPct val="0"/>
              </a:spcAft>
            </a:pPr>
            <a:endParaRPr lang="de-DE" sz="1400" dirty="0">
              <a:solidFill>
                <a:schemeClr val="bg1"/>
              </a:solidFill>
            </a:endParaRPr>
          </a:p>
          <a:p>
            <a:pPr algn="ctr" eaLnBrk="0" fontAlgn="base" hangingPunct="0">
              <a:spcBef>
                <a:spcPct val="0"/>
              </a:spcBef>
              <a:spcAft>
                <a:spcPct val="0"/>
              </a:spcAft>
            </a:pPr>
            <a:endParaRPr lang="de-DE" sz="1400" dirty="0">
              <a:solidFill>
                <a:schemeClr val="bg1"/>
              </a:solidFill>
            </a:endParaRPr>
          </a:p>
        </p:txBody>
      </p:sp>
      <p:sp>
        <p:nvSpPr>
          <p:cNvPr id="7" name="Rectangle 6">
            <a:extLst>
              <a:ext uri="{FF2B5EF4-FFF2-40B4-BE49-F238E27FC236}">
                <a16:creationId xmlns:a16="http://schemas.microsoft.com/office/drawing/2014/main" id="{FAA999AC-7C12-B9C2-EA5D-C72CE0A2762C}"/>
              </a:ext>
            </a:extLst>
          </p:cNvPr>
          <p:cNvSpPr/>
          <p:nvPr/>
        </p:nvSpPr>
        <p:spPr bwMode="auto">
          <a:xfrm>
            <a:off x="10285602" y="1726999"/>
            <a:ext cx="841953" cy="375418"/>
          </a:xfrm>
          <a:prstGeom prst="rect">
            <a:avLst/>
          </a:prstGeom>
          <a:solidFill>
            <a:schemeClr val="accent1"/>
          </a:solidFill>
          <a:ln w="9525">
            <a:noFill/>
            <a:round/>
            <a:headEnd/>
            <a:tailEnd/>
          </a:ln>
          <a:effectLst/>
        </p:spPr>
        <p:txBody>
          <a:bodyPr wrap="square" rtlCol="0" anchor="ctr"/>
          <a:lstStyle/>
          <a:p>
            <a:pPr algn="ctr" eaLnBrk="0" fontAlgn="base" hangingPunct="0">
              <a:spcBef>
                <a:spcPct val="0"/>
              </a:spcBef>
              <a:spcAft>
                <a:spcPct val="0"/>
              </a:spcAft>
            </a:pPr>
            <a:r>
              <a:rPr lang="de-DE" sz="1200" dirty="0">
                <a:solidFill>
                  <a:schemeClr val="bg1"/>
                </a:solidFill>
              </a:rPr>
              <a:t>OPC-UA</a:t>
            </a:r>
          </a:p>
          <a:p>
            <a:pPr algn="ctr" eaLnBrk="0" fontAlgn="base" hangingPunct="0">
              <a:spcBef>
                <a:spcPct val="0"/>
              </a:spcBef>
              <a:spcAft>
                <a:spcPct val="0"/>
              </a:spcAft>
            </a:pPr>
            <a:r>
              <a:rPr lang="de-DE" sz="1200" dirty="0">
                <a:solidFill>
                  <a:schemeClr val="bg1"/>
                </a:solidFill>
              </a:rPr>
              <a:t>Simulator</a:t>
            </a:r>
            <a:endParaRPr lang="de-DE" sz="1100" dirty="0">
              <a:solidFill>
                <a:schemeClr val="bg1"/>
              </a:solidFill>
            </a:endParaRPr>
          </a:p>
        </p:txBody>
      </p:sp>
      <p:sp>
        <p:nvSpPr>
          <p:cNvPr id="8" name="Rectangle 7">
            <a:extLst>
              <a:ext uri="{FF2B5EF4-FFF2-40B4-BE49-F238E27FC236}">
                <a16:creationId xmlns:a16="http://schemas.microsoft.com/office/drawing/2014/main" id="{B63D19F9-2AA6-6416-9196-1CD8BEE2104B}"/>
              </a:ext>
            </a:extLst>
          </p:cNvPr>
          <p:cNvSpPr/>
          <p:nvPr/>
        </p:nvSpPr>
        <p:spPr bwMode="auto">
          <a:xfrm>
            <a:off x="12773054" y="2297146"/>
            <a:ext cx="997825" cy="329938"/>
          </a:xfrm>
          <a:prstGeom prst="rect">
            <a:avLst/>
          </a:prstGeom>
          <a:solidFill>
            <a:schemeClr val="accent2">
              <a:lumMod val="50000"/>
            </a:schemeClr>
          </a:solidFill>
          <a:ln w="9525">
            <a:noFill/>
            <a:round/>
            <a:headEnd/>
            <a:tailEnd/>
          </a:ln>
          <a:effectLst/>
        </p:spPr>
        <p:txBody>
          <a:bodyPr wrap="square" rtlCol="0" anchor="ctr"/>
          <a:lstStyle/>
          <a:p>
            <a:pPr algn="ctr" eaLnBrk="0" fontAlgn="base" hangingPunct="0">
              <a:spcBef>
                <a:spcPct val="0"/>
              </a:spcBef>
              <a:spcAft>
                <a:spcPct val="0"/>
              </a:spcAft>
            </a:pPr>
            <a:r>
              <a:rPr lang="de-DE" sz="1200" dirty="0">
                <a:solidFill>
                  <a:schemeClr val="bg1"/>
                </a:solidFill>
              </a:rPr>
              <a:t>Trigger </a:t>
            </a:r>
            <a:r>
              <a:rPr lang="de-DE" sz="1200" dirty="0" err="1">
                <a:solidFill>
                  <a:schemeClr val="bg1"/>
                </a:solidFill>
              </a:rPr>
              <a:t>Conditions</a:t>
            </a:r>
            <a:endParaRPr lang="de-DE" sz="1200" dirty="0">
              <a:solidFill>
                <a:schemeClr val="bg1"/>
              </a:solidFill>
            </a:endParaRPr>
          </a:p>
        </p:txBody>
      </p:sp>
      <p:cxnSp>
        <p:nvCxnSpPr>
          <p:cNvPr id="9" name="Straight Arrow Connector 8">
            <a:extLst>
              <a:ext uri="{FF2B5EF4-FFF2-40B4-BE49-F238E27FC236}">
                <a16:creationId xmlns:a16="http://schemas.microsoft.com/office/drawing/2014/main" id="{B29EBBF8-E4CD-D64E-004F-3742514790D4}"/>
              </a:ext>
            </a:extLst>
          </p:cNvPr>
          <p:cNvCxnSpPr>
            <a:cxnSpLocks/>
            <a:stCxn id="19" idx="3"/>
            <a:endCxn id="8" idx="1"/>
          </p:cNvCxnSpPr>
          <p:nvPr/>
        </p:nvCxnSpPr>
        <p:spPr bwMode="auto">
          <a:xfrm>
            <a:off x="12336377" y="2332332"/>
            <a:ext cx="436677" cy="129783"/>
          </a:xfrm>
          <a:prstGeom prst="straightConnector1">
            <a:avLst/>
          </a:prstGeom>
          <a:solidFill>
            <a:schemeClr val="accent1"/>
          </a:solidFill>
          <a:ln w="19050" cap="flat" cmpd="sng" algn="ctr">
            <a:solidFill>
              <a:schemeClr val="accent1"/>
            </a:solidFill>
            <a:prstDash val="solid"/>
            <a:round/>
            <a:headEnd type="none" w="med" len="med"/>
            <a:tailEnd type="triangle"/>
          </a:ln>
          <a:effectLst/>
        </p:spPr>
      </p:cxnSp>
      <p:sp>
        <p:nvSpPr>
          <p:cNvPr id="11" name="Rectangle 10">
            <a:extLst>
              <a:ext uri="{FF2B5EF4-FFF2-40B4-BE49-F238E27FC236}">
                <a16:creationId xmlns:a16="http://schemas.microsoft.com/office/drawing/2014/main" id="{7BAEC39F-CAD2-B6B3-123B-EE7956E08D85}"/>
              </a:ext>
            </a:extLst>
          </p:cNvPr>
          <p:cNvSpPr/>
          <p:nvPr/>
        </p:nvSpPr>
        <p:spPr bwMode="auto">
          <a:xfrm>
            <a:off x="10238078" y="3167277"/>
            <a:ext cx="4254192" cy="1437882"/>
          </a:xfrm>
          <a:prstGeom prst="rect">
            <a:avLst/>
          </a:prstGeom>
          <a:solidFill>
            <a:schemeClr val="accent2">
              <a:lumMod val="75000"/>
            </a:schemeClr>
          </a:solidFill>
          <a:ln w="9525">
            <a:noFill/>
            <a:round/>
            <a:headEnd/>
            <a:tailEnd/>
          </a:ln>
          <a:effectLst/>
        </p:spPr>
        <p:txBody>
          <a:bodyPr wrap="square" rtlCol="0" anchor="ctr"/>
          <a:lstStyle/>
          <a:p>
            <a:pPr algn="ctr" eaLnBrk="0" fontAlgn="base" hangingPunct="0">
              <a:spcBef>
                <a:spcPct val="0"/>
              </a:spcBef>
              <a:spcAft>
                <a:spcPct val="0"/>
              </a:spcAft>
            </a:pPr>
            <a:r>
              <a:rPr lang="de-DE" sz="1400" dirty="0">
                <a:solidFill>
                  <a:schemeClr val="bg1"/>
                </a:solidFill>
              </a:rPr>
              <a:t>Python</a:t>
            </a:r>
          </a:p>
          <a:p>
            <a:pPr algn="ctr" eaLnBrk="0" fontAlgn="base" hangingPunct="0">
              <a:spcBef>
                <a:spcPct val="0"/>
              </a:spcBef>
              <a:spcAft>
                <a:spcPct val="0"/>
              </a:spcAft>
            </a:pPr>
            <a:endParaRPr lang="de-DE" sz="1400" dirty="0">
              <a:solidFill>
                <a:schemeClr val="bg1"/>
              </a:solidFill>
            </a:endParaRPr>
          </a:p>
          <a:p>
            <a:pPr algn="ctr" eaLnBrk="0" fontAlgn="base" hangingPunct="0">
              <a:spcBef>
                <a:spcPct val="0"/>
              </a:spcBef>
              <a:spcAft>
                <a:spcPct val="0"/>
              </a:spcAft>
            </a:pPr>
            <a:endParaRPr lang="de-DE" sz="1400" dirty="0">
              <a:solidFill>
                <a:schemeClr val="bg1"/>
              </a:solidFill>
            </a:endParaRPr>
          </a:p>
          <a:p>
            <a:pPr algn="ctr" eaLnBrk="0" fontAlgn="base" hangingPunct="0">
              <a:spcBef>
                <a:spcPct val="0"/>
              </a:spcBef>
              <a:spcAft>
                <a:spcPct val="0"/>
              </a:spcAft>
            </a:pPr>
            <a:endParaRPr lang="de-DE" sz="1400" dirty="0">
              <a:solidFill>
                <a:schemeClr val="bg1"/>
              </a:solidFill>
            </a:endParaRPr>
          </a:p>
          <a:p>
            <a:pPr algn="ctr" eaLnBrk="0" fontAlgn="base" hangingPunct="0">
              <a:spcBef>
                <a:spcPct val="0"/>
              </a:spcBef>
              <a:spcAft>
                <a:spcPct val="0"/>
              </a:spcAft>
            </a:pPr>
            <a:endParaRPr lang="de-DE" sz="1400" dirty="0">
              <a:solidFill>
                <a:schemeClr val="bg1"/>
              </a:solidFill>
            </a:endParaRPr>
          </a:p>
          <a:p>
            <a:pPr algn="ctr" eaLnBrk="0" fontAlgn="base" hangingPunct="0">
              <a:spcBef>
                <a:spcPct val="0"/>
              </a:spcBef>
              <a:spcAft>
                <a:spcPct val="0"/>
              </a:spcAft>
            </a:pPr>
            <a:endParaRPr lang="de-DE" sz="1400" dirty="0">
              <a:solidFill>
                <a:schemeClr val="bg1"/>
              </a:solidFill>
            </a:endParaRPr>
          </a:p>
          <a:p>
            <a:pPr algn="ctr" eaLnBrk="0" fontAlgn="base" hangingPunct="0">
              <a:spcBef>
                <a:spcPct val="0"/>
              </a:spcBef>
              <a:spcAft>
                <a:spcPct val="0"/>
              </a:spcAft>
            </a:pPr>
            <a:endParaRPr lang="de-DE" sz="1400" dirty="0">
              <a:solidFill>
                <a:schemeClr val="bg1"/>
              </a:solidFill>
            </a:endParaRPr>
          </a:p>
        </p:txBody>
      </p:sp>
      <p:sp>
        <p:nvSpPr>
          <p:cNvPr id="12" name="Rectangle 11">
            <a:extLst>
              <a:ext uri="{FF2B5EF4-FFF2-40B4-BE49-F238E27FC236}">
                <a16:creationId xmlns:a16="http://schemas.microsoft.com/office/drawing/2014/main" id="{FDB7F280-0DBB-1E76-1E8F-9CB106114638}"/>
              </a:ext>
            </a:extLst>
          </p:cNvPr>
          <p:cNvSpPr/>
          <p:nvPr/>
        </p:nvSpPr>
        <p:spPr bwMode="auto">
          <a:xfrm>
            <a:off x="13070581" y="3712849"/>
            <a:ext cx="1237949" cy="329938"/>
          </a:xfrm>
          <a:prstGeom prst="rect">
            <a:avLst/>
          </a:prstGeom>
          <a:solidFill>
            <a:schemeClr val="accent3">
              <a:lumMod val="50000"/>
            </a:schemeClr>
          </a:solidFill>
          <a:ln w="9525">
            <a:noFill/>
            <a:round/>
            <a:headEnd/>
            <a:tailEnd/>
          </a:ln>
          <a:effectLst/>
        </p:spPr>
        <p:txBody>
          <a:bodyPr wrap="square" rtlCol="0" anchor="ctr"/>
          <a:lstStyle/>
          <a:p>
            <a:pPr algn="ctr" eaLnBrk="0" fontAlgn="base" hangingPunct="0">
              <a:spcBef>
                <a:spcPct val="0"/>
              </a:spcBef>
              <a:spcAft>
                <a:spcPct val="0"/>
              </a:spcAft>
            </a:pPr>
            <a:r>
              <a:rPr lang="de-DE" sz="1200" dirty="0">
                <a:solidFill>
                  <a:schemeClr val="bg1"/>
                </a:solidFill>
              </a:rPr>
              <a:t>User </a:t>
            </a:r>
            <a:r>
              <a:rPr lang="de-DE" sz="1200" dirty="0" err="1">
                <a:solidFill>
                  <a:schemeClr val="bg1"/>
                </a:solidFill>
              </a:rPr>
              <a:t>Script</a:t>
            </a:r>
            <a:r>
              <a:rPr lang="de-DE" sz="1200" dirty="0">
                <a:solidFill>
                  <a:schemeClr val="bg1"/>
                </a:solidFill>
              </a:rPr>
              <a:t> 1</a:t>
            </a:r>
          </a:p>
        </p:txBody>
      </p:sp>
      <p:sp>
        <p:nvSpPr>
          <p:cNvPr id="13" name="Rectangle 12">
            <a:extLst>
              <a:ext uri="{FF2B5EF4-FFF2-40B4-BE49-F238E27FC236}">
                <a16:creationId xmlns:a16="http://schemas.microsoft.com/office/drawing/2014/main" id="{B08764F1-1342-33FD-0D11-1C8C69192F29}"/>
              </a:ext>
            </a:extLst>
          </p:cNvPr>
          <p:cNvSpPr/>
          <p:nvPr/>
        </p:nvSpPr>
        <p:spPr bwMode="auto">
          <a:xfrm>
            <a:off x="13070581" y="4149727"/>
            <a:ext cx="1237949" cy="329938"/>
          </a:xfrm>
          <a:prstGeom prst="rect">
            <a:avLst/>
          </a:prstGeom>
          <a:solidFill>
            <a:schemeClr val="accent3">
              <a:lumMod val="50000"/>
            </a:schemeClr>
          </a:solidFill>
          <a:ln w="9525">
            <a:noFill/>
            <a:round/>
            <a:headEnd/>
            <a:tailEnd/>
          </a:ln>
          <a:effectLst/>
        </p:spPr>
        <p:txBody>
          <a:bodyPr wrap="square" rtlCol="0" anchor="ctr"/>
          <a:lstStyle/>
          <a:p>
            <a:pPr algn="ctr" eaLnBrk="0" fontAlgn="base" hangingPunct="0">
              <a:spcBef>
                <a:spcPct val="0"/>
              </a:spcBef>
              <a:spcAft>
                <a:spcPct val="0"/>
              </a:spcAft>
            </a:pPr>
            <a:r>
              <a:rPr lang="de-DE" sz="1200" dirty="0">
                <a:solidFill>
                  <a:schemeClr val="bg1"/>
                </a:solidFill>
              </a:rPr>
              <a:t>User </a:t>
            </a:r>
            <a:r>
              <a:rPr lang="de-DE" sz="1200" dirty="0" err="1">
                <a:solidFill>
                  <a:schemeClr val="bg1"/>
                </a:solidFill>
              </a:rPr>
              <a:t>Script</a:t>
            </a:r>
            <a:r>
              <a:rPr lang="de-DE" sz="1200" dirty="0">
                <a:solidFill>
                  <a:schemeClr val="bg1"/>
                </a:solidFill>
              </a:rPr>
              <a:t> 2</a:t>
            </a:r>
          </a:p>
        </p:txBody>
      </p:sp>
      <p:sp>
        <p:nvSpPr>
          <p:cNvPr id="14" name="Rectangle 13">
            <a:extLst>
              <a:ext uri="{FF2B5EF4-FFF2-40B4-BE49-F238E27FC236}">
                <a16:creationId xmlns:a16="http://schemas.microsoft.com/office/drawing/2014/main" id="{61782108-86AB-271D-3C82-5C91E6F3EB04}"/>
              </a:ext>
            </a:extLst>
          </p:cNvPr>
          <p:cNvSpPr/>
          <p:nvPr/>
        </p:nvSpPr>
        <p:spPr bwMode="auto">
          <a:xfrm>
            <a:off x="11775230" y="3928989"/>
            <a:ext cx="997824" cy="329938"/>
          </a:xfrm>
          <a:prstGeom prst="rect">
            <a:avLst/>
          </a:prstGeom>
          <a:solidFill>
            <a:schemeClr val="accent3">
              <a:lumMod val="50000"/>
            </a:schemeClr>
          </a:solidFill>
          <a:ln w="9525">
            <a:noFill/>
            <a:round/>
            <a:headEnd/>
            <a:tailEnd/>
          </a:ln>
          <a:effectLst/>
        </p:spPr>
        <p:txBody>
          <a:bodyPr wrap="square" rtlCol="0" anchor="ctr"/>
          <a:lstStyle/>
          <a:p>
            <a:pPr algn="ctr" eaLnBrk="0" fontAlgn="base" hangingPunct="0">
              <a:spcBef>
                <a:spcPct val="0"/>
              </a:spcBef>
              <a:spcAft>
                <a:spcPct val="0"/>
              </a:spcAft>
            </a:pPr>
            <a:r>
              <a:rPr lang="de-DE" sz="1200" dirty="0">
                <a:solidFill>
                  <a:schemeClr val="bg1"/>
                </a:solidFill>
              </a:rPr>
              <a:t>Dispatcher</a:t>
            </a:r>
          </a:p>
        </p:txBody>
      </p:sp>
      <p:cxnSp>
        <p:nvCxnSpPr>
          <p:cNvPr id="15" name="Straight Arrow Connector 14">
            <a:extLst>
              <a:ext uri="{FF2B5EF4-FFF2-40B4-BE49-F238E27FC236}">
                <a16:creationId xmlns:a16="http://schemas.microsoft.com/office/drawing/2014/main" id="{F83CB0EE-DC0D-CE1F-6536-DC3E9C60E7D4}"/>
              </a:ext>
            </a:extLst>
          </p:cNvPr>
          <p:cNvCxnSpPr>
            <a:cxnSpLocks/>
            <a:stCxn id="14" idx="3"/>
            <a:endCxn id="12" idx="1"/>
          </p:cNvCxnSpPr>
          <p:nvPr/>
        </p:nvCxnSpPr>
        <p:spPr bwMode="auto">
          <a:xfrm flipV="1">
            <a:off x="12773054" y="3877818"/>
            <a:ext cx="297527" cy="216140"/>
          </a:xfrm>
          <a:prstGeom prst="straightConnector1">
            <a:avLst/>
          </a:prstGeom>
          <a:solidFill>
            <a:schemeClr val="accent1"/>
          </a:solidFill>
          <a:ln w="19050" cap="flat" cmpd="sng" algn="ctr">
            <a:solidFill>
              <a:schemeClr val="accent1"/>
            </a:solidFill>
            <a:prstDash val="solid"/>
            <a:round/>
            <a:headEnd type="none" w="med" len="med"/>
            <a:tailEnd type="triangle"/>
          </a:ln>
          <a:effectLst/>
        </p:spPr>
      </p:cxnSp>
      <p:sp>
        <p:nvSpPr>
          <p:cNvPr id="16" name="Rectangle 15">
            <a:extLst>
              <a:ext uri="{FF2B5EF4-FFF2-40B4-BE49-F238E27FC236}">
                <a16:creationId xmlns:a16="http://schemas.microsoft.com/office/drawing/2014/main" id="{C2163B00-F32B-0118-087B-2E717A5BF513}"/>
              </a:ext>
            </a:extLst>
          </p:cNvPr>
          <p:cNvSpPr/>
          <p:nvPr/>
        </p:nvSpPr>
        <p:spPr bwMode="auto">
          <a:xfrm>
            <a:off x="10309612" y="3794345"/>
            <a:ext cx="997824" cy="329938"/>
          </a:xfrm>
          <a:prstGeom prst="rect">
            <a:avLst/>
          </a:prstGeom>
          <a:solidFill>
            <a:schemeClr val="accent5">
              <a:lumMod val="75000"/>
            </a:schemeClr>
          </a:solidFill>
          <a:ln w="9525">
            <a:noFill/>
            <a:round/>
            <a:headEnd/>
            <a:tailEnd/>
          </a:ln>
          <a:effectLst/>
        </p:spPr>
        <p:txBody>
          <a:bodyPr wrap="square" rtlCol="0" anchor="ctr"/>
          <a:lstStyle/>
          <a:p>
            <a:pPr algn="ctr" eaLnBrk="0" fontAlgn="base" hangingPunct="0">
              <a:spcBef>
                <a:spcPct val="0"/>
              </a:spcBef>
              <a:spcAft>
                <a:spcPct val="0"/>
              </a:spcAft>
            </a:pPr>
            <a:r>
              <a:rPr lang="de-DE" sz="1200" dirty="0">
                <a:solidFill>
                  <a:schemeClr val="bg1"/>
                </a:solidFill>
              </a:rPr>
              <a:t>OPC-UA</a:t>
            </a:r>
          </a:p>
          <a:p>
            <a:pPr algn="ctr" eaLnBrk="0" fontAlgn="base" hangingPunct="0">
              <a:spcBef>
                <a:spcPct val="0"/>
              </a:spcBef>
              <a:spcAft>
                <a:spcPct val="0"/>
              </a:spcAft>
            </a:pPr>
            <a:r>
              <a:rPr lang="de-DE" sz="1200" dirty="0">
                <a:solidFill>
                  <a:schemeClr val="bg1"/>
                </a:solidFill>
              </a:rPr>
              <a:t>Client</a:t>
            </a:r>
          </a:p>
        </p:txBody>
      </p:sp>
      <p:sp>
        <p:nvSpPr>
          <p:cNvPr id="17" name="Rectangle 16">
            <a:extLst>
              <a:ext uri="{FF2B5EF4-FFF2-40B4-BE49-F238E27FC236}">
                <a16:creationId xmlns:a16="http://schemas.microsoft.com/office/drawing/2014/main" id="{F20F2BBD-5951-0819-DCFC-44351FBB4014}"/>
              </a:ext>
            </a:extLst>
          </p:cNvPr>
          <p:cNvSpPr/>
          <p:nvPr/>
        </p:nvSpPr>
        <p:spPr bwMode="auto">
          <a:xfrm>
            <a:off x="11338553" y="3433325"/>
            <a:ext cx="997824" cy="329938"/>
          </a:xfrm>
          <a:prstGeom prst="rect">
            <a:avLst/>
          </a:prstGeom>
          <a:solidFill>
            <a:schemeClr val="accent6">
              <a:lumMod val="75000"/>
            </a:schemeClr>
          </a:solidFill>
          <a:ln w="9525">
            <a:noFill/>
            <a:round/>
            <a:headEnd/>
            <a:tailEnd/>
          </a:ln>
          <a:effectLst/>
        </p:spPr>
        <p:txBody>
          <a:bodyPr wrap="square" rtlCol="0" anchor="ctr"/>
          <a:lstStyle/>
          <a:p>
            <a:pPr algn="ctr" eaLnBrk="0" fontAlgn="base" hangingPunct="0">
              <a:spcBef>
                <a:spcPct val="0"/>
              </a:spcBef>
              <a:spcAft>
                <a:spcPct val="0"/>
              </a:spcAft>
            </a:pPr>
            <a:r>
              <a:rPr lang="de-DE" sz="1200" dirty="0">
                <a:solidFill>
                  <a:schemeClr val="bg1"/>
                </a:solidFill>
              </a:rPr>
              <a:t>MQTT</a:t>
            </a:r>
          </a:p>
          <a:p>
            <a:pPr algn="ctr" eaLnBrk="0" fontAlgn="base" hangingPunct="0">
              <a:spcBef>
                <a:spcPct val="0"/>
              </a:spcBef>
              <a:spcAft>
                <a:spcPct val="0"/>
              </a:spcAft>
            </a:pPr>
            <a:r>
              <a:rPr lang="de-DE" sz="1200" dirty="0">
                <a:solidFill>
                  <a:schemeClr val="bg1"/>
                </a:solidFill>
              </a:rPr>
              <a:t>Client</a:t>
            </a:r>
          </a:p>
        </p:txBody>
      </p:sp>
      <p:cxnSp>
        <p:nvCxnSpPr>
          <p:cNvPr id="18" name="Straight Arrow Connector 17">
            <a:extLst>
              <a:ext uri="{FF2B5EF4-FFF2-40B4-BE49-F238E27FC236}">
                <a16:creationId xmlns:a16="http://schemas.microsoft.com/office/drawing/2014/main" id="{8031FA4E-4A79-EA7D-D25F-262724F40F2E}"/>
              </a:ext>
            </a:extLst>
          </p:cNvPr>
          <p:cNvCxnSpPr>
            <a:cxnSpLocks/>
            <a:stCxn id="14" idx="3"/>
            <a:endCxn id="13" idx="1"/>
          </p:cNvCxnSpPr>
          <p:nvPr/>
        </p:nvCxnSpPr>
        <p:spPr bwMode="auto">
          <a:xfrm>
            <a:off x="12773054" y="4093958"/>
            <a:ext cx="297527" cy="220738"/>
          </a:xfrm>
          <a:prstGeom prst="straightConnector1">
            <a:avLst/>
          </a:prstGeom>
          <a:solidFill>
            <a:schemeClr val="accent1"/>
          </a:solidFill>
          <a:ln w="19050" cap="flat" cmpd="sng" algn="ctr">
            <a:solidFill>
              <a:schemeClr val="accent1"/>
            </a:solidFill>
            <a:prstDash val="solid"/>
            <a:round/>
            <a:headEnd type="none" w="med" len="med"/>
            <a:tailEnd type="triangle"/>
          </a:ln>
          <a:effectLst/>
        </p:spPr>
      </p:cxnSp>
      <p:sp>
        <p:nvSpPr>
          <p:cNvPr id="19" name="Rectangle 18">
            <a:extLst>
              <a:ext uri="{FF2B5EF4-FFF2-40B4-BE49-F238E27FC236}">
                <a16:creationId xmlns:a16="http://schemas.microsoft.com/office/drawing/2014/main" id="{D883BD46-A37D-16EB-73ED-FC851AB3DC52}"/>
              </a:ext>
            </a:extLst>
          </p:cNvPr>
          <p:cNvSpPr/>
          <p:nvPr/>
        </p:nvSpPr>
        <p:spPr bwMode="auto">
          <a:xfrm>
            <a:off x="11338553" y="2167363"/>
            <a:ext cx="997824" cy="329938"/>
          </a:xfrm>
          <a:prstGeom prst="rect">
            <a:avLst/>
          </a:prstGeom>
          <a:solidFill>
            <a:schemeClr val="accent5">
              <a:lumMod val="75000"/>
            </a:schemeClr>
          </a:solidFill>
          <a:ln w="9525">
            <a:noFill/>
            <a:round/>
            <a:headEnd/>
            <a:tailEnd/>
          </a:ln>
          <a:effectLst/>
        </p:spPr>
        <p:txBody>
          <a:bodyPr wrap="square" rtlCol="0" anchor="ctr"/>
          <a:lstStyle/>
          <a:p>
            <a:pPr algn="ctr" eaLnBrk="0" fontAlgn="base" hangingPunct="0">
              <a:spcBef>
                <a:spcPct val="0"/>
              </a:spcBef>
              <a:spcAft>
                <a:spcPct val="0"/>
              </a:spcAft>
            </a:pPr>
            <a:r>
              <a:rPr lang="de-DE" sz="1200" dirty="0">
                <a:solidFill>
                  <a:schemeClr val="bg1"/>
                </a:solidFill>
              </a:rPr>
              <a:t>OPC-UA</a:t>
            </a:r>
          </a:p>
          <a:p>
            <a:pPr algn="ctr" eaLnBrk="0" fontAlgn="base" hangingPunct="0">
              <a:spcBef>
                <a:spcPct val="0"/>
              </a:spcBef>
              <a:spcAft>
                <a:spcPct val="0"/>
              </a:spcAft>
            </a:pPr>
            <a:r>
              <a:rPr lang="de-DE" sz="1200" dirty="0">
                <a:solidFill>
                  <a:schemeClr val="bg1"/>
                </a:solidFill>
              </a:rPr>
              <a:t>Client</a:t>
            </a:r>
          </a:p>
        </p:txBody>
      </p:sp>
      <p:sp>
        <p:nvSpPr>
          <p:cNvPr id="20" name="Rectangle 19">
            <a:extLst>
              <a:ext uri="{FF2B5EF4-FFF2-40B4-BE49-F238E27FC236}">
                <a16:creationId xmlns:a16="http://schemas.microsoft.com/office/drawing/2014/main" id="{57C1C151-ED9E-88AD-E157-337C3E0DEDBB}"/>
              </a:ext>
            </a:extLst>
          </p:cNvPr>
          <p:cNvSpPr/>
          <p:nvPr/>
        </p:nvSpPr>
        <p:spPr bwMode="auto">
          <a:xfrm>
            <a:off x="11344691" y="2674902"/>
            <a:ext cx="997824" cy="329938"/>
          </a:xfrm>
          <a:prstGeom prst="rect">
            <a:avLst/>
          </a:prstGeom>
          <a:solidFill>
            <a:schemeClr val="accent6">
              <a:lumMod val="75000"/>
            </a:schemeClr>
          </a:solidFill>
          <a:ln w="9525">
            <a:noFill/>
            <a:round/>
            <a:headEnd/>
            <a:tailEnd/>
          </a:ln>
          <a:effectLst/>
        </p:spPr>
        <p:txBody>
          <a:bodyPr wrap="square" rtlCol="0" anchor="ctr"/>
          <a:lstStyle/>
          <a:p>
            <a:pPr algn="ctr" eaLnBrk="0" fontAlgn="base" hangingPunct="0">
              <a:spcBef>
                <a:spcPct val="0"/>
              </a:spcBef>
              <a:spcAft>
                <a:spcPct val="0"/>
              </a:spcAft>
            </a:pPr>
            <a:r>
              <a:rPr lang="de-DE" sz="1200" dirty="0">
                <a:solidFill>
                  <a:schemeClr val="bg1"/>
                </a:solidFill>
              </a:rPr>
              <a:t>MQTT</a:t>
            </a:r>
          </a:p>
          <a:p>
            <a:pPr algn="ctr" eaLnBrk="0" fontAlgn="base" hangingPunct="0">
              <a:spcBef>
                <a:spcPct val="0"/>
              </a:spcBef>
              <a:spcAft>
                <a:spcPct val="0"/>
              </a:spcAft>
            </a:pPr>
            <a:r>
              <a:rPr lang="de-DE" sz="1200" dirty="0">
                <a:solidFill>
                  <a:schemeClr val="bg1"/>
                </a:solidFill>
              </a:rPr>
              <a:t>Client</a:t>
            </a:r>
          </a:p>
        </p:txBody>
      </p:sp>
      <p:cxnSp>
        <p:nvCxnSpPr>
          <p:cNvPr id="21" name="Straight Arrow Connector 20">
            <a:extLst>
              <a:ext uri="{FF2B5EF4-FFF2-40B4-BE49-F238E27FC236}">
                <a16:creationId xmlns:a16="http://schemas.microsoft.com/office/drawing/2014/main" id="{B3392E85-147A-D409-5877-88CD475FFD95}"/>
              </a:ext>
            </a:extLst>
          </p:cNvPr>
          <p:cNvCxnSpPr>
            <a:cxnSpLocks/>
            <a:stCxn id="17" idx="2"/>
            <a:endCxn id="14" idx="0"/>
          </p:cNvCxnSpPr>
          <p:nvPr/>
        </p:nvCxnSpPr>
        <p:spPr bwMode="auto">
          <a:xfrm>
            <a:off x="11837465" y="3763263"/>
            <a:ext cx="436677" cy="165726"/>
          </a:xfrm>
          <a:prstGeom prst="straightConnector1">
            <a:avLst/>
          </a:prstGeom>
          <a:solidFill>
            <a:schemeClr val="accent1"/>
          </a:solidFill>
          <a:ln w="19050" cap="flat" cmpd="sng" algn="ctr">
            <a:solidFill>
              <a:schemeClr val="accent1"/>
            </a:solidFill>
            <a:prstDash val="solid"/>
            <a:round/>
            <a:headEnd type="none" w="med" len="med"/>
            <a:tailEnd type="triangle"/>
          </a:ln>
          <a:effectLst/>
        </p:spPr>
      </p:cxnSp>
      <p:cxnSp>
        <p:nvCxnSpPr>
          <p:cNvPr id="22" name="Straight Arrow Connector 21">
            <a:extLst>
              <a:ext uri="{FF2B5EF4-FFF2-40B4-BE49-F238E27FC236}">
                <a16:creationId xmlns:a16="http://schemas.microsoft.com/office/drawing/2014/main" id="{334502F3-D7DF-6CFD-30EE-13847B5D0E1F}"/>
              </a:ext>
            </a:extLst>
          </p:cNvPr>
          <p:cNvCxnSpPr>
            <a:cxnSpLocks/>
            <a:stCxn id="16" idx="3"/>
            <a:endCxn id="14" idx="1"/>
          </p:cNvCxnSpPr>
          <p:nvPr/>
        </p:nvCxnSpPr>
        <p:spPr bwMode="auto">
          <a:xfrm>
            <a:off x="11307436" y="3959314"/>
            <a:ext cx="467794" cy="134644"/>
          </a:xfrm>
          <a:prstGeom prst="straightConnector1">
            <a:avLst/>
          </a:prstGeom>
          <a:solidFill>
            <a:schemeClr val="accent1"/>
          </a:solidFill>
          <a:ln w="19050" cap="flat" cmpd="sng" algn="ctr">
            <a:solidFill>
              <a:schemeClr val="accent1"/>
            </a:solidFill>
            <a:prstDash val="solid"/>
            <a:round/>
            <a:headEnd type="none" w="med" len="med"/>
            <a:tailEnd type="triangle"/>
          </a:ln>
          <a:effectLst/>
        </p:spPr>
      </p:cxnSp>
      <p:cxnSp>
        <p:nvCxnSpPr>
          <p:cNvPr id="23" name="Straight Arrow Connector 22">
            <a:extLst>
              <a:ext uri="{FF2B5EF4-FFF2-40B4-BE49-F238E27FC236}">
                <a16:creationId xmlns:a16="http://schemas.microsoft.com/office/drawing/2014/main" id="{286BB9D9-4E19-2F58-6A0D-E468D0504EB1}"/>
              </a:ext>
            </a:extLst>
          </p:cNvPr>
          <p:cNvCxnSpPr>
            <a:cxnSpLocks/>
            <a:stCxn id="8" idx="2"/>
            <a:endCxn id="20" idx="3"/>
          </p:cNvCxnSpPr>
          <p:nvPr/>
        </p:nvCxnSpPr>
        <p:spPr bwMode="auto">
          <a:xfrm flipH="1">
            <a:off x="12342515" y="2627084"/>
            <a:ext cx="929452" cy="212787"/>
          </a:xfrm>
          <a:prstGeom prst="straightConnector1">
            <a:avLst/>
          </a:prstGeom>
          <a:solidFill>
            <a:schemeClr val="accent1"/>
          </a:solidFill>
          <a:ln w="19050" cap="flat" cmpd="sng" algn="ctr">
            <a:solidFill>
              <a:schemeClr val="accent1"/>
            </a:solidFill>
            <a:prstDash val="solid"/>
            <a:round/>
            <a:headEnd type="none" w="med" len="med"/>
            <a:tailEnd type="triangle"/>
          </a:ln>
          <a:effectLst/>
        </p:spPr>
      </p:cxnSp>
      <p:cxnSp>
        <p:nvCxnSpPr>
          <p:cNvPr id="24" name="Straight Arrow Connector 23">
            <a:extLst>
              <a:ext uri="{FF2B5EF4-FFF2-40B4-BE49-F238E27FC236}">
                <a16:creationId xmlns:a16="http://schemas.microsoft.com/office/drawing/2014/main" id="{E9B237B9-6F74-2CD4-EA25-E9C56CBACA5A}"/>
              </a:ext>
            </a:extLst>
          </p:cNvPr>
          <p:cNvCxnSpPr>
            <a:cxnSpLocks/>
            <a:stCxn id="7" idx="2"/>
            <a:endCxn id="16" idx="0"/>
          </p:cNvCxnSpPr>
          <p:nvPr/>
        </p:nvCxnSpPr>
        <p:spPr bwMode="auto">
          <a:xfrm>
            <a:off x="10706579" y="2102417"/>
            <a:ext cx="101945" cy="1691928"/>
          </a:xfrm>
          <a:prstGeom prst="straightConnector1">
            <a:avLst/>
          </a:prstGeom>
          <a:solidFill>
            <a:schemeClr val="accent1"/>
          </a:solidFill>
          <a:ln w="19050" cap="flat" cmpd="sng" algn="ctr">
            <a:solidFill>
              <a:schemeClr val="accent1"/>
            </a:solidFill>
            <a:prstDash val="solid"/>
            <a:round/>
            <a:headEnd type="none" w="med" len="med"/>
            <a:tailEnd type="triangle"/>
          </a:ln>
          <a:effectLst/>
        </p:spPr>
      </p:cxnSp>
      <p:cxnSp>
        <p:nvCxnSpPr>
          <p:cNvPr id="25" name="Straight Arrow Connector 24">
            <a:extLst>
              <a:ext uri="{FF2B5EF4-FFF2-40B4-BE49-F238E27FC236}">
                <a16:creationId xmlns:a16="http://schemas.microsoft.com/office/drawing/2014/main" id="{A102C5C9-4E9F-BA22-68E4-7B75ABD71889}"/>
              </a:ext>
            </a:extLst>
          </p:cNvPr>
          <p:cNvCxnSpPr>
            <a:cxnSpLocks/>
            <a:stCxn id="7" idx="2"/>
            <a:endCxn id="19" idx="1"/>
          </p:cNvCxnSpPr>
          <p:nvPr/>
        </p:nvCxnSpPr>
        <p:spPr bwMode="auto">
          <a:xfrm>
            <a:off x="10706579" y="2102417"/>
            <a:ext cx="631974" cy="229915"/>
          </a:xfrm>
          <a:prstGeom prst="straightConnector1">
            <a:avLst/>
          </a:prstGeom>
          <a:solidFill>
            <a:schemeClr val="accent1"/>
          </a:solidFill>
          <a:ln w="19050" cap="flat" cmpd="sng" algn="ctr">
            <a:solidFill>
              <a:schemeClr val="accent1"/>
            </a:solidFill>
            <a:prstDash val="solid"/>
            <a:round/>
            <a:headEnd type="none" w="med" len="med"/>
            <a:tailEnd type="triangle"/>
          </a:ln>
          <a:effectLst/>
        </p:spPr>
      </p:cxnSp>
      <p:sp>
        <p:nvSpPr>
          <p:cNvPr id="26" name="Rectangle 25">
            <a:extLst>
              <a:ext uri="{FF2B5EF4-FFF2-40B4-BE49-F238E27FC236}">
                <a16:creationId xmlns:a16="http://schemas.microsoft.com/office/drawing/2014/main" id="{DDBAE173-6888-301D-2E82-B7BA60655FDF}"/>
              </a:ext>
            </a:extLst>
          </p:cNvPr>
          <p:cNvSpPr/>
          <p:nvPr/>
        </p:nvSpPr>
        <p:spPr bwMode="auto">
          <a:xfrm>
            <a:off x="12995139" y="1772479"/>
            <a:ext cx="997825" cy="329938"/>
          </a:xfrm>
          <a:prstGeom prst="rect">
            <a:avLst/>
          </a:prstGeom>
          <a:solidFill>
            <a:schemeClr val="accent1">
              <a:lumMod val="60000"/>
              <a:lumOff val="40000"/>
            </a:schemeClr>
          </a:solidFill>
          <a:ln w="9525">
            <a:noFill/>
            <a:round/>
            <a:headEnd/>
            <a:tailEnd/>
          </a:ln>
          <a:effectLst/>
        </p:spPr>
        <p:txBody>
          <a:bodyPr wrap="square" rtlCol="0" anchor="ctr"/>
          <a:lstStyle/>
          <a:p>
            <a:pPr algn="ctr" eaLnBrk="0" fontAlgn="base" hangingPunct="0">
              <a:spcBef>
                <a:spcPct val="0"/>
              </a:spcBef>
              <a:spcAft>
                <a:spcPct val="0"/>
              </a:spcAft>
            </a:pPr>
            <a:r>
              <a:rPr lang="de-DE" sz="1200" dirty="0">
                <a:solidFill>
                  <a:schemeClr val="bg1"/>
                </a:solidFill>
              </a:rPr>
              <a:t>Dashboard</a:t>
            </a:r>
          </a:p>
        </p:txBody>
      </p:sp>
      <p:cxnSp>
        <p:nvCxnSpPr>
          <p:cNvPr id="27" name="Straight Arrow Connector 26">
            <a:extLst>
              <a:ext uri="{FF2B5EF4-FFF2-40B4-BE49-F238E27FC236}">
                <a16:creationId xmlns:a16="http://schemas.microsoft.com/office/drawing/2014/main" id="{705B6A23-06A1-74BE-9B21-48F2A6731DEF}"/>
              </a:ext>
            </a:extLst>
          </p:cNvPr>
          <p:cNvCxnSpPr>
            <a:cxnSpLocks/>
            <a:stCxn id="20" idx="2"/>
            <a:endCxn id="17" idx="0"/>
          </p:cNvCxnSpPr>
          <p:nvPr/>
        </p:nvCxnSpPr>
        <p:spPr bwMode="auto">
          <a:xfrm flipH="1">
            <a:off x="11837465" y="3004840"/>
            <a:ext cx="6138" cy="428485"/>
          </a:xfrm>
          <a:prstGeom prst="straightConnector1">
            <a:avLst/>
          </a:prstGeom>
          <a:solidFill>
            <a:schemeClr val="accent1"/>
          </a:solidFill>
          <a:ln w="19050" cap="flat" cmpd="sng" algn="ctr">
            <a:solidFill>
              <a:schemeClr val="accent1"/>
            </a:solidFill>
            <a:prstDash val="solid"/>
            <a:round/>
            <a:headEnd type="triangle" w="med" len="med"/>
            <a:tailEnd type="triangle" w="med" len="med"/>
          </a:ln>
          <a:effectLst/>
        </p:spPr>
      </p:cxnSp>
      <p:cxnSp>
        <p:nvCxnSpPr>
          <p:cNvPr id="42" name="Straight Arrow Connector 41">
            <a:extLst>
              <a:ext uri="{FF2B5EF4-FFF2-40B4-BE49-F238E27FC236}">
                <a16:creationId xmlns:a16="http://schemas.microsoft.com/office/drawing/2014/main" id="{9B55757F-071E-8515-7A16-303C9C2E3468}"/>
              </a:ext>
            </a:extLst>
          </p:cNvPr>
          <p:cNvCxnSpPr>
            <a:cxnSpLocks/>
            <a:stCxn id="12" idx="1"/>
            <a:endCxn id="17" idx="3"/>
          </p:cNvCxnSpPr>
          <p:nvPr/>
        </p:nvCxnSpPr>
        <p:spPr bwMode="auto">
          <a:xfrm flipH="1" flipV="1">
            <a:off x="12336377" y="3598294"/>
            <a:ext cx="734204" cy="279524"/>
          </a:xfrm>
          <a:prstGeom prst="straightConnector1">
            <a:avLst/>
          </a:prstGeom>
          <a:solidFill>
            <a:schemeClr val="accent1"/>
          </a:solidFill>
          <a:ln w="19050" cap="flat" cmpd="sng" algn="ctr">
            <a:solidFill>
              <a:schemeClr val="accent1"/>
            </a:solidFill>
            <a:prstDash val="solid"/>
            <a:round/>
            <a:headEnd type="none" w="med" len="med"/>
            <a:tailEnd type="triangle"/>
          </a:ln>
          <a:effectLst/>
        </p:spPr>
      </p:cxnSp>
    </p:spTree>
    <p:extLst>
      <p:ext uri="{BB962C8B-B14F-4D97-AF65-F5344CB8AC3E}">
        <p14:creationId xmlns:p14="http://schemas.microsoft.com/office/powerpoint/2010/main" val="201586177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DE839-AFD6-4BBF-A256-690D003D2663}"/>
              </a:ext>
            </a:extLst>
          </p:cNvPr>
          <p:cNvSpPr>
            <a:spLocks noGrp="1"/>
          </p:cNvSpPr>
          <p:nvPr>
            <p:ph type="title"/>
          </p:nvPr>
        </p:nvSpPr>
        <p:spPr/>
        <p:txBody>
          <a:bodyPr/>
          <a:lstStyle/>
          <a:p>
            <a:r>
              <a:rPr lang="en-US" dirty="0"/>
              <a:t>Node-RED Improvements</a:t>
            </a:r>
          </a:p>
        </p:txBody>
      </p:sp>
      <p:sp>
        <p:nvSpPr>
          <p:cNvPr id="3" name="Content Placeholder 2">
            <a:extLst>
              <a:ext uri="{FF2B5EF4-FFF2-40B4-BE49-F238E27FC236}">
                <a16:creationId xmlns:a16="http://schemas.microsoft.com/office/drawing/2014/main" id="{0A92388D-664D-4F8E-9AF5-4066E6ECAA0E}"/>
              </a:ext>
            </a:extLst>
          </p:cNvPr>
          <p:cNvSpPr>
            <a:spLocks noGrp="1"/>
          </p:cNvSpPr>
          <p:nvPr>
            <p:ph idx="1"/>
          </p:nvPr>
        </p:nvSpPr>
        <p:spPr>
          <a:xfrm>
            <a:off x="503237" y="1597026"/>
            <a:ext cx="6656099" cy="5621338"/>
          </a:xfrm>
        </p:spPr>
        <p:txBody>
          <a:bodyPr>
            <a:normAutofit/>
          </a:bodyPr>
          <a:lstStyle/>
          <a:p>
            <a:pPr>
              <a:lnSpc>
                <a:spcPct val="100000"/>
              </a:lnSpc>
            </a:pPr>
            <a:r>
              <a:rPr lang="en-US" sz="2000" dirty="0"/>
              <a:t>Upgraded Node-RED to a newer version: v3.0.2.9</a:t>
            </a:r>
          </a:p>
          <a:p>
            <a:pPr>
              <a:lnSpc>
                <a:spcPct val="100000"/>
              </a:lnSpc>
            </a:pPr>
            <a:r>
              <a:rPr lang="en-US" sz="2000" dirty="0"/>
              <a:t>Added new and improved OPC-UA node palette from Plus for Node-RED (P4NR)</a:t>
            </a:r>
          </a:p>
          <a:p>
            <a:pPr>
              <a:lnSpc>
                <a:spcPct val="100000"/>
              </a:lnSpc>
            </a:pPr>
            <a:r>
              <a:rPr lang="en-US" sz="2000" dirty="0"/>
              <a:t>Added Azure and AWS Cloud nodes, examples are available in PACEdge Knowledgebase</a:t>
            </a:r>
          </a:p>
          <a:p>
            <a:pPr>
              <a:lnSpc>
                <a:spcPct val="100000"/>
              </a:lnSpc>
            </a:pPr>
            <a:r>
              <a:rPr lang="en-US" sz="2000" dirty="0"/>
              <a:t>Created three data Simulators:</a:t>
            </a:r>
          </a:p>
          <a:p>
            <a:pPr lvl="1">
              <a:lnSpc>
                <a:spcPct val="100000"/>
              </a:lnSpc>
            </a:pPr>
            <a:r>
              <a:rPr lang="en-US" sz="1600" dirty="0"/>
              <a:t>Sine Wave generator</a:t>
            </a:r>
          </a:p>
          <a:p>
            <a:pPr lvl="1">
              <a:lnSpc>
                <a:spcPct val="100000"/>
              </a:lnSpc>
            </a:pPr>
            <a:r>
              <a:rPr lang="en-US" sz="1600" dirty="0" err="1"/>
              <a:t>ModbusTCP</a:t>
            </a:r>
            <a:r>
              <a:rPr lang="en-US" sz="1600" dirty="0"/>
              <a:t> Device simulator</a:t>
            </a:r>
          </a:p>
          <a:p>
            <a:pPr lvl="1">
              <a:lnSpc>
                <a:spcPct val="100000"/>
              </a:lnSpc>
            </a:pPr>
            <a:r>
              <a:rPr lang="en-US" sz="1600" dirty="0"/>
              <a:t>OPC-UA Server simulator</a:t>
            </a:r>
          </a:p>
          <a:p>
            <a:pPr lvl="1">
              <a:lnSpc>
                <a:spcPct val="100000"/>
              </a:lnSpc>
            </a:pPr>
            <a:r>
              <a:rPr lang="en-US" sz="1600" dirty="0"/>
              <a:t>Simulators with example flows are installable via Node-RED-&gt;Import-&gt;Examples-&gt;node-red-</a:t>
            </a:r>
            <a:r>
              <a:rPr lang="en-US" sz="1600" dirty="0" err="1"/>
              <a:t>contrib</a:t>
            </a:r>
            <a:r>
              <a:rPr lang="en-US" sz="1600" dirty="0"/>
              <a:t>-</a:t>
            </a:r>
            <a:r>
              <a:rPr lang="en-US" sz="1600" dirty="0" err="1"/>
              <a:t>emerson</a:t>
            </a:r>
            <a:endParaRPr lang="en-US" sz="1600" dirty="0"/>
          </a:p>
        </p:txBody>
      </p:sp>
      <p:pic>
        <p:nvPicPr>
          <p:cNvPr id="4" name="Picture 3">
            <a:extLst>
              <a:ext uri="{FF2B5EF4-FFF2-40B4-BE49-F238E27FC236}">
                <a16:creationId xmlns:a16="http://schemas.microsoft.com/office/drawing/2014/main" id="{2984292F-5882-B490-8033-840854710B65}"/>
              </a:ext>
            </a:extLst>
          </p:cNvPr>
          <p:cNvPicPr>
            <a:picLocks noChangeAspect="1"/>
          </p:cNvPicPr>
          <p:nvPr/>
        </p:nvPicPr>
        <p:blipFill>
          <a:blip r:embed="rId2"/>
          <a:stretch>
            <a:fillRect/>
          </a:stretch>
        </p:blipFill>
        <p:spPr>
          <a:xfrm>
            <a:off x="11051803" y="5882705"/>
            <a:ext cx="1143000" cy="2133600"/>
          </a:xfrm>
          <a:prstGeom prst="rect">
            <a:avLst/>
          </a:prstGeom>
        </p:spPr>
      </p:pic>
      <p:pic>
        <p:nvPicPr>
          <p:cNvPr id="5" name="Picture 4">
            <a:extLst>
              <a:ext uri="{FF2B5EF4-FFF2-40B4-BE49-F238E27FC236}">
                <a16:creationId xmlns:a16="http://schemas.microsoft.com/office/drawing/2014/main" id="{7CEA029D-8090-DB39-28E1-AA47E8D253C4}"/>
              </a:ext>
            </a:extLst>
          </p:cNvPr>
          <p:cNvPicPr>
            <a:picLocks noChangeAspect="1"/>
          </p:cNvPicPr>
          <p:nvPr/>
        </p:nvPicPr>
        <p:blipFill>
          <a:blip r:embed="rId3"/>
          <a:stretch>
            <a:fillRect/>
          </a:stretch>
        </p:blipFill>
        <p:spPr>
          <a:xfrm>
            <a:off x="10155308" y="4114800"/>
            <a:ext cx="1114425" cy="1143000"/>
          </a:xfrm>
          <a:prstGeom prst="rect">
            <a:avLst/>
          </a:prstGeom>
        </p:spPr>
      </p:pic>
      <p:pic>
        <p:nvPicPr>
          <p:cNvPr id="6" name="Picture 5">
            <a:extLst>
              <a:ext uri="{FF2B5EF4-FFF2-40B4-BE49-F238E27FC236}">
                <a16:creationId xmlns:a16="http://schemas.microsoft.com/office/drawing/2014/main" id="{AB635D97-3F1F-3AA7-5196-550FF15C2D22}"/>
              </a:ext>
            </a:extLst>
          </p:cNvPr>
          <p:cNvPicPr>
            <a:picLocks noChangeAspect="1"/>
          </p:cNvPicPr>
          <p:nvPr/>
        </p:nvPicPr>
        <p:blipFill>
          <a:blip r:embed="rId4"/>
          <a:stretch>
            <a:fillRect/>
          </a:stretch>
        </p:blipFill>
        <p:spPr>
          <a:xfrm>
            <a:off x="11773562" y="4808788"/>
            <a:ext cx="1085850" cy="323850"/>
          </a:xfrm>
          <a:prstGeom prst="rect">
            <a:avLst/>
          </a:prstGeom>
        </p:spPr>
      </p:pic>
      <p:pic>
        <p:nvPicPr>
          <p:cNvPr id="7" name="Picture 6">
            <a:extLst>
              <a:ext uri="{FF2B5EF4-FFF2-40B4-BE49-F238E27FC236}">
                <a16:creationId xmlns:a16="http://schemas.microsoft.com/office/drawing/2014/main" id="{3B170BF0-8AAE-BFA8-89E4-37290803C3DA}"/>
              </a:ext>
            </a:extLst>
          </p:cNvPr>
          <p:cNvPicPr>
            <a:picLocks noChangeAspect="1"/>
          </p:cNvPicPr>
          <p:nvPr/>
        </p:nvPicPr>
        <p:blipFill>
          <a:blip r:embed="rId5"/>
          <a:stretch>
            <a:fillRect/>
          </a:stretch>
        </p:blipFill>
        <p:spPr>
          <a:xfrm>
            <a:off x="11773562" y="4068567"/>
            <a:ext cx="1123950" cy="685800"/>
          </a:xfrm>
          <a:prstGeom prst="rect">
            <a:avLst/>
          </a:prstGeom>
        </p:spPr>
      </p:pic>
      <p:pic>
        <p:nvPicPr>
          <p:cNvPr id="8" name="Picture 7">
            <a:extLst>
              <a:ext uri="{FF2B5EF4-FFF2-40B4-BE49-F238E27FC236}">
                <a16:creationId xmlns:a16="http://schemas.microsoft.com/office/drawing/2014/main" id="{8F7AEF6B-8AB0-D414-5281-D492187A716C}"/>
              </a:ext>
            </a:extLst>
          </p:cNvPr>
          <p:cNvPicPr>
            <a:picLocks noChangeAspect="1"/>
          </p:cNvPicPr>
          <p:nvPr/>
        </p:nvPicPr>
        <p:blipFill>
          <a:blip r:embed="rId6"/>
          <a:stretch>
            <a:fillRect/>
          </a:stretch>
        </p:blipFill>
        <p:spPr>
          <a:xfrm>
            <a:off x="10877923" y="1638328"/>
            <a:ext cx="1219200" cy="2095500"/>
          </a:xfrm>
          <a:prstGeom prst="rect">
            <a:avLst/>
          </a:prstGeom>
        </p:spPr>
      </p:pic>
      <p:pic>
        <p:nvPicPr>
          <p:cNvPr id="10" name="Picture 9">
            <a:extLst>
              <a:ext uri="{FF2B5EF4-FFF2-40B4-BE49-F238E27FC236}">
                <a16:creationId xmlns:a16="http://schemas.microsoft.com/office/drawing/2014/main" id="{42DC2C8C-B42F-BDAA-AF21-33A40FD633D7}"/>
              </a:ext>
            </a:extLst>
          </p:cNvPr>
          <p:cNvPicPr>
            <a:picLocks noChangeAspect="1"/>
          </p:cNvPicPr>
          <p:nvPr/>
        </p:nvPicPr>
        <p:blipFill>
          <a:blip r:embed="rId7"/>
          <a:stretch>
            <a:fillRect/>
          </a:stretch>
        </p:blipFill>
        <p:spPr>
          <a:xfrm>
            <a:off x="3524482" y="5436178"/>
            <a:ext cx="2465352" cy="2580127"/>
          </a:xfrm>
          <a:prstGeom prst="rect">
            <a:avLst/>
          </a:prstGeom>
        </p:spPr>
      </p:pic>
    </p:spTree>
    <p:extLst>
      <p:ext uri="{BB962C8B-B14F-4D97-AF65-F5344CB8AC3E}">
        <p14:creationId xmlns:p14="http://schemas.microsoft.com/office/powerpoint/2010/main" val="12192274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The Value Of </a:t>
            </a:r>
            <a:r>
              <a:rPr lang="en-US" err="1"/>
              <a:t>PACEdge</a:t>
            </a:r>
            <a:r>
              <a:rPr lang="en-US"/>
              <a:t> Is In It’s Powerful Easy-to-Use Development Environment Supported Throughout The Life Of The Application</a:t>
            </a:r>
          </a:p>
        </p:txBody>
      </p:sp>
      <p:sp>
        <p:nvSpPr>
          <p:cNvPr id="46" name="TextBox 45"/>
          <p:cNvSpPr txBox="1"/>
          <p:nvPr/>
        </p:nvSpPr>
        <p:spPr>
          <a:xfrm>
            <a:off x="747616" y="3930640"/>
            <a:ext cx="4169664" cy="960278"/>
          </a:xfrm>
          <a:prstGeom prst="rect">
            <a:avLst/>
          </a:prstGeom>
          <a:noFill/>
        </p:spPr>
        <p:txBody>
          <a:bodyPr wrap="square" lIns="109728" tIns="109728" rIns="109728" bIns="109728" rtlCol="0" anchor="ctr">
            <a:noAutofit/>
          </a:bodyPr>
          <a:lstStyle/>
          <a:p>
            <a:pPr algn="ctr"/>
            <a:r>
              <a:rPr lang="en-US" sz="2800" b="1">
                <a:solidFill>
                  <a:schemeClr val="accent3"/>
                </a:solidFill>
              </a:rPr>
              <a:t>Easy-to-Use</a:t>
            </a:r>
          </a:p>
        </p:txBody>
      </p:sp>
      <p:sp>
        <p:nvSpPr>
          <p:cNvPr id="47" name="TextBox 46"/>
          <p:cNvSpPr txBox="1"/>
          <p:nvPr/>
        </p:nvSpPr>
        <p:spPr>
          <a:xfrm>
            <a:off x="5237989" y="3930640"/>
            <a:ext cx="4169664" cy="960278"/>
          </a:xfrm>
          <a:prstGeom prst="rect">
            <a:avLst/>
          </a:prstGeom>
          <a:noFill/>
        </p:spPr>
        <p:txBody>
          <a:bodyPr wrap="square" lIns="109728" tIns="109728" rIns="109728" bIns="109728" rtlCol="0" anchor="ctr">
            <a:noAutofit/>
          </a:bodyPr>
          <a:lstStyle/>
          <a:p>
            <a:pPr algn="ctr"/>
            <a:r>
              <a:rPr lang="en-US" sz="2800" b="1">
                <a:solidFill>
                  <a:schemeClr val="accent3"/>
                </a:solidFill>
              </a:rPr>
              <a:t>Powerful</a:t>
            </a:r>
          </a:p>
        </p:txBody>
      </p:sp>
      <p:sp>
        <p:nvSpPr>
          <p:cNvPr id="48" name="TextBox 47"/>
          <p:cNvSpPr txBox="1"/>
          <p:nvPr/>
        </p:nvSpPr>
        <p:spPr>
          <a:xfrm>
            <a:off x="9728360" y="3930640"/>
            <a:ext cx="4169664" cy="960278"/>
          </a:xfrm>
          <a:prstGeom prst="rect">
            <a:avLst/>
          </a:prstGeom>
          <a:noFill/>
        </p:spPr>
        <p:txBody>
          <a:bodyPr wrap="square" lIns="109728" tIns="109728" rIns="109728" bIns="109728" rtlCol="0" anchor="ctr">
            <a:noAutofit/>
          </a:bodyPr>
          <a:lstStyle/>
          <a:p>
            <a:pPr algn="ctr"/>
            <a:r>
              <a:rPr lang="en-US" sz="2800" b="1">
                <a:solidFill>
                  <a:schemeClr val="accent3"/>
                </a:solidFill>
              </a:rPr>
              <a:t>Supported</a:t>
            </a:r>
          </a:p>
        </p:txBody>
      </p:sp>
      <p:sp>
        <p:nvSpPr>
          <p:cNvPr id="49" name="TextBox 48"/>
          <p:cNvSpPr txBox="1"/>
          <p:nvPr/>
        </p:nvSpPr>
        <p:spPr>
          <a:xfrm>
            <a:off x="747616" y="5119363"/>
            <a:ext cx="4169664" cy="1284949"/>
          </a:xfrm>
          <a:prstGeom prst="rect">
            <a:avLst/>
          </a:prstGeom>
          <a:noFill/>
        </p:spPr>
        <p:txBody>
          <a:bodyPr wrap="square" lIns="0" tIns="0" rIns="0" bIns="0" rtlCol="0" anchor="t" anchorCtr="0">
            <a:noAutofit/>
          </a:bodyPr>
          <a:lstStyle/>
          <a:p>
            <a:pPr algn="ctr">
              <a:lnSpc>
                <a:spcPct val="90000"/>
              </a:lnSpc>
              <a:spcBef>
                <a:spcPts val="720"/>
              </a:spcBef>
            </a:pPr>
            <a:r>
              <a:rPr lang="en-US" sz="1920" dirty="0"/>
              <a:t>Graphical Development Environment</a:t>
            </a:r>
          </a:p>
          <a:p>
            <a:pPr algn="ctr">
              <a:lnSpc>
                <a:spcPct val="90000"/>
              </a:lnSpc>
              <a:spcBef>
                <a:spcPts val="720"/>
              </a:spcBef>
            </a:pPr>
            <a:r>
              <a:rPr lang="en-US" sz="1920" dirty="0"/>
              <a:t>Intuitive User Interface</a:t>
            </a:r>
          </a:p>
          <a:p>
            <a:pPr algn="ctr">
              <a:lnSpc>
                <a:spcPct val="90000"/>
              </a:lnSpc>
              <a:spcBef>
                <a:spcPts val="720"/>
              </a:spcBef>
            </a:pPr>
            <a:r>
              <a:rPr lang="en-US" sz="1920" dirty="0"/>
              <a:t>Built-In Tooling &amp; Platform Services</a:t>
            </a:r>
          </a:p>
        </p:txBody>
      </p:sp>
      <p:sp>
        <p:nvSpPr>
          <p:cNvPr id="50" name="TextBox 49"/>
          <p:cNvSpPr txBox="1"/>
          <p:nvPr/>
        </p:nvSpPr>
        <p:spPr>
          <a:xfrm>
            <a:off x="5237989" y="5119363"/>
            <a:ext cx="4169664" cy="1284949"/>
          </a:xfrm>
          <a:prstGeom prst="rect">
            <a:avLst/>
          </a:prstGeom>
          <a:noFill/>
        </p:spPr>
        <p:txBody>
          <a:bodyPr wrap="square" lIns="0" tIns="0" rIns="0" bIns="0" rtlCol="0" anchor="t" anchorCtr="0">
            <a:noAutofit/>
          </a:bodyPr>
          <a:lstStyle/>
          <a:p>
            <a:pPr algn="ctr">
              <a:lnSpc>
                <a:spcPct val="90000"/>
              </a:lnSpc>
              <a:spcBef>
                <a:spcPts val="720"/>
              </a:spcBef>
            </a:pPr>
            <a:r>
              <a:rPr lang="en-US" sz="1920" dirty="0"/>
              <a:t>Modern Data &amp; Machine Visualization</a:t>
            </a:r>
          </a:p>
          <a:p>
            <a:pPr algn="ctr">
              <a:lnSpc>
                <a:spcPct val="90000"/>
              </a:lnSpc>
              <a:spcBef>
                <a:spcPts val="720"/>
              </a:spcBef>
            </a:pPr>
            <a:r>
              <a:rPr lang="en-US" sz="1920" dirty="0"/>
              <a:t>Communicates With 30+ Protocols</a:t>
            </a:r>
          </a:p>
          <a:p>
            <a:pPr algn="ctr">
              <a:lnSpc>
                <a:spcPct val="90000"/>
              </a:lnSpc>
              <a:spcBef>
                <a:spcPts val="720"/>
              </a:spcBef>
            </a:pPr>
            <a:r>
              <a:rPr lang="en-US" sz="1920" dirty="0"/>
              <a:t>On-board Data Storage &amp; Processing</a:t>
            </a:r>
          </a:p>
          <a:p>
            <a:pPr algn="ctr">
              <a:lnSpc>
                <a:spcPct val="90000"/>
              </a:lnSpc>
              <a:spcBef>
                <a:spcPts val="720"/>
              </a:spcBef>
            </a:pPr>
            <a:r>
              <a:rPr lang="en-US" sz="1920" dirty="0"/>
              <a:t>AI/ML execution environment</a:t>
            </a:r>
          </a:p>
        </p:txBody>
      </p:sp>
      <p:sp>
        <p:nvSpPr>
          <p:cNvPr id="51" name="TextBox 50"/>
          <p:cNvSpPr txBox="1"/>
          <p:nvPr/>
        </p:nvSpPr>
        <p:spPr>
          <a:xfrm>
            <a:off x="9728360" y="5119363"/>
            <a:ext cx="4169664" cy="1284949"/>
          </a:xfrm>
          <a:prstGeom prst="rect">
            <a:avLst/>
          </a:prstGeom>
          <a:noFill/>
        </p:spPr>
        <p:txBody>
          <a:bodyPr wrap="square" lIns="0" tIns="0" rIns="0" bIns="0" rtlCol="0" anchor="t" anchorCtr="0">
            <a:noAutofit/>
          </a:bodyPr>
          <a:lstStyle/>
          <a:p>
            <a:pPr algn="ctr">
              <a:lnSpc>
                <a:spcPct val="90000"/>
              </a:lnSpc>
              <a:spcBef>
                <a:spcPts val="720"/>
              </a:spcBef>
            </a:pPr>
            <a:r>
              <a:rPr lang="en-US" sz="1920"/>
              <a:t>Fully Integrated &amp; Validated Releases</a:t>
            </a:r>
          </a:p>
          <a:p>
            <a:pPr algn="ctr">
              <a:lnSpc>
                <a:spcPct val="90000"/>
              </a:lnSpc>
              <a:spcBef>
                <a:spcPts val="720"/>
              </a:spcBef>
            </a:pPr>
            <a:r>
              <a:rPr lang="en-US" sz="1920"/>
              <a:t> Timely Security &amp; Defect Resolution</a:t>
            </a:r>
          </a:p>
          <a:p>
            <a:pPr algn="ctr">
              <a:lnSpc>
                <a:spcPct val="90000"/>
              </a:lnSpc>
              <a:spcBef>
                <a:spcPts val="720"/>
              </a:spcBef>
            </a:pPr>
            <a:r>
              <a:rPr lang="en-US" sz="1920"/>
              <a:t>Continuously Enhanced Features</a:t>
            </a:r>
          </a:p>
        </p:txBody>
      </p:sp>
      <p:pic>
        <p:nvPicPr>
          <p:cNvPr id="5" name="Graphic 4" descr="Thumbs up sign with solid fill">
            <a:extLst>
              <a:ext uri="{FF2B5EF4-FFF2-40B4-BE49-F238E27FC236}">
                <a16:creationId xmlns:a16="http://schemas.microsoft.com/office/drawing/2014/main" id="{0343F7CC-A6F2-4616-9B1C-7388819823A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75248" y="3067791"/>
            <a:ext cx="914400" cy="914400"/>
          </a:xfrm>
          <a:prstGeom prst="rect">
            <a:avLst/>
          </a:prstGeom>
        </p:spPr>
      </p:pic>
      <p:pic>
        <p:nvPicPr>
          <p:cNvPr id="11" name="Graphic 10" descr="Open hand with solid fill">
            <a:extLst>
              <a:ext uri="{FF2B5EF4-FFF2-40B4-BE49-F238E27FC236}">
                <a16:creationId xmlns:a16="http://schemas.microsoft.com/office/drawing/2014/main" id="{D75F2839-CD62-48A3-8CCA-315C6150925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1355992" y="3067791"/>
            <a:ext cx="914400" cy="914400"/>
          </a:xfrm>
          <a:prstGeom prst="rect">
            <a:avLst/>
          </a:prstGeom>
        </p:spPr>
      </p:pic>
      <p:pic>
        <p:nvPicPr>
          <p:cNvPr id="13" name="Graphic 12" descr="Muscular arm with solid fill">
            <a:extLst>
              <a:ext uri="{FF2B5EF4-FFF2-40B4-BE49-F238E27FC236}">
                <a16:creationId xmlns:a16="http://schemas.microsoft.com/office/drawing/2014/main" id="{CBA6D6A6-6D2B-4835-8F6D-36A7E8F00D6E}"/>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865621" y="3067791"/>
            <a:ext cx="914400" cy="914400"/>
          </a:xfrm>
          <a:prstGeom prst="rect">
            <a:avLst/>
          </a:prstGeom>
        </p:spPr>
      </p:pic>
    </p:spTree>
    <p:extLst>
      <p:ext uri="{BB962C8B-B14F-4D97-AF65-F5344CB8AC3E}">
        <p14:creationId xmlns:p14="http://schemas.microsoft.com/office/powerpoint/2010/main" val="39032512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5" name="Group 74">
            <a:extLst>
              <a:ext uri="{FF2B5EF4-FFF2-40B4-BE49-F238E27FC236}">
                <a16:creationId xmlns:a16="http://schemas.microsoft.com/office/drawing/2014/main" id="{81C7373C-5D15-4E85-A6F0-5D654C343ACA}"/>
              </a:ext>
            </a:extLst>
          </p:cNvPr>
          <p:cNvGrpSpPr/>
          <p:nvPr/>
        </p:nvGrpSpPr>
        <p:grpSpPr>
          <a:xfrm>
            <a:off x="1088743" y="1561503"/>
            <a:ext cx="11117750" cy="6032692"/>
            <a:chOff x="1201481" y="1786251"/>
            <a:chExt cx="11233460" cy="6032692"/>
          </a:xfrm>
        </p:grpSpPr>
        <p:cxnSp>
          <p:nvCxnSpPr>
            <p:cNvPr id="79" name="Straight Arrow Connector 78">
              <a:extLst>
                <a:ext uri="{FF2B5EF4-FFF2-40B4-BE49-F238E27FC236}">
                  <a16:creationId xmlns:a16="http://schemas.microsoft.com/office/drawing/2014/main" id="{F1DC867E-342D-471D-B6B2-2ACA6134A259}"/>
                </a:ext>
              </a:extLst>
            </p:cNvPr>
            <p:cNvCxnSpPr/>
            <p:nvPr/>
          </p:nvCxnSpPr>
          <p:spPr bwMode="auto">
            <a:xfrm flipV="1">
              <a:off x="1811148" y="1786251"/>
              <a:ext cx="0" cy="5667996"/>
            </a:xfrm>
            <a:prstGeom prst="straightConnector1">
              <a:avLst/>
            </a:prstGeom>
            <a:solidFill>
              <a:schemeClr val="accent1"/>
            </a:solidFill>
            <a:ln w="6350" cap="flat" cmpd="sng" algn="ctr">
              <a:solidFill>
                <a:schemeClr val="tx1"/>
              </a:solidFill>
              <a:prstDash val="solid"/>
              <a:round/>
              <a:headEnd type="none" w="med" len="med"/>
              <a:tailEnd type="triangle"/>
            </a:ln>
            <a:effectLst/>
          </p:spPr>
        </p:cxnSp>
        <p:cxnSp>
          <p:nvCxnSpPr>
            <p:cNvPr id="81" name="Straight Arrow Connector 80">
              <a:extLst>
                <a:ext uri="{FF2B5EF4-FFF2-40B4-BE49-F238E27FC236}">
                  <a16:creationId xmlns:a16="http://schemas.microsoft.com/office/drawing/2014/main" id="{0BA392BB-BBC0-404B-B8BE-F77608A78C1F}"/>
                </a:ext>
              </a:extLst>
            </p:cNvPr>
            <p:cNvCxnSpPr>
              <a:cxnSpLocks/>
            </p:cNvCxnSpPr>
            <p:nvPr/>
          </p:nvCxnSpPr>
          <p:spPr bwMode="auto">
            <a:xfrm>
              <a:off x="1811872" y="7454371"/>
              <a:ext cx="10482622" cy="0"/>
            </a:xfrm>
            <a:prstGeom prst="straightConnector1">
              <a:avLst/>
            </a:prstGeom>
            <a:solidFill>
              <a:schemeClr val="accent1"/>
            </a:solidFill>
            <a:ln w="6350" cap="flat" cmpd="sng" algn="ctr">
              <a:solidFill>
                <a:schemeClr val="tx1"/>
              </a:solidFill>
              <a:prstDash val="solid"/>
              <a:round/>
              <a:headEnd type="none" w="med" len="med"/>
              <a:tailEnd type="triangle"/>
            </a:ln>
            <a:effectLst/>
          </p:spPr>
        </p:cxnSp>
        <p:sp>
          <p:nvSpPr>
            <p:cNvPr id="83" name="TextBox 82">
              <a:extLst>
                <a:ext uri="{FF2B5EF4-FFF2-40B4-BE49-F238E27FC236}">
                  <a16:creationId xmlns:a16="http://schemas.microsoft.com/office/drawing/2014/main" id="{C4AEA0A9-7358-4BC1-8A34-AF791E773511}"/>
                </a:ext>
              </a:extLst>
            </p:cNvPr>
            <p:cNvSpPr txBox="1"/>
            <p:nvPr/>
          </p:nvSpPr>
          <p:spPr>
            <a:xfrm rot="16200000">
              <a:off x="461761" y="4283828"/>
              <a:ext cx="1787218" cy="307777"/>
            </a:xfrm>
            <a:prstGeom prst="rect">
              <a:avLst/>
            </a:prstGeom>
            <a:noFill/>
          </p:spPr>
          <p:txBody>
            <a:bodyPr wrap="square" rtlCol="0">
              <a:spAutoFit/>
            </a:bodyPr>
            <a:lstStyle/>
            <a:p>
              <a:r>
                <a:rPr lang="en-US" sz="1400" b="1" i="1" dirty="0">
                  <a:latin typeface="Arial Narrow" panose="020B0606020202030204" pitchFamily="34" charset="0"/>
                </a:rPr>
                <a:t>FUNCTIONAL TIERS</a:t>
              </a:r>
            </a:p>
          </p:txBody>
        </p:sp>
        <p:sp>
          <p:nvSpPr>
            <p:cNvPr id="84" name="TextBox 83">
              <a:extLst>
                <a:ext uri="{FF2B5EF4-FFF2-40B4-BE49-F238E27FC236}">
                  <a16:creationId xmlns:a16="http://schemas.microsoft.com/office/drawing/2014/main" id="{B6726CEB-F2FC-4F40-82FA-0C7E3955F221}"/>
                </a:ext>
              </a:extLst>
            </p:cNvPr>
            <p:cNvSpPr txBox="1"/>
            <p:nvPr/>
          </p:nvSpPr>
          <p:spPr>
            <a:xfrm>
              <a:off x="9350826" y="7511166"/>
              <a:ext cx="2853109" cy="307777"/>
            </a:xfrm>
            <a:prstGeom prst="rect">
              <a:avLst/>
            </a:prstGeom>
            <a:noFill/>
          </p:spPr>
          <p:txBody>
            <a:bodyPr wrap="square" rtlCol="0">
              <a:spAutoFit/>
            </a:bodyPr>
            <a:lstStyle/>
            <a:p>
              <a:r>
                <a:rPr lang="en-US" sz="1400" b="1" i="1" dirty="0">
                  <a:latin typeface="Arial Narrow" panose="020B0606020202030204" pitchFamily="34" charset="0"/>
                </a:rPr>
                <a:t>TARGET APPLICATION / USE CASES</a:t>
              </a:r>
            </a:p>
          </p:txBody>
        </p:sp>
        <p:sp>
          <p:nvSpPr>
            <p:cNvPr id="85" name="Arrow: Chevron 84">
              <a:extLst>
                <a:ext uri="{FF2B5EF4-FFF2-40B4-BE49-F238E27FC236}">
                  <a16:creationId xmlns:a16="http://schemas.microsoft.com/office/drawing/2014/main" id="{DD80DB76-637B-49AB-B73D-50F2365182F6}"/>
                </a:ext>
              </a:extLst>
            </p:cNvPr>
            <p:cNvSpPr/>
            <p:nvPr/>
          </p:nvSpPr>
          <p:spPr bwMode="auto">
            <a:xfrm>
              <a:off x="1919725" y="6142295"/>
              <a:ext cx="5877153" cy="1227539"/>
            </a:xfrm>
            <a:prstGeom prst="chevron">
              <a:avLst>
                <a:gd name="adj" fmla="val 19594"/>
              </a:avLst>
            </a:prstGeom>
            <a:solidFill>
              <a:schemeClr val="accent3">
                <a:lumMod val="20000"/>
                <a:lumOff val="80000"/>
                <a:alpha val="20000"/>
              </a:schemeClr>
            </a:solidFill>
            <a:ln w="9525">
              <a:solidFill>
                <a:schemeClr val="accent3"/>
              </a:solidFill>
              <a:round/>
              <a:headEnd/>
              <a:tailEnd/>
            </a:ln>
            <a:effectLst/>
          </p:spPr>
          <p:txBody>
            <a:bodyPr wrap="square" rtlCol="0" anchor="ctr"/>
            <a:lstStyle/>
            <a:p>
              <a:pPr algn="ctr" eaLnBrk="0" fontAlgn="base" hangingPunct="0">
                <a:spcBef>
                  <a:spcPct val="0"/>
                </a:spcBef>
                <a:spcAft>
                  <a:spcPct val="0"/>
                </a:spcAft>
              </a:pPr>
              <a:endParaRPr lang="en-US" b="1">
                <a:solidFill>
                  <a:srgbClr val="FFFFFF"/>
                </a:solidFill>
              </a:endParaRPr>
            </a:p>
          </p:txBody>
        </p:sp>
        <p:sp>
          <p:nvSpPr>
            <p:cNvPr id="86" name="Arrow: Chevron 85">
              <a:extLst>
                <a:ext uri="{FF2B5EF4-FFF2-40B4-BE49-F238E27FC236}">
                  <a16:creationId xmlns:a16="http://schemas.microsoft.com/office/drawing/2014/main" id="{3148667C-FFD5-48F4-A475-27DCA2FD61A4}"/>
                </a:ext>
              </a:extLst>
            </p:cNvPr>
            <p:cNvSpPr/>
            <p:nvPr/>
          </p:nvSpPr>
          <p:spPr bwMode="auto">
            <a:xfrm>
              <a:off x="1915782" y="4615825"/>
              <a:ext cx="6795495" cy="1391581"/>
            </a:xfrm>
            <a:prstGeom prst="chevron">
              <a:avLst>
                <a:gd name="adj" fmla="val 19594"/>
              </a:avLst>
            </a:prstGeom>
            <a:solidFill>
              <a:schemeClr val="accent3">
                <a:lumMod val="40000"/>
                <a:lumOff val="60000"/>
                <a:alpha val="50000"/>
              </a:schemeClr>
            </a:solidFill>
            <a:ln w="9525">
              <a:solidFill>
                <a:schemeClr val="accent3"/>
              </a:solidFill>
              <a:round/>
              <a:headEnd/>
              <a:tailEnd/>
            </a:ln>
            <a:effectLst/>
          </p:spPr>
          <p:txBody>
            <a:bodyPr wrap="square" rtlCol="0" anchor="ctr"/>
            <a:lstStyle/>
            <a:p>
              <a:pPr algn="ctr" eaLnBrk="0" fontAlgn="base" hangingPunct="0">
                <a:spcBef>
                  <a:spcPct val="0"/>
                </a:spcBef>
                <a:spcAft>
                  <a:spcPct val="0"/>
                </a:spcAft>
              </a:pPr>
              <a:endParaRPr lang="en-US" b="1">
                <a:solidFill>
                  <a:srgbClr val="FFFFFF"/>
                </a:solidFill>
              </a:endParaRPr>
            </a:p>
          </p:txBody>
        </p:sp>
        <p:sp>
          <p:nvSpPr>
            <p:cNvPr id="87" name="Arrow: Chevron 86">
              <a:extLst>
                <a:ext uri="{FF2B5EF4-FFF2-40B4-BE49-F238E27FC236}">
                  <a16:creationId xmlns:a16="http://schemas.microsoft.com/office/drawing/2014/main" id="{7837A9F3-95C1-4C76-AC7C-EA9C1D3E68D8}"/>
                </a:ext>
              </a:extLst>
            </p:cNvPr>
            <p:cNvSpPr/>
            <p:nvPr/>
          </p:nvSpPr>
          <p:spPr bwMode="auto">
            <a:xfrm>
              <a:off x="1915782" y="3287294"/>
              <a:ext cx="7705789" cy="1227539"/>
            </a:xfrm>
            <a:prstGeom prst="chevron">
              <a:avLst>
                <a:gd name="adj" fmla="val 19594"/>
              </a:avLst>
            </a:prstGeom>
            <a:solidFill>
              <a:schemeClr val="accent3">
                <a:lumMod val="60000"/>
                <a:lumOff val="40000"/>
                <a:alpha val="80000"/>
              </a:schemeClr>
            </a:solidFill>
            <a:ln w="9525">
              <a:solidFill>
                <a:schemeClr val="accent3"/>
              </a:solidFill>
              <a:round/>
              <a:headEnd/>
              <a:tailEnd/>
            </a:ln>
            <a:effectLst/>
          </p:spPr>
          <p:txBody>
            <a:bodyPr wrap="square" rtlCol="0" anchor="ctr"/>
            <a:lstStyle/>
            <a:p>
              <a:pPr algn="ctr" eaLnBrk="0" fontAlgn="base" hangingPunct="0">
                <a:spcBef>
                  <a:spcPct val="0"/>
                </a:spcBef>
                <a:spcAft>
                  <a:spcPct val="0"/>
                </a:spcAft>
              </a:pPr>
              <a:endParaRPr lang="en-US" b="1">
                <a:solidFill>
                  <a:srgbClr val="FFFFFF"/>
                </a:solidFill>
              </a:endParaRPr>
            </a:p>
          </p:txBody>
        </p:sp>
        <p:sp>
          <p:nvSpPr>
            <p:cNvPr id="91" name="TextBox 90">
              <a:extLst>
                <a:ext uri="{FF2B5EF4-FFF2-40B4-BE49-F238E27FC236}">
                  <a16:creationId xmlns:a16="http://schemas.microsoft.com/office/drawing/2014/main" id="{6B108207-DDD9-4F46-99F8-B8BB14C00768}"/>
                </a:ext>
              </a:extLst>
            </p:cNvPr>
            <p:cNvSpPr txBox="1"/>
            <p:nvPr/>
          </p:nvSpPr>
          <p:spPr>
            <a:xfrm>
              <a:off x="2652086" y="6394689"/>
              <a:ext cx="4206240" cy="757130"/>
            </a:xfrm>
            <a:prstGeom prst="rect">
              <a:avLst/>
            </a:prstGeom>
            <a:noFill/>
          </p:spPr>
          <p:txBody>
            <a:bodyPr wrap="square" rtlCol="0">
              <a:spAutoFit/>
            </a:bodyPr>
            <a:lstStyle/>
            <a:p>
              <a:pPr>
                <a:lnSpc>
                  <a:spcPct val="90000"/>
                </a:lnSpc>
              </a:pPr>
              <a:r>
                <a:rPr lang="en-US" sz="1600" b="1" dirty="0">
                  <a:solidFill>
                    <a:schemeClr val="tx2"/>
                  </a:solidFill>
                  <a:latin typeface="Arial Narrow" panose="020B0606020202030204" pitchFamily="34" charset="0"/>
                </a:rPr>
                <a:t>PACEdge platform, including Open Standard communication protocols, data storage, analytics and visualization</a:t>
              </a:r>
            </a:p>
          </p:txBody>
        </p:sp>
        <p:sp>
          <p:nvSpPr>
            <p:cNvPr id="92" name="TextBox 91">
              <a:extLst>
                <a:ext uri="{FF2B5EF4-FFF2-40B4-BE49-F238E27FC236}">
                  <a16:creationId xmlns:a16="http://schemas.microsoft.com/office/drawing/2014/main" id="{CB56CB9D-1EBA-4583-8FC5-2213B2324D84}"/>
                </a:ext>
              </a:extLst>
            </p:cNvPr>
            <p:cNvSpPr txBox="1"/>
            <p:nvPr/>
          </p:nvSpPr>
          <p:spPr>
            <a:xfrm>
              <a:off x="3253891" y="5063561"/>
              <a:ext cx="4910330" cy="535531"/>
            </a:xfrm>
            <a:prstGeom prst="rect">
              <a:avLst/>
            </a:prstGeom>
            <a:noFill/>
          </p:spPr>
          <p:txBody>
            <a:bodyPr wrap="square" rtlCol="0">
              <a:spAutoFit/>
            </a:bodyPr>
            <a:lstStyle/>
            <a:p>
              <a:pPr>
                <a:lnSpc>
                  <a:spcPct val="90000"/>
                </a:lnSpc>
              </a:pPr>
              <a:r>
                <a:rPr lang="de-DE" sz="1600" b="1" dirty="0">
                  <a:solidFill>
                    <a:schemeClr val="tx2"/>
                  </a:solidFill>
                  <a:latin typeface="Arial Narrow" panose="020B0606020202030204" pitchFamily="34" charset="0"/>
                </a:rPr>
                <a:t>+</a:t>
              </a:r>
              <a:r>
                <a:rPr lang="en-US" sz="1600" b="1" dirty="0">
                  <a:solidFill>
                    <a:schemeClr val="tx2"/>
                  </a:solidFill>
                  <a:latin typeface="Arial Narrow" panose="020B0606020202030204" pitchFamily="34" charset="0"/>
                </a:rPr>
                <a:t> Support for proprietary communication protocols and high quality OPC UA Server</a:t>
              </a:r>
              <a:endParaRPr lang="en-US" sz="1600" dirty="0">
                <a:latin typeface="Arial Narrow" panose="020B0606020202030204" pitchFamily="34" charset="0"/>
              </a:endParaRPr>
            </a:p>
          </p:txBody>
        </p:sp>
        <p:sp>
          <p:nvSpPr>
            <p:cNvPr id="93" name="TextBox 92">
              <a:extLst>
                <a:ext uri="{FF2B5EF4-FFF2-40B4-BE49-F238E27FC236}">
                  <a16:creationId xmlns:a16="http://schemas.microsoft.com/office/drawing/2014/main" id="{B887EF07-BDBD-4333-99EC-13EAF238429E}"/>
                </a:ext>
              </a:extLst>
            </p:cNvPr>
            <p:cNvSpPr txBox="1"/>
            <p:nvPr/>
          </p:nvSpPr>
          <p:spPr>
            <a:xfrm>
              <a:off x="3807210" y="3781941"/>
              <a:ext cx="5487925" cy="313932"/>
            </a:xfrm>
            <a:prstGeom prst="rect">
              <a:avLst/>
            </a:prstGeom>
            <a:noFill/>
          </p:spPr>
          <p:txBody>
            <a:bodyPr wrap="square" rtlCol="0">
              <a:spAutoFit/>
            </a:bodyPr>
            <a:lstStyle/>
            <a:p>
              <a:pPr>
                <a:lnSpc>
                  <a:spcPct val="90000"/>
                </a:lnSpc>
              </a:pPr>
              <a:r>
                <a:rPr lang="en-US" sz="1600" b="1" dirty="0">
                  <a:solidFill>
                    <a:schemeClr val="tx2"/>
                  </a:solidFill>
                </a:rPr>
                <a:t>+ </a:t>
              </a:r>
              <a:r>
                <a:rPr lang="en-US" sz="1600" b="1" dirty="0">
                  <a:solidFill>
                    <a:schemeClr val="tx2"/>
                  </a:solidFill>
                  <a:latin typeface="Arial Narrow" panose="020B0606020202030204" pitchFamily="34" charset="0"/>
                </a:rPr>
                <a:t>WebHMI Visualization</a:t>
              </a:r>
            </a:p>
          </p:txBody>
        </p:sp>
        <p:pic>
          <p:nvPicPr>
            <p:cNvPr id="94" name="Picture 93" descr="A picture containing building, window&#10;&#10;Description automatically generated">
              <a:extLst>
                <a:ext uri="{FF2B5EF4-FFF2-40B4-BE49-F238E27FC236}">
                  <a16:creationId xmlns:a16="http://schemas.microsoft.com/office/drawing/2014/main" id="{7F12A496-2CB6-4EE7-897D-AC77F1131F8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1585" t="20882" r="21939" b="20881"/>
            <a:stretch/>
          </p:blipFill>
          <p:spPr>
            <a:xfrm>
              <a:off x="8657593" y="6268287"/>
              <a:ext cx="963978" cy="994036"/>
            </a:xfrm>
            <a:prstGeom prst="rect">
              <a:avLst/>
            </a:prstGeom>
          </p:spPr>
        </p:pic>
        <p:pic>
          <p:nvPicPr>
            <p:cNvPr id="95" name="Picture 94" descr="A picture containing icon&#10;&#10;Description automatically generated">
              <a:extLst>
                <a:ext uri="{FF2B5EF4-FFF2-40B4-BE49-F238E27FC236}">
                  <a16:creationId xmlns:a16="http://schemas.microsoft.com/office/drawing/2014/main" id="{ACD70187-73F2-49D8-9B8E-F9EB6594DD2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35251" y="5680412"/>
              <a:ext cx="1023763" cy="208166"/>
            </a:xfrm>
            <a:prstGeom prst="rect">
              <a:avLst/>
            </a:prstGeom>
          </p:spPr>
        </p:pic>
        <p:pic>
          <p:nvPicPr>
            <p:cNvPr id="96" name="Picture 95" descr="A picture containing building, window&#10;&#10;Description automatically generated">
              <a:extLst>
                <a:ext uri="{FF2B5EF4-FFF2-40B4-BE49-F238E27FC236}">
                  <a16:creationId xmlns:a16="http://schemas.microsoft.com/office/drawing/2014/main" id="{F7F50690-4937-4688-B7DF-1BAC9829D51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1585" t="20882" r="21939" b="20881"/>
            <a:stretch/>
          </p:blipFill>
          <p:spPr>
            <a:xfrm>
              <a:off x="9621571" y="4894542"/>
              <a:ext cx="963978" cy="994036"/>
            </a:xfrm>
            <a:prstGeom prst="rect">
              <a:avLst/>
            </a:prstGeom>
          </p:spPr>
        </p:pic>
        <p:pic>
          <p:nvPicPr>
            <p:cNvPr id="97" name="Picture 96">
              <a:extLst>
                <a:ext uri="{FF2B5EF4-FFF2-40B4-BE49-F238E27FC236}">
                  <a16:creationId xmlns:a16="http://schemas.microsoft.com/office/drawing/2014/main" id="{AB0BE8BF-AA9C-4422-A9DF-793FD438166C}"/>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11599229" y="4048111"/>
              <a:ext cx="835712" cy="360353"/>
            </a:xfrm>
            <a:prstGeom prst="rect">
              <a:avLst/>
            </a:prstGeom>
          </p:spPr>
        </p:pic>
        <p:pic>
          <p:nvPicPr>
            <p:cNvPr id="98" name="Picture 97" descr="A picture containing building, window&#10;&#10;Description automatically generated">
              <a:extLst>
                <a:ext uri="{FF2B5EF4-FFF2-40B4-BE49-F238E27FC236}">
                  <a16:creationId xmlns:a16="http://schemas.microsoft.com/office/drawing/2014/main" id="{F0957B22-15FD-4B66-AA92-F2CCDF9F966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1585" t="20882" r="21939" b="20881"/>
            <a:stretch/>
          </p:blipFill>
          <p:spPr>
            <a:xfrm>
              <a:off x="10635251" y="3414428"/>
              <a:ext cx="963978" cy="994036"/>
            </a:xfrm>
            <a:prstGeom prst="rect">
              <a:avLst/>
            </a:prstGeom>
          </p:spPr>
        </p:pic>
        <p:pic>
          <p:nvPicPr>
            <p:cNvPr id="10" name="Picture 9" descr="A picture containing building, window&#10;&#10;Description automatically generated">
              <a:extLst>
                <a:ext uri="{FF2B5EF4-FFF2-40B4-BE49-F238E27FC236}">
                  <a16:creationId xmlns:a16="http://schemas.microsoft.com/office/drawing/2014/main" id="{FE095EEE-E1C1-D271-FE63-8A3271198C3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1585" t="20882" r="21939" b="20881"/>
            <a:stretch/>
          </p:blipFill>
          <p:spPr>
            <a:xfrm>
              <a:off x="11239957" y="2055324"/>
              <a:ext cx="963978" cy="994036"/>
            </a:xfrm>
            <a:prstGeom prst="rect">
              <a:avLst/>
            </a:prstGeom>
          </p:spPr>
        </p:pic>
      </p:grpSp>
      <p:sp>
        <p:nvSpPr>
          <p:cNvPr id="6" name="Title 5">
            <a:extLst>
              <a:ext uri="{FF2B5EF4-FFF2-40B4-BE49-F238E27FC236}">
                <a16:creationId xmlns:a16="http://schemas.microsoft.com/office/drawing/2014/main" id="{ED4BFA81-354F-4E40-93F4-7D4D86F5FEBE}"/>
              </a:ext>
            </a:extLst>
          </p:cNvPr>
          <p:cNvSpPr>
            <a:spLocks noGrp="1"/>
          </p:cNvSpPr>
          <p:nvPr>
            <p:ph type="title"/>
          </p:nvPr>
        </p:nvSpPr>
        <p:spPr/>
        <p:txBody>
          <a:bodyPr>
            <a:normAutofit/>
          </a:bodyPr>
          <a:lstStyle/>
          <a:p>
            <a:r>
              <a:rPr lang="en-US" dirty="0"/>
              <a:t>Tiered Software Offerings</a:t>
            </a:r>
          </a:p>
        </p:txBody>
      </p:sp>
      <p:sp>
        <p:nvSpPr>
          <p:cNvPr id="7" name="Arrow: Chevron 6">
            <a:extLst>
              <a:ext uri="{FF2B5EF4-FFF2-40B4-BE49-F238E27FC236}">
                <a16:creationId xmlns:a16="http://schemas.microsoft.com/office/drawing/2014/main" id="{76C3C470-BD3E-DC15-AD19-01D37C4CBE3D}"/>
              </a:ext>
            </a:extLst>
          </p:cNvPr>
          <p:cNvSpPr/>
          <p:nvPr/>
        </p:nvSpPr>
        <p:spPr bwMode="auto">
          <a:xfrm>
            <a:off x="1776390" y="1719345"/>
            <a:ext cx="8669761" cy="1227539"/>
          </a:xfrm>
          <a:prstGeom prst="chevron">
            <a:avLst>
              <a:gd name="adj" fmla="val 19594"/>
            </a:avLst>
          </a:prstGeom>
          <a:solidFill>
            <a:schemeClr val="accent3">
              <a:lumMod val="60000"/>
              <a:lumOff val="40000"/>
              <a:alpha val="80000"/>
            </a:schemeClr>
          </a:solidFill>
          <a:ln w="9525">
            <a:solidFill>
              <a:schemeClr val="accent3"/>
            </a:solidFill>
            <a:round/>
            <a:headEnd/>
            <a:tailEnd/>
          </a:ln>
          <a:effectLst/>
        </p:spPr>
        <p:txBody>
          <a:bodyPr wrap="square" rtlCol="0" anchor="ctr"/>
          <a:lstStyle/>
          <a:p>
            <a:pPr algn="ctr" eaLnBrk="0" fontAlgn="base" hangingPunct="0">
              <a:spcBef>
                <a:spcPct val="0"/>
              </a:spcBef>
              <a:spcAft>
                <a:spcPct val="0"/>
              </a:spcAft>
            </a:pPr>
            <a:endParaRPr lang="en-US" b="1">
              <a:solidFill>
                <a:srgbClr val="FFFFFF"/>
              </a:solidFill>
            </a:endParaRPr>
          </a:p>
        </p:txBody>
      </p:sp>
      <p:sp>
        <p:nvSpPr>
          <p:cNvPr id="9" name="TextBox 8">
            <a:extLst>
              <a:ext uri="{FF2B5EF4-FFF2-40B4-BE49-F238E27FC236}">
                <a16:creationId xmlns:a16="http://schemas.microsoft.com/office/drawing/2014/main" id="{026CD73C-7BA5-CC50-5E10-77AC9A53255A}"/>
              </a:ext>
            </a:extLst>
          </p:cNvPr>
          <p:cNvSpPr txBox="1"/>
          <p:nvPr/>
        </p:nvSpPr>
        <p:spPr>
          <a:xfrm>
            <a:off x="4169829" y="2202152"/>
            <a:ext cx="5487925" cy="313932"/>
          </a:xfrm>
          <a:prstGeom prst="rect">
            <a:avLst/>
          </a:prstGeom>
          <a:noFill/>
        </p:spPr>
        <p:txBody>
          <a:bodyPr wrap="square" rtlCol="0">
            <a:spAutoFit/>
          </a:bodyPr>
          <a:lstStyle/>
          <a:p>
            <a:pPr>
              <a:lnSpc>
                <a:spcPct val="90000"/>
              </a:lnSpc>
            </a:pPr>
            <a:r>
              <a:rPr lang="en-US" sz="1600" b="1" dirty="0">
                <a:solidFill>
                  <a:schemeClr val="tx2"/>
                </a:solidFill>
              </a:rPr>
              <a:t>+ Group Manager</a:t>
            </a:r>
            <a:endParaRPr lang="en-US" sz="1600" dirty="0">
              <a:latin typeface="Arial Narrow" panose="020B0606020202030204" pitchFamily="34" charset="0"/>
            </a:endParaRPr>
          </a:p>
        </p:txBody>
      </p:sp>
      <p:sp>
        <p:nvSpPr>
          <p:cNvPr id="11" name="TextBox 10">
            <a:extLst>
              <a:ext uri="{FF2B5EF4-FFF2-40B4-BE49-F238E27FC236}">
                <a16:creationId xmlns:a16="http://schemas.microsoft.com/office/drawing/2014/main" id="{C6EFA83F-3916-4F0C-36D1-4AD7C6BA3DBA}"/>
              </a:ext>
            </a:extLst>
          </p:cNvPr>
          <p:cNvSpPr txBox="1"/>
          <p:nvPr/>
        </p:nvSpPr>
        <p:spPr>
          <a:xfrm>
            <a:off x="11977867" y="2346784"/>
            <a:ext cx="1117625" cy="523220"/>
          </a:xfrm>
          <a:prstGeom prst="rect">
            <a:avLst/>
          </a:prstGeom>
          <a:noFill/>
        </p:spPr>
        <p:txBody>
          <a:bodyPr wrap="square" rtlCol="0">
            <a:spAutoFit/>
          </a:bodyPr>
          <a:lstStyle/>
          <a:p>
            <a:r>
              <a:rPr lang="de-DE" sz="1400" b="1" dirty="0">
                <a:solidFill>
                  <a:schemeClr val="accent1">
                    <a:lumMod val="75000"/>
                  </a:schemeClr>
                </a:solidFill>
              </a:rPr>
              <a:t>Group</a:t>
            </a:r>
          </a:p>
          <a:p>
            <a:r>
              <a:rPr lang="de-DE" sz="1400" b="1" dirty="0">
                <a:solidFill>
                  <a:schemeClr val="accent1">
                    <a:lumMod val="75000"/>
                  </a:schemeClr>
                </a:solidFill>
              </a:rPr>
              <a:t>Manager</a:t>
            </a:r>
            <a:endParaRPr lang="en-US" sz="1400" b="1" dirty="0" err="1">
              <a:solidFill>
                <a:schemeClr val="accent1">
                  <a:lumMod val="75000"/>
                </a:schemeClr>
              </a:solidFill>
            </a:endParaRPr>
          </a:p>
        </p:txBody>
      </p:sp>
      <p:sp>
        <p:nvSpPr>
          <p:cNvPr id="13" name="Oval 12">
            <a:extLst>
              <a:ext uri="{FF2B5EF4-FFF2-40B4-BE49-F238E27FC236}">
                <a16:creationId xmlns:a16="http://schemas.microsoft.com/office/drawing/2014/main" id="{A29D12E1-671C-E37B-A693-67C1A77785AD}"/>
              </a:ext>
            </a:extLst>
          </p:cNvPr>
          <p:cNvSpPr/>
          <p:nvPr/>
        </p:nvSpPr>
        <p:spPr bwMode="auto">
          <a:xfrm>
            <a:off x="2322674" y="2134981"/>
            <a:ext cx="1158892" cy="407735"/>
          </a:xfrm>
          <a:prstGeom prst="ellipse">
            <a:avLst/>
          </a:prstGeom>
          <a:solidFill>
            <a:schemeClr val="accent1"/>
          </a:solidFill>
          <a:ln w="9525">
            <a:noFill/>
            <a:round/>
            <a:headEnd/>
            <a:tailEnd/>
          </a:ln>
          <a:effectLst/>
        </p:spPr>
        <p:txBody>
          <a:bodyPr wrap="square" rtlCol="0" anchor="ctr"/>
          <a:lstStyle/>
          <a:p>
            <a:pPr algn="ctr" eaLnBrk="0" fontAlgn="base" hangingPunct="0">
              <a:spcBef>
                <a:spcPct val="0"/>
              </a:spcBef>
              <a:spcAft>
                <a:spcPct val="0"/>
              </a:spcAft>
            </a:pPr>
            <a:r>
              <a:rPr lang="de-DE" sz="1600" b="1" dirty="0">
                <a:solidFill>
                  <a:srgbClr val="FFFF00"/>
                </a:solidFill>
              </a:rPr>
              <a:t>NEW !</a:t>
            </a:r>
            <a:endParaRPr lang="en-US" sz="1600" b="1" dirty="0">
              <a:solidFill>
                <a:srgbClr val="FFFF00"/>
              </a:solidFill>
            </a:endParaRPr>
          </a:p>
        </p:txBody>
      </p:sp>
    </p:spTree>
    <p:extLst>
      <p:ext uri="{BB962C8B-B14F-4D97-AF65-F5344CB8AC3E}">
        <p14:creationId xmlns:p14="http://schemas.microsoft.com/office/powerpoint/2010/main" val="22381356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48627-F144-45D9-80C1-C7E8232013C9}"/>
              </a:ext>
            </a:extLst>
          </p:cNvPr>
          <p:cNvSpPr>
            <a:spLocks noGrp="1"/>
          </p:cNvSpPr>
          <p:nvPr>
            <p:ph type="title"/>
          </p:nvPr>
        </p:nvSpPr>
        <p:spPr/>
        <p:txBody>
          <a:bodyPr/>
          <a:lstStyle/>
          <a:p>
            <a:r>
              <a:rPr lang="en-US" noProof="0" dirty="0"/>
              <a:t>HW Options</a:t>
            </a:r>
          </a:p>
        </p:txBody>
      </p:sp>
      <p:pic>
        <p:nvPicPr>
          <p:cNvPr id="5143" name="Picture 23" descr="PACSystems RX3i CPL410">
            <a:extLst>
              <a:ext uri="{FF2B5EF4-FFF2-40B4-BE49-F238E27FC236}">
                <a16:creationId xmlns:a16="http://schemas.microsoft.com/office/drawing/2014/main" id="{CB3E69E1-4B01-4A32-9307-588DC7032CB3}"/>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9253" t="12147" r="23149" b="9266"/>
          <a:stretch/>
        </p:blipFill>
        <p:spPr bwMode="auto">
          <a:xfrm>
            <a:off x="6643636" y="4907599"/>
            <a:ext cx="516756" cy="853186"/>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E7123540-C833-43AB-9C11-9C7F42AD2A99}"/>
              </a:ext>
            </a:extLst>
          </p:cNvPr>
          <p:cNvSpPr txBox="1"/>
          <p:nvPr/>
        </p:nvSpPr>
        <p:spPr>
          <a:xfrm>
            <a:off x="902407" y="6259114"/>
            <a:ext cx="1260905" cy="830997"/>
          </a:xfrm>
          <a:prstGeom prst="rect">
            <a:avLst/>
          </a:prstGeom>
          <a:noFill/>
        </p:spPr>
        <p:txBody>
          <a:bodyPr wrap="square" rtlCol="0">
            <a:spAutoFit/>
          </a:bodyPr>
          <a:lstStyle/>
          <a:p>
            <a:pPr marL="0" marR="0" lvl="0" indent="0" algn="ctr" defTabSz="109728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3F4040"/>
                </a:solidFill>
                <a:effectLst/>
                <a:uLnTx/>
                <a:uFillTx/>
                <a:latin typeface="Arial"/>
                <a:ea typeface="+mn-ea"/>
                <a:cs typeface="+mn-cs"/>
              </a:rPr>
              <a:t>IPC 2010</a:t>
            </a:r>
          </a:p>
          <a:p>
            <a:pPr marL="0" marR="0" lvl="0" indent="0" algn="ctr" defTabSz="109728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3F4040"/>
                </a:solidFill>
                <a:effectLst/>
                <a:uLnTx/>
                <a:uFillTx/>
                <a:latin typeface="Arial"/>
                <a:ea typeface="+mn-ea"/>
                <a:cs typeface="+mn-cs"/>
              </a:rPr>
              <a:t>RXi2-LP</a:t>
            </a:r>
          </a:p>
          <a:p>
            <a:pPr marL="0" marR="0" lvl="0" indent="0" algn="ctr" defTabSz="146304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3F4040"/>
                </a:solidFill>
                <a:effectLst/>
                <a:uLnTx/>
                <a:uFillTx/>
                <a:latin typeface="Arial"/>
                <a:ea typeface="+mn-ea"/>
                <a:cs typeface="+mn-cs"/>
              </a:rPr>
              <a:t>RXi2-BP</a:t>
            </a:r>
          </a:p>
          <a:p>
            <a:pPr marL="0" marR="0" lvl="0" indent="0" algn="ctr" defTabSz="109728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a:ln>
                <a:noFill/>
              </a:ln>
              <a:solidFill>
                <a:srgbClr val="3F4040"/>
              </a:solidFill>
              <a:effectLst/>
              <a:uLnTx/>
              <a:uFillTx/>
              <a:latin typeface="Arial"/>
              <a:ea typeface="+mn-ea"/>
              <a:cs typeface="+mn-cs"/>
            </a:endParaRPr>
          </a:p>
        </p:txBody>
      </p:sp>
      <p:pic>
        <p:nvPicPr>
          <p:cNvPr id="12" name="Picture 4" descr="RXi2–LP Industrial PC">
            <a:extLst>
              <a:ext uri="{FF2B5EF4-FFF2-40B4-BE49-F238E27FC236}">
                <a16:creationId xmlns:a16="http://schemas.microsoft.com/office/drawing/2014/main" id="{D14DE705-A4CC-4886-9512-FEEB174236B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4369" y="4708250"/>
            <a:ext cx="1143014" cy="38395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A circuit board&#10;&#10;Description automatically generated">
            <a:extLst>
              <a:ext uri="{FF2B5EF4-FFF2-40B4-BE49-F238E27FC236}">
                <a16:creationId xmlns:a16="http://schemas.microsoft.com/office/drawing/2014/main" id="{525FD5F4-40B5-43D6-895C-3BBF40251D6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1167188" y="5060359"/>
            <a:ext cx="989100" cy="617130"/>
          </a:xfrm>
          <a:prstGeom prst="rect">
            <a:avLst/>
          </a:prstGeom>
        </p:spPr>
      </p:pic>
      <p:sp>
        <p:nvSpPr>
          <p:cNvPr id="14" name="Rectangle: Rounded Corners 13">
            <a:extLst>
              <a:ext uri="{FF2B5EF4-FFF2-40B4-BE49-F238E27FC236}">
                <a16:creationId xmlns:a16="http://schemas.microsoft.com/office/drawing/2014/main" id="{91945888-ACED-4B15-9C2F-BDF4F982CB2B}"/>
              </a:ext>
            </a:extLst>
          </p:cNvPr>
          <p:cNvSpPr/>
          <p:nvPr/>
        </p:nvSpPr>
        <p:spPr>
          <a:xfrm>
            <a:off x="2784773" y="4015843"/>
            <a:ext cx="1239894" cy="384048"/>
          </a:xfrm>
          <a:prstGeom prst="roundRect">
            <a:avLst/>
          </a:prstGeom>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22928" rtl="0" eaLnBrk="1" fontAlgn="auto" latinLnBrk="0" hangingPunct="1">
              <a:lnSpc>
                <a:spcPct val="90000"/>
              </a:lnSpc>
              <a:spcBef>
                <a:spcPts val="0"/>
              </a:spcBef>
              <a:spcAft>
                <a:spcPts val="0"/>
              </a:spcAft>
              <a:buClrTx/>
              <a:buSzTx/>
              <a:buFontTx/>
              <a:buNone/>
              <a:tabLst/>
              <a:defRPr/>
            </a:pPr>
            <a:r>
              <a:rPr kumimoji="0" lang="en-US" sz="1600" b="0" i="0" u="none" strike="noStrike" kern="1200" cap="none" spc="0" normalizeH="0" baseline="0" noProof="0">
                <a:ln>
                  <a:noFill/>
                </a:ln>
                <a:solidFill>
                  <a:prstClr val="white"/>
                </a:solidFill>
                <a:effectLst/>
                <a:uLnTx/>
                <a:uFillTx/>
                <a:latin typeface="Arial"/>
                <a:ea typeface="+mn-ea"/>
                <a:cs typeface="+mn-cs"/>
              </a:rPr>
              <a:t>Edge Core</a:t>
            </a:r>
          </a:p>
        </p:txBody>
      </p:sp>
      <p:sp>
        <p:nvSpPr>
          <p:cNvPr id="15" name="Rectangle: Rounded Corners 14">
            <a:extLst>
              <a:ext uri="{FF2B5EF4-FFF2-40B4-BE49-F238E27FC236}">
                <a16:creationId xmlns:a16="http://schemas.microsoft.com/office/drawing/2014/main" id="{1117441F-9E86-4742-A0A0-CCD4FD3B9315}"/>
              </a:ext>
            </a:extLst>
          </p:cNvPr>
          <p:cNvSpPr/>
          <p:nvPr/>
        </p:nvSpPr>
        <p:spPr>
          <a:xfrm>
            <a:off x="4545510" y="4015843"/>
            <a:ext cx="1239894" cy="384048"/>
          </a:xfrm>
          <a:prstGeom prst="roundRect">
            <a:avLst/>
          </a:prstGeom>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22928" rtl="0" eaLnBrk="1" fontAlgn="auto" latinLnBrk="0" hangingPunct="1">
              <a:lnSpc>
                <a:spcPct val="90000"/>
              </a:lnSpc>
              <a:spcBef>
                <a:spcPts val="0"/>
              </a:spcBef>
              <a:spcAft>
                <a:spcPts val="0"/>
              </a:spcAft>
              <a:buClrTx/>
              <a:buSzTx/>
              <a:buFontTx/>
              <a:buNone/>
              <a:tabLst/>
              <a:defRPr/>
            </a:pPr>
            <a:r>
              <a:rPr kumimoji="0" lang="en-US" sz="1600" b="0" i="0" u="none" strike="noStrike" kern="1200" cap="none" spc="0" normalizeH="0" baseline="0" noProof="0">
                <a:ln>
                  <a:noFill/>
                </a:ln>
                <a:solidFill>
                  <a:prstClr val="white"/>
                </a:solidFill>
                <a:effectLst/>
                <a:uLnTx/>
                <a:uFillTx/>
                <a:latin typeface="Arial"/>
                <a:ea typeface="+mn-ea"/>
                <a:cs typeface="+mn-cs"/>
              </a:rPr>
              <a:t>Edge Core</a:t>
            </a:r>
          </a:p>
        </p:txBody>
      </p:sp>
      <p:sp>
        <p:nvSpPr>
          <p:cNvPr id="16" name="Rectangle: Rounded Corners 15">
            <a:extLst>
              <a:ext uri="{FF2B5EF4-FFF2-40B4-BE49-F238E27FC236}">
                <a16:creationId xmlns:a16="http://schemas.microsoft.com/office/drawing/2014/main" id="{51EE8339-BB22-4200-A3A2-2B5D9A8979ED}"/>
              </a:ext>
            </a:extLst>
          </p:cNvPr>
          <p:cNvSpPr/>
          <p:nvPr/>
        </p:nvSpPr>
        <p:spPr>
          <a:xfrm>
            <a:off x="2784773" y="3541986"/>
            <a:ext cx="1239894" cy="384048"/>
          </a:xfrm>
          <a:prstGeom prst="roundRect">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22928" rtl="0" eaLnBrk="1" fontAlgn="auto" latinLnBrk="0" hangingPunct="1">
              <a:lnSpc>
                <a:spcPct val="90000"/>
              </a:lnSpc>
              <a:spcBef>
                <a:spcPts val="0"/>
              </a:spcBef>
              <a:spcAft>
                <a:spcPts val="0"/>
              </a:spcAft>
              <a:buClrTx/>
              <a:buSzTx/>
              <a:buFontTx/>
              <a:buNone/>
              <a:tabLst/>
              <a:defRPr/>
            </a:pPr>
            <a:r>
              <a:rPr kumimoji="0" lang="en-US" sz="1600" b="0" i="0" u="none" strike="noStrike" kern="1200" cap="none" spc="0" normalizeH="0" baseline="0" noProof="0">
                <a:ln>
                  <a:noFill/>
                </a:ln>
                <a:solidFill>
                  <a:prstClr val="white"/>
                </a:solidFill>
                <a:effectLst/>
                <a:uLnTx/>
                <a:uFillTx/>
                <a:latin typeface="Arial"/>
                <a:ea typeface="+mn-ea"/>
                <a:cs typeface="+mn-cs"/>
              </a:rPr>
              <a:t>Connext</a:t>
            </a:r>
          </a:p>
        </p:txBody>
      </p:sp>
      <p:sp>
        <p:nvSpPr>
          <p:cNvPr id="18" name="Rectangle: Rounded Corners 17">
            <a:extLst>
              <a:ext uri="{FF2B5EF4-FFF2-40B4-BE49-F238E27FC236}">
                <a16:creationId xmlns:a16="http://schemas.microsoft.com/office/drawing/2014/main" id="{7C5E0D98-2029-444C-8DAB-B14A67236F42}"/>
              </a:ext>
            </a:extLst>
          </p:cNvPr>
          <p:cNvSpPr/>
          <p:nvPr/>
        </p:nvSpPr>
        <p:spPr>
          <a:xfrm>
            <a:off x="966526" y="4015843"/>
            <a:ext cx="1239894" cy="384048"/>
          </a:xfrm>
          <a:prstGeom prst="roundRect">
            <a:avLst/>
          </a:prstGeom>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22928" rtl="0" eaLnBrk="1" fontAlgn="auto" latinLnBrk="0" hangingPunct="1">
              <a:lnSpc>
                <a:spcPct val="90000"/>
              </a:lnSpc>
              <a:spcBef>
                <a:spcPts val="0"/>
              </a:spcBef>
              <a:spcAft>
                <a:spcPts val="0"/>
              </a:spcAft>
              <a:buClrTx/>
              <a:buSzTx/>
              <a:buFontTx/>
              <a:buNone/>
              <a:tabLst/>
              <a:defRPr/>
            </a:pPr>
            <a:r>
              <a:rPr kumimoji="0" lang="en-US" sz="1600" b="0" i="0" u="none" strike="noStrike" kern="1200" cap="none" spc="0" normalizeH="0" baseline="0" noProof="0">
                <a:ln>
                  <a:noFill/>
                </a:ln>
                <a:solidFill>
                  <a:prstClr val="white"/>
                </a:solidFill>
                <a:effectLst/>
                <a:uLnTx/>
                <a:uFillTx/>
                <a:latin typeface="Arial"/>
                <a:ea typeface="+mn-ea"/>
                <a:cs typeface="+mn-cs"/>
              </a:rPr>
              <a:t>Edge Core</a:t>
            </a:r>
          </a:p>
        </p:txBody>
      </p:sp>
      <p:sp>
        <p:nvSpPr>
          <p:cNvPr id="19" name="Rectangle: Rounded Corners 18">
            <a:extLst>
              <a:ext uri="{FF2B5EF4-FFF2-40B4-BE49-F238E27FC236}">
                <a16:creationId xmlns:a16="http://schemas.microsoft.com/office/drawing/2014/main" id="{12F4367A-FCFD-4DE1-B481-6F9008467860}"/>
              </a:ext>
            </a:extLst>
          </p:cNvPr>
          <p:cNvSpPr/>
          <p:nvPr/>
        </p:nvSpPr>
        <p:spPr>
          <a:xfrm>
            <a:off x="6274615" y="4015843"/>
            <a:ext cx="1239894" cy="384048"/>
          </a:xfrm>
          <a:prstGeom prst="roundRect">
            <a:avLst/>
          </a:prstGeom>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22928" rtl="0" eaLnBrk="1" fontAlgn="auto" latinLnBrk="0" hangingPunct="1">
              <a:lnSpc>
                <a:spcPct val="90000"/>
              </a:lnSpc>
              <a:spcBef>
                <a:spcPts val="0"/>
              </a:spcBef>
              <a:spcAft>
                <a:spcPts val="0"/>
              </a:spcAft>
              <a:buClrTx/>
              <a:buSzTx/>
              <a:buFontTx/>
              <a:buNone/>
              <a:tabLst/>
              <a:defRPr/>
            </a:pPr>
            <a:r>
              <a:rPr kumimoji="0" lang="en-US" sz="1600" b="0" i="0" u="none" strike="noStrike" kern="1200" cap="none" spc="0" normalizeH="0" baseline="0" noProof="0">
                <a:ln>
                  <a:noFill/>
                </a:ln>
                <a:solidFill>
                  <a:prstClr val="white"/>
                </a:solidFill>
                <a:effectLst/>
                <a:uLnTx/>
                <a:uFillTx/>
                <a:latin typeface="Arial"/>
                <a:ea typeface="+mn-ea"/>
                <a:cs typeface="+mn-cs"/>
              </a:rPr>
              <a:t>Edge Core</a:t>
            </a:r>
          </a:p>
        </p:txBody>
      </p:sp>
      <p:sp>
        <p:nvSpPr>
          <p:cNvPr id="20" name="Rectangle: Rounded Corners 19">
            <a:extLst>
              <a:ext uri="{FF2B5EF4-FFF2-40B4-BE49-F238E27FC236}">
                <a16:creationId xmlns:a16="http://schemas.microsoft.com/office/drawing/2014/main" id="{82B3093F-ECE7-424D-BF0A-7BED481D6DDC}"/>
              </a:ext>
            </a:extLst>
          </p:cNvPr>
          <p:cNvSpPr/>
          <p:nvPr/>
        </p:nvSpPr>
        <p:spPr>
          <a:xfrm>
            <a:off x="8040233" y="4015843"/>
            <a:ext cx="1239894" cy="384048"/>
          </a:xfrm>
          <a:prstGeom prst="roundRect">
            <a:avLst/>
          </a:prstGeom>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22928" rtl="0" eaLnBrk="1" fontAlgn="auto" latinLnBrk="0" hangingPunct="1">
              <a:lnSpc>
                <a:spcPct val="90000"/>
              </a:lnSpc>
              <a:spcBef>
                <a:spcPts val="0"/>
              </a:spcBef>
              <a:spcAft>
                <a:spcPts val="0"/>
              </a:spcAft>
              <a:buClrTx/>
              <a:buSzTx/>
              <a:buFontTx/>
              <a:buNone/>
              <a:tabLst/>
              <a:defRPr/>
            </a:pPr>
            <a:r>
              <a:rPr kumimoji="0" lang="en-US" sz="1600" b="0" i="0" u="none" strike="noStrike" kern="1200" cap="none" spc="0" normalizeH="0" baseline="0" noProof="0">
                <a:ln>
                  <a:noFill/>
                </a:ln>
                <a:solidFill>
                  <a:prstClr val="white"/>
                </a:solidFill>
                <a:effectLst/>
                <a:uLnTx/>
                <a:uFillTx/>
                <a:latin typeface="Arial"/>
                <a:ea typeface="+mn-ea"/>
                <a:cs typeface="+mn-cs"/>
              </a:rPr>
              <a:t>Edge Core</a:t>
            </a:r>
          </a:p>
        </p:txBody>
      </p:sp>
      <p:sp>
        <p:nvSpPr>
          <p:cNvPr id="21" name="Rectangle: Rounded Corners 20">
            <a:extLst>
              <a:ext uri="{FF2B5EF4-FFF2-40B4-BE49-F238E27FC236}">
                <a16:creationId xmlns:a16="http://schemas.microsoft.com/office/drawing/2014/main" id="{89E052D6-A1F7-45DD-9FBC-374F75E3630F}"/>
              </a:ext>
            </a:extLst>
          </p:cNvPr>
          <p:cNvSpPr/>
          <p:nvPr/>
        </p:nvSpPr>
        <p:spPr>
          <a:xfrm>
            <a:off x="6274615" y="3541986"/>
            <a:ext cx="1239894" cy="384048"/>
          </a:xfrm>
          <a:prstGeom prst="roundRect">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22928" rtl="0" eaLnBrk="1" fontAlgn="auto" latinLnBrk="0" hangingPunct="1">
              <a:lnSpc>
                <a:spcPct val="90000"/>
              </a:lnSpc>
              <a:spcBef>
                <a:spcPts val="0"/>
              </a:spcBef>
              <a:spcAft>
                <a:spcPts val="0"/>
              </a:spcAft>
              <a:buClrTx/>
              <a:buSzTx/>
              <a:buFontTx/>
              <a:buNone/>
              <a:tabLst/>
              <a:defRPr/>
            </a:pPr>
            <a:r>
              <a:rPr kumimoji="0" lang="en-US" sz="1600" b="0" i="0" u="none" strike="noStrike" kern="1200" cap="none" spc="0" normalizeH="0" baseline="0" noProof="0">
                <a:ln>
                  <a:noFill/>
                </a:ln>
                <a:solidFill>
                  <a:prstClr val="white"/>
                </a:solidFill>
                <a:effectLst/>
                <a:uLnTx/>
                <a:uFillTx/>
                <a:latin typeface="Arial"/>
                <a:ea typeface="+mn-ea"/>
                <a:cs typeface="+mn-cs"/>
              </a:rPr>
              <a:t>Connext</a:t>
            </a:r>
          </a:p>
        </p:txBody>
      </p:sp>
      <p:sp>
        <p:nvSpPr>
          <p:cNvPr id="22" name="Rectangle: Rounded Corners 21">
            <a:extLst>
              <a:ext uri="{FF2B5EF4-FFF2-40B4-BE49-F238E27FC236}">
                <a16:creationId xmlns:a16="http://schemas.microsoft.com/office/drawing/2014/main" id="{B48C2DD9-452A-4720-90B4-601ED0F990FD}"/>
              </a:ext>
            </a:extLst>
          </p:cNvPr>
          <p:cNvSpPr/>
          <p:nvPr/>
        </p:nvSpPr>
        <p:spPr>
          <a:xfrm>
            <a:off x="8049015" y="3068129"/>
            <a:ext cx="1225780" cy="384048"/>
          </a:xfrm>
          <a:prstGeom prst="roundRect">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22928" rtl="0" eaLnBrk="1" fontAlgn="auto" latinLnBrk="0" hangingPunct="1">
              <a:lnSpc>
                <a:spcPct val="90000"/>
              </a:lnSpc>
              <a:spcBef>
                <a:spcPts val="0"/>
              </a:spcBef>
              <a:spcAft>
                <a:spcPts val="0"/>
              </a:spcAft>
              <a:buClrTx/>
              <a:buSzTx/>
              <a:buFontTx/>
              <a:buNone/>
              <a:tabLst/>
              <a:defRPr/>
            </a:pPr>
            <a:r>
              <a:rPr kumimoji="0" lang="en-US" sz="1600" b="0" i="0" u="none" strike="noStrike" kern="1200" cap="none" spc="0" normalizeH="0" baseline="0" noProof="0">
                <a:ln>
                  <a:noFill/>
                </a:ln>
                <a:solidFill>
                  <a:prstClr val="white"/>
                </a:solidFill>
                <a:effectLst/>
                <a:uLnTx/>
                <a:uFillTx/>
                <a:latin typeface="Arial"/>
                <a:ea typeface="+mn-ea"/>
                <a:cs typeface="+mn-cs"/>
              </a:rPr>
              <a:t>Web HMI</a:t>
            </a:r>
          </a:p>
        </p:txBody>
      </p:sp>
      <p:sp>
        <p:nvSpPr>
          <p:cNvPr id="23" name="Rectangle: Rounded Corners 22">
            <a:extLst>
              <a:ext uri="{FF2B5EF4-FFF2-40B4-BE49-F238E27FC236}">
                <a16:creationId xmlns:a16="http://schemas.microsoft.com/office/drawing/2014/main" id="{4DDDB6D2-03A5-479B-8FB8-9EF0E1433622}"/>
              </a:ext>
            </a:extLst>
          </p:cNvPr>
          <p:cNvSpPr/>
          <p:nvPr/>
        </p:nvSpPr>
        <p:spPr>
          <a:xfrm>
            <a:off x="6274615" y="3068129"/>
            <a:ext cx="1239894" cy="384048"/>
          </a:xfrm>
          <a:prstGeom prst="roundRect">
            <a:avLst/>
          </a:prstGeom>
          <a:solidFill>
            <a:schemeClr val="accent5">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22928" rtl="0" eaLnBrk="1" fontAlgn="auto" latinLnBrk="0" hangingPunct="1">
              <a:lnSpc>
                <a:spcPct val="90000"/>
              </a:lnSpc>
              <a:spcBef>
                <a:spcPts val="0"/>
              </a:spcBef>
              <a:spcAft>
                <a:spcPts val="0"/>
              </a:spcAft>
              <a:buClrTx/>
              <a:buSzTx/>
              <a:buFontTx/>
              <a:buNone/>
              <a:tabLst/>
              <a:defRPr/>
            </a:pPr>
            <a:r>
              <a:rPr kumimoji="0" lang="en-US" sz="1600" b="0" i="0" u="none" strike="noStrike" kern="1200" cap="none" spc="0" normalizeH="0" baseline="0" noProof="0">
                <a:ln>
                  <a:noFill/>
                </a:ln>
                <a:solidFill>
                  <a:prstClr val="white"/>
                </a:solidFill>
                <a:effectLst/>
                <a:uLnTx/>
                <a:uFillTx/>
                <a:latin typeface="Arial"/>
                <a:ea typeface="+mn-ea"/>
                <a:cs typeface="+mn-cs"/>
              </a:rPr>
              <a:t>Controller</a:t>
            </a:r>
          </a:p>
        </p:txBody>
      </p:sp>
      <p:sp>
        <p:nvSpPr>
          <p:cNvPr id="24" name="Rectangle: Rounded Corners 23">
            <a:extLst>
              <a:ext uri="{FF2B5EF4-FFF2-40B4-BE49-F238E27FC236}">
                <a16:creationId xmlns:a16="http://schemas.microsoft.com/office/drawing/2014/main" id="{3FBE6A6B-3857-4B60-84B7-7CC0000F9DBB}"/>
              </a:ext>
            </a:extLst>
          </p:cNvPr>
          <p:cNvSpPr/>
          <p:nvPr/>
        </p:nvSpPr>
        <p:spPr>
          <a:xfrm>
            <a:off x="8040233" y="2594272"/>
            <a:ext cx="1239894" cy="384048"/>
          </a:xfrm>
          <a:prstGeom prst="roundRect">
            <a:avLst/>
          </a:prstGeom>
          <a:solidFill>
            <a:schemeClr val="accent5">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22928" rtl="0" eaLnBrk="1" fontAlgn="auto" latinLnBrk="0" hangingPunct="1">
              <a:lnSpc>
                <a:spcPct val="9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Arial"/>
                <a:ea typeface="+mn-ea"/>
                <a:cs typeface="+mn-cs"/>
              </a:rPr>
              <a:t>Controller</a:t>
            </a:r>
          </a:p>
        </p:txBody>
      </p:sp>
      <p:pic>
        <p:nvPicPr>
          <p:cNvPr id="26" name="Picture 4" descr="RXi2–LP Industrial PC">
            <a:extLst>
              <a:ext uri="{FF2B5EF4-FFF2-40B4-BE49-F238E27FC236}">
                <a16:creationId xmlns:a16="http://schemas.microsoft.com/office/drawing/2014/main" id="{9E699118-FD64-40FF-A836-EF7032D5376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03566" y="4708250"/>
            <a:ext cx="1143014" cy="383957"/>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6" descr="A circuit board&#10;&#10;Description automatically generated">
            <a:extLst>
              <a:ext uri="{FF2B5EF4-FFF2-40B4-BE49-F238E27FC236}">
                <a16:creationId xmlns:a16="http://schemas.microsoft.com/office/drawing/2014/main" id="{A4D9E09D-2EB2-43D1-BC60-D26E97FC7E4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3082475" y="5060359"/>
            <a:ext cx="989100" cy="617130"/>
          </a:xfrm>
          <a:prstGeom prst="rect">
            <a:avLst/>
          </a:prstGeom>
        </p:spPr>
      </p:pic>
      <p:pic>
        <p:nvPicPr>
          <p:cNvPr id="29" name="Picture 28" descr="A circuit board&#10;&#10;Description automatically generated">
            <a:extLst>
              <a:ext uri="{FF2B5EF4-FFF2-40B4-BE49-F238E27FC236}">
                <a16:creationId xmlns:a16="http://schemas.microsoft.com/office/drawing/2014/main" id="{387D6823-3BBD-4571-BEBF-F432802D226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4725095" y="5060359"/>
            <a:ext cx="989100" cy="617130"/>
          </a:xfrm>
          <a:prstGeom prst="rect">
            <a:avLst/>
          </a:prstGeom>
        </p:spPr>
      </p:pic>
      <p:sp>
        <p:nvSpPr>
          <p:cNvPr id="31" name="TextBox 30">
            <a:extLst>
              <a:ext uri="{FF2B5EF4-FFF2-40B4-BE49-F238E27FC236}">
                <a16:creationId xmlns:a16="http://schemas.microsoft.com/office/drawing/2014/main" id="{10A9DD82-8E14-4F53-837E-4A6955F52B0D}"/>
              </a:ext>
            </a:extLst>
          </p:cNvPr>
          <p:cNvSpPr txBox="1"/>
          <p:nvPr/>
        </p:nvSpPr>
        <p:spPr>
          <a:xfrm>
            <a:off x="6253604" y="6268494"/>
            <a:ext cx="1260905" cy="276999"/>
          </a:xfrm>
          <a:prstGeom prst="rect">
            <a:avLst/>
          </a:prstGeom>
          <a:noFill/>
        </p:spPr>
        <p:txBody>
          <a:bodyPr wrap="square" rtlCol="0">
            <a:spAutoFit/>
          </a:bodyPr>
          <a:lstStyle/>
          <a:p>
            <a:pPr marL="0" marR="0" lvl="0" indent="0" algn="ctr" defTabSz="109728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3F4040"/>
                </a:solidFill>
                <a:effectLst/>
                <a:uLnTx/>
                <a:uFillTx/>
                <a:latin typeface="Arial"/>
                <a:ea typeface="+mn-ea"/>
                <a:cs typeface="+mn-cs"/>
              </a:rPr>
              <a:t>CPE400</a:t>
            </a:r>
          </a:p>
        </p:txBody>
      </p:sp>
      <p:sp>
        <p:nvSpPr>
          <p:cNvPr id="33" name="TextBox 32">
            <a:extLst>
              <a:ext uri="{FF2B5EF4-FFF2-40B4-BE49-F238E27FC236}">
                <a16:creationId xmlns:a16="http://schemas.microsoft.com/office/drawing/2014/main" id="{0BEC9C9A-4CED-4998-9AA1-B19A79122FAE}"/>
              </a:ext>
            </a:extLst>
          </p:cNvPr>
          <p:cNvSpPr txBox="1"/>
          <p:nvPr/>
        </p:nvSpPr>
        <p:spPr>
          <a:xfrm>
            <a:off x="8058282" y="6268494"/>
            <a:ext cx="1260905" cy="276999"/>
          </a:xfrm>
          <a:prstGeom prst="rect">
            <a:avLst/>
          </a:prstGeom>
          <a:noFill/>
        </p:spPr>
        <p:txBody>
          <a:bodyPr wrap="square" rtlCol="0">
            <a:spAutoFit/>
          </a:bodyPr>
          <a:lstStyle/>
          <a:p>
            <a:pPr marL="0" marR="0" lvl="0" indent="0" algn="ctr" defTabSz="109728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3F4040"/>
                </a:solidFill>
                <a:effectLst/>
                <a:uLnTx/>
                <a:uFillTx/>
                <a:latin typeface="Arial"/>
                <a:ea typeface="+mn-ea"/>
                <a:cs typeface="+mn-cs"/>
              </a:rPr>
              <a:t>CPL410</a:t>
            </a:r>
          </a:p>
        </p:txBody>
      </p:sp>
      <p:pic>
        <p:nvPicPr>
          <p:cNvPr id="3" name="Picture 23" descr="PACSystems RX3i CPL410">
            <a:extLst>
              <a:ext uri="{FF2B5EF4-FFF2-40B4-BE49-F238E27FC236}">
                <a16:creationId xmlns:a16="http://schemas.microsoft.com/office/drawing/2014/main" id="{FE6BAF2C-1749-D8C4-D85F-F385D3EBE130}"/>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9253" t="12147" r="23149" b="9266"/>
          <a:stretch/>
        </p:blipFill>
        <p:spPr bwMode="auto">
          <a:xfrm>
            <a:off x="8403527" y="4933555"/>
            <a:ext cx="516756" cy="853186"/>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Rounded Corners 4">
            <a:extLst>
              <a:ext uri="{FF2B5EF4-FFF2-40B4-BE49-F238E27FC236}">
                <a16:creationId xmlns:a16="http://schemas.microsoft.com/office/drawing/2014/main" id="{7C232C62-3D64-E850-0FA2-73E9126EADF4}"/>
              </a:ext>
            </a:extLst>
          </p:cNvPr>
          <p:cNvSpPr/>
          <p:nvPr/>
        </p:nvSpPr>
        <p:spPr>
          <a:xfrm>
            <a:off x="4545510" y="3068129"/>
            <a:ext cx="1225780" cy="384048"/>
          </a:xfrm>
          <a:prstGeom prst="roundRect">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22928" rtl="0" eaLnBrk="1" fontAlgn="auto" latinLnBrk="0" hangingPunct="1">
              <a:lnSpc>
                <a:spcPct val="9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Arial"/>
                <a:ea typeface="+mn-ea"/>
                <a:cs typeface="+mn-cs"/>
              </a:rPr>
              <a:t>Web HMI</a:t>
            </a:r>
          </a:p>
        </p:txBody>
      </p:sp>
      <p:sp>
        <p:nvSpPr>
          <p:cNvPr id="10" name="Rectangle: Rounded Corners 9">
            <a:extLst>
              <a:ext uri="{FF2B5EF4-FFF2-40B4-BE49-F238E27FC236}">
                <a16:creationId xmlns:a16="http://schemas.microsoft.com/office/drawing/2014/main" id="{9D672985-3A2B-81C5-F436-084A96C3B66D}"/>
              </a:ext>
            </a:extLst>
          </p:cNvPr>
          <p:cNvSpPr/>
          <p:nvPr/>
        </p:nvSpPr>
        <p:spPr>
          <a:xfrm>
            <a:off x="4531396" y="3541986"/>
            <a:ext cx="1239894" cy="384048"/>
          </a:xfrm>
          <a:prstGeom prst="roundRect">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22928" rtl="0" eaLnBrk="1" fontAlgn="auto" latinLnBrk="0" hangingPunct="1">
              <a:lnSpc>
                <a:spcPct val="90000"/>
              </a:lnSpc>
              <a:spcBef>
                <a:spcPts val="0"/>
              </a:spcBef>
              <a:spcAft>
                <a:spcPts val="0"/>
              </a:spcAft>
              <a:buClrTx/>
              <a:buSzTx/>
              <a:buFontTx/>
              <a:buNone/>
              <a:tabLst/>
              <a:defRPr/>
            </a:pPr>
            <a:r>
              <a:rPr kumimoji="0" lang="en-US" sz="1600" b="0" i="0" u="none" strike="noStrike" kern="1200" cap="none" spc="0" normalizeH="0" baseline="0" noProof="0">
                <a:ln>
                  <a:noFill/>
                </a:ln>
                <a:solidFill>
                  <a:prstClr val="white"/>
                </a:solidFill>
                <a:effectLst/>
                <a:uLnTx/>
                <a:uFillTx/>
                <a:latin typeface="Arial"/>
                <a:ea typeface="+mn-ea"/>
                <a:cs typeface="+mn-cs"/>
              </a:rPr>
              <a:t>Connext</a:t>
            </a:r>
          </a:p>
        </p:txBody>
      </p:sp>
      <p:sp>
        <p:nvSpPr>
          <p:cNvPr id="34" name="Rectangle: Rounded Corners 33">
            <a:extLst>
              <a:ext uri="{FF2B5EF4-FFF2-40B4-BE49-F238E27FC236}">
                <a16:creationId xmlns:a16="http://schemas.microsoft.com/office/drawing/2014/main" id="{B1B8AACD-13EA-80E0-3B3B-5BA7A53FE718}"/>
              </a:ext>
            </a:extLst>
          </p:cNvPr>
          <p:cNvSpPr/>
          <p:nvPr/>
        </p:nvSpPr>
        <p:spPr>
          <a:xfrm>
            <a:off x="8034901" y="3541986"/>
            <a:ext cx="1239894" cy="384048"/>
          </a:xfrm>
          <a:prstGeom prst="roundRect">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22928" rtl="0" eaLnBrk="1" fontAlgn="auto" latinLnBrk="0" hangingPunct="1">
              <a:lnSpc>
                <a:spcPct val="90000"/>
              </a:lnSpc>
              <a:spcBef>
                <a:spcPts val="0"/>
              </a:spcBef>
              <a:spcAft>
                <a:spcPts val="0"/>
              </a:spcAft>
              <a:buClrTx/>
              <a:buSzTx/>
              <a:buFontTx/>
              <a:buNone/>
              <a:tabLst/>
              <a:defRPr/>
            </a:pPr>
            <a:r>
              <a:rPr kumimoji="0" lang="en-US" sz="1600" b="0" i="0" u="none" strike="noStrike" kern="1200" cap="none" spc="0" normalizeH="0" baseline="0" noProof="0">
                <a:ln>
                  <a:noFill/>
                </a:ln>
                <a:solidFill>
                  <a:prstClr val="white"/>
                </a:solidFill>
                <a:effectLst/>
                <a:uLnTx/>
                <a:uFillTx/>
                <a:latin typeface="Arial"/>
                <a:ea typeface="+mn-ea"/>
                <a:cs typeface="+mn-cs"/>
              </a:rPr>
              <a:t>Connext</a:t>
            </a:r>
          </a:p>
        </p:txBody>
      </p:sp>
      <p:pic>
        <p:nvPicPr>
          <p:cNvPr id="35" name="Picture 34">
            <a:extLst>
              <a:ext uri="{FF2B5EF4-FFF2-40B4-BE49-F238E27FC236}">
                <a16:creationId xmlns:a16="http://schemas.microsoft.com/office/drawing/2014/main" id="{560F1354-31AD-9ED9-9180-8EC1F13F46F5}"/>
              </a:ext>
            </a:extLst>
          </p:cNvPr>
          <p:cNvPicPr>
            <a:picLocks noChangeAspect="1"/>
          </p:cNvPicPr>
          <p:nvPr/>
        </p:nvPicPr>
        <p:blipFill>
          <a:blip r:embed="rId5" cstate="print">
            <a:extLst>
              <a:ext uri="{BEBA8EAE-BF5A-486C-A8C5-ECC9F3942E4B}">
                <a14:imgProps xmlns:a14="http://schemas.microsoft.com/office/drawing/2010/main">
                  <a14:imgLayer r:embed="rId6">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rot="5400000">
            <a:off x="496484" y="5423438"/>
            <a:ext cx="922053" cy="614667"/>
          </a:xfrm>
          <a:prstGeom prst="rect">
            <a:avLst/>
          </a:prstGeom>
        </p:spPr>
      </p:pic>
      <p:pic>
        <p:nvPicPr>
          <p:cNvPr id="36" name="Picture 35">
            <a:extLst>
              <a:ext uri="{FF2B5EF4-FFF2-40B4-BE49-F238E27FC236}">
                <a16:creationId xmlns:a16="http://schemas.microsoft.com/office/drawing/2014/main" id="{65FB6A79-5D16-DEF7-4E8B-FDF26AAD3EA1}"/>
              </a:ext>
            </a:extLst>
          </p:cNvPr>
          <p:cNvPicPr>
            <a:picLocks noChangeAspect="1"/>
          </p:cNvPicPr>
          <p:nvPr/>
        </p:nvPicPr>
        <p:blipFill>
          <a:blip r:embed="rId5" cstate="print">
            <a:extLst>
              <a:ext uri="{BEBA8EAE-BF5A-486C-A8C5-ECC9F3942E4B}">
                <a14:imgProps xmlns:a14="http://schemas.microsoft.com/office/drawing/2010/main">
                  <a14:imgLayer r:embed="rId6">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rot="5400000">
            <a:off x="2525615" y="5423438"/>
            <a:ext cx="922053" cy="614667"/>
          </a:xfrm>
          <a:prstGeom prst="rect">
            <a:avLst/>
          </a:prstGeom>
        </p:spPr>
      </p:pic>
      <p:pic>
        <p:nvPicPr>
          <p:cNvPr id="37" name="Picture 36">
            <a:extLst>
              <a:ext uri="{FF2B5EF4-FFF2-40B4-BE49-F238E27FC236}">
                <a16:creationId xmlns:a16="http://schemas.microsoft.com/office/drawing/2014/main" id="{5AF32229-F41A-456C-7B63-D7214B6CC9B6}"/>
              </a:ext>
            </a:extLst>
          </p:cNvPr>
          <p:cNvPicPr>
            <a:picLocks noChangeAspect="1"/>
          </p:cNvPicPr>
          <p:nvPr/>
        </p:nvPicPr>
        <p:blipFill>
          <a:blip r:embed="rId5" cstate="print">
            <a:extLst>
              <a:ext uri="{BEBA8EAE-BF5A-486C-A8C5-ECC9F3942E4B}">
                <a14:imgProps xmlns:a14="http://schemas.microsoft.com/office/drawing/2010/main">
                  <a14:imgLayer r:embed="rId6">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rot="5400000">
            <a:off x="4198638" y="5423438"/>
            <a:ext cx="922053" cy="614667"/>
          </a:xfrm>
          <a:prstGeom prst="rect">
            <a:avLst/>
          </a:prstGeom>
        </p:spPr>
      </p:pic>
      <p:sp>
        <p:nvSpPr>
          <p:cNvPr id="38" name="TextBox 37">
            <a:extLst>
              <a:ext uri="{FF2B5EF4-FFF2-40B4-BE49-F238E27FC236}">
                <a16:creationId xmlns:a16="http://schemas.microsoft.com/office/drawing/2014/main" id="{81CAE654-40C9-DA29-1C6E-0FC85E765DD4}"/>
              </a:ext>
            </a:extLst>
          </p:cNvPr>
          <p:cNvSpPr txBox="1"/>
          <p:nvPr/>
        </p:nvSpPr>
        <p:spPr>
          <a:xfrm>
            <a:off x="2807810" y="6259114"/>
            <a:ext cx="1260905" cy="830997"/>
          </a:xfrm>
          <a:prstGeom prst="rect">
            <a:avLst/>
          </a:prstGeom>
          <a:noFill/>
        </p:spPr>
        <p:txBody>
          <a:bodyPr wrap="square" rtlCol="0">
            <a:spAutoFit/>
          </a:bodyPr>
          <a:lstStyle/>
          <a:p>
            <a:pPr marL="0" marR="0" lvl="0" indent="0" algn="ctr" defTabSz="109728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3F4040"/>
                </a:solidFill>
                <a:effectLst/>
                <a:uLnTx/>
                <a:uFillTx/>
                <a:latin typeface="Arial"/>
                <a:ea typeface="+mn-ea"/>
                <a:cs typeface="+mn-cs"/>
              </a:rPr>
              <a:t>IPC 2010</a:t>
            </a:r>
          </a:p>
          <a:p>
            <a:pPr marL="0" marR="0" lvl="0" indent="0" algn="ctr" defTabSz="109728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3F4040"/>
                </a:solidFill>
                <a:effectLst/>
                <a:uLnTx/>
                <a:uFillTx/>
                <a:latin typeface="Arial"/>
                <a:ea typeface="+mn-ea"/>
                <a:cs typeface="+mn-cs"/>
              </a:rPr>
              <a:t>RXi2-LP</a:t>
            </a:r>
          </a:p>
          <a:p>
            <a:pPr marL="0" marR="0" lvl="0" indent="0" algn="ctr" defTabSz="146304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3F4040"/>
                </a:solidFill>
                <a:effectLst/>
                <a:uLnTx/>
                <a:uFillTx/>
                <a:latin typeface="Arial"/>
                <a:ea typeface="+mn-ea"/>
                <a:cs typeface="+mn-cs"/>
              </a:rPr>
              <a:t>RXi2-BP</a:t>
            </a:r>
          </a:p>
          <a:p>
            <a:pPr marL="0" marR="0" lvl="0" indent="0" algn="ctr" defTabSz="109728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a:ln>
                <a:noFill/>
              </a:ln>
              <a:solidFill>
                <a:srgbClr val="3F4040"/>
              </a:solidFill>
              <a:effectLst/>
              <a:uLnTx/>
              <a:uFillTx/>
              <a:latin typeface="Arial"/>
              <a:ea typeface="+mn-ea"/>
              <a:cs typeface="+mn-cs"/>
            </a:endParaRPr>
          </a:p>
        </p:txBody>
      </p:sp>
      <p:sp>
        <p:nvSpPr>
          <p:cNvPr id="39" name="TextBox 38">
            <a:extLst>
              <a:ext uri="{FF2B5EF4-FFF2-40B4-BE49-F238E27FC236}">
                <a16:creationId xmlns:a16="http://schemas.microsoft.com/office/drawing/2014/main" id="{005840F7-0FE1-CB00-4A06-8590CFCA478C}"/>
              </a:ext>
            </a:extLst>
          </p:cNvPr>
          <p:cNvSpPr txBox="1"/>
          <p:nvPr/>
        </p:nvSpPr>
        <p:spPr>
          <a:xfrm>
            <a:off x="4589192" y="6259114"/>
            <a:ext cx="1260905" cy="646331"/>
          </a:xfrm>
          <a:prstGeom prst="rect">
            <a:avLst/>
          </a:prstGeom>
          <a:noFill/>
        </p:spPr>
        <p:txBody>
          <a:bodyPr wrap="square" rtlCol="0">
            <a:spAutoFit/>
          </a:bodyPr>
          <a:lstStyle/>
          <a:p>
            <a:pPr marL="0" marR="0" lvl="0" indent="0" algn="ctr" defTabSz="109728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3F4040"/>
                </a:solidFill>
                <a:effectLst/>
                <a:uLnTx/>
                <a:uFillTx/>
                <a:latin typeface="Arial"/>
                <a:ea typeface="+mn-ea"/>
                <a:cs typeface="+mn-cs"/>
              </a:rPr>
              <a:t>IPC 2010</a:t>
            </a:r>
          </a:p>
          <a:p>
            <a:pPr marL="0" marR="0" lvl="0" indent="0" algn="ctr" defTabSz="146304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3F4040"/>
                </a:solidFill>
                <a:effectLst/>
                <a:uLnTx/>
                <a:uFillTx/>
                <a:latin typeface="Arial"/>
                <a:ea typeface="+mn-ea"/>
                <a:cs typeface="+mn-cs"/>
              </a:rPr>
              <a:t>RXi2-BP</a:t>
            </a:r>
          </a:p>
          <a:p>
            <a:pPr marL="0" marR="0" lvl="0" indent="0" algn="ctr" defTabSz="109728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a:ln>
                <a:noFill/>
              </a:ln>
              <a:solidFill>
                <a:srgbClr val="3F4040"/>
              </a:solidFill>
              <a:effectLst/>
              <a:uLnTx/>
              <a:uFillTx/>
              <a:latin typeface="Arial"/>
              <a:ea typeface="+mn-ea"/>
              <a:cs typeface="+mn-cs"/>
            </a:endParaRPr>
          </a:p>
        </p:txBody>
      </p:sp>
      <p:pic>
        <p:nvPicPr>
          <p:cNvPr id="40" name="Picture 39">
            <a:extLst>
              <a:ext uri="{FF2B5EF4-FFF2-40B4-BE49-F238E27FC236}">
                <a16:creationId xmlns:a16="http://schemas.microsoft.com/office/drawing/2014/main" id="{000BC169-FE36-547F-8906-1FB7AF60E55A}"/>
              </a:ext>
            </a:extLst>
          </p:cNvPr>
          <p:cNvPicPr>
            <a:picLocks noChangeAspect="1"/>
          </p:cNvPicPr>
          <p:nvPr/>
        </p:nvPicPr>
        <p:blipFill>
          <a:blip r:embed="rId7" cstate="print">
            <a:extLst>
              <a:ext uri="{BEBA8EAE-BF5A-486C-A8C5-ECC9F3942E4B}">
                <a14:imgProps xmlns:a14="http://schemas.microsoft.com/office/drawing/2010/main">
                  <a14:imgLayer r:embed="rId8">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rot="5400000">
            <a:off x="9625065" y="2696568"/>
            <a:ext cx="3318027" cy="2211893"/>
          </a:xfrm>
          <a:prstGeom prst="rect">
            <a:avLst/>
          </a:prstGeom>
        </p:spPr>
      </p:pic>
      <p:pic>
        <p:nvPicPr>
          <p:cNvPr id="41" name="Picture 40" descr="A close-up of a device&#10;&#10;Description automatically generated">
            <a:extLst>
              <a:ext uri="{FF2B5EF4-FFF2-40B4-BE49-F238E27FC236}">
                <a16:creationId xmlns:a16="http://schemas.microsoft.com/office/drawing/2014/main" id="{D6D2A9EE-0F82-3E01-E980-1E7E8CCAF19D}"/>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2459297" y="2304006"/>
            <a:ext cx="983690" cy="2708080"/>
          </a:xfrm>
          <a:prstGeom prst="rect">
            <a:avLst/>
          </a:prstGeom>
        </p:spPr>
      </p:pic>
      <p:sp>
        <p:nvSpPr>
          <p:cNvPr id="42" name="Content Placeholder 2">
            <a:extLst>
              <a:ext uri="{FF2B5EF4-FFF2-40B4-BE49-F238E27FC236}">
                <a16:creationId xmlns:a16="http://schemas.microsoft.com/office/drawing/2014/main" id="{A60ABE87-0010-A5A6-E9A7-52349FA873B4}"/>
              </a:ext>
            </a:extLst>
          </p:cNvPr>
          <p:cNvSpPr>
            <a:spLocks noGrp="1"/>
          </p:cNvSpPr>
          <p:nvPr>
            <p:ph idx="1"/>
          </p:nvPr>
        </p:nvSpPr>
        <p:spPr>
          <a:xfrm>
            <a:off x="10009502" y="5012086"/>
            <a:ext cx="4117660" cy="3040138"/>
          </a:xfrm>
        </p:spPr>
        <p:txBody>
          <a:bodyPr>
            <a:normAutofit/>
          </a:bodyPr>
          <a:lstStyle/>
          <a:p>
            <a:pPr>
              <a:lnSpc>
                <a:spcPct val="100000"/>
              </a:lnSpc>
            </a:pPr>
            <a:r>
              <a:rPr lang="en-US" sz="1600" dirty="0"/>
              <a:t>Starting with PACEdge v2.3.0 IPC2010 is supported</a:t>
            </a:r>
          </a:p>
          <a:p>
            <a:pPr>
              <a:lnSpc>
                <a:spcPct val="100000"/>
              </a:lnSpc>
            </a:pPr>
            <a:r>
              <a:rPr lang="en-US" sz="1600" dirty="0"/>
              <a:t>IPC2010 key specs:</a:t>
            </a:r>
          </a:p>
          <a:p>
            <a:pPr lvl="1">
              <a:lnSpc>
                <a:spcPct val="100000"/>
              </a:lnSpc>
            </a:pPr>
            <a:r>
              <a:rPr lang="en-US" sz="1200" dirty="0"/>
              <a:t>2x ARM A53 cores at 1.2GHz</a:t>
            </a:r>
          </a:p>
          <a:p>
            <a:pPr lvl="1">
              <a:lnSpc>
                <a:spcPct val="100000"/>
              </a:lnSpc>
            </a:pPr>
            <a:r>
              <a:rPr lang="en-US" sz="1200" dirty="0"/>
              <a:t>2GByte RAM</a:t>
            </a:r>
          </a:p>
          <a:p>
            <a:pPr lvl="1">
              <a:lnSpc>
                <a:spcPct val="100000"/>
              </a:lnSpc>
            </a:pPr>
            <a:r>
              <a:rPr lang="en-US" sz="1200" dirty="0"/>
              <a:t>64GB SSD</a:t>
            </a:r>
          </a:p>
          <a:p>
            <a:pPr lvl="1">
              <a:lnSpc>
                <a:spcPct val="100000"/>
              </a:lnSpc>
            </a:pPr>
            <a:r>
              <a:rPr lang="en-US" sz="1200" dirty="0"/>
              <a:t>2x Gigabit Ethernet</a:t>
            </a:r>
          </a:p>
          <a:p>
            <a:pPr lvl="1">
              <a:lnSpc>
                <a:spcPct val="100000"/>
              </a:lnSpc>
            </a:pPr>
            <a:r>
              <a:rPr lang="en-US" sz="1200" dirty="0"/>
              <a:t>2x USB 2.0</a:t>
            </a:r>
          </a:p>
          <a:p>
            <a:pPr lvl="1">
              <a:lnSpc>
                <a:spcPct val="100000"/>
              </a:lnSpc>
            </a:pPr>
            <a:r>
              <a:rPr lang="en-US" sz="1200" dirty="0"/>
              <a:t>1x </a:t>
            </a:r>
            <a:r>
              <a:rPr lang="en-US" sz="1200" dirty="0" err="1"/>
              <a:t>uSD</a:t>
            </a:r>
            <a:endParaRPr lang="en-US" sz="1200" dirty="0"/>
          </a:p>
          <a:p>
            <a:pPr lvl="1">
              <a:lnSpc>
                <a:spcPct val="100000"/>
              </a:lnSpc>
            </a:pPr>
            <a:r>
              <a:rPr lang="en-US" sz="1200" dirty="0"/>
              <a:t>1x RS232 Serial</a:t>
            </a:r>
          </a:p>
          <a:p>
            <a:pPr lvl="1">
              <a:lnSpc>
                <a:spcPct val="100000"/>
              </a:lnSpc>
            </a:pPr>
            <a:r>
              <a:rPr lang="en-US" sz="1200" dirty="0"/>
              <a:t>Optional </a:t>
            </a:r>
            <a:r>
              <a:rPr lang="en-US" sz="1200" dirty="0" err="1"/>
              <a:t>WiFi</a:t>
            </a:r>
            <a:r>
              <a:rPr lang="en-US" sz="1200" dirty="0"/>
              <a:t>/Cellular Module (add-on)</a:t>
            </a:r>
          </a:p>
        </p:txBody>
      </p:sp>
      <p:sp>
        <p:nvSpPr>
          <p:cNvPr id="43" name="Cloud 42">
            <a:extLst>
              <a:ext uri="{FF2B5EF4-FFF2-40B4-BE49-F238E27FC236}">
                <a16:creationId xmlns:a16="http://schemas.microsoft.com/office/drawing/2014/main" id="{471FA84B-DA77-A54A-CA82-29CCCEC42C23}"/>
              </a:ext>
            </a:extLst>
          </p:cNvPr>
          <p:cNvSpPr/>
          <p:nvPr/>
        </p:nvSpPr>
        <p:spPr bwMode="auto">
          <a:xfrm>
            <a:off x="10726828" y="1453195"/>
            <a:ext cx="2038831" cy="850811"/>
          </a:xfrm>
          <a:prstGeom prst="cloud">
            <a:avLst/>
          </a:prstGeom>
          <a:solidFill>
            <a:schemeClr val="accent1"/>
          </a:solidFill>
          <a:ln w="9525">
            <a:noFill/>
            <a:round/>
            <a:headEnd/>
            <a:tailEnd/>
          </a:ln>
          <a:effectLst/>
        </p:spPr>
        <p:txBody>
          <a:bodyPr wrap="square" rtlCol="0" anchor="ctr"/>
          <a:lstStyle/>
          <a:p>
            <a:pPr algn="ctr" eaLnBrk="0" fontAlgn="base" hangingPunct="0">
              <a:spcBef>
                <a:spcPct val="0"/>
              </a:spcBef>
              <a:spcAft>
                <a:spcPct val="0"/>
              </a:spcAft>
            </a:pPr>
            <a:r>
              <a:rPr lang="de-DE" sz="2000" b="1" dirty="0">
                <a:solidFill>
                  <a:srgbClr val="FFFFFF"/>
                </a:solidFill>
              </a:rPr>
              <a:t>New HW</a:t>
            </a:r>
            <a:endParaRPr lang="en-US" sz="2000" b="1" dirty="0">
              <a:solidFill>
                <a:srgbClr val="FFFFFF"/>
              </a:solidFill>
            </a:endParaRPr>
          </a:p>
        </p:txBody>
      </p:sp>
    </p:spTree>
    <p:extLst>
      <p:ext uri="{BB962C8B-B14F-4D97-AF65-F5344CB8AC3E}">
        <p14:creationId xmlns:p14="http://schemas.microsoft.com/office/powerpoint/2010/main" val="161905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E742D88-2944-4316-86AD-BB1454A17C5E}"/>
              </a:ext>
            </a:extLst>
          </p:cNvPr>
          <p:cNvSpPr txBox="1">
            <a:spLocks/>
          </p:cNvSpPr>
          <p:nvPr/>
        </p:nvSpPr>
        <p:spPr>
          <a:xfrm>
            <a:off x="511175" y="3745603"/>
            <a:ext cx="13623925" cy="728835"/>
          </a:xfrm>
          <a:prstGeom prst="rect">
            <a:avLst/>
          </a:prstGeom>
        </p:spPr>
        <p:txBody>
          <a:bodyPr/>
          <a:lstStyle>
            <a:lvl1pPr algn="l" defTabSz="1463040" rtl="0" eaLnBrk="1" latinLnBrk="0" hangingPunct="1">
              <a:spcBef>
                <a:spcPct val="0"/>
              </a:spcBef>
              <a:buNone/>
              <a:defRPr sz="3200" b="0" i="0" u="none" kern="1200">
                <a:solidFill>
                  <a:schemeClr val="accent1"/>
                </a:solidFill>
                <a:latin typeface="+mj-lt"/>
                <a:ea typeface="+mj-ea"/>
                <a:cs typeface="+mj-cs"/>
              </a:defRPr>
            </a:lvl1pPr>
          </a:lstStyle>
          <a:p>
            <a:pPr algn="ctr"/>
            <a:r>
              <a:rPr lang="en-US" dirty="0"/>
              <a:t>PACEdge Technical Architecture</a:t>
            </a:r>
          </a:p>
        </p:txBody>
      </p:sp>
      <p:sp>
        <p:nvSpPr>
          <p:cNvPr id="2" name="Title 1">
            <a:extLst>
              <a:ext uri="{FF2B5EF4-FFF2-40B4-BE49-F238E27FC236}">
                <a16:creationId xmlns:a16="http://schemas.microsoft.com/office/drawing/2014/main" id="{9F3CC345-16BB-1596-75DB-FF0E05E6C77D}"/>
              </a:ext>
            </a:extLst>
          </p:cNvPr>
          <p:cNvSpPr>
            <a:spLocks noGrp="1"/>
          </p:cNvSpPr>
          <p:nvPr>
            <p:ph type="title"/>
          </p:nvPr>
        </p:nvSpPr>
        <p:spPr>
          <a:xfrm>
            <a:off x="6170978" y="1530220"/>
            <a:ext cx="7956184" cy="2050895"/>
          </a:xfrm>
        </p:spPr>
        <p:txBody>
          <a:bodyPr/>
          <a:lstStyle/>
          <a:p>
            <a:r>
              <a:rPr lang="de-DE" dirty="0"/>
              <a:t>PACEdge Technical Architecture</a:t>
            </a:r>
            <a:endParaRPr lang="en-US" dirty="0"/>
          </a:p>
        </p:txBody>
      </p:sp>
    </p:spTree>
    <p:extLst>
      <p:ext uri="{BB962C8B-B14F-4D97-AF65-F5344CB8AC3E}">
        <p14:creationId xmlns:p14="http://schemas.microsoft.com/office/powerpoint/2010/main" val="390778358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1"/>
  <p:tag name="MMPROD_UIDATA" val="&lt;database version=&quot;9.0&quot;&gt;&lt;object type=&quot;1&quot; unique_id=&quot;10001&quot;&gt;&lt;object type=&quot;2&quot; unique_id=&quot;858245&quot;&gt;&lt;object type=&quot;3&quot; unique_id=&quot;858246&quot;&gt;&lt;property id=&quot;20148&quot; value=&quot;5&quot;/&gt;&lt;property id=&quot;20300&quot; value=&quot;Slide 1 - &amp;quot;Emerson Corporate Template&amp;quot;&quot;/&gt;&lt;property id=&quot;20307&quot; value=&quot;256&quot;/&gt;&lt;/object&gt;&lt;object type=&quot;3&quot; unique_id=&quot;858247&quot;&gt;&lt;property id=&quot;20148&quot; value=&quot;5&quot;/&gt;&lt;property id=&quot;20300&quot; value=&quot;Slide 2 - &amp;quot;Please Do Not Modify/Change the Layouts&amp;quot;&quot;/&gt;&lt;property id=&quot;20307&quot; value=&quot;330&quot;/&gt;&lt;/object&gt;&lt;object type=&quot;3&quot; unique_id=&quot;858248&quot;&gt;&lt;property id=&quot;20148&quot; value=&quot;5&quot;/&gt;&lt;property id=&quot;20300&quot; value=&quot;Slide 3 - &amp;quot;Three Ways to Apply A Slide Layout&amp;quot;&quot;/&gt;&lt;property id=&quot;20307&quot; value=&quot;333&quot;/&gt;&lt;/object&gt;&lt;object type=&quot;3&quot; unique_id=&quot;858249&quot;&gt;&lt;property id=&quot;20148&quot; value=&quot;5&quot;/&gt;&lt;property id=&quot;20300&quot; value=&quot;Slide 4 - &amp;quot;Condensing Your Slide Master&amp;quot;&quot;/&gt;&lt;property id=&quot;20307&quot; value=&quot;334&quot;/&gt;&lt;/object&gt;&lt;object type=&quot;3&quot; unique_id=&quot;858250&quot;&gt;&lt;property id=&quot;20148&quot; value=&quot;5&quot;/&gt;&lt;property id=&quot;20300&quot; value=&quot;Slide 5 - &amp;quot;Text Slide Options&amp;quot;&quot;/&gt;&lt;property id=&quot;20307&quot; value=&quot;258&quot;/&gt;&lt;/object&gt;&lt;object type=&quot;3&quot; unique_id=&quot;858251&quot;&gt;&lt;property id=&quot;20148&quot; value=&quot;5&quot;/&gt;&lt;property id=&quot;20300&quot; value=&quot;Slide 6 - &amp;quot;Agenda Sample&amp;quot;&quot;/&gt;&lt;property id=&quot;20307&quot; value=&quot;259&quot;/&gt;&lt;/object&gt;&lt;object type=&quot;3&quot; unique_id=&quot;858252&quot;&gt;&lt;property id=&quot;20148&quot; value=&quot;5&quot;/&gt;&lt;property id=&quot;20300&quot; value=&quot;Slide 7 - &amp;quot;One Column with No Tombstone &amp;quot;&quot;/&gt;&lt;property id=&quot;20307&quot; value=&quot;260&quot;/&gt;&lt;/object&gt;&lt;object type=&quot;3&quot; unique_id=&quot;858253&quot;&gt;&lt;property id=&quot;20148&quot; value=&quot;5&quot;/&gt;&lt;property id=&quot;20300&quot; value=&quot;Slide 8 - &amp;quot;One Column with No Tombstone and No Logo&amp;quot;&quot;/&gt;&lt;property id=&quot;20307&quot; value=&quot;261&quot;/&gt;&lt;/object&gt;&lt;object type=&quot;3&quot; unique_id=&quot;858254&quot;&gt;&lt;property id=&quot;20148&quot; value=&quot;5&quot;/&gt;&lt;property id=&quot;20300&quot; value=&quot;Slide 9 - &amp;quot;One Column with One Line External Tombstone&amp;quot;&quot;/&gt;&lt;property id=&quot;20307&quot; value=&quot;262&quot;/&gt;&lt;/object&gt;&lt;object type=&quot;3&quot; unique_id=&quot;858255&quot;&gt;&lt;property id=&quot;20148&quot; value=&quot;5&quot;/&gt;&lt;property id=&quot;20300&quot; value=&quot;Slide 10 - &amp;quot;One Column with Two Line External Tombstone&amp;quot;&quot;/&gt;&lt;property id=&quot;20307&quot; value=&quot;263&quot;/&gt;&lt;/object&gt;&lt;object type=&quot;3&quot; unique_id=&quot;858256&quot;&gt;&lt;property id=&quot;20148&quot; value=&quot;5&quot;/&gt;&lt;property id=&quot;20300&quot; value=&quot;Slide 11 - &amp;quot;One Column with Three Line External Tombstone&amp;quot;&quot;/&gt;&lt;property id=&quot;20307&quot; value=&quot;264&quot;/&gt;&lt;/object&gt;&lt;object type=&quot;3&quot; unique_id=&quot;858257&quot;&gt;&lt;property id=&quot;20148&quot; value=&quot;5&quot;/&gt;&lt;property id=&quot;20300&quot; value=&quot;Slide 12 - &amp;quot;One Column with One Line Internal Tombstone&amp;quot;&quot;/&gt;&lt;property id=&quot;20307&quot; value=&quot;265&quot;/&gt;&lt;/object&gt;&lt;object type=&quot;3&quot; unique_id=&quot;858258&quot;&gt;&lt;property id=&quot;20148&quot; value=&quot;5&quot;/&gt;&lt;property id=&quot;20300&quot; value=&quot;Slide 13 - &amp;quot;One Column with Two Line Internal Tombstone&amp;quot;&quot;/&gt;&lt;property id=&quot;20307&quot; value=&quot;266&quot;/&gt;&lt;/object&gt;&lt;object type=&quot;3&quot; unique_id=&quot;858259&quot;&gt;&lt;property id=&quot;20148&quot; value=&quot;5&quot;/&gt;&lt;property id=&quot;20300&quot; value=&quot;Slide 14 - &amp;quot;One Column with Three Line Internal Tombstone&amp;quot;&quot;/&gt;&lt;property id=&quot;20307&quot; value=&quot;267&quot;/&gt;&lt;/object&gt;&lt;object type=&quot;3&quot; unique_id=&quot;858260&quot;&gt;&lt;property id=&quot;20148&quot; value=&quot;5&quot;/&gt;&lt;property id=&quot;20300&quot; value=&quot;Slide 15 - &amp;quot;Two Column Slide with No Tombstone&amp;quot;&quot;/&gt;&lt;property id=&quot;20307&quot; value=&quot;268&quot;/&gt;&lt;/object&gt;&lt;object type=&quot;3&quot; unique_id=&quot;858261&quot;&gt;&lt;property id=&quot;20148&quot; value=&quot;5&quot;/&gt;&lt;property id=&quot;20300&quot; value=&quot;Slide 16 - &amp;quot;Two Column Slide with No Tombstone and No Logo&amp;quot;&quot;/&gt;&lt;property id=&quot;20307&quot; value=&quot;269&quot;/&gt;&lt;/object&gt;&lt;object type=&quot;3&quot; unique_id=&quot;858262&quot;&gt;&lt;property id=&quot;20148&quot; value=&quot;5&quot;/&gt;&lt;property id=&quot;20300&quot; value=&quot;Slide 17 - &amp;quot;Two Column Slide with Heading and No Tombstone&amp;quot;&quot;/&gt;&lt;property id=&quot;20307&quot; value=&quot;270&quot;/&gt;&lt;/object&gt;&lt;object type=&quot;3&quot; unique_id=&quot;858263&quot;&gt;&lt;property id=&quot;20148&quot; value=&quot;5&quot;/&gt;&lt;property id=&quot;20300&quot; value=&quot;Slide 18 - &amp;quot;Two Column Slide with Heading and No Tombstone and No Logo&amp;quot;&quot;/&gt;&lt;property id=&quot;20307&quot; value=&quot;271&quot;/&gt;&lt;/object&gt;&lt;object type=&quot;3&quot; unique_id=&quot;858264&quot;&gt;&lt;property id=&quot;20148&quot; value=&quot;5&quot;/&gt;&lt;property id=&quot;20300&quot; value=&quot;Slide 19 - &amp;quot;Two Column Slide with Heading and One Line External Tombstone&amp;quot;&quot;/&gt;&lt;property id=&quot;20307&quot; value=&quot;272&quot;/&gt;&lt;/object&gt;&lt;object type=&quot;3&quot; unique_id=&quot;858265&quot;&gt;&lt;property id=&quot;20148&quot; value=&quot;5&quot;/&gt;&lt;property id=&quot;20300&quot; value=&quot;Slide 20 - &amp;quot;Two Column Slide with Heading and Two Line External Tombstone&amp;quot;&quot;/&gt;&lt;property id=&quot;20307&quot; value=&quot;273&quot;/&gt;&lt;/object&gt;&lt;object type=&quot;3&quot; unique_id=&quot;858266&quot;&gt;&lt;property id=&quot;20148&quot; value=&quot;5&quot;/&gt;&lt;property id=&quot;20300&quot; value=&quot;Slide 21 - &amp;quot;Two Column Slide with Heading and Three Line External Tombstone&amp;quot;&quot;/&gt;&lt;property id=&quot;20307&quot; value=&quot;274&quot;/&gt;&lt;/object&gt;&lt;object type=&quot;3&quot; unique_id=&quot;858267&quot;&gt;&lt;property id=&quot;20148&quot; value=&quot;5&quot;/&gt;&lt;property id=&quot;20300&quot; value=&quot;Slide 22 - &amp;quot;Two Column Slide with Heading and One Line Internal Tombstone&amp;quot;&quot;/&gt;&lt;property id=&quot;20307&quot; value=&quot;275&quot;/&gt;&lt;/object&gt;&lt;object type=&quot;3&quot; unique_id=&quot;858268&quot;&gt;&lt;property id=&quot;20148&quot; value=&quot;5&quot;/&gt;&lt;property id=&quot;20300&quot; value=&quot;Slide 23 - &amp;quot;Two Column Slide with Heading and Two Line Internal Tombstone&amp;quot;&quot;/&gt;&lt;property id=&quot;20307&quot; value=&quot;276&quot;/&gt;&lt;/object&gt;&lt;object type=&quot;3&quot; unique_id=&quot;858269&quot;&gt;&lt;property id=&quot;20148&quot; value=&quot;5&quot;/&gt;&lt;property id=&quot;20300&quot; value=&quot;Slide 24 - &amp;quot;Two Column Slide with Heading and Three Line Internal Tombstone&amp;quot;&quot;/&gt;&lt;property id=&quot;20307&quot; value=&quot;277&quot;/&gt;&lt;/object&gt;&lt;object type=&quot;3&quot; unique_id=&quot;858270&quot;&gt;&lt;property id=&quot;20148&quot; value=&quot;5&quot;/&gt;&lt;property id=&quot;20300&quot; value=&quot;Slide 25 - &amp;quot;Three Column with Heading&amp;quot;&quot;/&gt;&lt;property id=&quot;20307&quot; value=&quot;278&quot;/&gt;&lt;/object&gt;&lt;object type=&quot;3&quot; unique_id=&quot;858271&quot;&gt;&lt;property id=&quot;20148&quot; value=&quot;5&quot;/&gt;&lt;property id=&quot;20300&quot; value=&quot;Slide 26 - &amp;quot;Three Column Image and Text Slide&amp;quot;&quot;/&gt;&lt;property id=&quot;20307&quot; value=&quot;279&quot;/&gt;&lt;/object&gt;&lt;object type=&quot;3&quot; unique_id=&quot;858272&quot;&gt;&lt;property id=&quot;20148&quot; value=&quot;5&quot;/&gt;&lt;property id=&quot;20300&quot; value=&quot;Slide 27 - &amp;quot;Four Column with Heading&amp;quot;&quot;/&gt;&lt;property id=&quot;20307&quot; value=&quot;280&quot;/&gt;&lt;/object&gt;&lt;object type=&quot;3&quot; unique_id=&quot;858273&quot;&gt;&lt;property id=&quot;20148&quot; value=&quot;5&quot;/&gt;&lt;property id=&quot;20300&quot; value=&quot;Slide 28 - &amp;quot;Four Column Image and Text Slide&amp;quot;&quot;/&gt;&lt;property id=&quot;20307&quot; value=&quot;281&quot;/&gt;&lt;/object&gt;&lt;object type=&quot;3&quot; unique_id=&quot;858274&quot;&gt;&lt;property id=&quot;20148&quot; value=&quot;5&quot;/&gt;&lt;property id=&quot;20300&quot; value=&quot;Slide 29 - &amp;quot;2x2 Column with Heading&amp;quot;&quot;/&gt;&lt;property id=&quot;20307&quot; value=&quot;282&quot;/&gt;&lt;/object&gt;&lt;object type=&quot;3&quot; unique_id=&quot;858275&quot;&gt;&lt;property id=&quot;20148&quot; value=&quot;5&quot;/&gt;&lt;property id=&quot;20300&quot; value=&quot;Slide 30 - &amp;quot;Left Side Callout&amp;quot;&quot;/&gt;&lt;property id=&quot;20307&quot; value=&quot;283&quot;/&gt;&lt;/object&gt;&lt;object type=&quot;3&quot; unique_id=&quot;858276&quot;&gt;&lt;property id=&quot;20148&quot; value=&quot;5&quot;/&gt;&lt;property id=&quot;20300&quot; value=&quot;Slide 31 - &amp;quot;Right Side Callout&amp;quot;&quot;/&gt;&lt;property id=&quot;20307&quot; value=&quot;284&quot;/&gt;&lt;/object&gt;&lt;object type=&quot;3&quot; unique_id=&quot;858277&quot;&gt;&lt;property id=&quot;20148&quot; value=&quot;5&quot;/&gt;&lt;property id=&quot;20300&quot; value=&quot;Slide 32 - &amp;quot;Title Slide and Section Breaker Options&amp;quot;&quot;/&gt;&lt;property id=&quot;20307&quot; value=&quot;285&quot;/&gt;&lt;/object&gt;&lt;object type=&quot;3&quot; unique_id=&quot;858278&quot;&gt;&lt;property id=&quot;20148&quot; value=&quot;5&quot;/&gt;&lt;property id=&quot;20300&quot; value=&quot;Slide 33 - &amp;quot;Small Angle Title Slide&amp;quot;&quot;/&gt;&lt;property id=&quot;20307&quot; value=&quot;286&quot;/&gt;&lt;/object&gt;&lt;object type=&quot;3&quot; unique_id=&quot;858279&quot;&gt;&lt;property id=&quot;20148&quot; value=&quot;5&quot;/&gt;&lt;property id=&quot;20300&quot; value=&quot;Slide 34 - &amp;quot;Large Angle Title Slide&amp;quot;&quot;/&gt;&lt;property id=&quot;20307&quot; value=&quot;287&quot;/&gt;&lt;/object&gt;&lt;object type=&quot;3&quot; unique_id=&quot;858280&quot;&gt;&lt;property id=&quot;20148&quot; value=&quot;5&quot;/&gt;&lt;property id=&quot;20300&quot; value=&quot;Slide 35 - &amp;quot;Additional Image Slides – Separate File&amp;quot;&quot;/&gt;&lt;property id=&quot;20307&quot; value=&quot;288&quot;/&gt;&lt;/object&gt;&lt;object type=&quot;3&quot; unique_id=&quot;858281&quot;&gt;&lt;property id=&quot;20148&quot; value=&quot;5&quot;/&gt;&lt;property id=&quot;20300&quot; value=&quot;Slide 36 - &amp;quot;Full Slide Image Title Slide  (Insert full slide image, then “Send to  Back”, use this STANDARD Emerson  logo when&quot;/&gt;&lt;property id=&quot;20307&quot; value=&quot;289&quot;/&gt;&lt;/object&gt;&lt;object type=&quot;3&quot; unique_id=&quot;858282&quot;&gt;&lt;property id=&quot;20148&quot; value=&quot;5&quot;/&gt;&lt;property id=&quot;20300&quot; value=&quot;Slide 37 - &amp;quot;Full Slide Image Title Slide  (Insert full slide image, then “Send to  Back”, use this REVERSED Emerson  logo when&quot;/&gt;&lt;property id=&quot;20307&quot; value=&quot;290&quot;/&gt;&lt;/object&gt;&lt;object type=&quot;3&quot; unique_id=&quot;858283&quot;&gt;&lt;property id=&quot;20148&quot; value=&quot;5&quot;/&gt;&lt;property id=&quot;20300&quot; value=&quot;Slide 38 - &amp;quot;Emerson Blue  Breaker Slide&amp;quot;&quot;/&gt;&lt;property id=&quot;20307&quot; value=&quot;291&quot;/&gt;&lt;/object&gt;&lt;object type=&quot;3&quot; unique_id=&quot;858284&quot;&gt;&lt;property id=&quot;20148&quot; value=&quot;5&quot;/&gt;&lt;property id=&quot;20300&quot; value=&quot;Slide 39 - &amp;quot;Light Blue  Breaker Slide&amp;quot;&quot;/&gt;&lt;property id=&quot;20307&quot; value=&quot;293&quot;/&gt;&lt;/object&gt;&lt;object type=&quot;3&quot; unique_id=&quot;858285&quot;&gt;&lt;property id=&quot;20148&quot; value=&quot;5&quot;/&gt;&lt;property id=&quot;20300&quot; value=&quot;Slide 40 - &amp;quot;Green  Breaker Slide&amp;quot;&quot;/&gt;&lt;property id=&quot;20307&quot; value=&quot;292&quot;/&gt;&lt;/object&gt;&lt;object type=&quot;3&quot; unique_id=&quot;858286&quot;&gt;&lt;property id=&quot;20148&quot; value=&quot;5&quot;/&gt;&lt;property id=&quot;20300&quot; value=&quot;Slide 41 - &amp;quot;Orange  Breaker Slide&amp;quot;&quot;/&gt;&lt;property id=&quot;20307&quot; value=&quot;294&quot;/&gt;&lt;/object&gt;&lt;object type=&quot;3&quot; unique_id=&quot;858287&quot;&gt;&lt;property id=&quot;20148&quot; value=&quot;5&quot;/&gt;&lt;property id=&quot;20300&quot; value=&quot;Slide 42 - &amp;quot;Blue/Green  Breaker Slide&amp;quot;&quot;/&gt;&lt;property id=&quot;20307&quot; value=&quot;295&quot;/&gt;&lt;/object&gt;&lt;object type=&quot;3&quot; unique_id=&quot;858288&quot;&gt;&lt;property id=&quot;20148&quot; value=&quot;5&quot;/&gt;&lt;property id=&quot;20300&quot; value=&quot;Slide 43 - &amp;quot;Blue Angle Breaker Slide&amp;quot;&quot;/&gt;&lt;property id=&quot;20307&quot; value=&quot;296&quot;/&gt;&lt;/object&gt;&lt;object type=&quot;3&quot; unique_id=&quot;858289&quot;&gt;&lt;property id=&quot;20148&quot; value=&quot;5&quot;/&gt;&lt;property id=&quot;20300&quot; value=&quot;Slide 44 - &amp;quot;Green Angle Breaker Slide&amp;quot;&quot;/&gt;&lt;property id=&quot;20307&quot; value=&quot;297&quot;/&gt;&lt;/object&gt;&lt;object type=&quot;3&quot; unique_id=&quot;858290&quot;&gt;&lt;property id=&quot;20148&quot; value=&quot;5&quot;/&gt;&lt;property id=&quot;20300&quot; value=&quot;Slide 45 - &amp;quot;Orange Angle Breaker Slide&amp;quot;&quot;/&gt;&lt;property id=&quot;20307&quot; value=&quot;298&quot;/&gt;&lt;/object&gt;&lt;object type=&quot;3&quot; unique_id=&quot;858291&quot;&gt;&lt;property id=&quot;20148&quot; value=&quot;5&quot;/&gt;&lt;property id=&quot;20300&quot; value=&quot;Slide 46 - &amp;quot;Chart and  Table Samples&amp;quot;&quot;/&gt;&lt;property id=&quot;20307&quot; value=&quot;299&quot;/&gt;&lt;/object&gt;&lt;object type=&quot;3&quot; unique_id=&quot;858292&quot;&gt;&lt;property id=&quot;20148&quot; value=&quot;5&quot;/&gt;&lt;property id=&quot;20300&quot; value=&quot;Slide 47 - &amp;quot;Charts and Tables&amp;quot;&quot;/&gt;&lt;property id=&quot;20307&quot; value=&quot;300&quot;/&gt;&lt;/object&gt;&lt;object type=&quot;3&quot; unique_id=&quot;858293&quot;&gt;&lt;property id=&quot;20148&quot; value=&quot;5&quot;/&gt;&lt;property id=&quot;20300&quot; value=&quot;Slide 48 - &amp;quot;Full Slide Chart and Line Chart Sample&amp;quot;&quot;/&gt;&lt;property id=&quot;20307&quot; value=&quot;301&quot;/&gt;&lt;/object&gt;&lt;object type=&quot;3&quot; unique_id=&quot;858294&quot;&gt;&lt;property id=&quot;20148&quot; value=&quot;5&quot;/&gt;&lt;property id=&quot;20300&quot; value=&quot;Slide 49 - &amp;quot;One Chart Slide with Right Side Call Out and Pie Chart Sample&amp;quot;&quot;/&gt;&lt;property id=&quot;20307&quot; value=&quot;302&quot;/&gt;&lt;/object&gt;&lt;object type=&quot;3&quot; unique_id=&quot;858295&quot;&gt;&lt;property id=&quot;20148&quot; value=&quot;5&quot;/&gt;&lt;property id=&quot;20300&quot; value=&quot;Slide 50 - &amp;quot;Two Chart Slide with Bar Chart Samples&amp;quot;&quot;/&gt;&lt;property id=&quot;20307&quot; value=&quot;303&quot;/&gt;&lt;/object&gt;&lt;object type=&quot;3&quot; unique_id=&quot;858296&quot;&gt;&lt;property id=&quot;20148&quot; value=&quot;5&quot;/&gt;&lt;property id=&quot;20300&quot; value=&quot;Slide 51 - &amp;quot;Full Slide Chart with Area Chart Sample&amp;quot;&quot;/&gt;&lt;property id=&quot;20307&quot; value=&quot;304&quot;/&gt;&lt;/object&gt;&lt;object type=&quot;3&quot; unique_id=&quot;858297&quot;&gt;&lt;property id=&quot;20148&quot; value=&quot;5&quot;/&gt;&lt;property id=&quot;20300&quot; value=&quot;Slide 52 - &amp;quot;Three Chart Slide with Various Chart Samples&amp;quot;&quot;/&gt;&lt;property id=&quot;20307&quot; value=&quot;305&quot;/&gt;&lt;/object&gt;&lt;object type=&quot;3&quot; unique_id=&quot;858298&quot;&gt;&lt;property id=&quot;20148&quot; value=&quot;5&quot;/&gt;&lt;property id=&quot;20300&quot; value=&quot;Slide 53 - &amp;quot;Table Sample&amp;quot;&quot;/&gt;&lt;property id=&quot;20307&quot; value=&quot;306&quot;/&gt;&lt;/object&gt;&lt;object type=&quot;3&quot; unique_id=&quot;858299&quot;&gt;&lt;property id=&quot;20148&quot; value=&quot;5&quot;/&gt;&lt;property id=&quot;20300&quot; value=&quot;Slide 54 - &amp;quot;Table Sample&amp;quot;&quot;/&gt;&lt;property id=&quot;20307&quot; value=&quot;307&quot;/&gt;&lt;/object&gt;&lt;object type=&quot;3&quot; unique_id=&quot;858300&quot;&gt;&lt;property id=&quot;20148&quot; value=&quot;5&quot;/&gt;&lt;property id=&quot;20300&quot; value=&quot;Slide 55 - &amp;quot;Gantt Chart Sample&amp;quot;&quot;/&gt;&lt;property id=&quot;20307&quot; value=&quot;308&quot;/&gt;&lt;/object&gt;&lt;object type=&quot;3&quot; unique_id=&quot;858301&quot;&gt;&lt;property id=&quot;20148&quot; value=&quot;5&quot;/&gt;&lt;property id=&quot;20300&quot; value=&quot;Slide 56&quot;/&gt;&lt;property id=&quot;20307&quot; value=&quot;326&quot;/&gt;&lt;/object&gt;&lt;object type=&quot;3&quot; unique_id=&quot;858302&quot;&gt;&lt;property id=&quot;20148&quot; value=&quot;5&quot;/&gt;&lt;property id=&quot;20300&quot; value=&quot;Slide 57 - &amp;quot;Template Theme Colors&amp;quot;&quot;/&gt;&lt;property id=&quot;20307&quot; value=&quot;311&quot;/&gt;&lt;/object&gt;&lt;object type=&quot;3&quot; unique_id=&quot;858303&quot;&gt;&lt;property id=&quot;20148&quot; value=&quot;5&quot;/&gt;&lt;property id=&quot;20300&quot; value=&quot;Slide 58 - &amp;quot;The Color Wheel&amp;quot;&quot;/&gt;&lt;property id=&quot;20307&quot; value=&quot;312&quot;/&gt;&lt;/object&gt;&lt;object type=&quot;3&quot; unique_id=&quot;858304&quot;&gt;&lt;property id=&quot;20148&quot; value=&quot;5&quot;/&gt;&lt;property id=&quot;20300&quot; value=&quot;Slide 59 - &amp;quot;Clear Space for Content&amp;quot;&quot;/&gt;&lt;property id=&quot;20307&quot; value=&quot;313&quot;/&gt;&lt;/object&gt;&lt;object type=&quot;3&quot; unique_id=&quot;858305&quot;&gt;&lt;property id=&quot;20148&quot; value=&quot;5&quot;/&gt;&lt;property id=&quot;20300&quot; value=&quot;Slide 60 - &amp;quot;All Titles and Tombstones Use Title Case&amp;quot;&quot;/&gt;&lt;property id=&quot;20307&quot; value=&quot;318&quot;/&gt;&lt;/object&gt;&lt;object type=&quot;3&quot; unique_id=&quot;858306&quot;&gt;&lt;property id=&quot;20148&quot; value=&quot;5&quot;/&gt;&lt;property id=&quot;20300&quot; value=&quot;Slide 61 - &amp;quot;Lines, Arrows and Call Outs to Copy and Paste&amp;quot;&quot;/&gt;&lt;property id=&quot;20307&quot; value=&quot;314&quot;/&gt;&lt;/object&gt;&lt;object type=&quot;3&quot; unique_id=&quot;858307&quot;&gt;&lt;property id=&quot;20148&quot; value=&quot;5&quot;/&gt;&lt;property id=&quot;20300&quot; value=&quot;Slide 62 - &amp;quot;Table/Agenda Sample to Copy and Paste&amp;quot;&quot;/&gt;&lt;property id=&quot;20307&quot; value=&quot;327&quot;/&gt;&lt;/object&gt;&lt;object type=&quot;3&quot; unique_id=&quot;858308&quot;&gt;&lt;property id=&quot;20148&quot; value=&quot;5&quot;/&gt;&lt;property id=&quot;20300&quot; value=&quot;Slide 63 - &amp;quot;Timeline Sample to Copy and Paste&amp;quot;&quot;/&gt;&lt;property id=&quot;20307&quot; value=&quot;321&quot;/&gt;&lt;/object&gt;&lt;object type=&quot;3&quot; unique_id=&quot;858309&quot;&gt;&lt;property id=&quot;20148&quot; value=&quot;5&quot;/&gt;&lt;property id=&quot;20300&quot; value=&quot;Slide 64 - &amp;quot;2, 3 and 4 Column Sidebar and Header Lines to Copy and Paste&amp;quot;&quot;/&gt;&lt;property id=&quot;20307&quot; value=&quot;322&quot;/&gt;&lt;/object&gt;&lt;object type=&quot;3&quot; unique_id=&quot;858312&quot;&gt;&lt;property id=&quot;20148&quot; value=&quot;5&quot;/&gt;&lt;property id=&quot;20300&quot; value=&quot;Slide 65 - &amp;quot;Sidebar Tables to Copy/Paste &amp;quot;&quot;/&gt;&lt;property id=&quot;20307&quot; value=&quot;323&quot;/&gt;&lt;/object&gt;&lt;object type=&quot;3&quot; unique_id=&quot;858313&quot;&gt;&lt;property id=&quot;20148&quot; value=&quot;5&quot;/&gt;&lt;property id=&quot;20300&quot; value=&quot;Slide 66 - &amp;quot;Icon Library to Copy/Paste, Fill Color Can be Changed As Needed&amp;quot;&quot;/&gt;&lt;property id=&quot;20307&quot; value=&quot;315&quot;/&gt;&lt;/object&gt;&lt;object type=&quot;3&quot; unique_id=&quot;858314&quot;&gt;&lt;property id=&quot;20148&quot; value=&quot;5&quot;/&gt;&lt;property id=&quot;20300&quot; value=&quot;Slide 67 - &amp;quot;Icon Library to Copy/Paste, Fill Color Can be Changed As Needed&amp;quot;&quot;/&gt;&lt;property id=&quot;20307&quot; value=&quot;324&quot;/&gt;&lt;/object&gt;&lt;object type=&quot;3&quot; unique_id=&quot;858315&quot;&gt;&lt;property id=&quot;20148&quot; value=&quot;5&quot;/&gt;&lt;property id=&quot;20300&quot; value=&quot;Slide 68 - &amp;quot;Sample Map with Call Outs to Copy/Paste&amp;quot;&quot;/&gt;&lt;property id=&quot;20307&quot; value=&quot;316&quot;/&gt;&lt;/object&gt;&lt;object type=&quot;3&quot; unique_id=&quot;858316&quot;&gt;&lt;property id=&quot;20148&quot; value=&quot;5&quot;/&gt;&lt;property id=&quot;20300&quot; value=&quot;Slide 69 - &amp;quot;Angle Heading or Call Out Graphic to Copy/Paste&amp;quot;&quot;/&gt;&lt;property id=&quot;20307&quot; value=&quot;317&quot;/&gt;&lt;/object&gt;&lt;/object&gt;&lt;object type=&quot;8&quot; unique_id=&quot;858389&quot;&gt;&lt;/object&gt;&lt;/object&gt;&lt;/database&gt;"/>
  <p:tag name="SECTOMILLISECCONVERTED" val="1"/>
</p:tagLst>
</file>

<file path=ppt/theme/theme1.xml><?xml version="1.0" encoding="utf-8"?>
<a:theme xmlns:a="http://schemas.openxmlformats.org/drawingml/2006/main" name="Office Theme">
  <a:themeElements>
    <a:clrScheme name="EMERSON">
      <a:dk1>
        <a:srgbClr val="3F4040"/>
      </a:dk1>
      <a:lt1>
        <a:srgbClr val="FFFFFF"/>
      </a:lt1>
      <a:dk2>
        <a:srgbClr val="004B8D"/>
      </a:dk2>
      <a:lt2>
        <a:srgbClr val="959797"/>
      </a:lt2>
      <a:accent1>
        <a:srgbClr val="004B8D"/>
      </a:accent1>
      <a:accent2>
        <a:srgbClr val="62BB46"/>
      </a:accent2>
      <a:accent3>
        <a:srgbClr val="00A4D2"/>
      </a:accent3>
      <a:accent4>
        <a:srgbClr val="FFCF22"/>
      </a:accent4>
      <a:accent5>
        <a:srgbClr val="F79428"/>
      </a:accent5>
      <a:accent6>
        <a:srgbClr val="6E298D"/>
      </a:accent6>
      <a:hlink>
        <a:srgbClr val="00AA7E"/>
      </a:hlink>
      <a:folHlink>
        <a:srgbClr val="D31245"/>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a:noFill/>
          <a:round/>
          <a:headEnd/>
          <a:tailEnd/>
        </a:ln>
        <a:effectLst/>
      </a:spPr>
      <a:bodyPr wrap="square" rtlCol="0" anchor="ctr"/>
      <a:lstStyle>
        <a:defPPr algn="ctr" eaLnBrk="0" fontAlgn="base" hangingPunct="0">
          <a:spcBef>
            <a:spcPct val="0"/>
          </a:spcBef>
          <a:spcAft>
            <a:spcPct val="0"/>
          </a:spcAft>
          <a:defRPr b="1" dirty="0">
            <a:solidFill>
              <a:srgbClr val="FFFFFF"/>
            </a:solidFill>
          </a:defRPr>
        </a:defPPr>
      </a:lstStyle>
    </a:spDef>
    <a:lnDef>
      <a:spPr bwMode="auto">
        <a:solidFill>
          <a:schemeClr val="accent1"/>
        </a:solidFill>
        <a:ln w="12700" cap="flat" cmpd="sng" algn="ctr">
          <a:solidFill>
            <a:schemeClr val="accent1"/>
          </a:solidFill>
          <a:prstDash val="solid"/>
          <a:round/>
          <a:headEnd type="none" w="med" len="med"/>
          <a:tailEnd type="none" w="med" len="med"/>
        </a:ln>
        <a:effectLst/>
      </a:spPr>
      <a:bodyPr/>
      <a:lstStyle/>
    </a:lnDef>
    <a:txDef>
      <a:spPr>
        <a:noFill/>
      </a:spPr>
      <a:bodyPr wrap="square" rtlCol="0">
        <a:spAutoFit/>
      </a:bodyPr>
      <a:lstStyle>
        <a:defPPr>
          <a:defRPr sz="2400" dirty="0" err="1" smtClean="0"/>
        </a:defPPr>
      </a:lstStyle>
    </a:txDef>
  </a:objectDefaults>
  <a:extraClrSchemeLst/>
  <a:extLst>
    <a:ext uri="{05A4C25C-085E-4340-85A3-A5531E510DB2}">
      <thm15:themeFamily xmlns:thm15="http://schemas.microsoft.com/office/thememl/2012/main" name="Emerson_Template_16x9-Widescreen" id="{D1B8305F-4A91-014B-BEB5-F4AD2C8D3D8D}" vid="{4A656105-0D5D-A74D-9DBD-71B17053412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eaff3b51-9829-4bb0-baef-4cb5b167d60e">
      <UserInfo>
        <DisplayName>Condon, Michael [AUTOSOL/PSS/CHVL]</DisplayName>
        <AccountId>278</AccountId>
        <AccountType/>
      </UserInfo>
      <UserInfo>
        <DisplayName>Juk, Gene [AUTOSOL/MAS/AUGS]</DisplayName>
        <AccountId>7</AccountId>
        <AccountType/>
      </UserInfo>
    </SharedWithUsers>
    <lcf76f155ced4ddcb4097134ff3c332f xmlns="7946f21e-ac8c-4bff-93cd-657840ccbdb4">
      <Terms xmlns="http://schemas.microsoft.com/office/infopath/2007/PartnerControls"/>
    </lcf76f155ced4ddcb4097134ff3c332f>
    <TaxCatchAll xmlns="eaff3b51-9829-4bb0-baef-4cb5b167d60e"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kument" ma:contentTypeID="0x010100017A1B1F25343641B3E9101D5369D709" ma:contentTypeVersion="16" ma:contentTypeDescription="Ein neues Dokument erstellen." ma:contentTypeScope="" ma:versionID="ea8515781279b3708f69267699abb10f">
  <xsd:schema xmlns:xsd="http://www.w3.org/2001/XMLSchema" xmlns:xs="http://www.w3.org/2001/XMLSchema" xmlns:p="http://schemas.microsoft.com/office/2006/metadata/properties" xmlns:ns2="7946f21e-ac8c-4bff-93cd-657840ccbdb4" xmlns:ns3="eaff3b51-9829-4bb0-baef-4cb5b167d60e" targetNamespace="http://schemas.microsoft.com/office/2006/metadata/properties" ma:root="true" ma:fieldsID="338572dd3a06064e9fe1a7ac7d639d2b" ns2:_="" ns3:_="">
    <xsd:import namespace="7946f21e-ac8c-4bff-93cd-657840ccbdb4"/>
    <xsd:import namespace="eaff3b51-9829-4bb0-baef-4cb5b167d60e"/>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946f21e-ac8c-4bff-93cd-657840ccbdb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Bildmarkierungen" ma:readOnly="false" ma:fieldId="{5cf76f15-5ced-4ddc-b409-7134ff3c332f}" ma:taxonomyMulti="true" ma:sspId="ffc78bd8-db31-4712-a006-2d951f62dd8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aff3b51-9829-4bb0-baef-4cb5b167d60e" elementFormDefault="qualified">
    <xsd:import namespace="http://schemas.microsoft.com/office/2006/documentManagement/types"/>
    <xsd:import namespace="http://schemas.microsoft.com/office/infopath/2007/PartnerControls"/>
    <xsd:element name="SharedWithUsers" ma:index="17"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Freigegeben für - Details" ma:internalName="SharedWithDetails" ma:readOnly="true">
      <xsd:simpleType>
        <xsd:restriction base="dms:Note">
          <xsd:maxLength value="255"/>
        </xsd:restriction>
      </xsd:simpleType>
    </xsd:element>
    <xsd:element name="TaxCatchAll" ma:index="22" nillable="true" ma:displayName="Taxonomy Catch All Column" ma:hidden="true" ma:list="{d8b6e6f2-a24a-4e32-8a0c-f2cada465edd}" ma:internalName="TaxCatchAll" ma:showField="CatchAllData" ma:web="eaff3b51-9829-4bb0-baef-4cb5b167d60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EC729C-9572-46C4-BFD2-E65B8C2C808E}">
  <ds:schemaRefs>
    <ds:schemaRef ds:uri="http://schemas.microsoft.com/sharepoint/v3/contenttype/forms"/>
  </ds:schemaRefs>
</ds:datastoreItem>
</file>

<file path=customXml/itemProps2.xml><?xml version="1.0" encoding="utf-8"?>
<ds:datastoreItem xmlns:ds="http://schemas.openxmlformats.org/officeDocument/2006/customXml" ds:itemID="{D1FFDC07-A9EB-4C29-8336-ABCE37A02A81}">
  <ds:schemaRefs>
    <ds:schemaRef ds:uri="c40ba229-f4b1-481d-a3bb-ea4f3f9ec049"/>
    <ds:schemaRef ds:uri="eaff3b51-9829-4bb0-baef-4cb5b167d60e"/>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 ds:uri="7946f21e-ac8c-4bff-93cd-657840ccbdb4"/>
  </ds:schemaRefs>
</ds:datastoreItem>
</file>

<file path=customXml/itemProps3.xml><?xml version="1.0" encoding="utf-8"?>
<ds:datastoreItem xmlns:ds="http://schemas.openxmlformats.org/officeDocument/2006/customXml" ds:itemID="{D087F55D-E47E-40DA-A246-74AF078C654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946f21e-ac8c-4bff-93cd-657840ccbdb4"/>
    <ds:schemaRef ds:uri="eaff3b51-9829-4bb0-baef-4cb5b167d60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d38901aa-f724-46bf-bb4f-aef09392934b}" enabled="1" method="Privileged" siteId="{eb06985d-06ca-4a17-81da-629ab99f6505}" removed="0"/>
</clbl:labelList>
</file>

<file path=docProps/app.xml><?xml version="1.0" encoding="utf-8"?>
<Properties xmlns="http://schemas.openxmlformats.org/officeDocument/2006/extended-properties" xmlns:vt="http://schemas.openxmlformats.org/officeDocument/2006/docPropsVTypes">
  <Template>EMR-PPT-Template-16x9-Widescreen</Template>
  <TotalTime>0</TotalTime>
  <Words>4447</Words>
  <Application>Microsoft Office PowerPoint</Application>
  <PresentationFormat>Custom</PresentationFormat>
  <Paragraphs>730</Paragraphs>
  <Slides>51</Slides>
  <Notes>6</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51</vt:i4>
      </vt:variant>
    </vt:vector>
  </HeadingPairs>
  <TitlesOfParts>
    <vt:vector size="62" baseType="lpstr">
      <vt:lpstr>Arial</vt:lpstr>
      <vt:lpstr>Arial Narrow</vt:lpstr>
      <vt:lpstr>Calibri</vt:lpstr>
      <vt:lpstr>DTL Argo T Light</vt:lpstr>
      <vt:lpstr>GE Inspira</vt:lpstr>
      <vt:lpstr>GE Inspira Pitch</vt:lpstr>
      <vt:lpstr>Noto Sans</vt:lpstr>
      <vt:lpstr>Noto Sans Black</vt:lpstr>
      <vt:lpstr>Times</vt:lpstr>
      <vt:lpstr>Office Theme</vt:lpstr>
      <vt:lpstr>Visio</vt:lpstr>
      <vt:lpstr>PACEdge 2.3 Technical Training</vt:lpstr>
      <vt:lpstr>PACEdge 2.3- Technical Training Agenda</vt:lpstr>
      <vt:lpstr>PowerPoint Presentation</vt:lpstr>
      <vt:lpstr>PACEdge and Movicon Software Suites</vt:lpstr>
      <vt:lpstr>PACEdge Supports The Unique Needs Of Use Cases and Applications That Lie At The Intersection Of OT &amp; IT Systems</vt:lpstr>
      <vt:lpstr>The Value Of PACEdge Is In It’s Powerful Easy-to-Use Development Environment Supported Throughout The Life Of The Application</vt:lpstr>
      <vt:lpstr>Tiered Software Offerings</vt:lpstr>
      <vt:lpstr>HW Options</vt:lpstr>
      <vt:lpstr>PACEdge Technical Architecture</vt:lpstr>
      <vt:lpstr>PACEdge 2.3.0 Application Enablement Platform Components</vt:lpstr>
      <vt:lpstr>PACEdge is a Platform</vt:lpstr>
      <vt:lpstr>PACEdge is based on Dockers</vt:lpstr>
      <vt:lpstr>PACEdge Cyber Security</vt:lpstr>
      <vt:lpstr>Data Communication Model: Southbound - Northbound data flow</vt:lpstr>
      <vt:lpstr>PACEdge:  Platform with Many Options</vt:lpstr>
      <vt:lpstr>Use Case: a simple Gateway</vt:lpstr>
      <vt:lpstr>Use Case: a Gateway with Data Processing and Analytics</vt:lpstr>
      <vt:lpstr>Use Case: WebHMI</vt:lpstr>
      <vt:lpstr>Use Case: Quality Prediction using Machine Learning</vt:lpstr>
      <vt:lpstr>PACEdge Real Customer Example</vt:lpstr>
      <vt:lpstr>PowerPoint Presentation</vt:lpstr>
      <vt:lpstr>PowerPoint Presentation</vt:lpstr>
      <vt:lpstr>PowerPoint Presentation</vt:lpstr>
      <vt:lpstr>PowerPoint Presentation</vt:lpstr>
      <vt:lpstr>PowerPoint Presentation</vt:lpstr>
      <vt:lpstr>PowerPoint Presentation</vt:lpstr>
      <vt:lpstr>PACEdge Resources</vt:lpstr>
      <vt:lpstr>PowerPoint Presentation</vt:lpstr>
      <vt:lpstr>PowerPoint Presentation</vt:lpstr>
      <vt:lpstr>PowerPoint Presentation</vt:lpstr>
      <vt:lpstr>PowerPoint Presentation</vt:lpstr>
      <vt:lpstr>PowerPoint Presentation</vt:lpstr>
      <vt:lpstr>PowerPoint Presentation</vt:lpstr>
      <vt:lpstr>Grafana: Data Visulization, Analytics, Dashboarding</vt:lpstr>
      <vt:lpstr>PowerPoint Presentation</vt:lpstr>
      <vt:lpstr>PowerPoint Presentation</vt:lpstr>
      <vt:lpstr>PACEdge 2.3.0 License Functionality </vt:lpstr>
      <vt:lpstr>Installing License File</vt:lpstr>
      <vt:lpstr>PowerPoint Presentation</vt:lpstr>
      <vt:lpstr>PowerPoint Presentation</vt:lpstr>
      <vt:lpstr>New Features in PACEdge v2.3.0</vt:lpstr>
      <vt:lpstr>PACEdge Application Updates</vt:lpstr>
      <vt:lpstr>PowerPoint Presentation</vt:lpstr>
      <vt:lpstr>Basic Group Management</vt:lpstr>
      <vt:lpstr>How to use Group Manager</vt:lpstr>
      <vt:lpstr>PowerPoint Presentation</vt:lpstr>
      <vt:lpstr>Certificate Management Utility</vt:lpstr>
      <vt:lpstr>MySQL Management Tool phpMyAdmin</vt:lpstr>
      <vt:lpstr>TimescaleDB Database</vt:lpstr>
      <vt:lpstr>An Optional Python Container &amp; Example</vt:lpstr>
      <vt:lpstr>Node-RED Improvements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Machine Automation Solutions</dc:title>
  <dc:creator>Thomas, Derek R [AUTOSOL/PSS/MCKI]</dc:creator>
  <cp:lastModifiedBy>McCormickFortune, Donita [EMR/DISC/DAUT/CHVL]</cp:lastModifiedBy>
  <cp:revision>13</cp:revision>
  <dcterms:created xsi:type="dcterms:W3CDTF">2019-05-05T19:29:04Z</dcterms:created>
  <dcterms:modified xsi:type="dcterms:W3CDTF">2025-02-06T18:58:50Z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mpetition">
    <vt:lpwstr/>
  </property>
  <property fmtid="{D5CDD505-2E9C-101B-9397-08002B2CF9AE}" pid="3" name="DocumentHiddenCategoryMultiSelect">
    <vt:lpwstr/>
  </property>
  <property fmtid="{D5CDD505-2E9C-101B-9397-08002B2CF9AE}" pid="4" name="IndustrySegmentMultiSelect">
    <vt:lpwstr/>
  </property>
  <property fmtid="{D5CDD505-2E9C-101B-9397-08002B2CF9AE}" pid="5" name="MobileDeviceSpecific">
    <vt:lpwstr/>
  </property>
  <property fmtid="{D5CDD505-2E9C-101B-9397-08002B2CF9AE}" pid="6" name="ContentTypeId">
    <vt:lpwstr>0x010100017A1B1F25343641B3E9101D5369D709</vt:lpwstr>
  </property>
  <property fmtid="{D5CDD505-2E9C-101B-9397-08002B2CF9AE}" pid="7" name="StrategicAccount">
    <vt:lpwstr/>
  </property>
  <property fmtid="{D5CDD505-2E9C-101B-9397-08002B2CF9AE}" pid="8" name="BrandMultiSelect">
    <vt:lpwstr/>
  </property>
  <property fmtid="{D5CDD505-2E9C-101B-9397-08002B2CF9AE}" pid="9" name="ProductServiceFamilyMultiSelect">
    <vt:lpwstr/>
  </property>
  <property fmtid="{D5CDD505-2E9C-101B-9397-08002B2CF9AE}" pid="10" name="_dlc_DocIdItemGuid">
    <vt:lpwstr>5c0227d7-8d76-484b-869e-32a90c6483c2</vt:lpwstr>
  </property>
  <property fmtid="{D5CDD505-2E9C-101B-9397-08002B2CF9AE}" pid="11" name="ProductServiceKey">
    <vt:lpwstr/>
  </property>
  <property fmtid="{D5CDD505-2E9C-101B-9397-08002B2CF9AE}" pid="12" name="ProductServiceLevel2">
    <vt:lpwstr/>
  </property>
  <property fmtid="{D5CDD505-2E9C-101B-9397-08002B2CF9AE}" pid="13" name="DocumentType">
    <vt:lpwstr>98;#Marketing Resources|d0430ac3-9c09-4081-bd0f-5a6fe7662cdb;#2485;#Guidelines|44bd2082-b149-476f-bec4-0f54d95614c0</vt:lpwstr>
  </property>
  <property fmtid="{D5CDD505-2E9C-101B-9397-08002B2CF9AE}" pid="14" name="IndustrySolutionsMultiSelect">
    <vt:lpwstr/>
  </property>
  <property fmtid="{D5CDD505-2E9C-101B-9397-08002B2CF9AE}" pid="15" name="DocumentLanguage">
    <vt:lpwstr/>
  </property>
  <property fmtid="{D5CDD505-2E9C-101B-9397-08002B2CF9AE}" pid="16" name="IndustryApplicationMultiSelect">
    <vt:lpwstr/>
  </property>
  <property fmtid="{D5CDD505-2E9C-101B-9397-08002B2CF9AE}" pid="17" name="TaxKeyword">
    <vt:lpwstr/>
  </property>
  <property fmtid="{D5CDD505-2E9C-101B-9397-08002B2CF9AE}" pid="18" name="MSIP_Label_d38901aa-f724-46bf-bb4f-aef09392934b_Enabled">
    <vt:lpwstr>true</vt:lpwstr>
  </property>
  <property fmtid="{D5CDD505-2E9C-101B-9397-08002B2CF9AE}" pid="19" name="MSIP_Label_d38901aa-f724-46bf-bb4f-aef09392934b_SetDate">
    <vt:lpwstr>2023-03-07T16:32:29Z</vt:lpwstr>
  </property>
  <property fmtid="{D5CDD505-2E9C-101B-9397-08002B2CF9AE}" pid="20" name="MSIP_Label_d38901aa-f724-46bf-bb4f-aef09392934b_Method">
    <vt:lpwstr>Standard</vt:lpwstr>
  </property>
  <property fmtid="{D5CDD505-2E9C-101B-9397-08002B2CF9AE}" pid="21" name="MSIP_Label_d38901aa-f724-46bf-bb4f-aef09392934b_Name">
    <vt:lpwstr>Internal - No Label</vt:lpwstr>
  </property>
  <property fmtid="{D5CDD505-2E9C-101B-9397-08002B2CF9AE}" pid="22" name="MSIP_Label_d38901aa-f724-46bf-bb4f-aef09392934b_SiteId">
    <vt:lpwstr>eb06985d-06ca-4a17-81da-629ab99f6505</vt:lpwstr>
  </property>
  <property fmtid="{D5CDD505-2E9C-101B-9397-08002B2CF9AE}" pid="23" name="MSIP_Label_d38901aa-f724-46bf-bb4f-aef09392934b_ActionId">
    <vt:lpwstr>29d9cfd2-f1a0-4751-bd85-3eb43fdca78e</vt:lpwstr>
  </property>
  <property fmtid="{D5CDD505-2E9C-101B-9397-08002B2CF9AE}" pid="24" name="MSIP_Label_d38901aa-f724-46bf-bb4f-aef09392934b_ContentBits">
    <vt:lpwstr>0</vt:lpwstr>
  </property>
  <property fmtid="{D5CDD505-2E9C-101B-9397-08002B2CF9AE}" pid="25" name="MediaServiceImageTags">
    <vt:lpwstr/>
  </property>
</Properties>
</file>